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59" r:id="rId4"/>
    <p:sldId id="260" r:id="rId5"/>
    <p:sldId id="261" r:id="rId6"/>
    <p:sldId id="262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4906" autoAdjust="0"/>
  </p:normalViewPr>
  <p:slideViewPr>
    <p:cSldViewPr snapToGrid="0">
      <p:cViewPr varScale="1">
        <p:scale>
          <a:sx n="44" d="100"/>
          <a:sy n="44" d="100"/>
        </p:scale>
        <p:origin x="60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45324-8B63-4CA4-A9D6-748085B744E2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C4999-B374-4A0E-BEAD-1CD06FFE4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4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04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35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2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7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0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0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86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45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607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73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83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17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76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4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C87CC1-3654-45DB-93F0-C205B19674FC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066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0249" y="1284514"/>
            <a:ext cx="10144417" cy="20453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cap="all" dirty="0">
                <a:latin typeface="Calibri" panose="020F0502020204030204" pitchFamily="34" charset="0"/>
              </a:rPr>
              <a:t>BMSP4004 </a:t>
            </a:r>
            <a:br>
              <a:rPr lang="en-GB" sz="4800" cap="all" dirty="0">
                <a:latin typeface="Calibri" panose="020F0502020204030204" pitchFamily="34" charset="0"/>
              </a:rPr>
            </a:br>
            <a:r>
              <a:rPr lang="en-GB" sz="4800" cap="all" dirty="0">
                <a:latin typeface="Calibri" panose="020F0502020204030204" pitchFamily="34" charset="0"/>
              </a:rPr>
              <a:t>Generating Business Data </a:t>
            </a:r>
            <a:r>
              <a:rPr lang="en-GB" sz="4800" cap="all" dirty="0" smtClean="0">
                <a:latin typeface="Calibri" panose="020F0502020204030204" pitchFamily="34" charset="0"/>
              </a:rPr>
              <a:t/>
            </a:r>
            <a:br>
              <a:rPr lang="en-GB" sz="4800" cap="all" dirty="0" smtClean="0">
                <a:latin typeface="Calibri" panose="020F0502020204030204" pitchFamily="34" charset="0"/>
              </a:rPr>
            </a:br>
            <a:r>
              <a:rPr lang="en-GB" sz="4800" cap="all" dirty="0" smtClean="0">
                <a:latin typeface="Calibri" panose="020F0502020204030204" pitchFamily="34" charset="0"/>
              </a:rPr>
              <a:t>and </a:t>
            </a:r>
            <a:r>
              <a:rPr lang="en-GB" sz="4800" cap="all" dirty="0">
                <a:latin typeface="Calibri" panose="020F0502020204030204" pitchFamily="34" charset="0"/>
              </a:rPr>
              <a:t>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4628" y="4189867"/>
            <a:ext cx="9144000" cy="1655762"/>
          </a:xfrm>
        </p:spPr>
        <p:txBody>
          <a:bodyPr>
            <a:normAutofit fontScale="92500" lnSpcReduction="10000"/>
          </a:bodyPr>
          <a:lstStyle/>
          <a:p>
            <a:pPr algn="ctr"/>
            <a:endParaRPr lang="en-GB" sz="5400" dirty="0" smtClean="0">
              <a:latin typeface="+mj-lt"/>
              <a:ea typeface="+mj-ea"/>
              <a:cs typeface="+mj-cs"/>
            </a:endParaRPr>
          </a:p>
          <a:p>
            <a:pPr algn="ctr"/>
            <a:r>
              <a:rPr lang="en-GB" sz="5200" dirty="0">
                <a:solidFill>
                  <a:schemeClr val="tx2"/>
                </a:solidFill>
                <a:latin typeface="Calibri" panose="020F050202020403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15748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13114" y="2113393"/>
            <a:ext cx="941614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en-GB" sz="3200" dirty="0">
                <a:latin typeface="Calibri" panose="020F0502020204030204" pitchFamily="34" charset="0"/>
              </a:rPr>
              <a:t>This module will provide students with a comprehensive understanding of how data systems work, how their benefits can be optimised and how to analyse and evaluate the information in the systems in order to obtain maximum benefit.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484869"/>
            <a:ext cx="10515600" cy="87584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 smtClean="0">
                <a:latin typeface="+mn-lt"/>
              </a:rPr>
              <a:t>Course Aims</a:t>
            </a:r>
            <a:endParaRPr lang="en-GB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0865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6829"/>
            <a:ext cx="10515600" cy="1086077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Course Objectives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3257" y="1505631"/>
            <a:ext cx="10145486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>
                <a:latin typeface="Calibri" panose="020F0502020204030204" pitchFamily="34" charset="0"/>
              </a:rPr>
              <a:t>Students will be able to:</a:t>
            </a:r>
          </a:p>
          <a:p>
            <a:pPr marL="0" indent="0" algn="just">
              <a:buNone/>
            </a:pPr>
            <a:endParaRPr lang="en-GB" sz="3200" dirty="0">
              <a:latin typeface="Calibri" panose="020F0502020204030204" pitchFamily="3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Identify and critically evaluate the current trends in data generation, storage and analysis.</a:t>
            </a:r>
            <a:endParaRPr lang="en-GB" sz="3200" dirty="0" smtClean="0">
              <a:effectLst/>
              <a:latin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GB" sz="3200" dirty="0">
              <a:latin typeface="Calibri" panose="020F0502020204030204" pitchFamily="3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Understand essential concepts and principles by modelling and analysing data</a:t>
            </a:r>
            <a:r>
              <a:rPr lang="en-GB" sz="3200" dirty="0" smtClean="0">
                <a:latin typeface="Calibri" panose="020F0502020204030204" pitchFamily="34" charset="0"/>
              </a:rPr>
              <a:t>.</a:t>
            </a:r>
            <a:endParaRPr lang="en-GB" sz="3200" dirty="0" smtClean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144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861" y="122805"/>
            <a:ext cx="10515600" cy="1037545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Schedule</a:t>
            </a:r>
            <a:endParaRPr lang="en-GB" sz="4000" dirty="0"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65123" y="1397000"/>
            <a:ext cx="4396338" cy="576262"/>
          </a:xfrm>
        </p:spPr>
        <p:txBody>
          <a:bodyPr/>
          <a:lstStyle/>
          <a:p>
            <a:r>
              <a:rPr lang="en-GB" sz="3200" dirty="0" smtClean="0">
                <a:latin typeface="Calibri" panose="020F0502020204030204" pitchFamily="34" charset="0"/>
              </a:rPr>
              <a:t>Semester 2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5122" y="2006600"/>
            <a:ext cx="4396339" cy="37417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Data, information and knowledge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Principles of databases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Systems and </a:t>
            </a:r>
            <a:r>
              <a:rPr lang="en-GB" sz="3200" dirty="0">
                <a:latin typeface="Calibri" panose="020F0502020204030204" pitchFamily="34" charset="0"/>
              </a:rPr>
              <a:t>p</a:t>
            </a:r>
            <a:r>
              <a:rPr lang="en-GB" sz="3200" dirty="0" smtClean="0">
                <a:latin typeface="Calibri" panose="020F0502020204030204" pitchFamily="34" charset="0"/>
              </a:rPr>
              <a:t>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Interpretation from data captured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2295" y="1397000"/>
            <a:ext cx="4396339" cy="576262"/>
          </a:xfrm>
        </p:spPr>
        <p:txBody>
          <a:bodyPr/>
          <a:lstStyle/>
          <a:p>
            <a:r>
              <a:rPr lang="en-GB" sz="3200" dirty="0" smtClean="0">
                <a:latin typeface="Calibri" panose="020F0502020204030204" pitchFamily="34" charset="0"/>
              </a:rPr>
              <a:t>Semester 1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70000" y="1997075"/>
            <a:ext cx="3766457" cy="368458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Use spreadsheets to explore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Generate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Interpret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Report and visualise data</a:t>
            </a:r>
            <a:endParaRPr lang="en-GB" sz="3200" dirty="0">
              <a:latin typeface="Calibri" panose="020F0502020204030204" pitchFamily="34" charset="0"/>
            </a:endParaRPr>
          </a:p>
          <a:p>
            <a:pPr marL="571500" indent="-457200">
              <a:buFont typeface="Wingdings" panose="05000000000000000000" pitchFamily="2" charset="2"/>
              <a:buChar char="§"/>
            </a:pPr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87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Participative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Inclusive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Case Studies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>
                <a:latin typeface="Calibri" panose="020F0502020204030204" pitchFamily="34" charset="0"/>
              </a:rPr>
              <a:t>Presentations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Review of articles</a:t>
            </a:r>
          </a:p>
          <a:p>
            <a:pPr marL="0" indent="0">
              <a:buNone/>
            </a:pPr>
            <a:endParaRPr lang="en-GB" sz="3200" dirty="0" smtClean="0">
              <a:latin typeface="Calibri" panose="020F0502020204030204" pitchFamily="34" charset="0"/>
            </a:endParaRPr>
          </a:p>
          <a:p>
            <a:pPr marL="571500" indent="-457200">
              <a:buFont typeface="Wingdings" panose="05000000000000000000" pitchFamily="2" charset="2"/>
              <a:buChar char="§"/>
            </a:pPr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4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32002"/>
            <a:ext cx="10515600" cy="1189945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Assessments</a:t>
            </a:r>
            <a:endParaRPr lang="en-GB" sz="4000" dirty="0"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>
                <a:latin typeface="Calibri" panose="020F0502020204030204" pitchFamily="34" charset="0"/>
              </a:rPr>
              <a:t>Assessment </a:t>
            </a:r>
            <a:endParaRPr lang="en-GB" sz="3200" dirty="0" smtClean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Component </a:t>
            </a:r>
            <a:r>
              <a:rPr lang="en-GB" sz="3200" dirty="0">
                <a:latin typeface="Calibri" panose="020F0502020204030204" pitchFamily="34" charset="0"/>
              </a:rPr>
              <a:t>1  50%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endParaRPr lang="en-GB" sz="3200" dirty="0">
              <a:latin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3200" dirty="0" smtClean="0">
                <a:latin typeface="Calibri" panose="020F0502020204030204" pitchFamily="34" charset="0"/>
              </a:rPr>
              <a:t>The </a:t>
            </a:r>
            <a:r>
              <a:rPr lang="en-GB" sz="3200" dirty="0">
                <a:latin typeface="Calibri" panose="020F0502020204030204" pitchFamily="34" charset="0"/>
              </a:rPr>
              <a:t>student will be required to </a:t>
            </a:r>
            <a:r>
              <a:rPr lang="en-GB" sz="3200" dirty="0" smtClean="0">
                <a:latin typeface="Calibri" panose="020F0502020204030204" pitchFamily="34" charset="0"/>
              </a:rPr>
              <a:t>prepare an individual piece of coursework and write a 2500 word report (exploring spreadsheet use and evidence of functions and use of spreadsheets for </a:t>
            </a:r>
            <a:r>
              <a:rPr lang="en-GB" sz="3200" dirty="0">
                <a:latin typeface="Calibri" panose="020F0502020204030204" pitchFamily="34" charset="0"/>
              </a:rPr>
              <a:t>data analysis and </a:t>
            </a:r>
            <a:r>
              <a:rPr lang="en-GB" sz="3200" dirty="0" smtClean="0">
                <a:latin typeface="Calibri" panose="020F0502020204030204" pitchFamily="34" charset="0"/>
              </a:rPr>
              <a:t>presentation) .</a:t>
            </a:r>
            <a:endParaRPr lang="en-GB" sz="3200" dirty="0">
              <a:latin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endParaRPr lang="en-GB" sz="3200" dirty="0">
              <a:latin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endParaRPr lang="en-GB" sz="3200" dirty="0">
              <a:latin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65901" y="1905000"/>
            <a:ext cx="4396339" cy="576262"/>
          </a:xfrm>
        </p:spPr>
        <p:txBody>
          <a:bodyPr/>
          <a:lstStyle/>
          <a:p>
            <a:r>
              <a:rPr lang="en-GB" sz="3200" dirty="0">
                <a:latin typeface="Calibri" panose="020F0502020204030204" pitchFamily="34" charset="0"/>
              </a:rPr>
              <a:t>Assessment </a:t>
            </a:r>
            <a:endParaRPr lang="en-GB" sz="3200" dirty="0" smtClean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Component </a:t>
            </a:r>
            <a:r>
              <a:rPr lang="en-GB" sz="3200" dirty="0">
                <a:latin typeface="Calibri" panose="020F0502020204030204" pitchFamily="34" charset="0"/>
              </a:rPr>
              <a:t>2  50%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565901" y="2571750"/>
            <a:ext cx="4165599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en-GB" sz="2500" dirty="0" smtClean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500" dirty="0" smtClean="0">
                <a:latin typeface="Calibri" panose="020F0502020204030204" pitchFamily="34" charset="0"/>
              </a:rPr>
              <a:t>The student will be required to prepare an individual piece of coursework and write a  2500 word report  (exploring database use and demonstrate use of databases for data analysis and presentation).</a:t>
            </a:r>
          </a:p>
          <a:p>
            <a:pPr>
              <a:lnSpc>
                <a:spcPct val="100000"/>
              </a:lnSpc>
            </a:pPr>
            <a:endParaRPr lang="en-GB" sz="2500" dirty="0" smtClean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2500" dirty="0" smtClean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25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49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for the module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handbook (contains the assignment information and instructions)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Reading list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upload area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Computer room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Click on the Start button to see the list of software on each computer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800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Weekly Schedule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000" dirty="0" smtClean="0"/>
              <a:t>Weekly Lectures</a:t>
            </a:r>
          </a:p>
          <a:p>
            <a:r>
              <a:rPr lang="en-GB" sz="3000" smtClean="0"/>
              <a:t>Weekly Practical's</a:t>
            </a:r>
            <a:endParaRPr lang="en-GB" sz="3000" dirty="0" smtClean="0"/>
          </a:p>
          <a:p>
            <a:r>
              <a:rPr lang="en-GB" sz="3000" dirty="0" smtClean="0"/>
              <a:t>Week 7-10  Assignment work</a:t>
            </a:r>
            <a:endParaRPr lang="en-GB" sz="3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4999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458</TotalTime>
  <Words>250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Wingdings</vt:lpstr>
      <vt:lpstr>Wingdings 3</vt:lpstr>
      <vt:lpstr>Ion</vt:lpstr>
      <vt:lpstr>BMSP4004  Generating Business Data  and Analysis</vt:lpstr>
      <vt:lpstr>PowerPoint Presentation</vt:lpstr>
      <vt:lpstr>Course Objectives</vt:lpstr>
      <vt:lpstr>Schedule</vt:lpstr>
      <vt:lpstr>Teaching Strategy</vt:lpstr>
      <vt:lpstr>Assessments</vt:lpstr>
      <vt:lpstr>Tasks</vt:lpstr>
      <vt:lpstr>Weekly Schedule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Generating Data</dc:title>
  <dc:creator>L0237_User</dc:creator>
  <cp:lastModifiedBy>L0237_User</cp:lastModifiedBy>
  <cp:revision>40</cp:revision>
  <dcterms:created xsi:type="dcterms:W3CDTF">2017-09-17T09:35:18Z</dcterms:created>
  <dcterms:modified xsi:type="dcterms:W3CDTF">2019-09-29T18:15:50Z</dcterms:modified>
</cp:coreProperties>
</file>