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4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10F7C-07D1-48E4-803C-8DE7CD0B3378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3A2794-38F4-42ED-B983-B6CF4C9D8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377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3A2794-38F4-42ED-B983-B6CF4C9D870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725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143000" y="1371600"/>
            <a:ext cx="10058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200" b="1" i="0">
                <a:solidFill>
                  <a:srgbClr val="4C7A5A"/>
                </a:solidFill>
                <a:latin typeface="Calibri"/>
              </a:rPr>
              <a:t>LCHS4010 · PSYCHOLOGY IN HEALTH AND SOCIAL CARE</a:t>
            </a:r>
          </a:p>
        </p:txBody>
      </p:sp>
      <p:sp>
        <p:nvSpPr>
          <p:cNvPr id="4" name="Rectangle 3"/>
          <p:cNvSpPr/>
          <p:nvPr/>
        </p:nvSpPr>
        <p:spPr>
          <a:xfrm>
            <a:off x="1143000" y="1965960"/>
            <a:ext cx="1737360" cy="54864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43000" y="2286000"/>
            <a:ext cx="10058400" cy="12801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4400" b="1" i="0">
                <a:solidFill>
                  <a:srgbClr val="2A2D30"/>
                </a:solidFill>
                <a:latin typeface="Georgia"/>
              </a:rPr>
              <a:t>Erikson's Psychosocial Theory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43000" y="3657600"/>
            <a:ext cx="1005840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2200" b="0" i="1">
                <a:solidFill>
                  <a:srgbClr val="4D5A53"/>
                </a:solidFill>
                <a:latin typeface="Georgia"/>
              </a:rPr>
              <a:t>Applied to the Case of Shona — A Nursery Support Plan</a:t>
            </a:r>
          </a:p>
        </p:txBody>
      </p:sp>
      <p:cxnSp>
        <p:nvCxnSpPr>
          <p:cNvPr id="7" name="Connector 6"/>
          <p:cNvCxnSpPr/>
          <p:nvPr/>
        </p:nvCxnSpPr>
        <p:spPr>
          <a:xfrm>
            <a:off x="1143000" y="4754880"/>
            <a:ext cx="9921240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240766" y="4909768"/>
            <a:ext cx="5029200" cy="115326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1" i="0" dirty="0">
                <a:solidFill>
                  <a:srgbClr val="2A2D30"/>
                </a:solidFill>
                <a:latin typeface="Calibri"/>
              </a:rPr>
              <a:t>Student Name </a:t>
            </a:r>
            <a:r>
              <a:rPr lang="en-GB" sz="1300" b="1" dirty="0">
                <a:solidFill>
                  <a:srgbClr val="2A2D30"/>
                </a:solidFill>
                <a:latin typeface="Calibri"/>
              </a:rPr>
              <a:t>= Tatiana Xavier</a:t>
            </a:r>
          </a:p>
          <a:p>
            <a:pPr>
              <a:spcAft>
                <a:spcPts val="500"/>
              </a:spcAft>
            </a:pPr>
            <a:r>
              <a:rPr lang="en-GB" sz="1300" b="1" i="0" dirty="0">
                <a:solidFill>
                  <a:srgbClr val="2A2D30"/>
                </a:solidFill>
                <a:latin typeface="Calibri"/>
              </a:rPr>
              <a:t>Student </a:t>
            </a:r>
            <a:r>
              <a:rPr lang="en-GB" sz="1300" b="1" dirty="0">
                <a:solidFill>
                  <a:srgbClr val="2A2D30"/>
                </a:solidFill>
                <a:latin typeface="Calibri"/>
              </a:rPr>
              <a:t>n</a:t>
            </a:r>
            <a:r>
              <a:rPr lang="en-GB" sz="1300" b="1" i="0" dirty="0">
                <a:solidFill>
                  <a:srgbClr val="2A2D30"/>
                </a:solidFill>
                <a:latin typeface="Calibri"/>
              </a:rPr>
              <a:t>umber =</a:t>
            </a:r>
            <a:r>
              <a:rPr lang="en-GB" sz="1300" b="1" dirty="0">
                <a:solidFill>
                  <a:srgbClr val="2A2D30"/>
                </a:solidFill>
                <a:latin typeface="Calibri"/>
              </a:rPr>
              <a:t> 2511488</a:t>
            </a:r>
            <a:endParaRPr sz="1300" b="1" i="0" dirty="0">
              <a:solidFill>
                <a:srgbClr val="2A2D30"/>
              </a:solidFill>
              <a:latin typeface="Calibri"/>
            </a:endParaRP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1" i="0" dirty="0">
                <a:solidFill>
                  <a:srgbClr val="4D5A53"/>
                </a:solidFill>
                <a:latin typeface="Calibri"/>
              </a:rPr>
              <a:t>Component 1 — Individual Presentation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endParaRPr sz="1200" b="0" i="0" dirty="0">
              <a:solidFill>
                <a:srgbClr val="4D5A53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32320" y="4983480"/>
            <a:ext cx="3931920" cy="5632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30000"/>
              </a:lnSpc>
              <a:spcAft>
                <a:spcPts val="500"/>
              </a:spcAft>
            </a:pPr>
            <a:r>
              <a:rPr sz="1300" b="1" i="0" dirty="0">
                <a:solidFill>
                  <a:srgbClr val="4D5A53"/>
                </a:solidFill>
                <a:latin typeface="Calibri"/>
              </a:rPr>
              <a:t>Early Years Nursery Setting</a:t>
            </a:r>
          </a:p>
          <a:p>
            <a:pPr algn="r">
              <a:lnSpc>
                <a:spcPct val="130000"/>
              </a:lnSpc>
              <a:spcAft>
                <a:spcPts val="500"/>
              </a:spcAft>
            </a:pPr>
            <a:r>
              <a:rPr sz="1300" b="1" i="0" dirty="0">
                <a:solidFill>
                  <a:srgbClr val="4D5A53"/>
                </a:solidFill>
                <a:latin typeface="Calibri"/>
              </a:rPr>
              <a:t>Age 3 · Separation Anxiety · Language · Play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01 · 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Understanding Shona Through Erikson's Lens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58952" y="1874519"/>
            <a:ext cx="5029200" cy="235603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400" b="1" i="0" dirty="0">
                <a:solidFill>
                  <a:srgbClr val="2A2D30"/>
                </a:solidFill>
                <a:latin typeface="Calibri"/>
              </a:rPr>
              <a:t>The case. </a:t>
            </a:r>
            <a:r>
              <a:rPr sz="1400" b="0" i="0" dirty="0">
                <a:solidFill>
                  <a:srgbClr val="4D5A53"/>
                </a:solidFill>
                <a:latin typeface="Calibri"/>
              </a:rPr>
              <a:t>Shona is three years old and has recently joined the nursery. She </a:t>
            </a:r>
            <a:r>
              <a:rPr lang="en-GB" sz="1400" dirty="0">
                <a:solidFill>
                  <a:srgbClr val="4D5A53"/>
                </a:solidFill>
                <a:latin typeface="Calibri"/>
              </a:rPr>
              <a:t>shows</a:t>
            </a:r>
            <a:r>
              <a:rPr lang="en-GB" sz="1400" b="0" i="0" dirty="0">
                <a:solidFill>
                  <a:srgbClr val="4D5A53"/>
                </a:solidFill>
                <a:latin typeface="Calibri"/>
              </a:rPr>
              <a:t> signs of</a:t>
            </a:r>
            <a:r>
              <a:rPr sz="1400" b="0" i="0" dirty="0">
                <a:solidFill>
                  <a:srgbClr val="4D5A53"/>
                </a:solidFill>
                <a:latin typeface="Calibri"/>
              </a:rPr>
              <a:t>: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Anxiety when separated from her carers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Limited verbal communication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Difficulty engaging in group play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As her practitioner, my aim is to understand her developmental needs and contribute to a support plan across emotional, social, cognitive, and physical wellbeing.</a:t>
            </a:r>
          </a:p>
        </p:txBody>
      </p:sp>
      <p:cxnSp>
        <p:nvCxnSpPr>
          <p:cNvPr id="6" name="Connector 5"/>
          <p:cNvCxnSpPr/>
          <p:nvPr/>
        </p:nvCxnSpPr>
        <p:spPr>
          <a:xfrm>
            <a:off x="6263640" y="1874519"/>
            <a:ext cx="0" cy="3794761"/>
          </a:xfrm>
          <a:prstGeom prst="line">
            <a:avLst/>
          </a:prstGeom>
          <a:ln w="12700">
            <a:solidFill>
              <a:srgbClr val="DCE6D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583680" y="1874519"/>
            <a:ext cx="4663440" cy="3931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400" b="1" i="0">
                <a:solidFill>
                  <a:srgbClr val="2A2D30"/>
                </a:solidFill>
                <a:latin typeface="Calibri"/>
              </a:rPr>
              <a:t>Chosen theory. </a:t>
            </a:r>
            <a:r>
              <a:rPr sz="1400" b="0" i="0">
                <a:solidFill>
                  <a:srgbClr val="4D5A53"/>
                </a:solidFill>
                <a:latin typeface="Calibri"/>
              </a:rPr>
              <a:t>Erik Erikson's </a:t>
            </a:r>
            <a:r>
              <a:rPr sz="1400" b="0" i="1">
                <a:solidFill>
                  <a:srgbClr val="4D5A53"/>
                </a:solidFill>
                <a:latin typeface="Calibri"/>
              </a:rPr>
              <a:t>Psychosocial Theory of Development</a:t>
            </a:r>
            <a:r>
              <a:rPr sz="1400" b="0" i="0">
                <a:solidFill>
                  <a:srgbClr val="4D5A53"/>
                </a:solidFill>
                <a:latin typeface="Calibri"/>
              </a:rPr>
              <a:t> — a lifespan model in which each stage centres on a social crisis (Erikson, 1950).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400" b="1" i="0">
                <a:solidFill>
                  <a:srgbClr val="2A2D30"/>
                </a:solidFill>
                <a:latin typeface="Calibri"/>
              </a:rPr>
              <a:t>This presentation will: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>
                <a:solidFill>
                  <a:srgbClr val="4D5A53"/>
                </a:solidFill>
                <a:latin typeface="Calibri"/>
              </a:rPr>
              <a:t>1.  Explain the theory's core concepts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>
                <a:solidFill>
                  <a:srgbClr val="4D5A53"/>
                </a:solidFill>
                <a:latin typeface="Calibri"/>
              </a:rPr>
              <a:t>2.  Apply them to Shona's behaviour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>
                <a:solidFill>
                  <a:srgbClr val="4D5A53"/>
                </a:solidFill>
                <a:latin typeface="Calibri"/>
              </a:rPr>
              <a:t>3.  Propose theory-driven interventions</a:t>
            </a:r>
          </a:p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>
                <a:solidFill>
                  <a:srgbClr val="4D5A53"/>
                </a:solidFill>
                <a:latin typeface="Calibri"/>
              </a:rPr>
              <a:t>4.  Weigh strengths, limitations, and alternatives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02 / 12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94ED922-35F0-B6E3-B24B-93C838A43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814" y="3990447"/>
            <a:ext cx="2573547" cy="218175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02 · THEORY OVERVIEW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94741" y="868679"/>
            <a:ext cx="1069848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Erikson's Psychosocial Stages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58952" y="1783080"/>
            <a:ext cx="10698480" cy="499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00" b="0" i="0" dirty="0" err="1">
                <a:solidFill>
                  <a:srgbClr val="4D5A53"/>
                </a:solidFill>
                <a:latin typeface="Calibri"/>
              </a:rPr>
              <a:t>Eigh</a:t>
            </a:r>
            <a:r>
              <a:rPr lang="en-GB" sz="1300" b="0" i="0" dirty="0">
                <a:solidFill>
                  <a:srgbClr val="4D5A53"/>
                </a:solidFill>
                <a:latin typeface="Calibri"/>
              </a:rPr>
              <a:t>t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lifespan stages. Each stage </a:t>
            </a:r>
            <a:r>
              <a:rPr lang="en-GB" sz="1300" b="0" i="0" dirty="0">
                <a:solidFill>
                  <a:srgbClr val="4D5A53"/>
                </a:solidFill>
                <a:latin typeface="Calibri"/>
              </a:rPr>
              <a:t>represents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a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psychosocial crisis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between two opposing outcomes; resolution builds a </a:t>
            </a:r>
            <a:r>
              <a:rPr lang="en-GB" sz="1300" b="1" dirty="0">
                <a:solidFill>
                  <a:srgbClr val="2A2D30"/>
                </a:solidFill>
                <a:latin typeface="Calibri"/>
              </a:rPr>
              <a:t>good outcome</a:t>
            </a:r>
            <a:r>
              <a:rPr lang="en-GB" sz="1300" dirty="0">
                <a:solidFill>
                  <a:srgbClr val="4D5A53"/>
                </a:solidFill>
                <a:latin typeface="Calibri"/>
              </a:rPr>
              <a:t>.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The </a:t>
            </a:r>
            <a:r>
              <a:rPr sz="1300" b="0" i="1" dirty="0">
                <a:solidFill>
                  <a:srgbClr val="4D5A53"/>
                </a:solidFill>
                <a:latin typeface="Calibri"/>
              </a:rPr>
              <a:t>epigenetic principle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holds that biological maturation unfolds together with social and cultural experience (Erikson, 1950; Newman </a:t>
            </a:r>
            <a:r>
              <a:rPr lang="en-GB" sz="1300" b="0" i="0" dirty="0">
                <a:solidFill>
                  <a:srgbClr val="4D5A53"/>
                </a:solidFill>
                <a:latin typeface="Calibri"/>
              </a:rPr>
              <a:t>and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Newman, 2020).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8079858"/>
              </p:ext>
            </p:extLst>
          </p:nvPr>
        </p:nvGraphicFramePr>
        <p:xfrm>
          <a:off x="758952" y="2697480"/>
          <a:ext cx="10671048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26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6243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Calibri"/>
                        </a:rPr>
                        <a:t>Stage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Calibri"/>
                        </a:rPr>
                        <a:t>Age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Calibri"/>
                        </a:rPr>
                        <a:t>Crisis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Calibri"/>
                        </a:rPr>
                        <a:t>Virtue gained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Calibri"/>
                        </a:rPr>
                        <a:t>Risk if unresolved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0–18 mo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Trust vs. Mistrust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Hope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Fear, suspicion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18 mo–3 yr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lang="en-GB" sz="1100" b="1" dirty="0">
                          <a:solidFill>
                            <a:srgbClr val="2A2D30"/>
                          </a:solidFill>
                          <a:latin typeface="Calibri"/>
                        </a:rPr>
                        <a:t>Autonomy</a:t>
                      </a:r>
                      <a:r>
                        <a:rPr sz="1100" b="1" dirty="0">
                          <a:solidFill>
                            <a:srgbClr val="2A2D30"/>
                          </a:solidFill>
                          <a:latin typeface="Calibri"/>
                        </a:rPr>
                        <a:t> vs. Shame &amp; Doubt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Will — independence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Shame, over-dependence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3–5 yr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Initiative vs. Guilt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Purpose — play, curiosity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b="1">
                          <a:solidFill>
                            <a:srgbClr val="2A2D30"/>
                          </a:solidFill>
                          <a:latin typeface="Calibri"/>
                        </a:rPr>
                        <a:t>Guilt, hesitation, withdrawal</a:t>
                      </a:r>
                    </a:p>
                  </a:txBody>
                  <a:tcPr>
                    <a:solidFill>
                      <a:srgbClr val="DCE6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4–8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6 yr+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Industry → Identity → Intimacy → Generativity → Integrity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>
                          <a:solidFill>
                            <a:srgbClr val="4D5A53"/>
                          </a:solidFill>
                          <a:latin typeface="Calibri"/>
                        </a:rPr>
                        <a:t>Competence, fidelity, love, care, wisdom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00" dirty="0">
                          <a:solidFill>
                            <a:srgbClr val="4D5A53"/>
                          </a:solidFill>
                          <a:latin typeface="Calibri"/>
                        </a:rPr>
                        <a:t>Inferiority, role confusion, isolation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58952" y="5760720"/>
            <a:ext cx="1069848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50" b="0" i="1">
                <a:solidFill>
                  <a:srgbClr val="787873"/>
                </a:solidFill>
                <a:latin typeface="Calibri"/>
              </a:rPr>
              <a:t>Shona sits at the boundary of Stages 2 and 3 — highlighted — a critical transition for confidence and play.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03 / 12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03 · APPLICATION (1/2)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4872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 dirty="0">
                <a:solidFill>
                  <a:srgbClr val="2A2D30"/>
                </a:solidFill>
                <a:latin typeface="Georgia"/>
              </a:rPr>
              <a:t>Separation Anxiety </a:t>
            </a:r>
            <a:r>
              <a:rPr lang="en-GB" sz="3000" b="1" i="0" dirty="0">
                <a:solidFill>
                  <a:srgbClr val="2A2D30"/>
                </a:solidFill>
                <a:latin typeface="Georgia"/>
              </a:rPr>
              <a:t>and</a:t>
            </a:r>
            <a:r>
              <a:rPr sz="3000" b="1" i="0" dirty="0">
                <a:solidFill>
                  <a:srgbClr val="2A2D30"/>
                </a:solidFill>
                <a:latin typeface="Georgia"/>
              </a:rPr>
              <a:t> Limited Speech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758952" y="1920240"/>
            <a:ext cx="82296" cy="1554480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51560" y="1920240"/>
            <a:ext cx="10058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800" b="1" i="0">
                <a:solidFill>
                  <a:srgbClr val="2A2D30"/>
                </a:solidFill>
                <a:latin typeface="Georgia"/>
              </a:rPr>
              <a:t>Anxiety when left by carers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51560" y="2331720"/>
            <a:ext cx="10149840" cy="84555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40000"/>
              </a:lnSpc>
              <a:spcAft>
                <a:spcPts val="400"/>
              </a:spcAft>
            </a:pPr>
            <a:r>
              <a:rPr sz="1350" b="0" i="0" dirty="0">
                <a:solidFill>
                  <a:srgbClr val="4D5A53"/>
                </a:solidFill>
                <a:latin typeface="Calibri"/>
              </a:rPr>
              <a:t>A secure base of trust (Stage 1) is the foundation for </a:t>
            </a:r>
            <a:r>
              <a:rPr lang="en-GB" sz="1350" dirty="0">
                <a:solidFill>
                  <a:srgbClr val="4D5A53"/>
                </a:solidFill>
                <a:latin typeface="Calibri"/>
              </a:rPr>
              <a:t>autonomy.</a:t>
            </a:r>
            <a:r>
              <a:rPr sz="1350" b="0" i="0" dirty="0">
                <a:solidFill>
                  <a:srgbClr val="4D5A53"/>
                </a:solidFill>
                <a:latin typeface="Calibri"/>
              </a:rPr>
              <a:t> A new, unpredictable setting removes the familiar routines through which Shona was building independence — regression and clinging are developmentally understandable, not naughtiness. Without consistent key-person responses, mistrust can deepen and autonomy stalls (Orenstein, 2021; Bee </a:t>
            </a:r>
            <a:r>
              <a:rPr lang="en-GB" sz="1350" b="0" i="0" dirty="0">
                <a:solidFill>
                  <a:srgbClr val="4D5A53"/>
                </a:solidFill>
                <a:latin typeface="Calibri"/>
              </a:rPr>
              <a:t>and</a:t>
            </a:r>
            <a:r>
              <a:rPr sz="1350" b="0" i="0" dirty="0">
                <a:solidFill>
                  <a:srgbClr val="4D5A53"/>
                </a:solidFill>
                <a:latin typeface="Calibri"/>
              </a:rPr>
              <a:t> Boyd, 2020).</a:t>
            </a:r>
          </a:p>
        </p:txBody>
      </p:sp>
      <p:sp>
        <p:nvSpPr>
          <p:cNvPr id="8" name="Rectangle 7"/>
          <p:cNvSpPr/>
          <p:nvPr/>
        </p:nvSpPr>
        <p:spPr>
          <a:xfrm>
            <a:off x="758952" y="3794760"/>
            <a:ext cx="82296" cy="1554480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51560" y="3794760"/>
            <a:ext cx="10058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800" b="1" i="0">
                <a:solidFill>
                  <a:srgbClr val="2A2D30"/>
                </a:solidFill>
                <a:latin typeface="Georgia"/>
              </a:rPr>
              <a:t>Limited verbal communication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4206240"/>
            <a:ext cx="10149840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40000"/>
              </a:lnSpc>
              <a:spcAft>
                <a:spcPts val="400"/>
              </a:spcAft>
            </a:pPr>
            <a:r>
              <a:rPr sz="1350" b="0" i="0">
                <a:solidFill>
                  <a:srgbClr val="4D5A53"/>
                </a:solidFill>
                <a:latin typeface="Calibri"/>
              </a:rPr>
              <a:t>Stage Three is the “why?” phase — children practise language through initiative and questioning. Silence may signal fear that speech will be judged or “wrong,” producing guilt and withdrawal. Speech is a social act: confidence and safety must precede fluency. Pressure to speak can increase inhibition; acceptance of gestures and single words builds the trust needed for fuller expression (McLeod, 2023).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04 / 12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03 · APPLICATION (2/2)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4872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 dirty="0">
                <a:solidFill>
                  <a:srgbClr val="2A2D30"/>
                </a:solidFill>
                <a:latin typeface="Georgia"/>
              </a:rPr>
              <a:t>Group Play, Transition </a:t>
            </a:r>
            <a:r>
              <a:rPr lang="en-GB" sz="3000" b="1" i="0" dirty="0">
                <a:solidFill>
                  <a:srgbClr val="2A2D30"/>
                </a:solidFill>
                <a:latin typeface="Georgia"/>
              </a:rPr>
              <a:t>and</a:t>
            </a:r>
            <a:r>
              <a:rPr sz="3000" b="1" i="0" dirty="0">
                <a:solidFill>
                  <a:srgbClr val="2A2D30"/>
                </a:solidFill>
                <a:latin typeface="Georgia"/>
              </a:rPr>
              <a:t> Developmental Impact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758952" y="1920240"/>
            <a:ext cx="82296" cy="1417320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51560" y="1920240"/>
            <a:ext cx="10058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800" b="1" i="0">
                <a:solidFill>
                  <a:srgbClr val="2A2D30"/>
                </a:solidFill>
                <a:latin typeface="Georgia"/>
              </a:rPr>
              <a:t>Difficulty engaging in group play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51560" y="2331720"/>
            <a:ext cx="10149840" cy="5547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40000"/>
              </a:lnSpc>
              <a:spcAft>
                <a:spcPts val="400"/>
              </a:spcAft>
            </a:pPr>
            <a:r>
              <a:rPr sz="1350" b="0" i="0" dirty="0">
                <a:solidFill>
                  <a:srgbClr val="4D5A53"/>
                </a:solidFill>
                <a:latin typeface="Calibri"/>
              </a:rPr>
              <a:t>Play is the primary arena for developing initiative (Stage 3). Avoidance may reflect fear of rejection or of “getting it wrong” — guilt rather than genuine disinterest. Parallel play with a trusted adult is the developmental bridge to peer participation (Erikson, 1950; Slee </a:t>
            </a:r>
            <a:r>
              <a:rPr lang="en-GB" sz="1350" b="0" i="0" dirty="0">
                <a:solidFill>
                  <a:srgbClr val="4D5A53"/>
                </a:solidFill>
                <a:latin typeface="Calibri"/>
              </a:rPr>
              <a:t>and</a:t>
            </a:r>
            <a:r>
              <a:rPr sz="1350" b="0" i="0" dirty="0">
                <a:solidFill>
                  <a:srgbClr val="4D5A53"/>
                </a:solidFill>
                <a:latin typeface="Calibri"/>
              </a:rPr>
              <a:t> Shields, 2021).</a:t>
            </a:r>
          </a:p>
        </p:txBody>
      </p:sp>
      <p:sp>
        <p:nvSpPr>
          <p:cNvPr id="8" name="Rectangle 7"/>
          <p:cNvSpPr/>
          <p:nvPr/>
        </p:nvSpPr>
        <p:spPr>
          <a:xfrm>
            <a:off x="758952" y="3611880"/>
            <a:ext cx="82296" cy="1417320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51560" y="3611880"/>
            <a:ext cx="10058400" cy="2923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800" b="1" i="0" dirty="0">
                <a:solidFill>
                  <a:srgbClr val="2A2D30"/>
                </a:solidFill>
                <a:latin typeface="Georgia"/>
              </a:rPr>
              <a:t>Recent transition </a:t>
            </a:r>
            <a:r>
              <a:rPr lang="en-GB" sz="1800" b="1" i="0" dirty="0">
                <a:solidFill>
                  <a:srgbClr val="2A2D30"/>
                </a:solidFill>
                <a:latin typeface="Georgia"/>
              </a:rPr>
              <a:t>and</a:t>
            </a:r>
            <a:r>
              <a:rPr sz="1800" b="1" i="0" dirty="0">
                <a:solidFill>
                  <a:srgbClr val="2A2D30"/>
                </a:solidFill>
                <a:latin typeface="Georgia"/>
              </a:rPr>
              <a:t> disrupted childcare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4023360"/>
            <a:ext cx="10149840" cy="84555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40000"/>
              </a:lnSpc>
              <a:spcAft>
                <a:spcPts val="400"/>
              </a:spcAft>
            </a:pPr>
            <a:r>
              <a:rPr sz="1350" b="0" i="0" dirty="0">
                <a:solidFill>
                  <a:srgbClr val="4D5A53"/>
                </a:solidFill>
                <a:latin typeface="Calibri"/>
              </a:rPr>
              <a:t>Transition interrupts the gradual </a:t>
            </a:r>
            <a:r>
              <a:rPr lang="en-GB" sz="1350" dirty="0">
                <a:solidFill>
                  <a:srgbClr val="4D5A53"/>
                </a:solidFill>
                <a:latin typeface="Calibri"/>
              </a:rPr>
              <a:t>independence</a:t>
            </a:r>
            <a:r>
              <a:rPr sz="1350" b="0" i="0" dirty="0">
                <a:solidFill>
                  <a:srgbClr val="4D5A53"/>
                </a:solidFill>
                <a:latin typeface="Calibri"/>
              </a:rPr>
              <a:t>-building process. Regression (clinging, baby talk, silence) is common when a child's sense of control is shaken. Consistency across home and setting is essential: inconsistent responses reinforce doubt and delay the return to initiative (Newman </a:t>
            </a:r>
            <a:r>
              <a:rPr lang="en-GB" sz="1350" dirty="0">
                <a:solidFill>
                  <a:srgbClr val="4D5A53"/>
                </a:solidFill>
                <a:latin typeface="Calibri"/>
              </a:rPr>
              <a:t>and </a:t>
            </a:r>
            <a:r>
              <a:rPr sz="1350" b="0" i="0" dirty="0">
                <a:solidFill>
                  <a:srgbClr val="4D5A53"/>
                </a:solidFill>
                <a:latin typeface="Calibri"/>
              </a:rPr>
              <a:t>Newman, 2020).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58952" y="5349240"/>
            <a:ext cx="10671048" cy="594360"/>
          </a:xfrm>
          <a:prstGeom prst="rect">
            <a:avLst/>
          </a:prstGeom>
          <a:solidFill>
            <a:srgbClr val="DCE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14400" y="5433882"/>
            <a:ext cx="10332720" cy="4799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250" b="1" i="0" dirty="0">
                <a:solidFill>
                  <a:srgbClr val="2A2D30"/>
                </a:solidFill>
                <a:latin typeface="Calibri"/>
              </a:rPr>
              <a:t>Overall: </a:t>
            </a:r>
            <a:r>
              <a:rPr sz="1250" b="0" i="0" dirty="0">
                <a:solidFill>
                  <a:srgbClr val="2A2D30"/>
                </a:solidFill>
                <a:latin typeface="Calibri"/>
              </a:rPr>
              <a:t>Shona's behaviors are best read as a </a:t>
            </a:r>
            <a:r>
              <a:rPr sz="1250" b="0" i="1" dirty="0">
                <a:solidFill>
                  <a:srgbClr val="2A2D30"/>
                </a:solidFill>
                <a:latin typeface="Calibri"/>
              </a:rPr>
              <a:t>temporary retreat from </a:t>
            </a:r>
            <a:r>
              <a:rPr lang="en-GB" sz="1250" i="1" dirty="0">
                <a:solidFill>
                  <a:srgbClr val="2A2D30"/>
                </a:solidFill>
                <a:latin typeface="Calibri"/>
              </a:rPr>
              <a:t>independence</a:t>
            </a:r>
            <a:r>
              <a:rPr sz="1250" b="0" i="1" dirty="0">
                <a:solidFill>
                  <a:srgbClr val="2A2D30"/>
                </a:solidFill>
                <a:latin typeface="Calibri"/>
              </a:rPr>
              <a:t> and initiative</a:t>
            </a:r>
            <a:r>
              <a:rPr sz="1250" b="0" i="0" dirty="0">
                <a:solidFill>
                  <a:srgbClr val="2A2D30"/>
                </a:solidFill>
                <a:latin typeface="Calibri"/>
              </a:rPr>
              <a:t> under uncertainty — not fixed traits. With consistent, encouraging support, will and purpose can be rebuilt.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05 / 12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04 · PRACTICAL STRATEGIES (1/2)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Theory-Driven Nursery Interventions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7035494"/>
              </p:ext>
            </p:extLst>
          </p:nvPr>
        </p:nvGraphicFramePr>
        <p:xfrm>
          <a:off x="758952" y="1828800"/>
          <a:ext cx="10671048" cy="3977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78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Strategy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Erikson link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How it supports Shona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Key person </a:t>
                      </a:r>
                      <a:r>
                        <a:rPr lang="en-GB"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and</a:t>
                      </a:r>
                      <a:r>
                        <a:rPr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 gradual separation rituals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Rebuilds trust (Stage 1), the secure base for </a:t>
                      </a:r>
                      <a:r>
                        <a:rPr lang="en-GB" sz="1150" dirty="0">
                          <a:solidFill>
                            <a:srgbClr val="4D5A53"/>
                          </a:solidFill>
                          <a:latin typeface="Calibri"/>
                        </a:rPr>
                        <a:t>autonomy</a:t>
                      </a: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. Predictable goodbyes reduce uncertainty.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Emotional: lowers anxiety. Social: safe base to explore peers. Physical: calmer stress response.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Choice </a:t>
                      </a:r>
                      <a:r>
                        <a:rPr lang="en-GB"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and</a:t>
                      </a:r>
                      <a:r>
                        <a:rPr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 independence opportunities (“red or blue cup?”; self-dressing)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Fosters </a:t>
                      </a:r>
                      <a:r>
                        <a:rPr lang="en-GB" sz="1150" dirty="0">
                          <a:solidFill>
                            <a:srgbClr val="4D5A53"/>
                          </a:solidFill>
                          <a:latin typeface="Calibri"/>
                        </a:rPr>
                        <a:t>independence </a:t>
                      </a: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(Stage 2). Small choices restore a sense of control and prevent shame.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Emotional: agency. Cognitive: decision-making. Physical: fine/gross motor independence. Praise effort, not just result.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>
                          <a:solidFill>
                            <a:srgbClr val="2A2D30"/>
                          </a:solidFill>
                          <a:latin typeface="Calibri"/>
                        </a:rPr>
                        <a:t>Play-based initiation: parallel → small-group play, adult models joining in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Play is the arena of initiative (Stage 3). Low-pressure entry reduces fear of “getting it wrong.”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Social: observation to participation. Verbal: play naturally generates talk. No pressure to speak.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6" name="Connector 5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06 / 12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04 · PRACTICAL STRATEGIES (2/2)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4872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 dirty="0">
                <a:solidFill>
                  <a:srgbClr val="2A2D30"/>
                </a:solidFill>
                <a:latin typeface="Georgia"/>
              </a:rPr>
              <a:t>Language, Partnership </a:t>
            </a:r>
            <a:r>
              <a:rPr lang="en-GB" sz="3000" b="1" i="0" dirty="0">
                <a:solidFill>
                  <a:srgbClr val="2A2D30"/>
                </a:solidFill>
                <a:latin typeface="Georgia"/>
              </a:rPr>
              <a:t>and</a:t>
            </a:r>
            <a:r>
              <a:rPr sz="3000" b="1" i="0" dirty="0">
                <a:solidFill>
                  <a:srgbClr val="2A2D30"/>
                </a:solidFill>
                <a:latin typeface="Georgia"/>
              </a:rPr>
              <a:t> Multi-Agency Support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104273"/>
              </p:ext>
            </p:extLst>
          </p:nvPr>
        </p:nvGraphicFramePr>
        <p:xfrm>
          <a:off x="758952" y="1828800"/>
          <a:ext cx="10671048" cy="3977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78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Strategy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Erikson link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Professionals involved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>
                          <a:solidFill>
                            <a:srgbClr val="2A2D30"/>
                          </a:solidFill>
                          <a:latin typeface="Calibri"/>
                        </a:rPr>
                        <a:t>Language-rich, low-pressure environment: puppets, singing, accept gestures; never force speech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Removes guilt around expression. Confidence precedes clarity; speech is a social act.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Nursery team → Speech </a:t>
                      </a:r>
                      <a:r>
                        <a:rPr lang="en-GB" sz="1150" dirty="0">
                          <a:solidFill>
                            <a:srgbClr val="4D5A53"/>
                          </a:solidFill>
                          <a:latin typeface="Calibri"/>
                        </a:rPr>
                        <a:t>and</a:t>
                      </a: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 Language Therapist if limited progress after 8–12 weeks.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>
                          <a:solidFill>
                            <a:srgbClr val="2A2D30"/>
                          </a:solidFill>
                          <a:latin typeface="Calibri"/>
                        </a:rPr>
                        <a:t>Home–nursery partnership: shared routines, transition book with photos, consistent praise language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Erikson emphasises consistent social context across settings. Inconsistency reinforces doubt.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Key person ↔ parents/carers; regular check-ins; shared support plan. Safeguarding review if concerns arise.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Structured observation </a:t>
                      </a:r>
                      <a:r>
                        <a:rPr lang="en-GB"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and </a:t>
                      </a:r>
                      <a:r>
                        <a:rPr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early referral: track calmness, play initiation, </a:t>
                      </a:r>
                      <a:r>
                        <a:rPr sz="1150" b="1" dirty="0" err="1">
                          <a:solidFill>
                            <a:srgbClr val="2A2D30"/>
                          </a:solidFill>
                          <a:latin typeface="Calibri"/>
                        </a:rPr>
                        <a:t>vocalisation</a:t>
                      </a:r>
                      <a:r>
                        <a:rPr sz="1150" b="1" dirty="0">
                          <a:solidFill>
                            <a:srgbClr val="2A2D30"/>
                          </a:solidFill>
                          <a:latin typeface="Calibri"/>
                        </a:rPr>
                        <a:t> weekly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Ensures difficulties are caught before they compound into fixed shame or withdrawal.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dirty="0">
                          <a:solidFill>
                            <a:srgbClr val="4D5A53"/>
                          </a:solidFill>
                          <a:latin typeface="Calibri"/>
                        </a:rPr>
                        <a:t>SENCO, Health Visitor, Early Years Support Team; multi-agency plan with named lead.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6" name="Connector 5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07 / 12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05 · NATURE VS NURTURE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Biological and Environmental Influences on Shona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58952" y="1828800"/>
            <a:ext cx="50292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600" b="1" i="0">
                <a:solidFill>
                  <a:srgbClr val="4C7A5A"/>
                </a:solidFill>
                <a:latin typeface="Georgia"/>
              </a:rPr>
              <a:t>NATURE — biological foundations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8952" y="2286000"/>
            <a:ext cx="5029200" cy="22653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Temperament: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some children are constitutionally more reactive to change; high sensitivity amplifies separation distress (Thomas </a:t>
            </a:r>
            <a:r>
              <a:rPr lang="en-GB" sz="1300" b="0" i="0" dirty="0">
                <a:solidFill>
                  <a:srgbClr val="4D5A53"/>
                </a:solidFill>
                <a:latin typeface="Calibri"/>
              </a:rPr>
              <a:t>and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Chess, in Slater, 2020).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Brain development: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early care shapes the amygdala and stress-response systems; unfamiliar settings can raise cortisol reactivity.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Maturation: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language and self-regulation unfold on individual timetables; age three is a wide window — slower pace is not necessarily deficit.</a:t>
            </a:r>
          </a:p>
        </p:txBody>
      </p:sp>
      <p:cxnSp>
        <p:nvCxnSpPr>
          <p:cNvPr id="7" name="Connector 6"/>
          <p:cNvCxnSpPr/>
          <p:nvPr/>
        </p:nvCxnSpPr>
        <p:spPr>
          <a:xfrm>
            <a:off x="6217920" y="1828800"/>
            <a:ext cx="0" cy="3474720"/>
          </a:xfrm>
          <a:prstGeom prst="line">
            <a:avLst/>
          </a:prstGeom>
          <a:ln w="12700">
            <a:solidFill>
              <a:srgbClr val="DCE6D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537960" y="1828800"/>
            <a:ext cx="48463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600" b="1" i="0">
                <a:solidFill>
                  <a:srgbClr val="4C7A5A"/>
                </a:solidFill>
                <a:latin typeface="Georgia"/>
              </a:rPr>
              <a:t>NURTURE — environmental context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37960" y="2286000"/>
            <a:ext cx="4846320" cy="3200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>
                <a:solidFill>
                  <a:srgbClr val="2A2D30"/>
                </a:solidFill>
                <a:latin typeface="Calibri"/>
              </a:rPr>
              <a:t>Caregiving continuity:</a:t>
            </a:r>
            <a:r>
              <a:rPr sz="1300" b="0" i="0">
                <a:solidFill>
                  <a:srgbClr val="4D5A53"/>
                </a:solidFill>
                <a:latin typeface="Calibri"/>
              </a:rPr>
              <a:t> recent change disrupts trust-building; inconsistency deepens mistrust and doubt.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>
                <a:solidFill>
                  <a:srgbClr val="2A2D30"/>
                </a:solidFill>
                <a:latin typeface="Calibri"/>
              </a:rPr>
              <a:t>Social opportunity:</a:t>
            </a:r>
            <a:r>
              <a:rPr sz="1300" b="0" i="0">
                <a:solidFill>
                  <a:srgbClr val="4D5A53"/>
                </a:solidFill>
                <a:latin typeface="Calibri"/>
              </a:rPr>
              <a:t> limited prior peer contact may mean play-initiation is an unpractised skill — a gap, not unwillingness.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>
                <a:solidFill>
                  <a:srgbClr val="2A2D30"/>
                </a:solidFill>
                <a:latin typeface="Calibri"/>
              </a:rPr>
              <a:t>Responsiveness:</a:t>
            </a:r>
            <a:r>
              <a:rPr sz="1300" b="0" i="0">
                <a:solidFill>
                  <a:srgbClr val="4D5A53"/>
                </a:solidFill>
                <a:latin typeface="Calibri"/>
              </a:rPr>
              <a:t> encouragement grows initiative; correction or silence grows guilt. The setting's response is decisive.</a:t>
            </a:r>
          </a:p>
        </p:txBody>
      </p:sp>
      <p:sp>
        <p:nvSpPr>
          <p:cNvPr id="10" name="Rectangle 9"/>
          <p:cNvSpPr/>
          <p:nvPr/>
        </p:nvSpPr>
        <p:spPr>
          <a:xfrm>
            <a:off x="758952" y="5440680"/>
            <a:ext cx="10671048" cy="548640"/>
          </a:xfrm>
          <a:prstGeom prst="rect">
            <a:avLst/>
          </a:prstGeom>
          <a:solidFill>
            <a:srgbClr val="DCE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5504688"/>
            <a:ext cx="1033272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250" b="1" i="0">
                <a:solidFill>
                  <a:srgbClr val="2A2D30"/>
                </a:solidFill>
                <a:latin typeface="Calibri"/>
              </a:rPr>
              <a:t>Interaction, not either/or: </a:t>
            </a:r>
            <a:r>
              <a:rPr sz="1250" b="0" i="0">
                <a:solidFill>
                  <a:srgbClr val="2A2D30"/>
                </a:solidFill>
                <a:latin typeface="Calibri"/>
              </a:rPr>
              <a:t>Shona's temperament makes transitions harder, but warm, consistent, responsive nurture buffers this — exactly Erikson's epigenetic principle: biological timing + social experience = developmental outcome.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08 / 12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06 · EVALUATION (1/2)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Strengths and Limitations of Erikson's Theory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58952" y="1828800"/>
            <a:ext cx="50292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600" b="1" i="0">
                <a:solidFill>
                  <a:srgbClr val="4C7A5A"/>
                </a:solidFill>
                <a:latin typeface="Georgia"/>
              </a:rPr>
              <a:t>STRENGTHS for children like Shona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8952" y="2286000"/>
            <a:ext cx="5029200" cy="29336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Lifespan scope: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shows early struggles resurface later — motivates early intervention.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Social focus: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</a:t>
            </a:r>
            <a:r>
              <a:rPr sz="1300" b="0" i="0" dirty="0" err="1">
                <a:solidFill>
                  <a:srgbClr val="4D5A53"/>
                </a:solidFill>
                <a:latin typeface="Calibri"/>
              </a:rPr>
              <a:t>centres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relationships and culture, not internal drives — directly usable in nursery.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Actionable stages: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practitioners can identify where a child is stuck and target support.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Strengths-based: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frames “virtues” to build, not deficits to fix — supports Shona's agency.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Emotion </a:t>
            </a:r>
            <a:r>
              <a:rPr lang="en-GB" sz="1300" b="1" i="0" dirty="0">
                <a:solidFill>
                  <a:srgbClr val="2A2D30"/>
                </a:solidFill>
                <a:latin typeface="Calibri"/>
              </a:rPr>
              <a:t>and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 identity: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addresses safety, confidence, belonging — Shona's core needs.</a:t>
            </a:r>
          </a:p>
        </p:txBody>
      </p:sp>
      <p:cxnSp>
        <p:nvCxnSpPr>
          <p:cNvPr id="7" name="Connector 6"/>
          <p:cNvCxnSpPr/>
          <p:nvPr/>
        </p:nvCxnSpPr>
        <p:spPr>
          <a:xfrm>
            <a:off x="6217920" y="1828800"/>
            <a:ext cx="0" cy="4023360"/>
          </a:xfrm>
          <a:prstGeom prst="line">
            <a:avLst/>
          </a:prstGeom>
          <a:ln w="12700">
            <a:solidFill>
              <a:srgbClr val="DCE6D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537960" y="1828800"/>
            <a:ext cx="48463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600" b="1" i="0">
                <a:solidFill>
                  <a:srgbClr val="8C4646"/>
                </a:solidFill>
                <a:latin typeface="Georgia"/>
              </a:rPr>
              <a:t>LIMITATIONS when applied to Shona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37960" y="2286000"/>
            <a:ext cx="4846320" cy="23294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Cultural bias: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stages reflect Western individualism; may underfit collectivist families where group harmony precedes personal initiative.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Limited empirical base: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“initiative” and “purpose” are hard to measure objectively.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Rigidity: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stages overlap; a child can show initiative in one area but not another.</a:t>
            </a:r>
          </a:p>
          <a:p>
            <a:pPr algn="l">
              <a:lnSpc>
                <a:spcPct val="135000"/>
              </a:lnSpc>
              <a:spcAft>
                <a:spcPts val="500"/>
              </a:spcAft>
            </a:pPr>
            <a:r>
              <a:rPr sz="1300" b="0" i="0" dirty="0">
                <a:solidFill>
                  <a:srgbClr val="4D5A53"/>
                </a:solidFill>
                <a:latin typeface="Calibri"/>
              </a:rPr>
              <a:t>•  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Underplays cognition </a:t>
            </a:r>
            <a:r>
              <a:rPr lang="en-GB" sz="1300" b="1" i="0" dirty="0">
                <a:solidFill>
                  <a:srgbClr val="2A2D30"/>
                </a:solidFill>
                <a:latin typeface="Calibri"/>
              </a:rPr>
              <a:t>and</a:t>
            </a:r>
            <a:r>
              <a:rPr sz="1300" b="1" i="0" dirty="0">
                <a:solidFill>
                  <a:srgbClr val="2A2D30"/>
                </a:solidFill>
                <a:latin typeface="Calibri"/>
              </a:rPr>
              <a:t> language:</a:t>
            </a:r>
            <a:r>
              <a:rPr sz="1300" b="0" i="0" dirty="0">
                <a:solidFill>
                  <a:srgbClr val="4D5A53"/>
                </a:solidFill>
                <a:latin typeface="Calibri"/>
              </a:rPr>
              <a:t> less guidance on how speech and thinking develop than Piaget or Vygotsky.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09 / 12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06 · EVALUATION (2/2)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Alternative Lens: Bowlby's Attachment Theory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58952" y="1828800"/>
            <a:ext cx="10698480" cy="7772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350" b="0" i="0">
                <a:solidFill>
                  <a:srgbClr val="4D5A53"/>
                </a:solidFill>
                <a:latin typeface="Calibri"/>
              </a:rPr>
              <a:t>Bowlby's attachment theory offers a </a:t>
            </a:r>
            <a:r>
              <a:rPr sz="1350" b="1" i="0">
                <a:solidFill>
                  <a:srgbClr val="2A2D30"/>
                </a:solidFill>
                <a:latin typeface="Calibri"/>
              </a:rPr>
              <a:t>deeper focus on the early caregiver bond</a:t>
            </a:r>
            <a:r>
              <a:rPr sz="1350" b="0" i="0">
                <a:solidFill>
                  <a:srgbClr val="4D5A53"/>
                </a:solidFill>
                <a:latin typeface="Calibri"/>
              </a:rPr>
              <a:t> and internal working models — it explains </a:t>
            </a:r>
            <a:r>
              <a:rPr sz="1350" b="0" i="1">
                <a:solidFill>
                  <a:srgbClr val="4D5A53"/>
                </a:solidFill>
                <a:latin typeface="Calibri"/>
              </a:rPr>
              <a:t>why</a:t>
            </a:r>
            <a:r>
              <a:rPr sz="1350" b="0" i="0">
                <a:solidFill>
                  <a:srgbClr val="4D5A53"/>
                </a:solidFill>
                <a:latin typeface="Calibri"/>
              </a:rPr>
              <a:t> separation feels so threatening to Shona, and why a secure base is non-negotiable (Bowlby, 1969; Ainsworth, 1978).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758952" y="2743200"/>
          <a:ext cx="10671048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7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78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Dimension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Erikson — psychosocial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Bowlby — attachment</a:t>
                      </a:r>
                    </a:p>
                  </a:txBody>
                  <a:tcPr>
                    <a:solidFill>
                      <a:srgbClr val="4C7A5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>
                          <a:solidFill>
                            <a:srgbClr val="2A2D30"/>
                          </a:solidFill>
                          <a:latin typeface="Calibri"/>
                        </a:rPr>
                        <a:t>Core focus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Confidence, autonomy, initiative across stages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Security of the early caregiver bond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>
                          <a:solidFill>
                            <a:srgbClr val="2A2D30"/>
                          </a:solidFill>
                          <a:latin typeface="Calibri"/>
                        </a:rPr>
                        <a:t>Best explains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Withdrawal from play, hesitation to speak, shame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Intensity of separation distress at drop-off</a:t>
                      </a:r>
                    </a:p>
                  </a:txBody>
                  <a:tcPr>
                    <a:solidFill>
                      <a:srgbClr val="F0E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 b="1">
                          <a:solidFill>
                            <a:srgbClr val="2A2D30"/>
                          </a:solidFill>
                          <a:latin typeface="Calibri"/>
                        </a:rPr>
                        <a:t>Intervention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Choice, play, encouragement to build initiative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sz="1150">
                          <a:solidFill>
                            <a:srgbClr val="4D5A53"/>
                          </a:solidFill>
                          <a:latin typeface="Calibri"/>
                        </a:rPr>
                        <a:t>Key-person secure base, gradual separation, parental partnership</a:t>
                      </a:r>
                    </a:p>
                  </a:txBody>
                  <a:tcPr>
                    <a:solidFill>
                      <a:srgbClr val="F7F3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758952" y="5440680"/>
            <a:ext cx="10671048" cy="502920"/>
          </a:xfrm>
          <a:prstGeom prst="rect">
            <a:avLst/>
          </a:prstGeom>
          <a:solidFill>
            <a:srgbClr val="DCE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14400" y="5486400"/>
            <a:ext cx="10332720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30000"/>
              </a:lnSpc>
              <a:spcAft>
                <a:spcPts val="500"/>
              </a:spcAft>
            </a:pPr>
            <a:r>
              <a:rPr sz="1250" b="1" i="0">
                <a:solidFill>
                  <a:srgbClr val="2A2D30"/>
                </a:solidFill>
                <a:latin typeface="Calibri"/>
              </a:rPr>
              <a:t>Best practice: </a:t>
            </a:r>
            <a:r>
              <a:rPr sz="1250" b="0" i="0">
                <a:solidFill>
                  <a:srgbClr val="2A2D30"/>
                </a:solidFill>
                <a:latin typeface="Calibri"/>
              </a:rPr>
              <a:t>complementary, not competing — attachment builds the secure base; Erikson explains how to grow confidence and exploration from it.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10 / 12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143000" y="868680"/>
            <a:ext cx="9144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100" b="1" i="0">
                <a:solidFill>
                  <a:srgbClr val="4C7A5A"/>
                </a:solidFill>
                <a:latin typeface="Calibri"/>
              </a:rPr>
              <a:t>07 · CONCLUSION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1143000" y="1325880"/>
            <a:ext cx="1737360" cy="54864"/>
          </a:xfrm>
          <a:prstGeom prst="rect">
            <a:avLst/>
          </a:prstGeom>
          <a:solidFill>
            <a:srgbClr val="4C7A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43000" y="1600200"/>
            <a:ext cx="1005840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Overall Judgement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43000" y="2468880"/>
            <a:ext cx="9875520" cy="13492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50000"/>
              </a:lnSpc>
              <a:spcAft>
                <a:spcPts val="500"/>
              </a:spcAft>
            </a:pPr>
            <a:r>
              <a:rPr sz="1500" b="0" i="0" dirty="0">
                <a:solidFill>
                  <a:srgbClr val="4D5A53"/>
                </a:solidFill>
                <a:latin typeface="Calibri"/>
              </a:rPr>
              <a:t>Erikson's theory is </a:t>
            </a:r>
            <a:r>
              <a:rPr sz="1500" b="1" i="0" dirty="0">
                <a:solidFill>
                  <a:srgbClr val="2A2D30"/>
                </a:solidFill>
                <a:latin typeface="Calibri"/>
              </a:rPr>
              <a:t>highly useful</a:t>
            </a:r>
            <a:r>
              <a:rPr sz="1500" b="0" i="0" dirty="0">
                <a:solidFill>
                  <a:srgbClr val="4D5A53"/>
                </a:solidFill>
                <a:latin typeface="Calibri"/>
              </a:rPr>
              <a:t> for Shona: it names why separation </a:t>
            </a:r>
            <a:r>
              <a:rPr sz="1500" b="0" i="0" dirty="0" err="1">
                <a:solidFill>
                  <a:srgbClr val="4D5A53"/>
                </a:solidFill>
                <a:latin typeface="Calibri"/>
              </a:rPr>
              <a:t>destabili</a:t>
            </a:r>
            <a:r>
              <a:rPr lang="en-GB" sz="1500" b="0" i="0" dirty="0">
                <a:solidFill>
                  <a:srgbClr val="4D5A53"/>
                </a:solidFill>
                <a:latin typeface="Calibri"/>
              </a:rPr>
              <a:t>s</a:t>
            </a:r>
            <a:r>
              <a:rPr sz="1500" b="0" i="0" dirty="0">
                <a:solidFill>
                  <a:srgbClr val="4D5A53"/>
                </a:solidFill>
                <a:latin typeface="Calibri"/>
              </a:rPr>
              <a:t>es her, why she hesitates to speak and play, and what consistent, gentle support will rebuild. It is not complete — attachment, language development, and temperament also matter — but it offers the </a:t>
            </a:r>
            <a:r>
              <a:rPr sz="1500" b="1" i="0" dirty="0">
                <a:solidFill>
                  <a:srgbClr val="2A2D30"/>
                </a:solidFill>
                <a:latin typeface="Calibri"/>
              </a:rPr>
              <a:t>most holistic framework</a:t>
            </a:r>
            <a:r>
              <a:rPr sz="1500" b="0" i="0" dirty="0">
                <a:solidFill>
                  <a:srgbClr val="4D5A53"/>
                </a:solidFill>
                <a:latin typeface="Calibri"/>
              </a:rPr>
              <a:t> for her emotional and social journey from shame and doubt toward </a:t>
            </a:r>
            <a:r>
              <a:rPr lang="en-GB" sz="1500" b="0" i="0" dirty="0">
                <a:solidFill>
                  <a:srgbClr val="4D5A53"/>
                </a:solidFill>
                <a:latin typeface="Calibri"/>
              </a:rPr>
              <a:t>independence</a:t>
            </a:r>
            <a:r>
              <a:rPr sz="1500" b="0" i="0" dirty="0">
                <a:solidFill>
                  <a:srgbClr val="4D5A53"/>
                </a:solidFill>
                <a:latin typeface="Calibri"/>
              </a:rPr>
              <a:t> and initiative.</a:t>
            </a:r>
          </a:p>
        </p:txBody>
      </p:sp>
      <p:cxnSp>
        <p:nvCxnSpPr>
          <p:cNvPr id="7" name="Connector 6"/>
          <p:cNvCxnSpPr/>
          <p:nvPr/>
        </p:nvCxnSpPr>
        <p:spPr>
          <a:xfrm>
            <a:off x="1143000" y="4389120"/>
            <a:ext cx="9921240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143000" y="4617720"/>
            <a:ext cx="9144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100" b="1" i="0">
                <a:solidFill>
                  <a:srgbClr val="4C7A5A"/>
                </a:solidFill>
                <a:latin typeface="Calibri"/>
              </a:rPr>
              <a:t>KEY TAKEAWAY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43000" y="4983480"/>
            <a:ext cx="9875520" cy="1057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40000"/>
              </a:lnSpc>
              <a:spcAft>
                <a:spcPts val="400"/>
              </a:spcAft>
            </a:pPr>
            <a:r>
              <a:rPr sz="1700" b="0" i="1" dirty="0">
                <a:solidFill>
                  <a:srgbClr val="2A2D30"/>
                </a:solidFill>
                <a:latin typeface="Georgia"/>
              </a:rPr>
              <a:t>“Psychology in health and social care is not about labelling children — it is about seeing the developmental struggle behind the </a:t>
            </a:r>
            <a:r>
              <a:rPr lang="en-GB" sz="1700" b="0" i="1" dirty="0">
                <a:solidFill>
                  <a:srgbClr val="2A2D30"/>
                </a:solidFill>
                <a:latin typeface="Georgia"/>
              </a:rPr>
              <a:t>behaviour and</a:t>
            </a:r>
            <a:r>
              <a:rPr sz="1700" b="0" i="1" dirty="0">
                <a:solidFill>
                  <a:srgbClr val="2A2D30"/>
                </a:solidFill>
                <a:latin typeface="Georgia"/>
              </a:rPr>
              <a:t> meeting them with the consistency and encouragement they need to grow.”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11 / 12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8952" y="50292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1000" b="1" i="0">
                <a:solidFill>
                  <a:srgbClr val="4C7A5A"/>
                </a:solidFill>
                <a:latin typeface="Calibri"/>
              </a:rPr>
              <a:t>08 ·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8952" y="822960"/>
            <a:ext cx="1069848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3000" b="1" i="0">
                <a:solidFill>
                  <a:srgbClr val="2A2D30"/>
                </a:solidFill>
                <a:latin typeface="Georgia"/>
              </a:rPr>
              <a:t>Reference List — Harvard Style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" y="1600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58952" y="1874519"/>
            <a:ext cx="5212080" cy="12337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Ainsworth, M.D.S. (1978)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Patterns of Attachment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Hillsdale, NJ: Erlbaum.</a:t>
            </a:r>
          </a:p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Bee, H. </a:t>
            </a:r>
            <a:r>
              <a:rPr lang="en-GB" sz="1100" b="0" i="0" dirty="0">
                <a:solidFill>
                  <a:srgbClr val="3C413C"/>
                </a:solidFill>
                <a:latin typeface="Calibri"/>
              </a:rPr>
              <a:t>and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 Boyd, D. (2020)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The Developing Child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15th </a:t>
            </a:r>
            <a:r>
              <a:rPr sz="1100" b="0" i="0" dirty="0" err="1">
                <a:solidFill>
                  <a:srgbClr val="3C413C"/>
                </a:solidFill>
                <a:latin typeface="Calibri"/>
              </a:rPr>
              <a:t>edn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London: Pearson.</a:t>
            </a:r>
          </a:p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Bowlby, J. (1969)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Attachment and Loss, Vol. 1: Attachment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New York: Basic Books.</a:t>
            </a:r>
          </a:p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Erikson, E.H. (1950)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Childhood and Society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New York: W.W. Norton.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8952" y="3382284"/>
            <a:ext cx="5212080" cy="21816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Erikson, E.H. (1968)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Identity: Youth and Crisis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New York: W.W. Norton.</a:t>
            </a:r>
          </a:p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Newman, B.M. </a:t>
            </a:r>
            <a:r>
              <a:rPr lang="en-GB" sz="1100" dirty="0">
                <a:solidFill>
                  <a:srgbClr val="3C413C"/>
                </a:solidFill>
                <a:latin typeface="Calibri"/>
              </a:rPr>
              <a:t>and 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Newman, P.R. (2020)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Development Through Life: A Psychosocial Approach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13th </a:t>
            </a:r>
            <a:r>
              <a:rPr sz="1100" b="0" i="0" dirty="0" err="1">
                <a:solidFill>
                  <a:srgbClr val="3C413C"/>
                </a:solidFill>
                <a:latin typeface="Calibri"/>
              </a:rPr>
              <a:t>edn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Boston: Cengage.</a:t>
            </a:r>
          </a:p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Orenstein, G.F. (2021)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Erikson's stages of psychosocial development</a:t>
            </a:r>
            <a:r>
              <a:rPr lang="en-GB" sz="1100" i="1" dirty="0">
                <a:solidFill>
                  <a:srgbClr val="3C413C"/>
                </a:solidFill>
                <a:latin typeface="Calibri"/>
              </a:rPr>
              <a:t> 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in </a:t>
            </a:r>
            <a:r>
              <a:rPr sz="1100" b="0" i="0" dirty="0" err="1">
                <a:solidFill>
                  <a:srgbClr val="3C413C"/>
                </a:solidFill>
                <a:latin typeface="Calibri"/>
              </a:rPr>
              <a:t>StatPearls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National Library of Medicine. Available at: www.ncbi.nlm.nih.gov/books/NBK556082/ (Accessed: 4 October 2026).</a:t>
            </a:r>
          </a:p>
          <a:p>
            <a:pPr algn="l">
              <a:lnSpc>
                <a:spcPct val="140000"/>
              </a:lnSpc>
              <a:spcAft>
                <a:spcPts val="800"/>
              </a:spcAft>
            </a:pPr>
            <a:r>
              <a:rPr sz="1100" b="0" i="0" dirty="0">
                <a:solidFill>
                  <a:srgbClr val="3C413C"/>
                </a:solidFill>
                <a:latin typeface="Calibri"/>
              </a:rPr>
              <a:t>Slee, P.T. </a:t>
            </a:r>
            <a:r>
              <a:rPr lang="en-GB" sz="1100" dirty="0">
                <a:solidFill>
                  <a:srgbClr val="3C413C"/>
                </a:solidFill>
                <a:latin typeface="Calibri"/>
              </a:rPr>
              <a:t>and 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Shields, R. (2021) </a:t>
            </a:r>
            <a:r>
              <a:rPr sz="1100" b="0" i="1" dirty="0">
                <a:solidFill>
                  <a:srgbClr val="3C413C"/>
                </a:solidFill>
                <a:latin typeface="Calibri"/>
              </a:rPr>
              <a:t>Child, Adolescent and Family Development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3rd </a:t>
            </a:r>
            <a:r>
              <a:rPr sz="1100" b="0" i="0" dirty="0" err="1">
                <a:solidFill>
                  <a:srgbClr val="3C413C"/>
                </a:solidFill>
                <a:latin typeface="Calibri"/>
              </a:rPr>
              <a:t>edn</a:t>
            </a:r>
            <a:r>
              <a:rPr sz="1100" b="0" i="0" dirty="0">
                <a:solidFill>
                  <a:srgbClr val="3C413C"/>
                </a:solidFill>
                <a:latin typeface="Calibri"/>
              </a:rPr>
              <a:t>. Cambridge: Cambridge University Press.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758952" y="6172200"/>
            <a:ext cx="10671048" cy="0"/>
          </a:xfrm>
          <a:prstGeom prst="line">
            <a:avLst/>
          </a:prstGeom>
          <a:ln w="9525">
            <a:solidFill>
              <a:srgbClr val="B4B4A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58952" y="626364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LCHS4010 · Erikson &amp; Shona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24160" y="6263640"/>
            <a:ext cx="1005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lnSpc>
                <a:spcPct val="115000"/>
              </a:lnSpc>
              <a:spcAft>
                <a:spcPts val="400"/>
              </a:spcAft>
            </a:pPr>
            <a:r>
              <a:rPr sz="900" b="0" i="0">
                <a:solidFill>
                  <a:srgbClr val="787873"/>
                </a:solidFill>
                <a:latin typeface="Calibri"/>
              </a:rPr>
              <a:t>12 / 12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1907</Words>
  <Application>Microsoft Office PowerPoint</Application>
  <PresentationFormat>Widescreen</PresentationFormat>
  <Paragraphs>169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Tatiana Xavier Jimenez</dc:creator>
  <cp:keywords/>
  <dc:description>generated using python-pptx</dc:description>
  <cp:lastModifiedBy>Tatiana Xavier Jimenez</cp:lastModifiedBy>
  <cp:revision>4</cp:revision>
  <dcterms:created xsi:type="dcterms:W3CDTF">2013-01-27T09:14:16Z</dcterms:created>
  <dcterms:modified xsi:type="dcterms:W3CDTF">2026-10-10T12:40:24Z</dcterms:modified>
  <cp:category/>
</cp:coreProperties>
</file>