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6" r:id="rId4"/>
    <p:sldId id="284" r:id="rId5"/>
    <p:sldId id="278" r:id="rId6"/>
    <p:sldId id="285" r:id="rId7"/>
    <p:sldId id="279" r:id="rId8"/>
    <p:sldId id="286" r:id="rId9"/>
    <p:sldId id="280" r:id="rId10"/>
    <p:sldId id="287" r:id="rId11"/>
    <p:sldId id="282" r:id="rId12"/>
    <p:sldId id="28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14BEA6-40FB-57B2-AB01-8AB51A2F1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320B890-ABF2-C859-67FB-896137706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33A40C1-5F91-2E8B-0923-F784B5074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6F3684E-D906-D58F-400C-DFD3148E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8D7C23-C4FB-1716-8A08-BED94ED6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0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BF226B-65AC-6E8B-BA3E-FE49E5824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3C72F33-7169-CEE6-70CC-0FB02C494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E32537-E794-137E-365B-B6053AD7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01B9332-EABB-552F-9731-1DD28B0E2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5B9EDCA-6CC9-A65F-E76F-2D64EB79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772D1B-FC1D-4D9E-2839-7DF241FA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6D8CCA1-E457-CAD6-8B6A-8FE4A6CE1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005921F-9A7B-9E2E-DB49-592F2824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359ECB-E7F6-50E9-9818-7C7DAA3D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20EB4A-8C10-56CA-A417-9495F748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9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D83E1E-6CB7-7C2D-571B-103C04FF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38D68F-2D41-ACCB-5544-02CE07506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E329A6C-4B65-43C2-798E-1002EFD6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F3F0208-1EA6-E2FA-7597-D75DB9D83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963286E-2F4B-F6DC-23AB-FCBEC563C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5106A2D-253E-1BAA-3C08-A49210F86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6B71D-BF37-F0A0-0DAF-A5D217677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BDC848D-8335-4306-5B8F-DCF8A0605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E89F186-7CD1-E5C0-09FC-947E9586A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AB2994D0-1C91-6C56-A1BE-2D04C74F0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0CE2867-2593-6788-BC53-C6D5BB735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1188C56-8836-91A9-BFE9-78E00436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39C8C01-11EA-82DC-D540-8A9E046BB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5522C59-E580-8FC5-0A73-558E087E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2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1504E9-8AF9-CD1C-99BA-E802717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EDDF22D1-4C72-6891-5FDA-36CB0DDD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879A598-8B62-1E09-7C8E-D99C2099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B6293E8-EBB5-3DBA-F0D8-D425A864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58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09C6F68-61F5-59AC-9D43-5887FFA1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65F2C03-EC70-DF42-8321-6CB1E97D9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E69938A-050D-F32E-E727-6D523E06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60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61B5E3-FE68-B6DE-8708-4D1E2906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F03F278-EDC3-44D0-8950-AC7BFB5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4E2804D-F364-6F0C-D22B-45710D802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00E0ED4-04A9-8B6F-750B-50B5DCF9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68DAB59-17FD-2A44-7A5E-057F3021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5460A41-C14C-2559-F449-D0D5113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5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22AAB9-DDC8-091A-6B9A-15A9E364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FA7A11E8-1AEC-072F-1E39-5165D63DDB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21CA9F0-6A95-35BC-E16C-CD2F307A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D677103-069C-0B7A-9222-42F6DB85C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67F84A5-26BB-F82A-7469-F007C4495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9979785-7212-F314-D465-D6FAC5D3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6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A1D754-D98B-F35D-898F-3ABD741C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D6A56BF-2CC5-A951-F136-75982D99D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8C60752-DD17-1B78-FD09-BDD48B5B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9EAAA8-2C90-BB07-FB64-55E0A9EBB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2F27B09-23F0-B576-BD8C-59C8C1D49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0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F8CE2230-31D3-71D3-A23E-47E1FABCA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828CCB5-06DA-42BA-B375-AF4F336FB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976F436-C689-95B0-072A-FBA0E2BA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F1F3455-1A99-54CF-F050-38B85A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908BE59-2A8F-CDD3-6C98-68F93F23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2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A056CFE-08C5-AD6B-4E13-91528906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3E6C1FB-EAF1-7B59-C316-D4090AAF1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3B9900C-4BA4-075F-AE1B-67EE27B10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5C9CBA1-E8F5-A6F2-95E6-50DB8F7B00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AB5052B-E94F-7B48-DB1D-DD6F1C959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4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8895" y="2218854"/>
            <a:ext cx="7663105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LCHS4007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</a:t>
            </a: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Presentation </a:t>
            </a:r>
            <a:r>
              <a:rPr lang="en-US" sz="2800" b="1" spc="-1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&lt;Insert Group Number Here&gt;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003" y="3469051"/>
            <a:ext cx="9460588" cy="3177409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dirty="0"/>
              <a:t>				</a:t>
            </a:r>
          </a:p>
          <a:p>
            <a:pPr algn="l"/>
            <a:r>
              <a:rPr lang="en-GB" dirty="0"/>
              <a:t>Lecturer name: </a:t>
            </a:r>
            <a:r>
              <a:rPr lang="en-GB" dirty="0">
                <a:solidFill>
                  <a:srgbClr val="FF0000"/>
                </a:solidFill>
              </a:rPr>
              <a:t>&lt;Insert Lecturer Name Here&gt;</a:t>
            </a: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xmlns="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0A818FE-795F-0E4A-2DAB-A76E4C289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361" y="2249476"/>
            <a:ext cx="9144000" cy="87345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&lt;Insert topic Here</a:t>
            </a:r>
            <a:r>
              <a:rPr lang="en-GB" dirty="0"/>
              <a:t>&gt;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825D79-B6B5-F318-A12D-AA288B3D5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295" y="3338891"/>
            <a:ext cx="9144000" cy="2802601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dirty="0"/>
              <a:t>		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 descr="Robot hands and technology">
            <a:extLst>
              <a:ext uri="{FF2B5EF4-FFF2-40B4-BE49-F238E27FC236}">
                <a16:creationId xmlns:a16="http://schemas.microsoft.com/office/drawing/2014/main" xmlns="" id="{BD907039-4929-182E-6866-396AE9004D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160" y="-31715"/>
            <a:ext cx="3078323" cy="2065231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918358"/>
              </p:ext>
            </p:extLst>
          </p:nvPr>
        </p:nvGraphicFramePr>
        <p:xfrm>
          <a:off x="2059296" y="3572048"/>
          <a:ext cx="8128000" cy="22250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64000"/>
                <a:gridCol w="4064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Number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&lt;Name</a:t>
                      </a:r>
                      <a:r>
                        <a:rPr lang="en-GB" baseline="0" dirty="0" smtClean="0"/>
                        <a:t> 1&gt;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Number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&lt;Name</a:t>
                      </a:r>
                      <a:r>
                        <a:rPr lang="en-GB" baseline="0" dirty="0" smtClean="0"/>
                        <a:t> 2&gt;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Student Number</a:t>
                      </a:r>
                      <a:r>
                        <a:rPr lang="en-GB" baseline="0" dirty="0" smtClean="0"/>
                        <a:t> 2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&lt;Name</a:t>
                      </a:r>
                      <a:r>
                        <a:rPr lang="en-GB" baseline="0" dirty="0" smtClean="0"/>
                        <a:t> 3&gt;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Student Number</a:t>
                      </a:r>
                      <a:r>
                        <a:rPr lang="en-GB" baseline="0" dirty="0" smtClean="0"/>
                        <a:t> 3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&lt;Name</a:t>
                      </a:r>
                      <a:r>
                        <a:rPr lang="en-GB" baseline="0" dirty="0" smtClean="0"/>
                        <a:t> 4&gt;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Student Number</a:t>
                      </a:r>
                      <a:r>
                        <a:rPr lang="en-GB" baseline="0" dirty="0" smtClean="0"/>
                        <a:t> 4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&lt;Name</a:t>
                      </a:r>
                      <a:r>
                        <a:rPr lang="en-GB" baseline="0" dirty="0" smtClean="0"/>
                        <a:t> 5&gt;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Student Number</a:t>
                      </a:r>
                      <a:r>
                        <a:rPr lang="en-GB" baseline="0" dirty="0" smtClean="0"/>
                        <a:t> 5</a:t>
                      </a:r>
                      <a:endParaRPr lang="en-GB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210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dirty="0"/>
              <a:t>I acknowledge the use of Grammarly (https://www.grammarly.com/) on </a:t>
            </a:r>
            <a:r>
              <a:rPr lang="en-GB" sz="3200" dirty="0">
                <a:solidFill>
                  <a:srgbClr val="FF0000"/>
                </a:solidFill>
              </a:rPr>
              <a:t>ADD DATE OF ACCESS HERE </a:t>
            </a:r>
            <a:r>
              <a:rPr lang="en-GB" sz="3200" dirty="0"/>
              <a:t>to support to check my work using the prompt(s): </a:t>
            </a:r>
          </a:p>
          <a:p>
            <a:pPr marL="0" indent="0">
              <a:buNone/>
            </a:pP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7953"/>
            <a:ext cx="11049000" cy="435133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Introduction - Explanation </a:t>
            </a:r>
            <a:r>
              <a:rPr lang="en-GB" dirty="0"/>
              <a:t>of the chosen MS 365 </a:t>
            </a:r>
            <a:r>
              <a:rPr lang="en-GB" dirty="0" smtClean="0"/>
              <a:t>application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Benefits and Limitations </a:t>
            </a:r>
            <a:r>
              <a:rPr lang="en-GB" dirty="0"/>
              <a:t>within Sunrise Residential Care </a:t>
            </a:r>
            <a:r>
              <a:rPr lang="en-GB" dirty="0" smtClean="0"/>
              <a:t>Home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Evaluation of the </a:t>
            </a:r>
            <a:r>
              <a:rPr lang="en-GB" dirty="0" smtClean="0"/>
              <a:t>chosen communication or collaboration tool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 Benefits </a:t>
            </a:r>
            <a:r>
              <a:rPr lang="en-GB" dirty="0"/>
              <a:t>and </a:t>
            </a:r>
            <a:r>
              <a:rPr lang="en-GB" dirty="0" smtClean="0"/>
              <a:t>Limitations within Sunrise Residential Care Home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Impact </a:t>
            </a:r>
            <a:r>
              <a:rPr lang="en-GB" dirty="0"/>
              <a:t>of limited digital </a:t>
            </a:r>
            <a:r>
              <a:rPr lang="en-GB" dirty="0" smtClean="0"/>
              <a:t>skills or literacy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Checklist </a:t>
            </a:r>
            <a:r>
              <a:rPr lang="en-GB" dirty="0"/>
              <a:t>for digital safety </a:t>
            </a:r>
            <a:r>
              <a:rPr lang="en-GB" dirty="0" smtClean="0"/>
              <a:t>practices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306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427FD0-029D-10B5-C2D3-AB3C78D98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A399E23-AC4E-FD0B-03C4-77BE3599F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use of </a:t>
            </a:r>
            <a:r>
              <a:rPr lang="en-US" b="1" dirty="0"/>
              <a:t>one </a:t>
            </a:r>
            <a:r>
              <a:rPr lang="en-US" dirty="0"/>
              <a:t>of the MS 365 apps (Word, PowerPoint, Excel) in your chosen health and social care setting. </a:t>
            </a:r>
          </a:p>
          <a:p>
            <a:r>
              <a:rPr lang="en-US" dirty="0">
                <a:solidFill>
                  <a:srgbClr val="FF0000"/>
                </a:solidFill>
              </a:rPr>
              <a:t>Brief introduction on MS 365 apps</a:t>
            </a:r>
          </a:p>
          <a:p>
            <a:r>
              <a:rPr lang="en-GB" dirty="0">
                <a:solidFill>
                  <a:srgbClr val="FF0000"/>
                </a:solidFill>
              </a:rPr>
              <a:t>Explanation of the chosen MS 365 </a:t>
            </a:r>
            <a:r>
              <a:rPr lang="en-GB" dirty="0" smtClean="0">
                <a:solidFill>
                  <a:srgbClr val="FF0000"/>
                </a:solidFill>
              </a:rPr>
              <a:t>application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93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8766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Benefits and Limitations </a:t>
            </a:r>
            <a:r>
              <a:rPr lang="en-GB" dirty="0"/>
              <a:t>within Sunrise Residential Care Home and Limitation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2786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A64DB64C-E671-A417-9015-08B4C86E15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33103"/>
              </p:ext>
            </p:extLst>
          </p:nvPr>
        </p:nvGraphicFramePr>
        <p:xfrm>
          <a:off x="1303399" y="2289514"/>
          <a:ext cx="8918774" cy="3541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9387">
                  <a:extLst>
                    <a:ext uri="{9D8B030D-6E8A-4147-A177-3AD203B41FA5}">
                      <a16:colId xmlns:a16="http://schemas.microsoft.com/office/drawing/2014/main" xmlns="" val="1607449065"/>
                    </a:ext>
                  </a:extLst>
                </a:gridCol>
                <a:gridCol w="4459387">
                  <a:extLst>
                    <a:ext uri="{9D8B030D-6E8A-4147-A177-3AD203B41FA5}">
                      <a16:colId xmlns:a16="http://schemas.microsoft.com/office/drawing/2014/main" xmlns="" val="443945616"/>
                    </a:ext>
                  </a:extLst>
                </a:gridCol>
              </a:tblGrid>
              <a:tr h="590245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Benefits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Limitations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31906386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82987392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60413561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84592418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47985416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023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C173C0-AC73-C234-5FCD-37078E6F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433" y="365125"/>
            <a:ext cx="10944367" cy="1325563"/>
          </a:xfrm>
        </p:spPr>
        <p:txBody>
          <a:bodyPr/>
          <a:lstStyle/>
          <a:p>
            <a:pPr algn="ctr"/>
            <a:r>
              <a:rPr lang="en-GB" dirty="0"/>
              <a:t>Communication </a:t>
            </a:r>
            <a:r>
              <a:rPr lang="en-GB" dirty="0" smtClean="0"/>
              <a:t>and Collaboration </a:t>
            </a:r>
            <a:r>
              <a:rPr lang="en-GB" dirty="0"/>
              <a:t>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35A29A-8F6A-40B2-078A-46F62ED8B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GB" dirty="0">
                <a:solidFill>
                  <a:srgbClr val="FF0000"/>
                </a:solidFill>
              </a:rPr>
              <a:t>Explain the rationale for choosing one of the </a:t>
            </a:r>
            <a:r>
              <a:rPr lang="en-GB" dirty="0" smtClean="0">
                <a:solidFill>
                  <a:srgbClr val="FF0000"/>
                </a:solidFill>
              </a:rPr>
              <a:t>apps (</a:t>
            </a:r>
            <a:r>
              <a:rPr lang="en-GB" dirty="0">
                <a:solidFill>
                  <a:srgbClr val="FF0000"/>
                </a:solidFill>
              </a:rPr>
              <a:t>MS Teams, OneDrive, or </a:t>
            </a:r>
            <a:r>
              <a:rPr lang="en-GB" dirty="0" smtClean="0">
                <a:solidFill>
                  <a:srgbClr val="FF0000"/>
                </a:solidFill>
              </a:rPr>
              <a:t>Outlook)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121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E8D502-410B-CE2B-D683-612A22B18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</a:t>
            </a:r>
            <a:r>
              <a:rPr lang="en-GB" dirty="0" smtClean="0"/>
              <a:t>Limitations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EB545995-7888-F44D-8084-FEE7A2A24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9180121"/>
              </p:ext>
            </p:extLst>
          </p:nvPr>
        </p:nvGraphicFramePr>
        <p:xfrm>
          <a:off x="838200" y="1825621"/>
          <a:ext cx="10515600" cy="2882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xmlns="" val="149218687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xmlns="" val="3245328862"/>
                    </a:ext>
                  </a:extLst>
                </a:gridCol>
              </a:tblGrid>
              <a:tr h="480476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84396433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29977270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56759452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15959377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1798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0F5868-2650-0C20-7350-BB62E2FE1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1133BE0-F079-8F70-1C6E-68D31389D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>
                <a:solidFill>
                  <a:srgbClr val="FF0000"/>
                </a:solidFill>
              </a:rPr>
              <a:t>Why digital literacy</a:t>
            </a:r>
          </a:p>
          <a:p>
            <a:r>
              <a:rPr lang="en-US" dirty="0">
                <a:solidFill>
                  <a:srgbClr val="FF0000"/>
                </a:solidFill>
              </a:rPr>
              <a:t>Talk about challenges of Digital </a:t>
            </a:r>
            <a:r>
              <a:rPr lang="en-US" dirty="0" smtClean="0">
                <a:solidFill>
                  <a:srgbClr val="FF0000"/>
                </a:solidFill>
              </a:rPr>
              <a:t>Literacy </a:t>
            </a:r>
            <a:r>
              <a:rPr lang="en-GB" dirty="0">
                <a:solidFill>
                  <a:srgbClr val="FF0000"/>
                </a:solidFill>
              </a:rPr>
              <a:t>among staff in the Sunrise Residential Care Home, considering its effect on care delivery, communication, and teamwork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146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Checklist for Digital 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Design of a checklist for digital safety practices in Sunrise Residential Care Home, </a:t>
            </a:r>
            <a:r>
              <a:rPr lang="en-GB" dirty="0" smtClean="0">
                <a:solidFill>
                  <a:srgbClr val="FF0000"/>
                </a:solidFill>
              </a:rPr>
              <a:t>covering: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a. Secure </a:t>
            </a:r>
            <a:r>
              <a:rPr lang="en-GB" dirty="0">
                <a:solidFill>
                  <a:srgbClr val="FF0000"/>
                </a:solidFill>
              </a:rPr>
              <a:t>logins, email safety, safe document storage, and maintaining </a:t>
            </a:r>
            <a:r>
              <a:rPr lang="en-GB" dirty="0" smtClean="0">
                <a:solidFill>
                  <a:srgbClr val="FF0000"/>
                </a:solidFill>
              </a:rPr>
              <a:t>patient/citizens/residents confidentiality.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b</a:t>
            </a:r>
            <a:r>
              <a:rPr lang="en-GB" dirty="0">
                <a:solidFill>
                  <a:srgbClr val="FF0000"/>
                </a:solidFill>
              </a:rPr>
              <a:t>. Staff training and awareness on digital safety procedures to ensure compliance and protect sensitive </a:t>
            </a:r>
            <a:r>
              <a:rPr lang="en-GB" dirty="0" smtClean="0">
                <a:solidFill>
                  <a:srgbClr val="FF0000"/>
                </a:solidFill>
              </a:rPr>
              <a:t>information.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799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62E42E-3F9C-2838-6033-F0B4DE02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1567CC-0949-5D26-64C0-5A61C92FF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Provide </a:t>
            </a:r>
            <a:r>
              <a:rPr lang="en-GB" dirty="0">
                <a:solidFill>
                  <a:srgbClr val="FF0000"/>
                </a:solidFill>
              </a:rPr>
              <a:t>the concluding summary for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665794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94C661-6CC5-0D06-77D7-296AD5D44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9C9E669-D8B9-1A47-49A1-33E198BBF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Use Word and copy it here – Harvard Style</a:t>
            </a:r>
          </a:p>
        </p:txBody>
      </p:sp>
    </p:spTree>
    <p:extLst>
      <p:ext uri="{BB962C8B-B14F-4D97-AF65-F5344CB8AC3E}">
        <p14:creationId xmlns:p14="http://schemas.microsoft.com/office/powerpoint/2010/main" val="910340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377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Wingdings</vt:lpstr>
      <vt:lpstr>Office Theme</vt:lpstr>
      <vt:lpstr>Digital Skills and Research Methods LCHS4007  Assessment 1: Group  Presentation &lt;Insert Group Number Here&gt;</vt:lpstr>
      <vt:lpstr>&lt;Insert topic Here&gt; </vt:lpstr>
      <vt:lpstr>Acknowledgement of the use of AI</vt:lpstr>
      <vt:lpstr>Content</vt:lpstr>
      <vt:lpstr>Introduction</vt:lpstr>
      <vt:lpstr> Benefits and Limitations within Sunrise Residential Care Home and Limitation </vt:lpstr>
      <vt:lpstr>Communication and Collaboration tool</vt:lpstr>
      <vt:lpstr>Advantages and Limitations</vt:lpstr>
      <vt:lpstr>Digital Literacy</vt:lpstr>
      <vt:lpstr>Checklist for Digital Safety</vt:lpstr>
      <vt:lpstr>Conclusion</vt:lpstr>
      <vt:lpstr>Reference List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lastModifiedBy>Kwame</cp:lastModifiedBy>
  <cp:revision>12</cp:revision>
  <dcterms:created xsi:type="dcterms:W3CDTF">2025-07-04T16:22:41Z</dcterms:created>
  <dcterms:modified xsi:type="dcterms:W3CDTF">2026-04-08T16:49:36Z</dcterms:modified>
</cp:coreProperties>
</file>