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79" r:id="rId6"/>
    <p:sldId id="296" r:id="rId7"/>
    <p:sldId id="293" r:id="rId8"/>
    <p:sldId id="294" r:id="rId9"/>
    <p:sldId id="288" r:id="rId10"/>
    <p:sldId id="297" r:id="rId11"/>
    <p:sldId id="276" r:id="rId12"/>
    <p:sldId id="277" r:id="rId13"/>
    <p:sldId id="282" r:id="rId14"/>
    <p:sldId id="295" r:id="rId15"/>
    <p:sldId id="306" r:id="rId16"/>
    <p:sldId id="291" r:id="rId17"/>
    <p:sldId id="258" r:id="rId18"/>
    <p:sldId id="289" r:id="rId19"/>
    <p:sldId id="302" r:id="rId20"/>
    <p:sldId id="303" r:id="rId21"/>
    <p:sldId id="301" r:id="rId22"/>
    <p:sldId id="292" r:id="rId23"/>
    <p:sldId id="284" r:id="rId24"/>
    <p:sldId id="268" r:id="rId25"/>
    <p:sldId id="269" r:id="rId26"/>
    <p:sldId id="27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11BCA7-FCEA-4373-A3B7-96DCDEA8C56D}" v="15" dt="2026-09-14T12:47:37.7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74" autoAdjust="0"/>
    <p:restoredTop sz="82468" autoAdjust="0"/>
  </p:normalViewPr>
  <p:slideViewPr>
    <p:cSldViewPr>
      <p:cViewPr varScale="1">
        <p:scale>
          <a:sx n="75" d="100"/>
          <a:sy n="75" d="100"/>
        </p:scale>
        <p:origin x="1244" y="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Hann Jones" userId="727f30a0-fb82-4742-b628-c7aa49585aa9" providerId="ADAL" clId="{B9C44F5E-3230-427F-AC33-E134D04581FF}"/>
    <pc:docChg chg="undo custSel addSld delSld modSld">
      <pc:chgData name="Ffion Hann Jones" userId="727f30a0-fb82-4742-b628-c7aa49585aa9" providerId="ADAL" clId="{B9C44F5E-3230-427F-AC33-E134D04581FF}" dt="2026-09-14T12:48:05.534" v="246" actId="1076"/>
      <pc:docMkLst>
        <pc:docMk/>
      </pc:docMkLst>
      <pc:sldChg chg="add del">
        <pc:chgData name="Ffion Hann Jones" userId="727f30a0-fb82-4742-b628-c7aa49585aa9" providerId="ADAL" clId="{B9C44F5E-3230-427F-AC33-E134D04581FF}" dt="2026-09-14T12:47:01.710" v="235" actId="47"/>
        <pc:sldMkLst>
          <pc:docMk/>
          <pc:sldMk cId="1083635457" sldId="269"/>
        </pc:sldMkLst>
      </pc:sldChg>
      <pc:sldChg chg="addSp delSp modSp mod">
        <pc:chgData name="Ffion Hann Jones" userId="727f30a0-fb82-4742-b628-c7aa49585aa9" providerId="ADAL" clId="{B9C44F5E-3230-427F-AC33-E134D04581FF}" dt="2026-09-14T10:32:03.521" v="40" actId="1036"/>
        <pc:sldMkLst>
          <pc:docMk/>
          <pc:sldMk cId="130394734" sldId="279"/>
        </pc:sldMkLst>
        <pc:spChg chg="add mod">
          <ac:chgData name="Ffion Hann Jones" userId="727f30a0-fb82-4742-b628-c7aa49585aa9" providerId="ADAL" clId="{B9C44F5E-3230-427F-AC33-E134D04581FF}" dt="2026-09-14T10:32:03.521" v="40" actId="1036"/>
          <ac:spMkLst>
            <pc:docMk/>
            <pc:sldMk cId="130394734" sldId="279"/>
            <ac:spMk id="3" creationId="{ADA3513B-507B-990F-0C9B-2CFF0E882468}"/>
          </ac:spMkLst>
        </pc:spChg>
        <pc:spChg chg="add mod">
          <ac:chgData name="Ffion Hann Jones" userId="727f30a0-fb82-4742-b628-c7aa49585aa9" providerId="ADAL" clId="{B9C44F5E-3230-427F-AC33-E134D04581FF}" dt="2026-09-14T10:31:59.259" v="34" actId="1036"/>
          <ac:spMkLst>
            <pc:docMk/>
            <pc:sldMk cId="130394734" sldId="279"/>
            <ac:spMk id="5" creationId="{22A2BEAB-8CEB-A49E-D6BC-B22AC65D4B94}"/>
          </ac:spMkLst>
        </pc:spChg>
        <pc:spChg chg="mod">
          <ac:chgData name="Ffion Hann Jones" userId="727f30a0-fb82-4742-b628-c7aa49585aa9" providerId="ADAL" clId="{B9C44F5E-3230-427F-AC33-E134D04581FF}" dt="2026-09-14T10:30:54.861" v="21" actId="1076"/>
          <ac:spMkLst>
            <pc:docMk/>
            <pc:sldMk cId="130394734" sldId="279"/>
            <ac:spMk id="11" creationId="{5E2120E8-E6BF-5590-00C5-2F26E169EF51}"/>
          </ac:spMkLst>
        </pc:spChg>
        <pc:spChg chg="del">
          <ac:chgData name="Ffion Hann Jones" userId="727f30a0-fb82-4742-b628-c7aa49585aa9" providerId="ADAL" clId="{B9C44F5E-3230-427F-AC33-E134D04581FF}" dt="2026-09-14T10:29:28.905" v="0" actId="478"/>
          <ac:spMkLst>
            <pc:docMk/>
            <pc:sldMk cId="130394734" sldId="279"/>
            <ac:spMk id="12" creationId="{453271E6-A254-007E-586C-E4F328DAEC0D}"/>
          </ac:spMkLst>
        </pc:spChg>
        <pc:spChg chg="mod">
          <ac:chgData name="Ffion Hann Jones" userId="727f30a0-fb82-4742-b628-c7aa49585aa9" providerId="ADAL" clId="{B9C44F5E-3230-427F-AC33-E134D04581FF}" dt="2026-09-14T10:31:26.695" v="26" actId="1076"/>
          <ac:spMkLst>
            <pc:docMk/>
            <pc:sldMk cId="130394734" sldId="279"/>
            <ac:spMk id="15" creationId="{5619906D-C077-4B7B-5C2F-AC95E2F4B016}"/>
          </ac:spMkLst>
        </pc:spChg>
        <pc:spChg chg="mod">
          <ac:chgData name="Ffion Hann Jones" userId="727f30a0-fb82-4742-b628-c7aa49585aa9" providerId="ADAL" clId="{B9C44F5E-3230-427F-AC33-E134D04581FF}" dt="2026-09-14T10:32:01.515" v="37" actId="1036"/>
          <ac:spMkLst>
            <pc:docMk/>
            <pc:sldMk cId="130394734" sldId="279"/>
            <ac:spMk id="16" creationId="{6127CB7A-25E6-84E4-19FB-155FF558AE28}"/>
          </ac:spMkLst>
        </pc:spChg>
        <pc:spChg chg="mod">
          <ac:chgData name="Ffion Hann Jones" userId="727f30a0-fb82-4742-b628-c7aa49585aa9" providerId="ADAL" clId="{B9C44F5E-3230-427F-AC33-E134D04581FF}" dt="2026-09-14T10:31:14.660" v="24" actId="1076"/>
          <ac:spMkLst>
            <pc:docMk/>
            <pc:sldMk cId="130394734" sldId="279"/>
            <ac:spMk id="18" creationId="{55CED25E-9410-085E-1F96-7212D3B11E5F}"/>
          </ac:spMkLst>
        </pc:spChg>
        <pc:picChg chg="mod">
          <ac:chgData name="Ffion Hann Jones" userId="727f30a0-fb82-4742-b628-c7aa49585aa9" providerId="ADAL" clId="{B9C44F5E-3230-427F-AC33-E134D04581FF}" dt="2026-09-14T10:30:59.323" v="22" actId="1076"/>
          <ac:picMkLst>
            <pc:docMk/>
            <pc:sldMk cId="130394734" sldId="279"/>
            <ac:picMk id="13" creationId="{E931520F-66C6-FD77-2E71-C35FC4C8EAEC}"/>
          </ac:picMkLst>
        </pc:picChg>
        <pc:picChg chg="mod">
          <ac:chgData name="Ffion Hann Jones" userId="727f30a0-fb82-4742-b628-c7aa49585aa9" providerId="ADAL" clId="{B9C44F5E-3230-427F-AC33-E134D04581FF}" dt="2026-09-14T10:31:17.952" v="25" actId="1076"/>
          <ac:picMkLst>
            <pc:docMk/>
            <pc:sldMk cId="130394734" sldId="279"/>
            <ac:picMk id="14" creationId="{2B757265-7594-DFB4-5A7A-F5ED31774265}"/>
          </ac:picMkLst>
        </pc:picChg>
        <pc:picChg chg="mod">
          <ac:chgData name="Ffion Hann Jones" userId="727f30a0-fb82-4742-b628-c7aa49585aa9" providerId="ADAL" clId="{B9C44F5E-3230-427F-AC33-E134D04581FF}" dt="2026-09-14T10:30:47.295" v="19" actId="1076"/>
          <ac:picMkLst>
            <pc:docMk/>
            <pc:sldMk cId="130394734" sldId="279"/>
            <ac:picMk id="17" creationId="{C6933937-9F68-1011-2A6E-0F71E9F48161}"/>
          </ac:picMkLst>
        </pc:picChg>
      </pc:sldChg>
      <pc:sldChg chg="modSp add del mod">
        <pc:chgData name="Ffion Hann Jones" userId="727f30a0-fb82-4742-b628-c7aa49585aa9" providerId="ADAL" clId="{B9C44F5E-3230-427F-AC33-E134D04581FF}" dt="2026-09-14T10:33:44.653" v="44"/>
        <pc:sldMkLst>
          <pc:docMk/>
          <pc:sldMk cId="2432211805" sldId="282"/>
        </pc:sldMkLst>
        <pc:spChg chg="mod">
          <ac:chgData name="Ffion Hann Jones" userId="727f30a0-fb82-4742-b628-c7aa49585aa9" providerId="ADAL" clId="{B9C44F5E-3230-427F-AC33-E134D04581FF}" dt="2026-09-14T10:33:39.911" v="41" actId="6549"/>
          <ac:spMkLst>
            <pc:docMk/>
            <pc:sldMk cId="2432211805" sldId="282"/>
            <ac:spMk id="5" creationId="{5E287233-3568-AF85-CA1D-FFC93EFA8DAD}"/>
          </ac:spMkLst>
        </pc:spChg>
      </pc:sldChg>
      <pc:sldChg chg="addSp modSp add del mod">
        <pc:chgData name="Ffion Hann Jones" userId="727f30a0-fb82-4742-b628-c7aa49585aa9" providerId="ADAL" clId="{B9C44F5E-3230-427F-AC33-E134D04581FF}" dt="2026-09-14T12:48:05.534" v="246" actId="1076"/>
        <pc:sldMkLst>
          <pc:docMk/>
          <pc:sldMk cId="3706999976" sldId="291"/>
        </pc:sldMkLst>
        <pc:picChg chg="add mod">
          <ac:chgData name="Ffion Hann Jones" userId="727f30a0-fb82-4742-b628-c7aa49585aa9" providerId="ADAL" clId="{B9C44F5E-3230-427F-AC33-E134D04581FF}" dt="2026-09-14T12:48:05.534" v="246" actId="1076"/>
          <ac:picMkLst>
            <pc:docMk/>
            <pc:sldMk cId="3706999976" sldId="291"/>
            <ac:picMk id="3" creationId="{C159D2FB-A91B-E878-A268-7C641E92F4E6}"/>
          </ac:picMkLst>
        </pc:picChg>
        <pc:picChg chg="mod">
          <ac:chgData name="Ffion Hann Jones" userId="727f30a0-fb82-4742-b628-c7aa49585aa9" providerId="ADAL" clId="{B9C44F5E-3230-427F-AC33-E134D04581FF}" dt="2026-09-14T12:48:04.318" v="245" actId="1076"/>
          <ac:picMkLst>
            <pc:docMk/>
            <pc:sldMk cId="3706999976" sldId="291"/>
            <ac:picMk id="7" creationId="{FD67AA10-2262-6AB4-C8B0-983BF2C4ECF9}"/>
          </ac:picMkLst>
        </pc:picChg>
      </pc:sldChg>
      <pc:sldChg chg="add">
        <pc:chgData name="Ffion Hann Jones" userId="727f30a0-fb82-4742-b628-c7aa49585aa9" providerId="ADAL" clId="{B9C44F5E-3230-427F-AC33-E134D04581FF}" dt="2026-09-14T10:33:49.936" v="45"/>
        <pc:sldMkLst>
          <pc:docMk/>
          <pc:sldMk cId="2504356485" sldId="295"/>
        </pc:sldMkLst>
      </pc:sldChg>
      <pc:sldChg chg="del">
        <pc:chgData name="Ffion Hann Jones" userId="727f30a0-fb82-4742-b628-c7aa49585aa9" providerId="ADAL" clId="{B9C44F5E-3230-427F-AC33-E134D04581FF}" dt="2026-09-14T12:46:25.546" v="231" actId="47"/>
        <pc:sldMkLst>
          <pc:docMk/>
          <pc:sldMk cId="1329302178" sldId="298"/>
        </pc:sldMkLst>
      </pc:sldChg>
      <pc:sldChg chg="del">
        <pc:chgData name="Ffion Hann Jones" userId="727f30a0-fb82-4742-b628-c7aa49585aa9" providerId="ADAL" clId="{B9C44F5E-3230-427F-AC33-E134D04581FF}" dt="2026-09-14T10:33:42.802" v="43" actId="47"/>
        <pc:sldMkLst>
          <pc:docMk/>
          <pc:sldMk cId="2795003183" sldId="299"/>
        </pc:sldMkLst>
      </pc:sldChg>
      <pc:sldChg chg="add del">
        <pc:chgData name="Ffion Hann Jones" userId="727f30a0-fb82-4742-b628-c7aa49585aa9" providerId="ADAL" clId="{B9C44F5E-3230-427F-AC33-E134D04581FF}" dt="2026-09-14T10:39:25.924" v="142" actId="47"/>
        <pc:sldMkLst>
          <pc:docMk/>
          <pc:sldMk cId="1620426398" sldId="304"/>
        </pc:sldMkLst>
      </pc:sldChg>
      <pc:sldChg chg="add del">
        <pc:chgData name="Ffion Hann Jones" userId="727f30a0-fb82-4742-b628-c7aa49585aa9" providerId="ADAL" clId="{B9C44F5E-3230-427F-AC33-E134D04581FF}" dt="2026-09-14T10:41:56.548" v="187" actId="47"/>
        <pc:sldMkLst>
          <pc:docMk/>
          <pc:sldMk cId="1716988358" sldId="305"/>
        </pc:sldMkLst>
      </pc:sldChg>
      <pc:sldChg chg="addSp delSp modSp add mod">
        <pc:chgData name="Ffion Hann Jones" userId="727f30a0-fb82-4742-b628-c7aa49585aa9" providerId="ADAL" clId="{B9C44F5E-3230-427F-AC33-E134D04581FF}" dt="2026-09-14T10:48:10.143" v="230" actId="2711"/>
        <pc:sldMkLst>
          <pc:docMk/>
          <pc:sldMk cId="480151646" sldId="306"/>
        </pc:sldMkLst>
        <pc:spChg chg="del">
          <ac:chgData name="Ffion Hann Jones" userId="727f30a0-fb82-4742-b628-c7aa49585aa9" providerId="ADAL" clId="{B9C44F5E-3230-427F-AC33-E134D04581FF}" dt="2026-09-14T10:35:00.515" v="49" actId="478"/>
          <ac:spMkLst>
            <pc:docMk/>
            <pc:sldMk cId="480151646" sldId="306"/>
            <ac:spMk id="5" creationId="{3CEAC266-CE02-E99C-7113-F9211B8196A0}"/>
          </ac:spMkLst>
        </pc:spChg>
        <pc:spChg chg="del">
          <ac:chgData name="Ffion Hann Jones" userId="727f30a0-fb82-4742-b628-c7aa49585aa9" providerId="ADAL" clId="{B9C44F5E-3230-427F-AC33-E134D04581FF}" dt="2026-09-14T10:35:02.866" v="51" actId="478"/>
          <ac:spMkLst>
            <pc:docMk/>
            <pc:sldMk cId="480151646" sldId="306"/>
            <ac:spMk id="9" creationId="{75987C16-8CAD-4349-85ED-531CDAEA3AC8}"/>
          </ac:spMkLst>
        </pc:spChg>
        <pc:spChg chg="add mod">
          <ac:chgData name="Ffion Hann Jones" userId="727f30a0-fb82-4742-b628-c7aa49585aa9" providerId="ADAL" clId="{B9C44F5E-3230-427F-AC33-E134D04581FF}" dt="2026-09-14T10:37:46.479" v="128" actId="1076"/>
          <ac:spMkLst>
            <pc:docMk/>
            <pc:sldMk cId="480151646" sldId="306"/>
            <ac:spMk id="10" creationId="{1D490A54-9425-D234-68C8-964F4D9A884F}"/>
          </ac:spMkLst>
        </pc:spChg>
        <pc:spChg chg="add mod">
          <ac:chgData name="Ffion Hann Jones" userId="727f30a0-fb82-4742-b628-c7aa49585aa9" providerId="ADAL" clId="{B9C44F5E-3230-427F-AC33-E134D04581FF}" dt="2026-09-14T10:38:42.898" v="141" actId="1076"/>
          <ac:spMkLst>
            <pc:docMk/>
            <pc:sldMk cId="480151646" sldId="306"/>
            <ac:spMk id="14" creationId="{3233F88A-2B23-5B95-BE4D-94DDCA5B2E89}"/>
          </ac:spMkLst>
        </pc:spChg>
        <pc:spChg chg="add mod">
          <ac:chgData name="Ffion Hann Jones" userId="727f30a0-fb82-4742-b628-c7aa49585aa9" providerId="ADAL" clId="{B9C44F5E-3230-427F-AC33-E134D04581FF}" dt="2026-09-14T10:40:07.324" v="163" actId="14100"/>
          <ac:spMkLst>
            <pc:docMk/>
            <pc:sldMk cId="480151646" sldId="306"/>
            <ac:spMk id="16" creationId="{D22DE7F8-449D-DCFA-1534-8DAE420E9721}"/>
          </ac:spMkLst>
        </pc:spChg>
        <pc:spChg chg="add mod">
          <ac:chgData name="Ffion Hann Jones" userId="727f30a0-fb82-4742-b628-c7aa49585aa9" providerId="ADAL" clId="{B9C44F5E-3230-427F-AC33-E134D04581FF}" dt="2026-09-14T10:41:47.920" v="186" actId="1076"/>
          <ac:spMkLst>
            <pc:docMk/>
            <pc:sldMk cId="480151646" sldId="306"/>
            <ac:spMk id="20" creationId="{5876E86C-E2B6-5769-CC62-811E8AE0E755}"/>
          </ac:spMkLst>
        </pc:spChg>
        <pc:spChg chg="add mod">
          <ac:chgData name="Ffion Hann Jones" userId="727f30a0-fb82-4742-b628-c7aa49585aa9" providerId="ADAL" clId="{B9C44F5E-3230-427F-AC33-E134D04581FF}" dt="2026-09-14T10:48:10.143" v="230" actId="2711"/>
          <ac:spMkLst>
            <pc:docMk/>
            <pc:sldMk cId="480151646" sldId="306"/>
            <ac:spMk id="22" creationId="{A9E79FB3-A962-E756-FACB-BE8B76CEF08A}"/>
          </ac:spMkLst>
        </pc:spChg>
        <pc:graphicFrameChg chg="add mod modGraphic">
          <ac:chgData name="Ffion Hann Jones" userId="727f30a0-fb82-4742-b628-c7aa49585aa9" providerId="ADAL" clId="{B9C44F5E-3230-427F-AC33-E134D04581FF}" dt="2026-09-14T10:42:15.388" v="188"/>
          <ac:graphicFrameMkLst>
            <pc:docMk/>
            <pc:sldMk cId="480151646" sldId="306"/>
            <ac:graphicFrameMk id="2" creationId="{F39C0DFA-D9F6-A8DD-2464-CC22D53F2B53}"/>
          </ac:graphicFrameMkLst>
        </pc:graphicFrameChg>
        <pc:picChg chg="del">
          <ac:chgData name="Ffion Hann Jones" userId="727f30a0-fb82-4742-b628-c7aa49585aa9" providerId="ADAL" clId="{B9C44F5E-3230-427F-AC33-E134D04581FF}" dt="2026-09-14T10:35:01.656" v="50" actId="478"/>
          <ac:picMkLst>
            <pc:docMk/>
            <pc:sldMk cId="480151646" sldId="306"/>
            <ac:picMk id="6" creationId="{417CE7DD-1713-B93E-DB88-F952AE16C5D7}"/>
          </ac:picMkLst>
        </pc:picChg>
        <pc:picChg chg="add del mod">
          <ac:chgData name="Ffion Hann Jones" userId="727f30a0-fb82-4742-b628-c7aa49585aa9" providerId="ADAL" clId="{B9C44F5E-3230-427F-AC33-E134D04581FF}" dt="2026-09-14T10:37:35.709" v="125" actId="478"/>
          <ac:picMkLst>
            <pc:docMk/>
            <pc:sldMk cId="480151646" sldId="306"/>
            <ac:picMk id="7" creationId="{58DAB8E4-7366-1876-38E6-AE12AF0FABFB}"/>
          </ac:picMkLst>
        </pc:picChg>
        <pc:picChg chg="add mod">
          <ac:chgData name="Ffion Hann Jones" userId="727f30a0-fb82-4742-b628-c7aa49585aa9" providerId="ADAL" clId="{B9C44F5E-3230-427F-AC33-E134D04581FF}" dt="2026-09-14T10:37:48.958" v="129" actId="1076"/>
          <ac:picMkLst>
            <pc:docMk/>
            <pc:sldMk cId="480151646" sldId="306"/>
            <ac:picMk id="12" creationId="{7B7B8825-43D3-8B16-274B-6C84E9486081}"/>
          </ac:picMkLst>
        </pc:picChg>
        <pc:picChg chg="add mod">
          <ac:chgData name="Ffion Hann Jones" userId="727f30a0-fb82-4742-b628-c7aa49585aa9" providerId="ADAL" clId="{B9C44F5E-3230-427F-AC33-E134D04581FF}" dt="2026-09-14T10:40:29.352" v="167" actId="1076"/>
          <ac:picMkLst>
            <pc:docMk/>
            <pc:sldMk cId="480151646" sldId="306"/>
            <ac:picMk id="18" creationId="{BBACDE82-4B9B-7C02-4A31-0A767F3688D1}"/>
          </ac:picMkLst>
        </pc:picChg>
        <pc:picChg chg="mod">
          <ac:chgData name="Ffion Hann Jones" userId="727f30a0-fb82-4742-b628-c7aa49585aa9" providerId="ADAL" clId="{B9C44F5E-3230-427F-AC33-E134D04581FF}" dt="2026-09-14T10:37:38.509" v="126" actId="1076"/>
          <ac:picMkLst>
            <pc:docMk/>
            <pc:sldMk cId="480151646" sldId="306"/>
            <ac:picMk id="4100" creationId="{63AB4A06-EBF2-5B5F-8B14-F89B364E8FF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36A7D2-6874-4F7D-B1F2-AED9CC3138A2}" type="datetimeFigureOut">
              <a:rPr lang="cy-GB" smtClean="0"/>
              <a:t>14/09/2026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CD972-14D6-4B8F-8E08-227F79348C4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7407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Cardiau TSI- QR </a:t>
            </a:r>
            <a:r>
              <a:rPr lang="cy-GB" err="1"/>
              <a:t>code</a:t>
            </a:r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4CD972-14D6-4B8F-8E08-227F79348C4F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09326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3EFC4-B8E8-F417-8E08-EBD6FA888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>
            <a:extLst>
              <a:ext uri="{FF2B5EF4-FFF2-40B4-BE49-F238E27FC236}">
                <a16:creationId xmlns:a16="http://schemas.microsoft.com/office/drawing/2014/main" id="{F0830007-1FAA-B5C2-CB9E-00B4F19B6F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>
            <a:extLst>
              <a:ext uri="{FF2B5EF4-FFF2-40B4-BE49-F238E27FC236}">
                <a16:creationId xmlns:a16="http://schemas.microsoft.com/office/drawing/2014/main" id="{2CFF5AF7-AF2C-DC8B-7C95-7D3DFE0110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Cardiau TSI- QR </a:t>
            </a:r>
            <a:r>
              <a:rPr lang="cy-GB" err="1"/>
              <a:t>code</a:t>
            </a:r>
            <a:endParaRPr lang="en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4DF7A04D-C594-DF4E-6608-0D18F0FADB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4CD972-14D6-4B8F-8E08-227F79348C4F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50264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3.png"/><Relationship Id="rId7" Type="http://schemas.openxmlformats.org/officeDocument/2006/relationships/image" Target="../media/image1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3.png"/><Relationship Id="rId7" Type="http://schemas.openxmlformats.org/officeDocument/2006/relationships/image" Target="../media/image1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welsh.cymru/learning/course/2cb06069-e7ad-f111-a9af-9e2e5a482ca2/" TargetMode="External"/><Relationship Id="rId3" Type="http://schemas.openxmlformats.org/officeDocument/2006/relationships/image" Target="../media/image24.png"/><Relationship Id="rId7" Type="http://schemas.openxmlformats.org/officeDocument/2006/relationships/hyperlink" Target="https://learnwelsh.cymru/learning/course/0b4708d5-c6ad-f111-a9af-9e2e5a482ca2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ysgucymraeg.cymru/cymraeg-i-bobl-ifanc/cyrsiau-i-fyfyrwyr-addysg-uwch/" TargetMode="External"/><Relationship Id="rId5" Type="http://schemas.openxmlformats.org/officeDocument/2006/relationships/image" Target="../media/image25.png"/><Relationship Id="rId4" Type="http://schemas.openxmlformats.org/officeDocument/2006/relationships/hyperlink" Target="https://dysgucymraeg.cymru/porth-gweithlu-addysg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2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studentambassadors@uwtsd.ac.uk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mailto:f.hann-Jones@uwtsd.ac.uk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mailto:b.davies@ydds.pcydds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Sian.dickie@uwtsd.ac.uk" TargetMode="External"/><Relationship Id="rId5" Type="http://schemas.openxmlformats.org/officeDocument/2006/relationships/image" Target="../media/image41.png"/><Relationship Id="rId4" Type="http://schemas.openxmlformats.org/officeDocument/2006/relationships/hyperlink" Target="mailto:dan.rowbotham@uwtsd.ac.uk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2924944"/>
            <a:ext cx="7992888" cy="1470025"/>
          </a:xfrm>
        </p:spPr>
        <p:txBody>
          <a:bodyPr>
            <a:noAutofit/>
          </a:bodyPr>
          <a:lstStyle/>
          <a:p>
            <a:r>
              <a:rPr lang="cy-GB" b="1" dirty="0">
                <a:solidFill>
                  <a:schemeClr val="bg1"/>
                </a:solidFill>
              </a:rPr>
              <a:t>Y Gymraeg yn y Brifysgol </a:t>
            </a:r>
            <a:br>
              <a:rPr lang="cy-GB" b="1" dirty="0">
                <a:solidFill>
                  <a:schemeClr val="bg1"/>
                </a:solidFill>
              </a:rPr>
            </a:br>
            <a:r>
              <a:rPr lang="cy-GB" b="1" dirty="0">
                <a:solidFill>
                  <a:schemeClr val="bg1"/>
                </a:solidFill>
              </a:rPr>
              <a:t>a Changen y </a:t>
            </a:r>
            <a:br>
              <a:rPr lang="cy-GB" b="1" dirty="0">
                <a:solidFill>
                  <a:schemeClr val="bg1"/>
                </a:solidFill>
              </a:rPr>
            </a:br>
            <a:r>
              <a:rPr lang="cy-GB" b="1" dirty="0">
                <a:solidFill>
                  <a:schemeClr val="bg1"/>
                </a:solidFill>
              </a:rPr>
              <a:t>Coleg Cymraeg Cenedlaethol</a:t>
            </a:r>
            <a:br>
              <a:rPr lang="cy-GB" b="1" dirty="0">
                <a:solidFill>
                  <a:schemeClr val="bg1"/>
                </a:solidFill>
              </a:rPr>
            </a:br>
            <a:br>
              <a:rPr lang="cy-GB" b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5877272"/>
            <a:ext cx="1777380" cy="77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Llun 8">
            <a:extLst>
              <a:ext uri="{FF2B5EF4-FFF2-40B4-BE49-F238E27FC236}">
                <a16:creationId xmlns:a16="http://schemas.microsoft.com/office/drawing/2014/main" id="{E7315879-247B-C37B-0792-52EF6FDB34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11" name="Teitl 1">
            <a:extLst>
              <a:ext uri="{FF2B5EF4-FFF2-40B4-BE49-F238E27FC236}">
                <a16:creationId xmlns:a16="http://schemas.microsoft.com/office/drawing/2014/main" id="{5E2120E8-E6BF-5590-00C5-2F26E169E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8044" y="3175614"/>
            <a:ext cx="3520436" cy="1077460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Poppins" panose="00000500000000000000" pitchFamily="2" charset="0"/>
                <a:cs typeface="Poppins" panose="00000500000000000000" pitchFamily="2" charset="0"/>
              </a:rPr>
              <a:t>Ffion Hann-Jones</a:t>
            </a:r>
          </a:p>
        </p:txBody>
      </p:sp>
      <p:pic>
        <p:nvPicPr>
          <p:cNvPr id="13" name="Picture 6">
            <a:extLst>
              <a:ext uri="{FF2B5EF4-FFF2-40B4-BE49-F238E27FC236}">
                <a16:creationId xmlns:a16="http://schemas.microsoft.com/office/drawing/2014/main" id="{E931520F-66C6-FD77-2E71-C35FC4C8EAE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72" b="3672"/>
          <a:stretch/>
        </p:blipFill>
        <p:spPr>
          <a:xfrm>
            <a:off x="6374761" y="954657"/>
            <a:ext cx="2592912" cy="2366457"/>
          </a:xfrm>
          <a:prstGeom prst="rect">
            <a:avLst/>
          </a:prstGeom>
        </p:spPr>
      </p:pic>
      <p:pic>
        <p:nvPicPr>
          <p:cNvPr id="14" name="Llun 13" descr="Llun yn cynnwys wyneb dynol, person, wal, gwên&#10;&#10;Wedi cynhyrchu’r disgrifiad yn awtomatig">
            <a:extLst>
              <a:ext uri="{FF2B5EF4-FFF2-40B4-BE49-F238E27FC236}">
                <a16:creationId xmlns:a16="http://schemas.microsoft.com/office/drawing/2014/main" id="{2B757265-7594-DFB4-5A7A-F5ED3177426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0" t="-1" r="1701" b="17450"/>
          <a:stretch/>
        </p:blipFill>
        <p:spPr>
          <a:xfrm>
            <a:off x="3205217" y="947620"/>
            <a:ext cx="2678904" cy="2366457"/>
          </a:xfrm>
          <a:prstGeom prst="rect">
            <a:avLst/>
          </a:prstGeom>
        </p:spPr>
      </p:pic>
      <p:sp>
        <p:nvSpPr>
          <p:cNvPr id="15" name="Blwch Testun 14">
            <a:extLst>
              <a:ext uri="{FF2B5EF4-FFF2-40B4-BE49-F238E27FC236}">
                <a16:creationId xmlns:a16="http://schemas.microsoft.com/office/drawing/2014/main" id="{5619906D-C077-4B7B-5C2F-AC95E2F4B016}"/>
              </a:ext>
            </a:extLst>
          </p:cNvPr>
          <p:cNvSpPr txBox="1"/>
          <p:nvPr/>
        </p:nvSpPr>
        <p:spPr>
          <a:xfrm>
            <a:off x="3198239" y="3472402"/>
            <a:ext cx="2720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Poppins" panose="00000500000000000000" pitchFamily="2" charset="0"/>
                <a:cs typeface="Poppins" panose="00000500000000000000" pitchFamily="2" charset="0"/>
              </a:rPr>
              <a:t>Bethan Wyn</a:t>
            </a:r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6127CB7A-25E6-84E4-19FB-155FF558AE28}"/>
              </a:ext>
            </a:extLst>
          </p:cNvPr>
          <p:cNvSpPr txBox="1"/>
          <p:nvPr/>
        </p:nvSpPr>
        <p:spPr>
          <a:xfrm>
            <a:off x="3098365" y="4091588"/>
            <a:ext cx="318395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Rheolwr Addysg Cyfrwng Cymraeg</a:t>
            </a:r>
          </a:p>
          <a:p>
            <a:pPr algn="ctr"/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Welsh </a:t>
            </a:r>
            <a:r>
              <a:rPr lang="cy-GB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Medium</a:t>
            </a:r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Education</a:t>
            </a:r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Manager</a:t>
            </a:r>
            <a:endParaRPr lang="cy-GB" sz="16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cy-GB" sz="16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17" name="Picture 11" descr="A person sitting at a table&#10;&#10;Description automatically generated">
            <a:extLst>
              <a:ext uri="{FF2B5EF4-FFF2-40B4-BE49-F238E27FC236}">
                <a16:creationId xmlns:a16="http://schemas.microsoft.com/office/drawing/2014/main" id="{C6933937-9F68-1011-2A6E-0F71E9F4816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1" t="26525" r="11679" b="28227"/>
          <a:stretch/>
        </p:blipFill>
        <p:spPr>
          <a:xfrm>
            <a:off x="558367" y="954657"/>
            <a:ext cx="2056331" cy="2381964"/>
          </a:xfrm>
          <a:prstGeom prst="rect">
            <a:avLst/>
          </a:prstGeom>
        </p:spPr>
      </p:pic>
      <p:sp>
        <p:nvSpPr>
          <p:cNvPr id="18" name="Blwch Testun 5">
            <a:extLst>
              <a:ext uri="{FF2B5EF4-FFF2-40B4-BE49-F238E27FC236}">
                <a16:creationId xmlns:a16="http://schemas.microsoft.com/office/drawing/2014/main" id="{55CED25E-9410-085E-1F96-7212D3B11E5F}"/>
              </a:ext>
            </a:extLst>
          </p:cNvPr>
          <p:cNvSpPr txBox="1"/>
          <p:nvPr/>
        </p:nvSpPr>
        <p:spPr>
          <a:xfrm>
            <a:off x="206128" y="3474023"/>
            <a:ext cx="2720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latin typeface="Poppins" panose="00000500000000000000" pitchFamily="2" charset="0"/>
                <a:cs typeface="Poppins" panose="00000500000000000000" pitchFamily="2" charset="0"/>
              </a:rPr>
              <a:t>Sian Dickie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ADA3513B-507B-990F-0C9B-2CFF0E882468}"/>
              </a:ext>
            </a:extLst>
          </p:cNvPr>
          <p:cNvSpPr txBox="1"/>
          <p:nvPr/>
        </p:nvSpPr>
        <p:spPr>
          <a:xfrm>
            <a:off x="6433394" y="4091588"/>
            <a:ext cx="267871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Swyddog Hyrwyddo a Hybu’r Gymraeg</a:t>
            </a:r>
          </a:p>
          <a:p>
            <a:pPr algn="ctr"/>
            <a:r>
              <a:rPr lang="en-GB" sz="1600" i="1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Welsh Language Promotion Officer</a:t>
            </a:r>
            <a:endParaRPr lang="en-GB" sz="1600" i="1" noProof="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cy-GB" sz="16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22A2BEAB-8CEB-A49E-D6BC-B22AC65D4B94}"/>
              </a:ext>
            </a:extLst>
          </p:cNvPr>
          <p:cNvSpPr txBox="1"/>
          <p:nvPr/>
        </p:nvSpPr>
        <p:spPr>
          <a:xfrm>
            <a:off x="366915" y="4091588"/>
            <a:ext cx="255041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Swyddog Cangen </a:t>
            </a:r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y Coleg Cymraeg Cenedlaethol </a:t>
            </a:r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Branch</a:t>
            </a:r>
            <a:r>
              <a:rPr lang="cy-GB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16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  <a:t>Officer</a:t>
            </a:r>
            <a:endParaRPr lang="cy-GB" sz="1600" i="1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br>
              <a:rPr lang="cy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cy-GB" sz="16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94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>
            <a:extLst>
              <a:ext uri="{FF2B5EF4-FFF2-40B4-BE49-F238E27FC236}">
                <a16:creationId xmlns:a16="http://schemas.microsoft.com/office/drawing/2014/main" id="{4E87B2BD-DF14-7DC3-251F-665086883F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2528664" cy="252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12" name="Llun 11" descr="Llun yn cynnwys testun, dylunio graffig, gwaith graffig, logo&#10;&#10;Wedi cynhyrchu’r disgrifiad yn awtomatig">
            <a:extLst>
              <a:ext uri="{FF2B5EF4-FFF2-40B4-BE49-F238E27FC236}">
                <a16:creationId xmlns:a16="http://schemas.microsoft.com/office/drawing/2014/main" id="{1ADA5CB6-9922-64A6-8298-53681B6BC23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310" y="5295"/>
            <a:ext cx="4849378" cy="1905004"/>
          </a:xfrm>
          <a:prstGeom prst="rect">
            <a:avLst/>
          </a:prstGeom>
        </p:spPr>
      </p:pic>
      <p:sp>
        <p:nvSpPr>
          <p:cNvPr id="13" name="Blwch Testun 12">
            <a:extLst>
              <a:ext uri="{FF2B5EF4-FFF2-40B4-BE49-F238E27FC236}">
                <a16:creationId xmlns:a16="http://schemas.microsoft.com/office/drawing/2014/main" id="{35058DE7-2264-92F5-FF8D-D5FC463AB0F6}"/>
              </a:ext>
            </a:extLst>
          </p:cNvPr>
          <p:cNvSpPr txBox="1"/>
          <p:nvPr/>
        </p:nvSpPr>
        <p:spPr>
          <a:xfrm>
            <a:off x="520921" y="1826927"/>
            <a:ext cx="388625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b="1">
                <a:effectLst/>
                <a:ea typeface="DengXian" panose="02010600030101010101" pitchFamily="2" charset="-122"/>
                <a:cs typeface="Aptos" panose="020B0004020202020204" pitchFamily="34" charset="0"/>
              </a:rPr>
              <a:t>Canolfan Gwasanaethau Cymraeg</a:t>
            </a:r>
            <a:endParaRPr lang="cy-GB" sz="1800">
              <a:effectLst/>
              <a:ea typeface="DengXian" panose="02010600030101010101" pitchFamily="2" charset="-122"/>
              <a:cs typeface="Aptos" panose="020B0004020202020204" pitchFamily="34" charset="0"/>
            </a:endParaRPr>
          </a:p>
          <a:p>
            <a:r>
              <a:rPr lang="cy-GB" sz="1800">
                <a:effectLst/>
                <a:ea typeface="DengXian" panose="02010600030101010101" pitchFamily="2" charset="-122"/>
                <a:cs typeface="Aptos" panose="020B0004020202020204" pitchFamily="34" charset="0"/>
              </a:rPr>
              <a:t>Mae Canolfan Gwasanaethau Cymraeg y Brifysgol yma i’ch cefnogi. Yn ogystal â bod yn gyfrifol am hyrwyddo a datblygu cyfleoedd addysg cyfrwng Cymraeg a </a:t>
            </a:r>
            <a:r>
              <a:rPr lang="cy-GB"/>
              <a:t>gweithredu Strategaeth Iaith Gymraeg y Brifysgol, mae’r ganolfan yn gartref i </a:t>
            </a:r>
            <a:r>
              <a:rPr lang="cy-GB" err="1"/>
              <a:t>Rhagoriaith</a:t>
            </a:r>
            <a:r>
              <a:rPr lang="cy-GB"/>
              <a:t>, Peniarth, Yr Uned Gyfieithu, y Safonau Iaith Gymraeg a Changen y Drindod Dewi Sant o’r Coleg Cymraeg Cenedlaethol.</a:t>
            </a:r>
            <a:endParaRPr lang="cy-GB" sz="2000"/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B2B5ADBB-46B9-03C1-E5E0-D79233A8DB9F}"/>
              </a:ext>
            </a:extLst>
          </p:cNvPr>
          <p:cNvSpPr txBox="1"/>
          <p:nvPr/>
        </p:nvSpPr>
        <p:spPr>
          <a:xfrm>
            <a:off x="5101983" y="1826926"/>
            <a:ext cx="381424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>
                <a:solidFill>
                  <a:srgbClr val="212121"/>
                </a:solidFill>
                <a:effectLst/>
              </a:rPr>
              <a:t>Welsh Language Service Centre</a:t>
            </a:r>
          </a:p>
          <a:p>
            <a:r>
              <a:rPr lang="en-GB" b="0" i="0">
                <a:solidFill>
                  <a:srgbClr val="212121"/>
                </a:solidFill>
                <a:effectLst/>
              </a:rPr>
              <a:t>The University's Welsh Language Service Centre is here to support you. As well as being responsible for promoting and developing Welsh-medium education opportunities and implementing the University's Welsh Language Strategy, the centre is home to </a:t>
            </a:r>
            <a:r>
              <a:rPr lang="en-GB" b="0" i="0" err="1">
                <a:solidFill>
                  <a:srgbClr val="212121"/>
                </a:solidFill>
                <a:effectLst/>
              </a:rPr>
              <a:t>Rhagoriaith</a:t>
            </a:r>
            <a:r>
              <a:rPr lang="en-GB" b="0" i="0">
                <a:solidFill>
                  <a:srgbClr val="212121"/>
                </a:solidFill>
                <a:effectLst/>
              </a:rPr>
              <a:t>, Peniarth, The Translation Unit, the Welsh Language Standards and the Coleg Cymraeg Cenedlaethol</a:t>
            </a:r>
            <a:r>
              <a:rPr lang="en-GB">
                <a:solidFill>
                  <a:srgbClr val="212121"/>
                </a:solidFill>
              </a:rPr>
              <a:t> Branch.</a:t>
            </a:r>
            <a:endParaRPr lang="cy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5" name="Llun 14">
            <a:extLst>
              <a:ext uri="{FF2B5EF4-FFF2-40B4-BE49-F238E27FC236}">
                <a16:creationId xmlns:a16="http://schemas.microsoft.com/office/drawing/2014/main" id="{6A2C192E-C12C-FF53-B462-95E9CF9E4B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059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7D5F612-DF05-3A7A-D062-32C637F97201}"/>
              </a:ext>
            </a:extLst>
          </p:cNvPr>
          <p:cNvSpPr txBox="1"/>
          <p:nvPr/>
        </p:nvSpPr>
        <p:spPr>
          <a:xfrm>
            <a:off x="143508" y="476672"/>
            <a:ext cx="464451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>
                <a:latin typeface="Poppins" panose="00000500000000000000" pitchFamily="2" charset="0"/>
                <a:cs typeface="Poppins" panose="00000500000000000000" pitchFamily="2" charset="0"/>
              </a:rPr>
              <a:t>M</a:t>
            </a:r>
            <a:r>
              <a:rPr lang="cy-GB" sz="1600" i="0" u="none" strike="noStrike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ae'r Drindod Dewi Sant yn chwarae rôl flaenllaw o fewn y Coleg Cymraeg Cenedlaethol, ac yn cydweithio â’r Coleg i gynyddu cyfleoedd dysgu trwy gyfrwng y Gymraeg i fyfyrwyr ar sawl lefel. </a:t>
            </a:r>
          </a:p>
          <a:p>
            <a:pPr algn="ctr"/>
            <a:endParaRPr lang="cy-GB" sz="1600" b="1" i="0" u="none" strike="noStrike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endParaRPr lang="cy-GB" sz="1600" b="1" i="0" u="none" strike="noStrike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cy-GB" sz="1600" b="0" i="0" strike="noStrike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Er bod ei swyddfa wedi ei lleoli mewn man canolog ar gampws Caerfyrddin, mae Cangen Y Drindod Dewi Sant o’r Coleg Cymraeg Cenedlaethol yn weithredol ar draws holl gampysau’r Brifysgol gan gynnwys Abertawe, Caerdydd a champysau Coleg Sir Gâr. </a:t>
            </a:r>
          </a:p>
        </p:txBody>
      </p:sp>
      <p:pic>
        <p:nvPicPr>
          <p:cNvPr id="3" name="Llun 2" descr="Llun yn cynnwys testun, melyn, llun sgrin, bedyddfaen&#10;&#10;Wedi cynhyrchu’r disgrifiad yn awtomatig">
            <a:extLst>
              <a:ext uri="{FF2B5EF4-FFF2-40B4-BE49-F238E27FC236}">
                <a16:creationId xmlns:a16="http://schemas.microsoft.com/office/drawing/2014/main" id="{AFFB1D13-8183-DF8F-1E8C-C8AAD7FC8F5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45" b="25645"/>
          <a:stretch/>
        </p:blipFill>
        <p:spPr>
          <a:xfrm>
            <a:off x="3146374" y="4381280"/>
            <a:ext cx="2564234" cy="1249053"/>
          </a:xfrm>
          <a:prstGeom prst="rect">
            <a:avLst/>
          </a:prstGeom>
        </p:spPr>
      </p:pic>
      <p:pic>
        <p:nvPicPr>
          <p:cNvPr id="2" name="Llun 1">
            <a:extLst>
              <a:ext uri="{FF2B5EF4-FFF2-40B4-BE49-F238E27FC236}">
                <a16:creationId xmlns:a16="http://schemas.microsoft.com/office/drawing/2014/main" id="{A5CEC721-04C0-0A96-3D53-0CAD15A11D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D9D12381-8DD2-4CE0-5469-FDE3BDB82061}"/>
              </a:ext>
            </a:extLst>
          </p:cNvPr>
          <p:cNvSpPr txBox="1"/>
          <p:nvPr/>
        </p:nvSpPr>
        <p:spPr>
          <a:xfrm>
            <a:off x="4810309" y="349407"/>
            <a:ext cx="419018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University of Wales Trinity Saint David plays a leading role within the Coleg Cymraeg </a:t>
            </a:r>
            <a:r>
              <a:rPr lang="en-GB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Cenedlaethol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, working in partnership with the Coleg to increase opportunities for students to study through the medium of Welsh at a range of levels.</a:t>
            </a:r>
          </a:p>
          <a:p>
            <a:pPr algn="ctr">
              <a:buNone/>
            </a:pPr>
            <a:endParaRPr lang="en-GB" sz="1600" dirty="0">
              <a:solidFill>
                <a:schemeClr val="tx1">
                  <a:lumMod val="85000"/>
                  <a:lumOff val="1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Although the office is based in a central location on the Carmarthen campus, the University’s branch of the Coleg Cymraeg </a:t>
            </a:r>
            <a:r>
              <a:rPr lang="en-GB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Cenedlaethol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is active across all of the University’s campuses, including Swansea, Cardiff, and the Coleg Sir </a:t>
            </a:r>
            <a:r>
              <a:rPr lang="en-GB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Gâr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campuses.</a:t>
            </a:r>
          </a:p>
        </p:txBody>
      </p:sp>
    </p:spTree>
    <p:extLst>
      <p:ext uri="{BB962C8B-B14F-4D97-AF65-F5344CB8AC3E}">
        <p14:creationId xmlns:p14="http://schemas.microsoft.com/office/powerpoint/2010/main" val="2722328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wch Testun 2">
            <a:extLst>
              <a:ext uri="{FF2B5EF4-FFF2-40B4-BE49-F238E27FC236}">
                <a16:creationId xmlns:a16="http://schemas.microsoft.com/office/drawing/2014/main" id="{9A5D3D1A-AA58-AD3E-5ABA-2781E0A8AB53}"/>
              </a:ext>
            </a:extLst>
          </p:cNvPr>
          <p:cNvSpPr txBox="1"/>
          <p:nvPr/>
        </p:nvSpPr>
        <p:spPr>
          <a:xfrm>
            <a:off x="287016" y="2290895"/>
            <a:ext cx="42484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y-GB">
                <a:latin typeface="Poppins" panose="00000500000000000000" pitchFamily="2" charset="0"/>
              </a:rPr>
              <a:t>C</a:t>
            </a:r>
            <a:r>
              <a:rPr lang="cy-GB" b="0" i="0">
                <a:effectLst/>
                <a:latin typeface="Poppins" panose="00000500000000000000" pitchFamily="2" charset="0"/>
              </a:rPr>
              <a:t>reu cyfleoedd hyfforddi ac astudio drwy gyfrwng y Gymraeg.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y-GB">
                <a:latin typeface="Poppins" panose="00000500000000000000" pitchFamily="2" charset="0"/>
              </a:rPr>
              <a:t>Y</a:t>
            </a:r>
            <a:r>
              <a:rPr lang="cy-GB" b="0" i="0">
                <a:effectLst/>
                <a:latin typeface="Poppins" panose="00000500000000000000" pitchFamily="2" charset="0"/>
              </a:rPr>
              <a:t>sbrydoli ac annog pawb i ddefnyddio’u sgiliau Cymraeg, gyda’r nod o greu gweithlu dwyieithog.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y-GB">
                <a:latin typeface="Poppins" panose="00000500000000000000" pitchFamily="2" charset="0"/>
              </a:rPr>
              <a:t>Rhoi h</a:t>
            </a:r>
            <a:r>
              <a:rPr lang="cy-GB" b="0" i="0">
                <a:effectLst/>
                <a:latin typeface="Poppins" panose="00000500000000000000" pitchFamily="2" charset="0"/>
              </a:rPr>
              <a:t>yder i bawb ddefnyddio’u Cymraeg wrth hyfforddi, astudio a gweithio.</a:t>
            </a:r>
          </a:p>
          <a:p>
            <a:endParaRPr lang="cy-GB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875A4110-9368-B90A-4F0B-BFFD92C9417A}"/>
              </a:ext>
            </a:extLst>
          </p:cNvPr>
          <p:cNvSpPr txBox="1"/>
          <p:nvPr/>
        </p:nvSpPr>
        <p:spPr>
          <a:xfrm>
            <a:off x="4464496" y="2204864"/>
            <a:ext cx="4392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</a:rPr>
              <a:t>C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Poppins" panose="00000500000000000000" pitchFamily="2" charset="0"/>
              </a:rPr>
              <a:t>reates training and study opportunities through the medium of Welsh.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</a:rPr>
              <a:t>I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Poppins" panose="00000500000000000000" pitchFamily="2" charset="0"/>
              </a:rPr>
              <a:t>nspires and encourages everyone to use their Welsh skills, with the aim of creating a bilingual workforce.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</a:rPr>
              <a:t>G</a:t>
            </a:r>
            <a:r>
              <a:rPr lang="en-GB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Poppins" panose="00000500000000000000" pitchFamily="2" charset="0"/>
              </a:rPr>
              <a:t>ive everyone the confidence to use their Welsh when training, studying and working.</a:t>
            </a:r>
          </a:p>
          <a:p>
            <a:endParaRPr lang="cy-GB"/>
          </a:p>
        </p:txBody>
      </p:sp>
      <p:pic>
        <p:nvPicPr>
          <p:cNvPr id="13" name="Llun 12">
            <a:extLst>
              <a:ext uri="{FF2B5EF4-FFF2-40B4-BE49-F238E27FC236}">
                <a16:creationId xmlns:a16="http://schemas.microsoft.com/office/drawing/2014/main" id="{D7A2212C-1FF1-5A1F-BC6A-55F296EA42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2" name="Picture 3" descr="A yellow background with blue dots and a letter c&#10;&#10;Description automatically generated">
            <a:extLst>
              <a:ext uri="{FF2B5EF4-FFF2-40B4-BE49-F238E27FC236}">
                <a16:creationId xmlns:a16="http://schemas.microsoft.com/office/drawing/2014/main" id="{F5CE712D-C3AC-22D5-5F0A-F97B073AB0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33" b="28350"/>
          <a:stretch/>
        </p:blipFill>
        <p:spPr>
          <a:xfrm>
            <a:off x="2730324" y="288033"/>
            <a:ext cx="3683351" cy="163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491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6DA6B-F562-9C5F-2A65-9A20EA573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>
                <a:latin typeface="Poppins" panose="00000500000000000000" pitchFamily="2" charset="0"/>
                <a:cs typeface="Poppins" panose="00000500000000000000" pitchFamily="2" charset="0"/>
              </a:rPr>
              <a:t>Eich hawliau</a:t>
            </a:r>
            <a:endParaRPr lang="en-GB" b="1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1026" name="Picture 2" descr="Diwrnod Hawliau'r Gymraeg: dathlu'r 'newid byd' ym mhrofiadau siaradwyr  Cymraeg">
            <a:extLst>
              <a:ext uri="{FF2B5EF4-FFF2-40B4-BE49-F238E27FC236}">
                <a16:creationId xmlns:a16="http://schemas.microsoft.com/office/drawing/2014/main" id="{BE033255-9624-98A1-50ED-7914FD14A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898" y="16968"/>
            <a:ext cx="1727473" cy="116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D15D214F-C623-1E9E-D520-0A56EA38BF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1872E91E-EFB4-8554-20FA-9DEA0B7B08BE}"/>
              </a:ext>
            </a:extLst>
          </p:cNvPr>
          <p:cNvSpPr txBox="1"/>
          <p:nvPr/>
        </p:nvSpPr>
        <p:spPr>
          <a:xfrm>
            <a:off x="194866" y="170688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Defnyddio’r Gymraeg ar y ffôn</a:t>
            </a:r>
            <a:endParaRPr lang="en-GB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C6841E12-641B-EA3B-900C-B5B09BF51EAF}"/>
              </a:ext>
            </a:extLst>
          </p:cNvPr>
          <p:cNvSpPr txBox="1"/>
          <p:nvPr/>
        </p:nvSpPr>
        <p:spPr>
          <a:xfrm>
            <a:off x="4766866" y="211195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Llythyrau ac e-bost yn Gymraeg </a:t>
            </a:r>
            <a:endParaRPr lang="en-GB" sz="1800" kern="10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9429A3AC-C867-9ED9-7324-44B9CBD986D7}"/>
              </a:ext>
            </a:extLst>
          </p:cNvPr>
          <p:cNvSpPr txBox="1"/>
          <p:nvPr/>
        </p:nvSpPr>
        <p:spPr>
          <a:xfrm>
            <a:off x="114656" y="2846987"/>
            <a:ext cx="4732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Diwtor personol sy’n siarad Cymraeg </a:t>
            </a:r>
            <a:endParaRPr lang="en-GB" sz="1800" kern="10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50A4189E-8BF2-26EE-39D3-E211B9A74AA8}"/>
              </a:ext>
            </a:extLst>
          </p:cNvPr>
          <p:cNvSpPr txBox="1"/>
          <p:nvPr/>
        </p:nvSpPr>
        <p:spPr>
          <a:xfrm>
            <a:off x="5046688" y="3396833"/>
            <a:ext cx="47324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Cyflwyno gwaith ysgrifenedig yn Gymraeg</a:t>
            </a:r>
            <a:endParaRPr lang="en-GB"/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A6EEB37C-892E-168F-B8BD-E86E4866E1AB}"/>
              </a:ext>
            </a:extLst>
          </p:cNvPr>
          <p:cNvSpPr txBox="1"/>
          <p:nvPr/>
        </p:nvSpPr>
        <p:spPr>
          <a:xfrm>
            <a:off x="2366211" y="4489466"/>
            <a:ext cx="47324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kern="10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Gallu siarad Cymraeg mewn cyfarfodydd</a:t>
            </a:r>
            <a:endParaRPr lang="en-GB"/>
          </a:p>
        </p:txBody>
      </p:sp>
      <p:pic>
        <p:nvPicPr>
          <p:cNvPr id="20" name="Llun 19" descr="Llun yn cynnwys patrwm, picsel&#10;&#10;Gall cynnwys a gynhyrchwyd gan AI fod yn anghywir.">
            <a:extLst>
              <a:ext uri="{FF2B5EF4-FFF2-40B4-BE49-F238E27FC236}">
                <a16:creationId xmlns:a16="http://schemas.microsoft.com/office/drawing/2014/main" id="{B59D9F60-8717-470E-0982-A539476DE1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97" y="3699177"/>
            <a:ext cx="1814572" cy="1814572"/>
          </a:xfrm>
          <a:prstGeom prst="rect">
            <a:avLst/>
          </a:prstGeom>
        </p:spPr>
      </p:pic>
      <p:pic>
        <p:nvPicPr>
          <p:cNvPr id="21" name="Picture 2" descr="18,300+ Clip Art Email Stock Illustrations, Royalty-Free Vector Graphics &amp; Clip  Art - iStock">
            <a:extLst>
              <a:ext uri="{FF2B5EF4-FFF2-40B4-BE49-F238E27FC236}">
                <a16:creationId xmlns:a16="http://schemas.microsoft.com/office/drawing/2014/main" id="{E09EF5C1-7EF6-C82E-F0E6-12127B8FF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075" y="2426399"/>
            <a:ext cx="838405" cy="83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21,000+ Phone Clipart Stock Illustrations, Royalty-Free Vector Graphics &amp;  Clip Art - iStock | Cell phone clipart, Mobile phone clipart">
            <a:extLst>
              <a:ext uri="{FF2B5EF4-FFF2-40B4-BE49-F238E27FC236}">
                <a16:creationId xmlns:a16="http://schemas.microsoft.com/office/drawing/2014/main" id="{384250BF-924A-1B83-3780-F5987CB37D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97" y="1057199"/>
            <a:ext cx="708861" cy="70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aith Gwaith | Welsh Language Comissioner">
            <a:extLst>
              <a:ext uri="{FF2B5EF4-FFF2-40B4-BE49-F238E27FC236}">
                <a16:creationId xmlns:a16="http://schemas.microsoft.com/office/drawing/2014/main" id="{DC272F24-8363-0D3B-9E77-2AB34A8E02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423" y="4827951"/>
            <a:ext cx="512577" cy="64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97,900+ Man Using Laptop Stock Illustrations, Royalty-Free Vector Graphics  &amp; Clip Art - iStock | Man using laptop at home, Business man using laptop,  Young man using laptop">
            <a:extLst>
              <a:ext uri="{FF2B5EF4-FFF2-40B4-BE49-F238E27FC236}">
                <a16:creationId xmlns:a16="http://schemas.microsoft.com/office/drawing/2014/main" id="{7BBE2606-8653-442B-AE9D-05CBA50067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38" y="3677817"/>
            <a:ext cx="877897" cy="87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entor, mentorship, interpersonal Relationship, home Page, knowledge,  culture, public Relations, Conversation, learning, communication | Anyrgb">
            <a:extLst>
              <a:ext uri="{FF2B5EF4-FFF2-40B4-BE49-F238E27FC236}">
                <a16:creationId xmlns:a16="http://schemas.microsoft.com/office/drawing/2014/main" id="{F73F8F2F-5FCC-A394-B94B-A2A812F8E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3221129"/>
            <a:ext cx="1161342" cy="7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743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C007A-950C-5112-75EB-3CBA85EFE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C1F6E-B493-7A1B-D58C-6430E943C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6913" y="176057"/>
            <a:ext cx="8229600" cy="1143000"/>
          </a:xfrm>
        </p:spPr>
        <p:txBody>
          <a:bodyPr>
            <a:normAutofit/>
          </a:bodyPr>
          <a:lstStyle/>
          <a:p>
            <a:r>
              <a:rPr lang="en-GB" b="1" noProof="0">
                <a:latin typeface="Poppins" panose="00000500000000000000" pitchFamily="2" charset="0"/>
                <a:cs typeface="Poppins" panose="00000500000000000000" pitchFamily="2" charset="0"/>
              </a:rPr>
              <a:t>Your language rights</a:t>
            </a:r>
          </a:p>
        </p:txBody>
      </p:sp>
      <p:pic>
        <p:nvPicPr>
          <p:cNvPr id="1026" name="Picture 2" descr="Diwrnod Hawliau'r Gymraeg: dathlu'r 'newid byd' ym mhrofiadau siaradwyr  Cymraeg">
            <a:extLst>
              <a:ext uri="{FF2B5EF4-FFF2-40B4-BE49-F238E27FC236}">
                <a16:creationId xmlns:a16="http://schemas.microsoft.com/office/drawing/2014/main" id="{CF43C3C9-1680-2594-1A27-9AC210D3C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898" y="16968"/>
            <a:ext cx="1727473" cy="116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E8F946C4-2734-28C1-B509-3534AA4ACE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5B90FB87-7CC7-09A5-04D6-2064F3113FCA}"/>
              </a:ext>
            </a:extLst>
          </p:cNvPr>
          <p:cNvSpPr txBox="1"/>
          <p:nvPr/>
        </p:nvSpPr>
        <p:spPr>
          <a:xfrm>
            <a:off x="913657" y="170432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Using Wels</a:t>
            </a:r>
            <a:r>
              <a:rPr lang="en-GB" kern="100" noProof="0">
                <a:latin typeface="Poppins" panose="00000500000000000000" pitchFamily="2" charset="0"/>
                <a:cs typeface="Poppins" panose="00000500000000000000" pitchFamily="2" charset="0"/>
              </a:rPr>
              <a:t>h on the phone</a:t>
            </a:r>
            <a:endParaRPr lang="en-GB" noProof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F44A24A1-7284-AE55-7C89-254F5A5B116A}"/>
              </a:ext>
            </a:extLst>
          </p:cNvPr>
          <p:cNvSpPr txBox="1"/>
          <p:nvPr/>
        </p:nvSpPr>
        <p:spPr>
          <a:xfrm>
            <a:off x="5310335" y="211214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Emails and letters in Welsh</a:t>
            </a:r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2A722ED1-A425-8CCD-421B-F289C50D6A10}"/>
              </a:ext>
            </a:extLst>
          </p:cNvPr>
          <p:cNvSpPr txBox="1"/>
          <p:nvPr/>
        </p:nvSpPr>
        <p:spPr>
          <a:xfrm>
            <a:off x="114656" y="2846987"/>
            <a:ext cx="4732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A personal tutor who speaks Welsh</a:t>
            </a:r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E592167F-6CC4-2268-9ADB-DBBABE89E5DE}"/>
              </a:ext>
            </a:extLst>
          </p:cNvPr>
          <p:cNvSpPr txBox="1"/>
          <p:nvPr/>
        </p:nvSpPr>
        <p:spPr>
          <a:xfrm>
            <a:off x="5046688" y="3396833"/>
            <a:ext cx="4732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noProof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Presenting work in Welsh</a:t>
            </a:r>
            <a:endParaRPr lang="en-GB" noProof="0"/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F7012E09-ECD6-38C8-E9F9-02A01BCA95F7}"/>
              </a:ext>
            </a:extLst>
          </p:cNvPr>
          <p:cNvSpPr txBox="1"/>
          <p:nvPr/>
        </p:nvSpPr>
        <p:spPr>
          <a:xfrm>
            <a:off x="2012848" y="4461180"/>
            <a:ext cx="47324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kern="100" noProof="0">
                <a:latin typeface="Poppins" panose="00000500000000000000" pitchFamily="2" charset="0"/>
                <a:cs typeface="Poppins" panose="00000500000000000000" pitchFamily="2" charset="0"/>
              </a:rPr>
              <a:t>Being able to use Welsh in meetings or interviews</a:t>
            </a:r>
            <a:endParaRPr lang="en-GB" noProof="0"/>
          </a:p>
        </p:txBody>
      </p:sp>
      <p:pic>
        <p:nvPicPr>
          <p:cNvPr id="20" name="Llun 19" descr="Llun yn cynnwys patrwm, picsel&#10;&#10;Gall cynnwys a gynhyrchwyd gan AI fod yn anghywir.">
            <a:extLst>
              <a:ext uri="{FF2B5EF4-FFF2-40B4-BE49-F238E27FC236}">
                <a16:creationId xmlns:a16="http://schemas.microsoft.com/office/drawing/2014/main" id="{BA8886E8-4547-7795-894C-295B3E1001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699177"/>
            <a:ext cx="1814572" cy="1814572"/>
          </a:xfrm>
          <a:prstGeom prst="rect">
            <a:avLst/>
          </a:prstGeom>
        </p:spPr>
      </p:pic>
      <p:pic>
        <p:nvPicPr>
          <p:cNvPr id="21" name="Picture 2" descr="18,300+ Clip Art Email Stock Illustrations, Royalty-Free Vector Graphics &amp; Clip  Art - iStock">
            <a:extLst>
              <a:ext uri="{FF2B5EF4-FFF2-40B4-BE49-F238E27FC236}">
                <a16:creationId xmlns:a16="http://schemas.microsoft.com/office/drawing/2014/main" id="{D5A5459A-E3E0-42D5-0698-5AF16C2860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075" y="2426399"/>
            <a:ext cx="838405" cy="83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21,000+ Phone Clipart Stock Illustrations, Royalty-Free Vector Graphics &amp;  Clip Art - iStock | Cell phone clipart, Mobile phone clipart">
            <a:extLst>
              <a:ext uri="{FF2B5EF4-FFF2-40B4-BE49-F238E27FC236}">
                <a16:creationId xmlns:a16="http://schemas.microsoft.com/office/drawing/2014/main" id="{7BE39E9E-CD86-54A3-6BDF-4C87E1527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97" y="1484784"/>
            <a:ext cx="708861" cy="70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aith Gwaith | Welsh Language Comissioner">
            <a:extLst>
              <a:ext uri="{FF2B5EF4-FFF2-40B4-BE49-F238E27FC236}">
                <a16:creationId xmlns:a16="http://schemas.microsoft.com/office/drawing/2014/main" id="{80D50215-9ED6-0650-59BC-26F808CF9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70901"/>
            <a:ext cx="512577" cy="64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97,900+ Man Using Laptop Stock Illustrations, Royalty-Free Vector Graphics  &amp; Clip Art - iStock | Man using laptop at home, Business man using laptop,  Young man using laptop">
            <a:extLst>
              <a:ext uri="{FF2B5EF4-FFF2-40B4-BE49-F238E27FC236}">
                <a16:creationId xmlns:a16="http://schemas.microsoft.com/office/drawing/2014/main" id="{CE74567C-B051-2013-72AB-86CC441A7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38" y="3677817"/>
            <a:ext cx="877897" cy="87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entor, mentorship, interpersonal Relationship, home Page, knowledge,  culture, public Relations, Conversation, learning, communication | Anyrgb">
            <a:extLst>
              <a:ext uri="{FF2B5EF4-FFF2-40B4-BE49-F238E27FC236}">
                <a16:creationId xmlns:a16="http://schemas.microsoft.com/office/drawing/2014/main" id="{B64168A0-D731-D4FC-5365-71D00C450D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3221129"/>
            <a:ext cx="1161342" cy="7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241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772593" y="455178"/>
            <a:ext cx="7512285" cy="11528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2800" b="1" dirty="0">
                <a:latin typeface="Poppins" panose="00000500000000000000" pitchFamily="2" charset="0"/>
                <a:cs typeface="Poppins" panose="00000500000000000000" pitchFamily="2" charset="0"/>
              </a:rPr>
              <a:t>Ysgoloriaeth Cymhelliant</a:t>
            </a:r>
          </a:p>
          <a:p>
            <a:pPr marL="0" indent="0" algn="ctr">
              <a:buNone/>
            </a:pPr>
            <a:r>
              <a:rPr lang="cy-GB" sz="2800" dirty="0" err="1">
                <a:latin typeface="Poppins" panose="00000500000000000000" pitchFamily="2" charset="0"/>
                <a:cs typeface="Poppins" panose="00000500000000000000" pitchFamily="2" charset="0"/>
              </a:rPr>
              <a:t>Incentive</a:t>
            </a:r>
            <a:r>
              <a:rPr lang="cy-GB" sz="28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2800" dirty="0" err="1">
                <a:latin typeface="Poppins" panose="00000500000000000000" pitchFamily="2" charset="0"/>
                <a:cs typeface="Poppins" panose="00000500000000000000" pitchFamily="2" charset="0"/>
              </a:rPr>
              <a:t>scholarship</a:t>
            </a:r>
            <a:r>
              <a:rPr lang="cy-GB" sz="28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cy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1026" name="Picture 2" descr="Is cash dead? - Rest Less">
            <a:extLst>
              <a:ext uri="{FF2B5EF4-FFF2-40B4-BE49-F238E27FC236}">
                <a16:creationId xmlns:a16="http://schemas.microsoft.com/office/drawing/2014/main" id="{91EE3F82-3117-4D2E-D1DB-2762471D9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80166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Llun 8" descr="Llun yn cynnwys patrwm, sgwâr, picsel&#10;&#10;Gall cynnwys a gynhyrchwyd gan AI fod yn anghywir.">
            <a:extLst>
              <a:ext uri="{FF2B5EF4-FFF2-40B4-BE49-F238E27FC236}">
                <a16:creationId xmlns:a16="http://schemas.microsoft.com/office/drawing/2014/main" id="{0EE1FFC6-E02C-2D51-DA5A-AB240553A5B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9184" y="3796436"/>
            <a:ext cx="1805186" cy="1805186"/>
          </a:xfrm>
          <a:prstGeom prst="rect">
            <a:avLst/>
          </a:prstGeom>
        </p:spPr>
      </p:pic>
      <p:sp>
        <p:nvSpPr>
          <p:cNvPr id="11" name="Blwch Testun 10">
            <a:extLst>
              <a:ext uri="{FF2B5EF4-FFF2-40B4-BE49-F238E27FC236}">
                <a16:creationId xmlns:a16="http://schemas.microsoft.com/office/drawing/2014/main" id="{73706BFD-7B5D-D782-395A-31972175CF56}"/>
              </a:ext>
            </a:extLst>
          </p:cNvPr>
          <p:cNvSpPr txBox="1"/>
          <p:nvPr/>
        </p:nvSpPr>
        <p:spPr>
          <a:xfrm>
            <a:off x="269777" y="1825069"/>
            <a:ext cx="4572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£1,500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£500 y flwyddyn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1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Astudio 33% o’r cwrs drwy’r Gymraeg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1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Dyddiad Cau: 3ydd o Dachwedd </a:t>
            </a:r>
          </a:p>
        </p:txBody>
      </p:sp>
      <p:pic>
        <p:nvPicPr>
          <p:cNvPr id="5" name="Picture 2" descr="Is cash dead? - Rest Less">
            <a:extLst>
              <a:ext uri="{FF2B5EF4-FFF2-40B4-BE49-F238E27FC236}">
                <a16:creationId xmlns:a16="http://schemas.microsoft.com/office/drawing/2014/main" id="{3DC67E27-76F3-8D99-B40E-822A50CDE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264" y="480165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Blwch Testun 12">
            <a:extLst>
              <a:ext uri="{FF2B5EF4-FFF2-40B4-BE49-F238E27FC236}">
                <a16:creationId xmlns:a16="http://schemas.microsoft.com/office/drawing/2014/main" id="{EADD2F6F-894F-B006-89AE-218303E06016}"/>
              </a:ext>
            </a:extLst>
          </p:cNvPr>
          <p:cNvSpPr txBox="1"/>
          <p:nvPr/>
        </p:nvSpPr>
        <p:spPr>
          <a:xfrm>
            <a:off x="5076056" y="1933590"/>
            <a:ext cx="513082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£1,500 
£500 per year </a:t>
            </a:r>
          </a:p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
Study 33% of the course in Welsh</a:t>
            </a:r>
          </a:p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
Closing Date: 3rd of November</a:t>
            </a:r>
            <a:endParaRPr lang="cy-GB" sz="1800" dirty="0">
              <a:solidFill>
                <a:schemeClr val="tx1">
                  <a:lumMod val="75000"/>
                  <a:lumOff val="2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14" name="Picture 2" descr="273,003 Marker Arrow Images, Stock Photos, and Vectors | Shutterstock">
            <a:extLst>
              <a:ext uri="{FF2B5EF4-FFF2-40B4-BE49-F238E27FC236}">
                <a16:creationId xmlns:a16="http://schemas.microsoft.com/office/drawing/2014/main" id="{625EE1EC-1752-72D5-496A-8EF231CF33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8" t="17600" r="8494" b="23000"/>
          <a:stretch/>
        </p:blipFill>
        <p:spPr bwMode="auto">
          <a:xfrm rot="9831312">
            <a:off x="5830582" y="4355757"/>
            <a:ext cx="1322310" cy="48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273,003 Marker Arrow Images, Stock Photos, and Vectors | Shutterstock">
            <a:extLst>
              <a:ext uri="{FF2B5EF4-FFF2-40B4-BE49-F238E27FC236}">
                <a16:creationId xmlns:a16="http://schemas.microsoft.com/office/drawing/2014/main" id="{FF3B15E0-2FC2-D8AA-64FB-869C05CFBA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8" t="17600" r="8494" b="23000"/>
          <a:stretch/>
        </p:blipFill>
        <p:spPr bwMode="auto">
          <a:xfrm rot="11836879" flipH="1">
            <a:off x="2451066" y="4305659"/>
            <a:ext cx="1398549" cy="51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116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553705" y="717815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 err="1">
                <a:latin typeface="Poppins" panose="00000500000000000000" pitchFamily="2" charset="0"/>
                <a:cs typeface="Poppins" panose="00000500000000000000" pitchFamily="2" charset="0"/>
              </a:rPr>
              <a:t>Bwrsari</a:t>
            </a:r>
            <a:br>
              <a:rPr lang="en-GB" sz="3600" b="1" dirty="0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GB" sz="3600" dirty="0">
                <a:latin typeface="Poppins" panose="00000500000000000000" pitchFamily="2" charset="0"/>
                <a:cs typeface="Poppins" panose="00000500000000000000" pitchFamily="2" charset="0"/>
              </a:rPr>
              <a:t>Bursary</a:t>
            </a:r>
            <a:br>
              <a:rPr lang="en-GB" sz="3600" b="1" u="sng" dirty="0">
                <a:latin typeface="Poppins" panose="00000500000000000000" pitchFamily="2" charset="0"/>
                <a:cs typeface="Poppins" panose="00000500000000000000" pitchFamily="2" charset="0"/>
              </a:rPr>
            </a:br>
            <a:br>
              <a:rPr lang="en-GB" sz="3600" b="1" u="sng" dirty="0"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cy-GB" sz="3600" b="1" u="sng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" name="Picture 2" descr="Is cash dead? - Rest Less">
            <a:extLst>
              <a:ext uri="{FF2B5EF4-FFF2-40B4-BE49-F238E27FC236}">
                <a16:creationId xmlns:a16="http://schemas.microsoft.com/office/drawing/2014/main" id="{96E5D53F-F683-AAE6-A927-7E0EDC4DAE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72" y="404664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s cash dead? - Rest Less">
            <a:extLst>
              <a:ext uri="{FF2B5EF4-FFF2-40B4-BE49-F238E27FC236}">
                <a16:creationId xmlns:a16="http://schemas.microsoft.com/office/drawing/2014/main" id="{CAB62457-ADD4-2FCC-6AAC-7E52596C7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2042" y="404664"/>
            <a:ext cx="1439651" cy="95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Llun 5">
            <a:extLst>
              <a:ext uri="{FF2B5EF4-FFF2-40B4-BE49-F238E27FC236}">
                <a16:creationId xmlns:a16="http://schemas.microsoft.com/office/drawing/2014/main" id="{F988A6AB-F34F-384E-8FA3-D6471AEAB4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8" name="Llun 7" descr="Llun yn cynnwys patrwm, pwyth, unlliw&#10;&#10;Gall cynnwys a gynhyrchwyd gan AI fod yn anghywir.">
            <a:extLst>
              <a:ext uri="{FF2B5EF4-FFF2-40B4-BE49-F238E27FC236}">
                <a16:creationId xmlns:a16="http://schemas.microsoft.com/office/drawing/2014/main" id="{32DAE558-C70C-779F-909F-29DC0E30ED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323" y="3429000"/>
            <a:ext cx="2165226" cy="2165226"/>
          </a:xfrm>
          <a:prstGeom prst="rect">
            <a:avLst/>
          </a:prstGeom>
        </p:spPr>
      </p:pic>
      <p:pic>
        <p:nvPicPr>
          <p:cNvPr id="9" name="Picture 2" descr="273,003 Marker Arrow Images, Stock Photos, and Vectors | Shutterstock">
            <a:extLst>
              <a:ext uri="{FF2B5EF4-FFF2-40B4-BE49-F238E27FC236}">
                <a16:creationId xmlns:a16="http://schemas.microsoft.com/office/drawing/2014/main" id="{959BDDF4-1C80-E13C-EC53-067FF6A0AC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8" t="17600" r="8494" b="23000"/>
          <a:stretch/>
        </p:blipFill>
        <p:spPr bwMode="auto">
          <a:xfrm rot="3733947">
            <a:off x="5848225" y="1919065"/>
            <a:ext cx="1996193" cy="739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Blwch Testun 9">
            <a:extLst>
              <a:ext uri="{FF2B5EF4-FFF2-40B4-BE49-F238E27FC236}">
                <a16:creationId xmlns:a16="http://schemas.microsoft.com/office/drawing/2014/main" id="{32202A32-1080-509F-DB9C-4668FBCBA71B}"/>
              </a:ext>
            </a:extLst>
          </p:cNvPr>
          <p:cNvSpPr txBox="1"/>
          <p:nvPr/>
        </p:nvSpPr>
        <p:spPr>
          <a:xfrm>
            <a:off x="3684472" y="1872880"/>
            <a:ext cx="236960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UWTSD Welsh Medium / Bilingual Scholarship</a:t>
            </a:r>
          </a:p>
          <a:p>
            <a:pPr algn="ctr"/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
£50 for each 10 credit module delivered through the medium of Welsh / bilingual.</a:t>
            </a:r>
            <a:endParaRPr lang="cy-GB" sz="1800" dirty="0">
              <a:solidFill>
                <a:schemeClr val="tx1">
                  <a:lumMod val="75000"/>
                  <a:lumOff val="2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4" name="Blwch Testun 13">
            <a:extLst>
              <a:ext uri="{FF2B5EF4-FFF2-40B4-BE49-F238E27FC236}">
                <a16:creationId xmlns:a16="http://schemas.microsoft.com/office/drawing/2014/main" id="{83998F77-6F0B-9A9A-E3AC-BBABE9435ED4}"/>
              </a:ext>
            </a:extLst>
          </p:cNvPr>
          <p:cNvSpPr txBox="1"/>
          <p:nvPr/>
        </p:nvSpPr>
        <p:spPr>
          <a:xfrm>
            <a:off x="132451" y="1847181"/>
            <a:ext cx="295747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Ysgoloriaeth Cyfrwng Cymraeg / Dwyieithog y Drindod Dewi Sant</a:t>
            </a: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endParaRPr lang="cy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 algn="ctr">
              <a:buNone/>
            </a:pPr>
            <a:r>
              <a:rPr lang="cy-GB" sz="1800" dirty="0">
                <a:latin typeface="Poppins" panose="00000500000000000000" pitchFamily="2" charset="0"/>
                <a:cs typeface="Poppins" panose="00000500000000000000" pitchFamily="2" charset="0"/>
              </a:rPr>
              <a:t>£50 am bob modiwl 10 credyd a’u cyflawnir drwy gyfrwng y Gymraeg / yn ddwyieithog.</a:t>
            </a:r>
          </a:p>
        </p:txBody>
      </p:sp>
    </p:spTree>
    <p:extLst>
      <p:ext uri="{BB962C8B-B14F-4D97-AF65-F5344CB8AC3E}">
        <p14:creationId xmlns:p14="http://schemas.microsoft.com/office/powerpoint/2010/main" val="101584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287233-3568-AF85-CA1D-FFC93EFA8DAD}"/>
              </a:ext>
            </a:extLst>
          </p:cNvPr>
          <p:cNvSpPr txBox="1"/>
          <p:nvPr/>
        </p:nvSpPr>
        <p:spPr>
          <a:xfrm>
            <a:off x="150558" y="288033"/>
            <a:ext cx="505625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Mae’r Dystysgrif wedi ei datblygu er mwyn galluogi myfyrwyr sy’n astudio yng Nghymru i ennill tystysgrif sy’n dangos tystiolaeth o’u sgiliau iaith, a’u gallu i weithio drwy gyfrwng y Gymraeg. </a:t>
            </a:r>
          </a:p>
          <a:p>
            <a:pPr algn="l"/>
            <a:endParaRPr lang="cy-GB" sz="2000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I ennill y Dystysgrif mae angen gwneud;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cyflwyniad llafar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prawf ysgrifenedig</a:t>
            </a:r>
          </a:p>
        </p:txBody>
      </p:sp>
      <p:pic>
        <p:nvPicPr>
          <p:cNvPr id="2" name="Llun 1" descr="Llun yn cynnwys testun, llun sgrin, meddalwedd, tudalen gwe&#10;&#10;Wedi cynhyrchu’r disgrifiad yn awtomatig">
            <a:extLst>
              <a:ext uri="{FF2B5EF4-FFF2-40B4-BE49-F238E27FC236}">
                <a16:creationId xmlns:a16="http://schemas.microsoft.com/office/drawing/2014/main" id="{F95CE424-7D35-AC8F-EF66-82C88A168C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79" t="10118" r="48504" b="14140"/>
          <a:stretch/>
        </p:blipFill>
        <p:spPr bwMode="auto">
          <a:xfrm>
            <a:off x="5292080" y="188640"/>
            <a:ext cx="3675448" cy="53453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71009BC9-A05D-9C40-04E0-245696C5BF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6" name="Llun 5" descr="Llun yn cynnwys patrwm, sgwâr, picsel&#10;&#10;Gall cynnwys a gynhyrchwyd gan AI fod yn anghywir.">
            <a:extLst>
              <a:ext uri="{FF2B5EF4-FFF2-40B4-BE49-F238E27FC236}">
                <a16:creationId xmlns:a16="http://schemas.microsoft.com/office/drawing/2014/main" id="{E6CC76AE-50A4-9125-817B-1F66BD794C2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472" y="3843512"/>
            <a:ext cx="1766688" cy="1766688"/>
          </a:xfrm>
          <a:prstGeom prst="rect">
            <a:avLst/>
          </a:prstGeom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3E6581BC-8CD3-69DB-EB2E-4EDD13F153AA}"/>
              </a:ext>
            </a:extLst>
          </p:cNvPr>
          <p:cNvSpPr txBox="1"/>
          <p:nvPr/>
        </p:nvSpPr>
        <p:spPr>
          <a:xfrm>
            <a:off x="1943160" y="4372913"/>
            <a:ext cx="505625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Cofrestr ar agor rhwng</a:t>
            </a:r>
          </a:p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17 Medi – 6 Tachwedd</a:t>
            </a:r>
          </a:p>
        </p:txBody>
      </p:sp>
    </p:spTree>
    <p:extLst>
      <p:ext uri="{BB962C8B-B14F-4D97-AF65-F5344CB8AC3E}">
        <p14:creationId xmlns:p14="http://schemas.microsoft.com/office/powerpoint/2010/main" val="2432211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FCC86-14B6-5A72-37AC-50C0A6ABA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lun 1" descr="Llun yn cynnwys testun, llun sgrin, meddalwedd, tudalen gwe&#10;&#10;Wedi cynhyrchu’r disgrifiad yn awtomatig">
            <a:extLst>
              <a:ext uri="{FF2B5EF4-FFF2-40B4-BE49-F238E27FC236}">
                <a16:creationId xmlns:a16="http://schemas.microsoft.com/office/drawing/2014/main" id="{EB499224-65BB-530F-CB8E-305C86B45A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79" t="10118" r="48504" b="14140"/>
          <a:stretch/>
        </p:blipFill>
        <p:spPr bwMode="auto">
          <a:xfrm>
            <a:off x="5292080" y="188640"/>
            <a:ext cx="3675448" cy="53453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EA8CF1C7-7962-73BC-A4AA-685B075D91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6" name="Llun 5" descr="Llun yn cynnwys patrwm, sgwâr, picsel&#10;&#10;Gall cynnwys a gynhyrchwyd gan AI fod yn anghywir.">
            <a:extLst>
              <a:ext uri="{FF2B5EF4-FFF2-40B4-BE49-F238E27FC236}">
                <a16:creationId xmlns:a16="http://schemas.microsoft.com/office/drawing/2014/main" id="{24B83E8C-6B17-2F01-0C7B-CC7CCC1E999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472" y="3882740"/>
            <a:ext cx="1766688" cy="1766688"/>
          </a:xfrm>
          <a:prstGeom prst="rect">
            <a:avLst/>
          </a:prstGeom>
        </p:spPr>
      </p:pic>
      <p:sp>
        <p:nvSpPr>
          <p:cNvPr id="8" name="Rectangle 3">
            <a:extLst>
              <a:ext uri="{FF2B5EF4-FFF2-40B4-BE49-F238E27FC236}">
                <a16:creationId xmlns:a16="http://schemas.microsoft.com/office/drawing/2014/main" id="{188652A0-1A14-9D87-7AF9-BCFED882D077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141658" y="534145"/>
            <a:ext cx="5089388" cy="3052126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The Certificate has been developed to enable students studying in Wales to gain a certificate that shows evidence of their language skills, and their ability to work through the medium of Welsh.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To gain the Certificate you need to do;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20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oral presentation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>
                <a:latin typeface="Poppins" panose="00000500000000000000" pitchFamily="2" charset="0"/>
                <a:cs typeface="Poppins" panose="00000500000000000000" pitchFamily="2" charset="0"/>
              </a:rPr>
              <a:t>written test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36DD75-2BC0-3C22-E1AF-CBB1DC85D8B9}"/>
              </a:ext>
            </a:extLst>
          </p:cNvPr>
          <p:cNvSpPr txBox="1"/>
          <p:nvPr/>
        </p:nvSpPr>
        <p:spPr>
          <a:xfrm>
            <a:off x="1852559" y="4258252"/>
            <a:ext cx="353012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Register</a:t>
            </a: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opens</a:t>
            </a: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between</a:t>
            </a:r>
            <a:endParaRPr lang="cy-GB" sz="2000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l"/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17 </a:t>
            </a:r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September</a:t>
            </a:r>
            <a:r>
              <a:rPr lang="cy-GB" sz="20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 – 6 </a:t>
            </a:r>
            <a:r>
              <a:rPr lang="cy-GB" sz="20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November</a:t>
            </a:r>
            <a:endParaRPr lang="cy-GB" sz="2000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356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91E43-9821-E5F1-A887-B8AF0B9C4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1">
            <a:extLst>
              <a:ext uri="{FF2B5EF4-FFF2-40B4-BE49-F238E27FC236}">
                <a16:creationId xmlns:a16="http://schemas.microsoft.com/office/drawing/2014/main" id="{3FD45925-E2F8-8217-751F-BEC5E0360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3700" b="1" dirty="0">
                <a:latin typeface="Poppins" panose="00000500000000000000" pitchFamily="2" charset="0"/>
                <a:cs typeface="Poppins" panose="00000500000000000000" pitchFamily="2" charset="0"/>
              </a:rPr>
              <a:t>Dysgu Cymraeg</a:t>
            </a:r>
            <a:br>
              <a:rPr lang="cy-GB" sz="3700" b="1" dirty="0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3700" dirty="0" err="1">
                <a:latin typeface="Poppins" panose="00000500000000000000" pitchFamily="2" charset="0"/>
                <a:cs typeface="Poppins" panose="00000500000000000000" pitchFamily="2" charset="0"/>
              </a:rPr>
              <a:t>Learn</a:t>
            </a:r>
            <a:r>
              <a:rPr lang="cy-GB" sz="3700" dirty="0">
                <a:latin typeface="Poppins" panose="00000500000000000000" pitchFamily="2" charset="0"/>
                <a:cs typeface="Poppins" panose="00000500000000000000" pitchFamily="2" charset="0"/>
              </a:rPr>
              <a:t> Welsh</a:t>
            </a:r>
            <a:endParaRPr lang="cy-GB" sz="3700" i="1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100" name="Picture 4" descr="Iaith Gwaith | Welsh Language Comissioner">
            <a:extLst>
              <a:ext uri="{FF2B5EF4-FFF2-40B4-BE49-F238E27FC236}">
                <a16:creationId xmlns:a16="http://schemas.microsoft.com/office/drawing/2014/main" id="{63AB4A06-EBF2-5B5F-8B14-F89B364E8F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43" t="15425" r="30889" b="16975"/>
          <a:stretch>
            <a:fillRect/>
          </a:stretch>
        </p:blipFill>
        <p:spPr bwMode="auto">
          <a:xfrm>
            <a:off x="213792" y="112015"/>
            <a:ext cx="1018456" cy="1198184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2" name="Tabl 1">
            <a:extLst>
              <a:ext uri="{FF2B5EF4-FFF2-40B4-BE49-F238E27FC236}">
                <a16:creationId xmlns:a16="http://schemas.microsoft.com/office/drawing/2014/main" id="{F39C0DFA-D9F6-A8DD-2464-CC22D53F2B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316476"/>
              </p:ext>
            </p:extLst>
          </p:nvPr>
        </p:nvGraphicFramePr>
        <p:xfrm>
          <a:off x="457200" y="1417638"/>
          <a:ext cx="8220135" cy="41716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0045">
                  <a:extLst>
                    <a:ext uri="{9D8B030D-6E8A-4147-A177-3AD203B41FA5}">
                      <a16:colId xmlns:a16="http://schemas.microsoft.com/office/drawing/2014/main" val="1079373146"/>
                    </a:ext>
                  </a:extLst>
                </a:gridCol>
                <a:gridCol w="2740045">
                  <a:extLst>
                    <a:ext uri="{9D8B030D-6E8A-4147-A177-3AD203B41FA5}">
                      <a16:colId xmlns:a16="http://schemas.microsoft.com/office/drawing/2014/main" val="2685113819"/>
                    </a:ext>
                  </a:extLst>
                </a:gridCol>
                <a:gridCol w="2740045">
                  <a:extLst>
                    <a:ext uri="{9D8B030D-6E8A-4147-A177-3AD203B41FA5}">
                      <a16:colId xmlns:a16="http://schemas.microsoft.com/office/drawing/2014/main" val="401124522"/>
                    </a:ext>
                  </a:extLst>
                </a:gridCol>
              </a:tblGrid>
              <a:tr h="417160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0904324"/>
                  </a:ext>
                </a:extLst>
              </a:tr>
            </a:tbl>
          </a:graphicData>
        </a:graphic>
      </p:graphicFrame>
      <p:sp>
        <p:nvSpPr>
          <p:cNvPr id="10" name="Blwch Testun 9">
            <a:extLst>
              <a:ext uri="{FF2B5EF4-FFF2-40B4-BE49-F238E27FC236}">
                <a16:creationId xmlns:a16="http://schemas.microsoft.com/office/drawing/2014/main" id="{1D490A54-9425-D234-68C8-964F4D9A884F}"/>
              </a:ext>
            </a:extLst>
          </p:cNvPr>
          <p:cNvSpPr txBox="1"/>
          <p:nvPr/>
        </p:nvSpPr>
        <p:spPr>
          <a:xfrm>
            <a:off x="504393" y="1472822"/>
            <a:ext cx="2674640" cy="29984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Bef>
                <a:spcPct val="20000"/>
              </a:spcBef>
            </a:pPr>
            <a:r>
              <a:rPr lang="en-US" b="1" dirty="0">
                <a:latin typeface="Poppins" panose="00000500000000000000" pitchFamily="2" charset="0"/>
                <a:cs typeface="Poppins" panose="00000500000000000000" pitchFamily="2" charset="0"/>
              </a:rPr>
              <a:t>Education students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Free course through </a:t>
            </a:r>
            <a:r>
              <a:rPr lang="en-US" i="1" dirty="0" err="1">
                <a:latin typeface="Poppins" panose="00000500000000000000" pitchFamily="2" charset="0"/>
                <a:cs typeface="Poppins" panose="00000500000000000000" pitchFamily="2" charset="0"/>
              </a:rPr>
              <a:t>Dysgu</a:t>
            </a:r>
            <a:r>
              <a:rPr lang="en-US" i="1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US" i="1" dirty="0" err="1">
                <a:latin typeface="Poppins" panose="00000500000000000000" pitchFamily="2" charset="0"/>
                <a:cs typeface="Poppins" panose="00000500000000000000" pitchFamily="2" charset="0"/>
              </a:rPr>
              <a:t>Cymaeg</a:t>
            </a:r>
            <a:r>
              <a:rPr lang="en-US" i="1" dirty="0">
                <a:latin typeface="Poppins" panose="00000500000000000000" pitchFamily="2" charset="0"/>
                <a:cs typeface="Poppins" panose="00000500000000000000" pitchFamily="2" charset="0"/>
              </a:rPr>
              <a:t> | Learn Welsh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Different course options to choose from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Use code: </a:t>
            </a:r>
            <a:r>
              <a:rPr lang="en-US" b="1" dirty="0">
                <a:latin typeface="Poppins" panose="00000500000000000000" pitchFamily="2" charset="0"/>
                <a:cs typeface="Poppins" panose="00000500000000000000" pitchFamily="2" charset="0"/>
              </a:rPr>
              <a:t>ADDYSG</a:t>
            </a:r>
          </a:p>
        </p:txBody>
      </p:sp>
      <p:pic>
        <p:nvPicPr>
          <p:cNvPr id="12" name="Llun 11">
            <a:extLst>
              <a:ext uri="{FF2B5EF4-FFF2-40B4-BE49-F238E27FC236}">
                <a16:creationId xmlns:a16="http://schemas.microsoft.com/office/drawing/2014/main" id="{7B7B8825-43D3-8B16-274B-6C84E94860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96"/>
          <a:stretch>
            <a:fillRect/>
          </a:stretch>
        </p:blipFill>
        <p:spPr>
          <a:xfrm>
            <a:off x="1265649" y="4172084"/>
            <a:ext cx="1152128" cy="1110689"/>
          </a:xfrm>
          <a:prstGeom prst="rect">
            <a:avLst/>
          </a:prstGeom>
        </p:spPr>
      </p:pic>
      <p:sp>
        <p:nvSpPr>
          <p:cNvPr id="14" name="Blwch Testun 13">
            <a:extLst>
              <a:ext uri="{FF2B5EF4-FFF2-40B4-BE49-F238E27FC236}">
                <a16:creationId xmlns:a16="http://schemas.microsoft.com/office/drawing/2014/main" id="{3233F88A-2B23-5B95-BE4D-94DDCA5B2E89}"/>
              </a:ext>
            </a:extLst>
          </p:cNvPr>
          <p:cNvSpPr txBox="1"/>
          <p:nvPr/>
        </p:nvSpPr>
        <p:spPr>
          <a:xfrm>
            <a:off x="323528" y="5282773"/>
            <a:ext cx="3058379" cy="289441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hlinkClick r:id="rId4"/>
              </a:rPr>
              <a:t>Porth </a:t>
            </a:r>
            <a:r>
              <a:rPr lang="en-GB" sz="1100" dirty="0" err="1">
                <a:hlinkClick r:id="rId4"/>
              </a:rPr>
              <a:t>Gweithlu</a:t>
            </a:r>
            <a:r>
              <a:rPr lang="en-GB" sz="1100" dirty="0">
                <a:hlinkClick r:id="rId4"/>
              </a:rPr>
              <a:t> </a:t>
            </a:r>
            <a:r>
              <a:rPr lang="en-GB" sz="1100" dirty="0" err="1">
                <a:hlinkClick r:id="rId4"/>
              </a:rPr>
              <a:t>Addysg</a:t>
            </a:r>
            <a:r>
              <a:rPr lang="en-GB" sz="1100" dirty="0">
                <a:hlinkClick r:id="rId4"/>
              </a:rPr>
              <a:t> | </a:t>
            </a:r>
            <a:r>
              <a:rPr lang="en-GB" sz="1100" dirty="0" err="1">
                <a:hlinkClick r:id="rId4"/>
              </a:rPr>
              <a:t>Dysgu</a:t>
            </a:r>
            <a:r>
              <a:rPr lang="en-GB" sz="1100" dirty="0">
                <a:hlinkClick r:id="rId4"/>
              </a:rPr>
              <a:t> Cymraeg</a:t>
            </a:r>
            <a:endParaRPr lang="cy-GB" sz="1100" b="1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D22DE7F8-449D-DCFA-1534-8DAE420E9721}"/>
              </a:ext>
            </a:extLst>
          </p:cNvPr>
          <p:cNvSpPr txBox="1"/>
          <p:nvPr/>
        </p:nvSpPr>
        <p:spPr>
          <a:xfrm>
            <a:off x="3226226" y="1472822"/>
            <a:ext cx="2674639" cy="299840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algn="ctr">
              <a:spcBef>
                <a:spcPct val="20000"/>
              </a:spcBef>
            </a:pPr>
            <a:r>
              <a:rPr lang="en-US" b="1" dirty="0">
                <a:latin typeface="Poppins" panose="00000500000000000000" pitchFamily="2" charset="0"/>
                <a:cs typeface="Poppins" panose="00000500000000000000" pitchFamily="2" charset="0"/>
              </a:rPr>
              <a:t>18-25</a:t>
            </a: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Free course through </a:t>
            </a:r>
            <a:r>
              <a:rPr lang="en-US" i="1" dirty="0" err="1">
                <a:latin typeface="Poppins" panose="00000500000000000000" pitchFamily="2" charset="0"/>
                <a:cs typeface="Poppins" panose="00000500000000000000" pitchFamily="2" charset="0"/>
              </a:rPr>
              <a:t>Dysgu</a:t>
            </a:r>
            <a:r>
              <a:rPr lang="en-US" i="1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US" i="1" dirty="0" err="1">
                <a:latin typeface="Poppins" panose="00000500000000000000" pitchFamily="2" charset="0"/>
                <a:cs typeface="Poppins" panose="00000500000000000000" pitchFamily="2" charset="0"/>
              </a:rPr>
              <a:t>Cymaeg</a:t>
            </a:r>
            <a:r>
              <a:rPr lang="en-US" i="1" dirty="0">
                <a:latin typeface="Poppins" panose="00000500000000000000" pitchFamily="2" charset="0"/>
                <a:cs typeface="Poppins" panose="00000500000000000000" pitchFamily="2" charset="0"/>
              </a:rPr>
              <a:t> | Learn Welsh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Courses available for students(18-25)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Use your university email to register.</a:t>
            </a:r>
          </a:p>
        </p:txBody>
      </p:sp>
      <p:pic>
        <p:nvPicPr>
          <p:cNvPr id="18" name="Llun 17">
            <a:extLst>
              <a:ext uri="{FF2B5EF4-FFF2-40B4-BE49-F238E27FC236}">
                <a16:creationId xmlns:a16="http://schemas.microsoft.com/office/drawing/2014/main" id="{BBACDE82-4B9B-7C02-4A31-0A767F3688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2682" y="4172084"/>
            <a:ext cx="1158579" cy="1158579"/>
          </a:xfrm>
          <a:prstGeom prst="rect">
            <a:avLst/>
          </a:prstGeom>
        </p:spPr>
      </p:pic>
      <p:sp>
        <p:nvSpPr>
          <p:cNvPr id="20" name="Blwch Testun 19">
            <a:extLst>
              <a:ext uri="{FF2B5EF4-FFF2-40B4-BE49-F238E27FC236}">
                <a16:creationId xmlns:a16="http://schemas.microsoft.com/office/drawing/2014/main" id="{5876E86C-E2B6-5769-CC62-811E8AE0E755}"/>
              </a:ext>
            </a:extLst>
          </p:cNvPr>
          <p:cNvSpPr txBox="1"/>
          <p:nvPr/>
        </p:nvSpPr>
        <p:spPr>
          <a:xfrm>
            <a:off x="2975691" y="5310407"/>
            <a:ext cx="3175707" cy="255389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900" dirty="0">
                <a:hlinkClick r:id="rId6"/>
              </a:rPr>
              <a:t>Courses for Higher Education Students | Learn Welsh</a:t>
            </a:r>
            <a:endParaRPr lang="cy-GB" sz="900" b="1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22" name="Blwch Testun 21">
            <a:extLst>
              <a:ext uri="{FF2B5EF4-FFF2-40B4-BE49-F238E27FC236}">
                <a16:creationId xmlns:a16="http://schemas.microsoft.com/office/drawing/2014/main" id="{A9E79FB3-A962-E756-FACB-BE8B76CEF08A}"/>
              </a:ext>
            </a:extLst>
          </p:cNvPr>
          <p:cNvSpPr txBox="1"/>
          <p:nvPr/>
        </p:nvSpPr>
        <p:spPr>
          <a:xfrm>
            <a:off x="5984063" y="1445272"/>
            <a:ext cx="2655544" cy="3582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b="1" dirty="0">
                <a:latin typeface="Poppins" panose="00000500000000000000" pitchFamily="2" charset="0"/>
                <a:cs typeface="Poppins" panose="00000500000000000000" pitchFamily="2" charset="0"/>
              </a:rPr>
              <a:t>If you are not studying in the field of education and are not aged between 18 and 25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Use your university email to register.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  <a:hlinkClick r:id="rId7"/>
              </a:rPr>
              <a:t>Entry level 1 and 2 –Self Study 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dirty="0">
                <a:latin typeface="Poppins" panose="00000500000000000000" pitchFamily="2" charset="0"/>
                <a:cs typeface="Poppins" panose="00000500000000000000" pitchFamily="2" charset="0"/>
                <a:hlinkClick r:id="rId8"/>
              </a:rPr>
              <a:t>Foundation 1 and 2 – Self Study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151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Llun 7">
            <a:extLst>
              <a:ext uri="{FF2B5EF4-FFF2-40B4-BE49-F238E27FC236}">
                <a16:creationId xmlns:a16="http://schemas.microsoft.com/office/drawing/2014/main" id="{CF92CED2-8E30-8691-BF4D-2B223626A6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931780" cy="403771"/>
          </a:xfrm>
          <a:prstGeom prst="rect">
            <a:avLst/>
          </a:prstGeom>
        </p:spPr>
      </p:pic>
      <p:pic>
        <p:nvPicPr>
          <p:cNvPr id="7" name="Llun 6">
            <a:extLst>
              <a:ext uri="{FF2B5EF4-FFF2-40B4-BE49-F238E27FC236}">
                <a16:creationId xmlns:a16="http://schemas.microsoft.com/office/drawing/2014/main" id="{FD67AA10-2262-6AB4-C8B0-983BF2C4EC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60" y="118523"/>
            <a:ext cx="4350054" cy="5437567"/>
          </a:xfrm>
          <a:prstGeom prst="rect">
            <a:avLst/>
          </a:prstGeom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C159D2FB-A91B-E878-A268-7C641E92F4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867" y="118523"/>
            <a:ext cx="4350054" cy="543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999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Llun 15" descr="Llun yn cynnwys wyneb dynol, person, dillad, gwên&#10;&#10;Wedi cynhyrchu’r disgrifiad yn awtomatig">
            <a:extLst>
              <a:ext uri="{FF2B5EF4-FFF2-40B4-BE49-F238E27FC236}">
                <a16:creationId xmlns:a16="http://schemas.microsoft.com/office/drawing/2014/main" id="{7AFFD579-5D4C-A275-604D-6F1D5669511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747" y="3848329"/>
            <a:ext cx="2760005" cy="1836353"/>
          </a:xfrm>
          <a:prstGeom prst="rect">
            <a:avLst/>
          </a:prstGeom>
        </p:spPr>
      </p:pic>
      <p:pic>
        <p:nvPicPr>
          <p:cNvPr id="9" name="Llun 8" descr="Llun yn cynnwys cyngerdd, cerddoriaeth, offeryn cerdd, drwm&#10;&#10;Wedi cynhyrchu’r disgrifiad yn awtomatig">
            <a:extLst>
              <a:ext uri="{FF2B5EF4-FFF2-40B4-BE49-F238E27FC236}">
                <a16:creationId xmlns:a16="http://schemas.microsoft.com/office/drawing/2014/main" id="{0E14F709-1704-9C9C-A16A-6D5748342C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747" y="787058"/>
            <a:ext cx="3048744" cy="2028712"/>
          </a:xfrm>
          <a:prstGeom prst="rect">
            <a:avLst/>
          </a:prstGeom>
        </p:spPr>
      </p:pic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67544" y="-155434"/>
            <a:ext cx="8229600" cy="1143000"/>
          </a:xfrm>
        </p:spPr>
        <p:txBody>
          <a:bodyPr>
            <a:normAutofit/>
          </a:bodyPr>
          <a:lstStyle/>
          <a:p>
            <a: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  <a:t>Cinio Blynyddol y Gangen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7" name="Llun 6" descr="Llun yn cynnwys dillad, person, wyneb dynol, gwên&#10;&#10;Wedi cynhyrchu’r disgrifiad yn awtomatig">
            <a:extLst>
              <a:ext uri="{FF2B5EF4-FFF2-40B4-BE49-F238E27FC236}">
                <a16:creationId xmlns:a16="http://schemas.microsoft.com/office/drawing/2014/main" id="{9FFDC5BC-3940-1993-F27E-7F938ADC6AF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795042"/>
            <a:ext cx="2759886" cy="1836171"/>
          </a:xfrm>
          <a:prstGeom prst="rect">
            <a:avLst/>
          </a:prstGeom>
        </p:spPr>
      </p:pic>
      <p:pic>
        <p:nvPicPr>
          <p:cNvPr id="18" name="Llun 17" descr="Llun yn cynnwys dan do, testun, llawr, cerddoriaeth&#10;&#10;Wedi cynhyrchu’r disgrifiad yn awtomatig">
            <a:extLst>
              <a:ext uri="{FF2B5EF4-FFF2-40B4-BE49-F238E27FC236}">
                <a16:creationId xmlns:a16="http://schemas.microsoft.com/office/drawing/2014/main" id="{968AF3D0-3ECF-AB09-AC54-0C5D9BCCE46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2" t="10942" r="14562" b="8630"/>
          <a:stretch/>
        </p:blipFill>
        <p:spPr>
          <a:xfrm>
            <a:off x="179512" y="3581689"/>
            <a:ext cx="2511911" cy="2107308"/>
          </a:xfrm>
          <a:prstGeom prst="rect">
            <a:avLst/>
          </a:prstGeom>
        </p:spPr>
      </p:pic>
      <p:pic>
        <p:nvPicPr>
          <p:cNvPr id="5" name="Llun 4" descr="Llun yn cynnwys awyr agored, dillad, person, awyr&#10;&#10;Wedi cynhyrchu’r disgrifiad yn awtomatig">
            <a:extLst>
              <a:ext uri="{FF2B5EF4-FFF2-40B4-BE49-F238E27FC236}">
                <a16:creationId xmlns:a16="http://schemas.microsoft.com/office/drawing/2014/main" id="{1FD095F7-E077-6EE2-CFFF-3B7C910B966C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8" t="39804" r="4326" b="21595"/>
          <a:stretch/>
        </p:blipFill>
        <p:spPr>
          <a:xfrm>
            <a:off x="1151620" y="2132856"/>
            <a:ext cx="6840760" cy="197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917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19BFC85-2525-B922-B05A-6D0E2B0A5E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27549"/>
            <a:ext cx="3720503" cy="5145667"/>
          </a:xfrm>
          <a:prstGeom prst="rect">
            <a:avLst/>
          </a:prstGeom>
        </p:spPr>
      </p:pic>
      <p:pic>
        <p:nvPicPr>
          <p:cNvPr id="2" name="Llun 1">
            <a:extLst>
              <a:ext uri="{FF2B5EF4-FFF2-40B4-BE49-F238E27FC236}">
                <a16:creationId xmlns:a16="http://schemas.microsoft.com/office/drawing/2014/main" id="{40F961A7-5E66-74B0-46A1-7E6538E64A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E3FAA797-C5B4-86FE-74FF-49E81D2C8D08}"/>
              </a:ext>
            </a:extLst>
          </p:cNvPr>
          <p:cNvSpPr txBox="1"/>
          <p:nvPr/>
        </p:nvSpPr>
        <p:spPr>
          <a:xfrm>
            <a:off x="3828007" y="2060848"/>
            <a:ext cx="593151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cy-GB" sz="22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£12 yr awr / </a:t>
            </a:r>
            <a:r>
              <a:rPr lang="cy-GB" sz="2200" b="0" i="0" dirty="0" err="1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hour</a:t>
            </a:r>
            <a:endParaRPr lang="cy-GB" sz="2200" b="0" i="0" dirty="0">
              <a:effectLst/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l"/>
            <a:r>
              <a:rPr lang="cy-GB" sz="2200" b="0" i="0" dirty="0">
                <a:effectLst/>
                <a:latin typeface="Poppins" panose="00000500000000000000" pitchFamily="2" charset="0"/>
                <a:cs typeface="Poppins" panose="00000500000000000000" pitchFamily="2" charset="0"/>
                <a:hlinkClick r:id="rId4"/>
              </a:rPr>
              <a:t>studentambassadors@uwtsd.ac.uk</a:t>
            </a:r>
            <a:r>
              <a:rPr lang="cy-GB" sz="2200" b="0" i="0" dirty="0">
                <a:effectLst/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51846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 descr="Llun yn cynnwys testun, llun sgrin, person, aml-gyfryngau&#10;&#10;Gall cynnwys a gynhyrchwyd gan AI fod yn anghywir.">
            <a:extLst>
              <a:ext uri="{FF2B5EF4-FFF2-40B4-BE49-F238E27FC236}">
                <a16:creationId xmlns:a16="http://schemas.microsoft.com/office/drawing/2014/main" id="{C96A48BD-0BEF-0DCF-A3D7-0EF5BACB2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51" y="476672"/>
            <a:ext cx="8520298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4363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EA30BE4D-036B-7AAE-A4DD-C09BC42200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8640960" cy="4860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0499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lwch Testun 4">
            <a:extLst>
              <a:ext uri="{FF2B5EF4-FFF2-40B4-BE49-F238E27FC236}">
                <a16:creationId xmlns:a16="http://schemas.microsoft.com/office/drawing/2014/main" id="{00C9A77D-3132-B2D3-1DDF-DDADEEFA7E3D}"/>
              </a:ext>
            </a:extLst>
          </p:cNvPr>
          <p:cNvSpPr txBox="1"/>
          <p:nvPr/>
        </p:nvSpPr>
        <p:spPr>
          <a:xfrm>
            <a:off x="179512" y="1701718"/>
            <a:ext cx="3924436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Cynrychioli llais myfyrwyr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Cyfrannu syniadau i wella darpariaeth Gymraeg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Ennill profiad gwerthfawr ar CV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Hyrwyddo digwyddiadau a gweithgareddau Cymraeg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noProof="0" dirty="0">
                <a:latin typeface="Poppins" panose="00000500000000000000" pitchFamily="2" charset="0"/>
                <a:cs typeface="Poppins" panose="00000500000000000000" pitchFamily="2" charset="0"/>
              </a:rPr>
              <a:t>Cyfarfodydd unwaith y tymor</a:t>
            </a:r>
          </a:p>
          <a:p>
            <a:endParaRPr lang="cy-GB" sz="2000" noProof="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CD959C9C-65C7-A44D-BA1C-B676C1351553}"/>
              </a:ext>
            </a:extLst>
          </p:cNvPr>
          <p:cNvSpPr txBox="1"/>
          <p:nvPr/>
        </p:nvSpPr>
        <p:spPr>
          <a:xfrm>
            <a:off x="-13036" y="225165"/>
            <a:ext cx="936104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200" b="1" dirty="0" err="1">
                <a:latin typeface="Poppins" panose="00000500000000000000" pitchFamily="2" charset="0"/>
                <a:cs typeface="Poppins" panose="00000500000000000000" pitchFamily="2" charset="0"/>
              </a:rPr>
              <a:t>Cynrychiolydd</a:t>
            </a:r>
            <a:r>
              <a:rPr lang="en-GB" sz="3200" b="1" dirty="0">
                <a:latin typeface="Poppins" panose="00000500000000000000" pitchFamily="2" charset="0"/>
                <a:cs typeface="Poppins" panose="00000500000000000000" pitchFamily="2" charset="0"/>
              </a:rPr>
              <a:t> Is-</a:t>
            </a:r>
            <a:r>
              <a:rPr lang="en-GB" sz="3200" b="1" dirty="0" err="1">
                <a:latin typeface="Poppins" panose="00000500000000000000" pitchFamily="2" charset="0"/>
                <a:cs typeface="Poppins" panose="00000500000000000000" pitchFamily="2" charset="0"/>
              </a:rPr>
              <a:t>bwyllgor</a:t>
            </a:r>
            <a:r>
              <a:rPr lang="en-GB" sz="3200" b="1" dirty="0">
                <a:latin typeface="Poppins" panose="00000500000000000000" pitchFamily="2" charset="0"/>
                <a:cs typeface="Poppins" panose="00000500000000000000" pitchFamily="2" charset="0"/>
              </a:rPr>
              <a:t> y </a:t>
            </a:r>
            <a:r>
              <a:rPr lang="en-GB" sz="3200" b="1" dirty="0" err="1">
                <a:latin typeface="Poppins" panose="00000500000000000000" pitchFamily="2" charset="0"/>
                <a:cs typeface="Poppins" panose="00000500000000000000" pitchFamily="2" charset="0"/>
              </a:rPr>
              <a:t>Gymraeg</a:t>
            </a:r>
            <a:endParaRPr lang="en-GB" sz="3200" b="1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algn="ctr"/>
            <a:r>
              <a:rPr lang="en-GB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Welsh Sub-committee Representative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CD8F1B73-F9A0-B006-242F-F596CB30B2D8}"/>
              </a:ext>
            </a:extLst>
          </p:cNvPr>
          <p:cNvSpPr txBox="1"/>
          <p:nvPr/>
        </p:nvSpPr>
        <p:spPr>
          <a:xfrm>
            <a:off x="323528" y="5063175"/>
            <a:ext cx="77768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y-GB" sz="2400" noProof="0" dirty="0"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f.hann-Jones@uwtsd.ac.uk</a:t>
            </a:r>
            <a:r>
              <a:rPr lang="cy-GB" sz="2400" noProof="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CC094C6C-2586-8FEF-FE69-0507E884A5CB}"/>
              </a:ext>
            </a:extLst>
          </p:cNvPr>
          <p:cNvSpPr txBox="1"/>
          <p:nvPr/>
        </p:nvSpPr>
        <p:spPr>
          <a:xfrm>
            <a:off x="4572000" y="1706241"/>
            <a:ext cx="411827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Poppins" panose="00000500000000000000" pitchFamily="2" charset="0"/>
                <a:cs typeface="Poppins" panose="00000500000000000000" pitchFamily="2" charset="0"/>
              </a:rPr>
              <a:t>Representing the voice of students
Suggesting ideas to improve Welsh language provision
Gain valuable experience to add to your CV
Promoting Welsh language events and activities
Meetings once per term</a:t>
            </a:r>
            <a:endParaRPr lang="cy-GB" sz="2000" noProof="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2926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>
            <a:extLst>
              <a:ext uri="{FF2B5EF4-FFF2-40B4-BE49-F238E27FC236}">
                <a16:creationId xmlns:a16="http://schemas.microsoft.com/office/drawing/2014/main" id="{BC80EE8D-172E-2884-DE83-6D6118952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9816" y="3973380"/>
            <a:ext cx="3096344" cy="3917032"/>
          </a:xfrm>
        </p:spPr>
        <p:txBody>
          <a:bodyPr/>
          <a:lstStyle/>
          <a:p>
            <a:pPr marL="0" indent="0" algn="ctr">
              <a:buNone/>
            </a:pPr>
            <a:r>
              <a:rPr lang="cy-GB" b="1" dirty="0">
                <a:latin typeface="Poppins" panose="00000500000000000000" pitchFamily="2" charset="0"/>
                <a:cs typeface="Poppins" panose="00000500000000000000" pitchFamily="2" charset="0"/>
              </a:rPr>
              <a:t>Am ddim!</a:t>
            </a:r>
          </a:p>
          <a:p>
            <a:pPr marL="0" indent="0" algn="ctr">
              <a:buNone/>
            </a:pPr>
            <a:r>
              <a:rPr lang="cy-GB" dirty="0" err="1">
                <a:latin typeface="Poppins" panose="00000500000000000000" pitchFamily="2" charset="0"/>
                <a:cs typeface="Poppins" panose="00000500000000000000" pitchFamily="2" charset="0"/>
              </a:rPr>
              <a:t>Free</a:t>
            </a:r>
            <a:r>
              <a:rPr lang="cy-GB" dirty="0">
                <a:latin typeface="Poppins" panose="00000500000000000000" pitchFamily="2" charset="0"/>
                <a:cs typeface="Poppins" panose="00000500000000000000" pitchFamily="2" charset="0"/>
              </a:rPr>
              <a:t>!</a:t>
            </a:r>
            <a:endParaRPr lang="en-GB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3074" name="Picture 2" descr="DigiTip 2 – Check your Welsh text using the Cysill app 📝 |">
            <a:extLst>
              <a:ext uri="{FF2B5EF4-FFF2-40B4-BE49-F238E27FC236}">
                <a16:creationId xmlns:a16="http://schemas.microsoft.com/office/drawing/2014/main" id="{A5529EFB-AD97-6C95-FC86-C09382765D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660" y="830354"/>
            <a:ext cx="2808312" cy="292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ysgliad = Cysill Welsh spellchecker + Cysgeir English-Welsh dictionary">
            <a:extLst>
              <a:ext uri="{FF2B5EF4-FFF2-40B4-BE49-F238E27FC236}">
                <a16:creationId xmlns:a16="http://schemas.microsoft.com/office/drawing/2014/main" id="{470D139F-1CB0-DE66-02A2-1D1A42A614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52736"/>
            <a:ext cx="2683355" cy="2475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Llun 5">
            <a:extLst>
              <a:ext uri="{FF2B5EF4-FFF2-40B4-BE49-F238E27FC236}">
                <a16:creationId xmlns:a16="http://schemas.microsoft.com/office/drawing/2014/main" id="{210D6862-EBA5-23D2-ACB8-9DEE4D0301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934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1">
            <a:extLst>
              <a:ext uri="{FF2B5EF4-FFF2-40B4-BE49-F238E27FC236}">
                <a16:creationId xmlns:a16="http://schemas.microsoft.com/office/drawing/2014/main" id="{5E3FB156-E3B7-300E-D72B-77F381B19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528" y="53097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err="1">
                <a:latin typeface="Poppins" panose="00000500000000000000" pitchFamily="2" charset="0"/>
                <a:cs typeface="Poppins" panose="00000500000000000000" pitchFamily="2" charset="0"/>
              </a:rPr>
              <a:t>Cefnogaeth</a:t>
            </a:r>
            <a:r>
              <a:rPr lang="en-US" b="1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US" b="1" err="1">
                <a:latin typeface="Poppins" panose="00000500000000000000" pitchFamily="2" charset="0"/>
                <a:cs typeface="Poppins" panose="00000500000000000000" pitchFamily="2" charset="0"/>
              </a:rPr>
              <a:t>Academaidd</a:t>
            </a:r>
            <a:br>
              <a:rPr lang="en-US" b="1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GB"/>
              <a:t>Academic Support</a:t>
            </a:r>
            <a:br>
              <a:rPr lang="en-GB"/>
            </a:br>
            <a:endParaRPr lang="en-US" i="1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" name="Content Placeholder 14">
            <a:extLst>
              <a:ext uri="{FF2B5EF4-FFF2-40B4-BE49-F238E27FC236}">
                <a16:creationId xmlns:a16="http://schemas.microsoft.com/office/drawing/2014/main" id="{D9B8CA4A-D517-4E7F-DF09-CFC9235B9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657065"/>
            <a:ext cx="4104456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Mae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Cymorth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Dysgu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yn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darparu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cymorth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Sgiliau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Astudio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drwy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gyfrwng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y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Gymraeg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i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Gymry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sy'n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dymuno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cefnogaeth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yn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eu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mamiaith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. </a:t>
            </a:r>
          </a:p>
          <a:p>
            <a:pPr marL="0" indent="0">
              <a:buNone/>
            </a:pPr>
            <a:endParaRPr lang="en-GB" sz="160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Gall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pob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myfyriwr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gael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mynediad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i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sesiynau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Sgiliau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Astudio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  ac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archebu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slot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drwy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e-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bostio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a nodi '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Sgiliau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Astudio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Cymraeg'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yn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y bar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testun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os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am </a:t>
            </a:r>
            <a:r>
              <a:rPr lang="en-GB" sz="1600" err="1">
                <a:latin typeface="Poppins" panose="00000500000000000000" pitchFamily="2" charset="0"/>
                <a:cs typeface="Poppins" panose="00000500000000000000" pitchFamily="2" charset="0"/>
              </a:rPr>
              <a:t>wasanaeth</a:t>
            </a:r>
            <a:r>
              <a:rPr lang="en-GB" sz="1600">
                <a:latin typeface="Poppins" panose="00000500000000000000" pitchFamily="2" charset="0"/>
                <a:cs typeface="Poppins" panose="00000500000000000000" pitchFamily="2" charset="0"/>
              </a:rPr>
              <a:t> Cymraeg. </a:t>
            </a:r>
          </a:p>
          <a:p>
            <a:pPr marL="0" indent="0">
              <a:buNone/>
            </a:pPr>
            <a:endParaRPr lang="en-US" sz="240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r>
              <a:rPr lang="en-US" sz="1600">
                <a:latin typeface="Poppins" panose="00000500000000000000" pitchFamily="2" charset="0"/>
                <a:cs typeface="Poppins" panose="00000500000000000000" pitchFamily="2" charset="0"/>
              </a:rPr>
              <a:t>E-</a:t>
            </a:r>
            <a:r>
              <a:rPr lang="en-US" sz="1600" err="1">
                <a:latin typeface="Poppins" panose="00000500000000000000" pitchFamily="2" charset="0"/>
                <a:cs typeface="Poppins" panose="00000500000000000000" pitchFamily="2" charset="0"/>
              </a:rPr>
              <a:t>bostio</a:t>
            </a:r>
            <a:r>
              <a:rPr lang="en-US" sz="1600">
                <a:latin typeface="Poppins" panose="00000500000000000000" pitchFamily="2" charset="0"/>
                <a:cs typeface="Poppins" panose="00000500000000000000" pitchFamily="2" charset="0"/>
              </a:rPr>
              <a:t>: </a:t>
            </a:r>
            <a:r>
              <a:rPr lang="en-GB" sz="1600" b="1" i="0" u="sng" strike="noStrike">
                <a:solidFill>
                  <a:srgbClr val="2E2EFF"/>
                </a:solidFill>
                <a:effectLst/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studyskillsdistance@uwtsd.ac.uk</a:t>
            </a:r>
            <a:endParaRPr lang="en-US" sz="160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4104" name="Picture 8" descr="Learning support Generic Outline Color icon | Freepik">
            <a:extLst>
              <a:ext uri="{FF2B5EF4-FFF2-40B4-BE49-F238E27FC236}">
                <a16:creationId xmlns:a16="http://schemas.microsoft.com/office/drawing/2014/main" id="{D1FD76F2-3034-4A98-931E-28DD7170C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032" y="150415"/>
            <a:ext cx="1253513" cy="125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Llun 7">
            <a:extLst>
              <a:ext uri="{FF2B5EF4-FFF2-40B4-BE49-F238E27FC236}">
                <a16:creationId xmlns:a16="http://schemas.microsoft.com/office/drawing/2014/main" id="{94B278E2-520A-FD19-0418-BE35EE1709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49B15BDA-630B-CF8D-4F18-ADAF12122D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0153" y="1657065"/>
            <a:ext cx="3815655" cy="329834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Academic Support provides Study Skills support through the medium of Welsh.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solidFill>
                <a:schemeClr val="tx1">
                  <a:lumMod val="85000"/>
                  <a:lumOff val="1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All students can access Study Skills sessions and book a slot by emailing and specifying 'Study Skills Welsh' in the text bar if for a Welsh language service. 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solidFill>
                <a:schemeClr val="tx1">
                  <a:lumMod val="85000"/>
                  <a:lumOff val="15000"/>
                </a:schemeClr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Email: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solidFill>
                  <a:srgbClr val="0000FF"/>
                </a:solidFill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studyskillsdistance@uwtsd.ac.</a:t>
            </a: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  <a:hlinkClick r:id="rId2"/>
              </a:rPr>
              <a:t>uk</a:t>
            </a:r>
            <a:r>
              <a:rPr lang="en-US" altLang="en-US">
                <a:solidFill>
                  <a:schemeClr val="tx1">
                    <a:lumMod val="85000"/>
                    <a:lumOff val="15000"/>
                  </a:schemeClr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0159034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Y Rhwydweithiau Cymdeithasol</a:t>
            </a:r>
            <a:br>
              <a:rPr lang="cy-GB" b="1" dirty="0"/>
            </a:br>
            <a:r>
              <a:rPr lang="cy-GB" dirty="0" err="1"/>
              <a:t>Social</a:t>
            </a:r>
            <a:r>
              <a:rPr lang="cy-GB" dirty="0"/>
              <a:t> </a:t>
            </a:r>
            <a:r>
              <a:rPr lang="cy-GB" dirty="0" err="1"/>
              <a:t>Media</a:t>
            </a:r>
            <a:br>
              <a:rPr lang="cy-GB" dirty="0"/>
            </a:br>
            <a:endParaRPr lang="cy-GB" i="1" dirty="0"/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5" name="Llun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329" y="2346257"/>
            <a:ext cx="1296143" cy="1296143"/>
          </a:xfrm>
          <a:prstGeom prst="rect">
            <a:avLst/>
          </a:prstGeom>
        </p:spPr>
      </p:pic>
      <p:pic>
        <p:nvPicPr>
          <p:cNvPr id="7" name="Llun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7954" y="2276872"/>
            <a:ext cx="1919090" cy="1439317"/>
          </a:xfrm>
          <a:prstGeom prst="rect">
            <a:avLst/>
          </a:prstGeom>
        </p:spPr>
      </p:pic>
      <p:sp>
        <p:nvSpPr>
          <p:cNvPr id="8" name="Blwch Testun 7"/>
          <p:cNvSpPr txBox="1"/>
          <p:nvPr/>
        </p:nvSpPr>
        <p:spPr>
          <a:xfrm>
            <a:off x="432169" y="3612495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 algn="ctr"/>
            <a:r>
              <a:rPr lang="en-GB" sz="2400" dirty="0" err="1"/>
              <a:t>Cangen</a:t>
            </a:r>
            <a:r>
              <a:rPr lang="en-GB" sz="2400" dirty="0"/>
              <a:t> y </a:t>
            </a:r>
            <a:r>
              <a:rPr lang="en-GB" sz="2400" dirty="0" err="1"/>
              <a:t>Drindod</a:t>
            </a:r>
            <a:r>
              <a:rPr lang="en-GB" sz="2400" dirty="0"/>
              <a:t> Dewi Sant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10" name="Blwch Testun 9"/>
          <p:cNvSpPr txBox="1"/>
          <p:nvPr/>
        </p:nvSpPr>
        <p:spPr>
          <a:xfrm>
            <a:off x="5259591" y="3612494"/>
            <a:ext cx="2915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400" dirty="0"/>
          </a:p>
          <a:p>
            <a:pPr algn="ctr"/>
            <a:r>
              <a:rPr lang="cy-GB" sz="2400" dirty="0"/>
              <a:t>@cangenydrindod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3546409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  <a:t>Cysylltwch!</a:t>
            </a:r>
            <a:br>
              <a:rPr lang="cy-GB" sz="4000" b="1" dirty="0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cy-GB" sz="4000" dirty="0" err="1">
                <a:latin typeface="Poppins" panose="00000500000000000000" pitchFamily="2" charset="0"/>
                <a:cs typeface="Poppins" panose="00000500000000000000" pitchFamily="2" charset="0"/>
              </a:rPr>
              <a:t>Get</a:t>
            </a:r>
            <a:r>
              <a:rPr lang="cy-GB" sz="40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4000" dirty="0" err="1">
                <a:latin typeface="Poppins" panose="00000500000000000000" pitchFamily="2" charset="0"/>
                <a:cs typeface="Poppins" panose="00000500000000000000" pitchFamily="2" charset="0"/>
              </a:rPr>
              <a:t>in</a:t>
            </a:r>
            <a:r>
              <a:rPr lang="cy-GB" sz="40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cy-GB" sz="4000" dirty="0" err="1">
                <a:latin typeface="Poppins" panose="00000500000000000000" pitchFamily="2" charset="0"/>
                <a:cs typeface="Poppins" panose="00000500000000000000" pitchFamily="2" charset="0"/>
              </a:rPr>
              <a:t>touch</a:t>
            </a:r>
            <a:r>
              <a:rPr lang="cy-GB" sz="4000" dirty="0">
                <a:latin typeface="Poppins" panose="00000500000000000000" pitchFamily="2" charset="0"/>
                <a:cs typeface="Poppins" panose="00000500000000000000" pitchFamily="2" charset="0"/>
              </a:rPr>
              <a:t>!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sp>
        <p:nvSpPr>
          <p:cNvPr id="5" name="Dalfan Cynnwys 2">
            <a:extLst>
              <a:ext uri="{FF2B5EF4-FFF2-40B4-BE49-F238E27FC236}">
                <a16:creationId xmlns:a16="http://schemas.microsoft.com/office/drawing/2014/main" id="{209E0D22-BA71-E5DD-03F4-313F1FCFC7EC}"/>
              </a:ext>
            </a:extLst>
          </p:cNvPr>
          <p:cNvSpPr txBox="1">
            <a:spLocks/>
          </p:cNvSpPr>
          <p:nvPr/>
        </p:nvSpPr>
        <p:spPr>
          <a:xfrm>
            <a:off x="4782937" y="2083564"/>
            <a:ext cx="4396154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b="1" dirty="0">
                <a:latin typeface="Poppins" panose="00000500000000000000" pitchFamily="2" charset="0"/>
                <a:cs typeface="Poppins" panose="00000500000000000000" pitchFamily="2" charset="0"/>
              </a:rPr>
              <a:t>Ffion Hann-Jones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Swyddog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Hyrwyddo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a </a:t>
            </a: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Hybu’r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Gymraeg</a:t>
            </a:r>
            <a:b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en-GB" sz="2400" u="sng" dirty="0">
              <a:latin typeface="Poppins" panose="00000500000000000000" pitchFamily="2" charset="0"/>
              <a:cs typeface="Poppins" panose="00000500000000000000" pitchFamily="2" charset="0"/>
              <a:hlinkClick r:id="rId3"/>
            </a:endParaRPr>
          </a:p>
          <a:p>
            <a:pPr marL="0" indent="0">
              <a:buFont typeface="Arial" pitchFamily="34" charset="0"/>
              <a:buNone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  <a:hlinkClick r:id="rId4"/>
              </a:rPr>
              <a:t>f.hann-jones@uwtsd.ac.uk</a:t>
            </a:r>
            <a:endParaRPr lang="en-GB" sz="24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endParaRPr lang="cy-GB" sz="24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pic>
        <p:nvPicPr>
          <p:cNvPr id="2050" name="Picture 2" descr="Contact mail - Free communications icons">
            <a:extLst>
              <a:ext uri="{FF2B5EF4-FFF2-40B4-BE49-F238E27FC236}">
                <a16:creationId xmlns:a16="http://schemas.microsoft.com/office/drawing/2014/main" id="{0A825DCF-8DC4-C177-4F35-EA074493EC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624" y="-99392"/>
            <a:ext cx="2222376" cy="222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alfan Cynnwys 2">
            <a:extLst>
              <a:ext uri="{FF2B5EF4-FFF2-40B4-BE49-F238E27FC236}">
                <a16:creationId xmlns:a16="http://schemas.microsoft.com/office/drawing/2014/main" id="{9DEE25A3-CDB4-ECAE-AAE5-99CEB310B5D2}"/>
              </a:ext>
            </a:extLst>
          </p:cNvPr>
          <p:cNvSpPr txBox="1">
            <a:spLocks/>
          </p:cNvSpPr>
          <p:nvPr/>
        </p:nvSpPr>
        <p:spPr>
          <a:xfrm>
            <a:off x="175846" y="2083564"/>
            <a:ext cx="4396154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b="1" dirty="0">
                <a:latin typeface="Poppins" panose="00000500000000000000" pitchFamily="2" charset="0"/>
                <a:cs typeface="Poppins" panose="00000500000000000000" pitchFamily="2" charset="0"/>
              </a:rPr>
              <a:t>Sian Dickie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Swyddog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</a:t>
            </a:r>
            <a:r>
              <a:rPr lang="en-GB" sz="2400" dirty="0" err="1">
                <a:latin typeface="Poppins" panose="00000500000000000000" pitchFamily="2" charset="0"/>
                <a:cs typeface="Poppins" panose="00000500000000000000" pitchFamily="2" charset="0"/>
              </a:rPr>
              <a:t>Cangen</a:t>
            </a: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  <a:t> Y Coleg Cymraeg</a:t>
            </a:r>
            <a:br>
              <a:rPr lang="en-GB" sz="2400" dirty="0">
                <a:latin typeface="Poppins" panose="00000500000000000000" pitchFamily="2" charset="0"/>
                <a:cs typeface="Poppins" panose="00000500000000000000" pitchFamily="2" charset="0"/>
              </a:rPr>
            </a:br>
            <a:endParaRPr lang="en-GB" sz="2400" u="sng" dirty="0">
              <a:latin typeface="Poppins" panose="00000500000000000000" pitchFamily="2" charset="0"/>
              <a:cs typeface="Poppins" panose="00000500000000000000" pitchFamily="2" charset="0"/>
              <a:hlinkClick r:id="rId3"/>
            </a:endParaRPr>
          </a:p>
          <a:p>
            <a:pPr marL="0" indent="0">
              <a:buFont typeface="Arial" pitchFamily="34" charset="0"/>
              <a:buNone/>
            </a:pPr>
            <a:r>
              <a:rPr lang="en-GB" sz="2400" dirty="0">
                <a:latin typeface="Poppins" panose="00000500000000000000" pitchFamily="2" charset="0"/>
                <a:cs typeface="Poppins" panose="00000500000000000000" pitchFamily="2" charset="0"/>
                <a:hlinkClick r:id="rId6"/>
              </a:rPr>
              <a:t>sian.dickie@uwtsd.ac.uk</a:t>
            </a:r>
            <a:endParaRPr lang="en-GB" sz="24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0" indent="0">
              <a:buNone/>
            </a:pPr>
            <a:endParaRPr lang="cy-GB" sz="24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6354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latin typeface="Poppins" panose="00000500000000000000" pitchFamily="2" charset="0"/>
                <a:cs typeface="Poppins" panose="00000500000000000000" pitchFamily="2" charset="0"/>
              </a:rPr>
              <a:t>Diolch!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7" y="5945898"/>
            <a:ext cx="1440160" cy="624069"/>
          </a:xfrm>
          <a:prstGeom prst="rect">
            <a:avLst/>
          </a:prstGeom>
        </p:spPr>
      </p:pic>
      <p:pic>
        <p:nvPicPr>
          <p:cNvPr id="3" name="Llun 2" descr="Llun yn cynnwys awyr agored, dillad, person, awyr&#10;&#10;Wedi cynhyrchu’r disgrifiad yn awtomatig">
            <a:extLst>
              <a:ext uri="{FF2B5EF4-FFF2-40B4-BE49-F238E27FC236}">
                <a16:creationId xmlns:a16="http://schemas.microsoft.com/office/drawing/2014/main" id="{6B5DA19B-CE43-09A5-94F0-C9FA6C97DC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07" t="-19320" r="-3167" b="-1746"/>
          <a:stretch/>
        </p:blipFill>
        <p:spPr>
          <a:xfrm>
            <a:off x="1852093" y="912102"/>
            <a:ext cx="5634028" cy="436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2624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921c9f9-ce97-4ff6-9597-e632a948314c" xsi:nil="true"/>
    <lcf76f155ced4ddcb4097134ff3c332f xmlns="fc2b5c57-14bf-448e-b2f3-d61539a536cb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615C02761A9EF49887E95494EC4391B" ma:contentTypeVersion="13" ma:contentTypeDescription="Create a new document." ma:contentTypeScope="" ma:versionID="abaa25b7c9ec5390fd9afc8a068ca0d0">
  <xsd:schema xmlns:xsd="http://www.w3.org/2001/XMLSchema" xmlns:xs="http://www.w3.org/2001/XMLSchema" xmlns:p="http://schemas.microsoft.com/office/2006/metadata/properties" xmlns:ns2="fc2b5c57-14bf-448e-b2f3-d61539a536cb" xmlns:ns3="e921c9f9-ce97-4ff6-9597-e632a948314c" targetNamespace="http://schemas.microsoft.com/office/2006/metadata/properties" ma:root="true" ma:fieldsID="b08656a1b91dc34f4ef28b94180509cb" ns2:_="" ns3:_="">
    <xsd:import namespace="fc2b5c57-14bf-448e-b2f3-d61539a536cb"/>
    <xsd:import namespace="e921c9f9-ce97-4ff6-9597-e632a948314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LengthInSecond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2b5c57-14bf-448e-b2f3-d61539a536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21c9f9-ce97-4ff6-9597-e632a948314c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5232905d-7977-4e1f-8a43-0e8d8b814107}" ma:internalName="TaxCatchAll" ma:showField="CatchAllData" ma:web="e921c9f9-ce97-4ff6-9597-e632a948314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BE6BB1-856D-4E41-868C-8E5C7EDD498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F84501A-BA36-4355-9D41-8006978ADF23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19514574-b5d9-49eb-9678-28308461b4ba"/>
    <ds:schemaRef ds:uri="http://purl.org/dc/elements/1.1/"/>
    <ds:schemaRef ds:uri="http://schemas.microsoft.com/office/2006/metadata/properties"/>
    <ds:schemaRef ds:uri="4f627824-a7cf-4e54-9661-934e5f85792b"/>
    <ds:schemaRef ds:uri="http://www.w3.org/XML/1998/namespace"/>
    <ds:schemaRef ds:uri="http://purl.org/dc/dcmitype/"/>
    <ds:schemaRef ds:uri="e921c9f9-ce97-4ff6-9597-e632a948314c"/>
    <ds:schemaRef ds:uri="ab629fb7-b760-48bc-a248-6668b08226fd"/>
    <ds:schemaRef ds:uri="20fbe08c-6fbd-4c59-a5f6-b89c1d814a9d"/>
    <ds:schemaRef ds:uri="d64f6461-7655-47a8-9fd4-83cb14892b8d"/>
    <ds:schemaRef ds:uri="fc2b5c57-14bf-448e-b2f3-d61539a536cb"/>
  </ds:schemaRefs>
</ds:datastoreItem>
</file>

<file path=customXml/itemProps3.xml><?xml version="1.0" encoding="utf-8"?>
<ds:datastoreItem xmlns:ds="http://schemas.openxmlformats.org/officeDocument/2006/customXml" ds:itemID="{3914B530-F3A2-464E-9C07-5F89AC1BF14E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1064</Words>
  <Application>Microsoft Office PowerPoint</Application>
  <PresentationFormat>Sioe Ar-sgrin (4:3)</PresentationFormat>
  <Paragraphs>134</Paragraphs>
  <Slides>23</Slides>
  <Notes>2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23</vt:i4>
      </vt:variant>
    </vt:vector>
  </HeadingPairs>
  <TitlesOfParts>
    <vt:vector size="29" baseType="lpstr">
      <vt:lpstr>DengXian</vt:lpstr>
      <vt:lpstr>Myriad Pro</vt:lpstr>
      <vt:lpstr>Arial</vt:lpstr>
      <vt:lpstr>Calibri</vt:lpstr>
      <vt:lpstr>Poppins</vt:lpstr>
      <vt:lpstr>20140311PresentationUWTSDTemplate</vt:lpstr>
      <vt:lpstr>Y Gymraeg yn y Brifysgol  a Changen y  Coleg Cymraeg Cenedlaethol  </vt:lpstr>
      <vt:lpstr>Ffion Hann-Jones</vt:lpstr>
      <vt:lpstr>Cyflwyniad PowerPoint</vt:lpstr>
      <vt:lpstr>Cyflwyniad PowerPoint</vt:lpstr>
      <vt:lpstr>Cyflwyniad PowerPoint</vt:lpstr>
      <vt:lpstr>Eich hawliau</vt:lpstr>
      <vt:lpstr>Your language rights</vt:lpstr>
      <vt:lpstr>Cyflwyniad PowerPoint</vt:lpstr>
      <vt:lpstr>Bwrsari Bursary  </vt:lpstr>
      <vt:lpstr>Cyflwyniad PowerPoint</vt:lpstr>
      <vt:lpstr>Cyflwyniad PowerPoint</vt:lpstr>
      <vt:lpstr>Dysgu Cymraeg Learn Welsh</vt:lpstr>
      <vt:lpstr>Cyflwyniad PowerPoint</vt:lpstr>
      <vt:lpstr>Cinio Blynyddol y Gangen</vt:lpstr>
      <vt:lpstr>Cyflwyniad PowerPoint</vt:lpstr>
      <vt:lpstr>Cyflwyniad PowerPoint</vt:lpstr>
      <vt:lpstr>Cyflwyniad PowerPoint</vt:lpstr>
      <vt:lpstr>Cyflwyniad PowerPoint</vt:lpstr>
      <vt:lpstr>Cyflwyniad PowerPoint</vt:lpstr>
      <vt:lpstr>Cefnogaeth Academaidd Academic Support </vt:lpstr>
      <vt:lpstr>Y Rhwydweithiau Cymdeithasol Social Media </vt:lpstr>
      <vt:lpstr>Cysylltwch! Get in touch!</vt:lpstr>
      <vt:lpstr>Diolch!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Cyfoethogi profiad cyfrwng Cymraeg y myfyrwyr</dc:title>
  <dc:creator>Bethan Davies</dc:creator>
  <cp:lastModifiedBy>Ffion Hann Jones</cp:lastModifiedBy>
  <cp:revision>17</cp:revision>
  <dcterms:modified xsi:type="dcterms:W3CDTF">2026-09-14T12:48:14Z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0x0101001615C02761A9EF49887E95494EC4391B</vt:lpwstr>
  </property>
</Properties>
</file>