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sldIdLst>
    <p:sldId id="344" r:id="rId5"/>
    <p:sldId id="346" r:id="rId6"/>
    <p:sldId id="345" r:id="rId7"/>
    <p:sldId id="338" r:id="rId8"/>
    <p:sldId id="370" r:id="rId9"/>
    <p:sldId id="371" r:id="rId10"/>
    <p:sldId id="372" r:id="rId11"/>
    <p:sldId id="352" r:id="rId12"/>
    <p:sldId id="347" r:id="rId13"/>
    <p:sldId id="323" r:id="rId14"/>
    <p:sldId id="350" r:id="rId15"/>
    <p:sldId id="351" r:id="rId16"/>
    <p:sldId id="359" r:id="rId17"/>
    <p:sldId id="361" r:id="rId18"/>
    <p:sldId id="354" r:id="rId19"/>
    <p:sldId id="366" r:id="rId20"/>
    <p:sldId id="316" r:id="rId21"/>
    <p:sldId id="324" r:id="rId22"/>
    <p:sldId id="334" r:id="rId23"/>
    <p:sldId id="326" r:id="rId24"/>
    <p:sldId id="318" r:id="rId25"/>
    <p:sldId id="322" r:id="rId26"/>
    <p:sldId id="325" r:id="rId27"/>
    <p:sldId id="327" r:id="rId28"/>
    <p:sldId id="337" r:id="rId29"/>
    <p:sldId id="257" r:id="rId30"/>
    <p:sldId id="336" r:id="rId31"/>
    <p:sldId id="353" r:id="rId32"/>
    <p:sldId id="367" r:id="rId33"/>
    <p:sldId id="368" r:id="rId34"/>
    <p:sldId id="335" r:id="rId35"/>
    <p:sldId id="356" r:id="rId36"/>
    <p:sldId id="355" r:id="rId37"/>
    <p:sldId id="264" r:id="rId38"/>
    <p:sldId id="263" r:id="rId39"/>
    <p:sldId id="357" r:id="rId40"/>
    <p:sldId id="259" r:id="rId41"/>
    <p:sldId id="258" r:id="rId42"/>
    <p:sldId id="369" r:id="rId43"/>
    <p:sldId id="362" r:id="rId44"/>
    <p:sldId id="348" r:id="rId45"/>
    <p:sldId id="349" r:id="rId46"/>
    <p:sldId id="342" r:id="rId47"/>
    <p:sldId id="358" r:id="rId48"/>
    <p:sldId id="281" r:id="rId49"/>
    <p:sldId id="365" r:id="rId50"/>
    <p:sldId id="364" r:id="rId51"/>
    <p:sldId id="339" r:id="rId52"/>
    <p:sldId id="328"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510" y="4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b7d6a976-0449-421d-8e4f-ccb524b7ca6e" providerId="ADAL" clId="{70D7B26F-B4FB-47A6-9E72-24F40A76EC2B}"/>
    <pc:docChg chg="custSel modSld">
      <pc:chgData name="Sadie France" userId="b7d6a976-0449-421d-8e4f-ccb524b7ca6e" providerId="ADAL" clId="{70D7B26F-B4FB-47A6-9E72-24F40A76EC2B}" dt="2023-10-06T09:48:15.037" v="25" actId="20577"/>
      <pc:docMkLst>
        <pc:docMk/>
      </pc:docMkLst>
      <pc:sldChg chg="modSp mod">
        <pc:chgData name="Sadie France" userId="b7d6a976-0449-421d-8e4f-ccb524b7ca6e" providerId="ADAL" clId="{70D7B26F-B4FB-47A6-9E72-24F40A76EC2B}" dt="2023-10-06T09:48:15.037" v="25" actId="20577"/>
        <pc:sldMkLst>
          <pc:docMk/>
          <pc:sldMk cId="109857222" sldId="344"/>
        </pc:sldMkLst>
        <pc:spChg chg="mod">
          <ac:chgData name="Sadie France" userId="b7d6a976-0449-421d-8e4f-ccb524b7ca6e" providerId="ADAL" clId="{70D7B26F-B4FB-47A6-9E72-24F40A76EC2B}" dt="2023-10-06T09:48:15.037" v="25" actId="20577"/>
          <ac:spMkLst>
            <pc:docMk/>
            <pc:sldMk cId="109857222" sldId="344"/>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FEF641-A68E-4E56-86E6-C1FEF010F1AE}" type="datetimeFigureOut">
              <a:rPr lang="en-GB" smtClean="0"/>
              <a:t>06/10/2023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18FF28-3CE9-4DD6-BA9D-BA14EFC4AAE5}" type="slidenum">
              <a:rPr lang="en-GB" smtClean="0"/>
              <a:t>‹#›</a:t>
            </a:fld>
            <a:endParaRPr lang="en-GB"/>
          </a:p>
        </p:txBody>
      </p:sp>
    </p:spTree>
    <p:extLst>
      <p:ext uri="{BB962C8B-B14F-4D97-AF65-F5344CB8AC3E}">
        <p14:creationId xmlns:p14="http://schemas.microsoft.com/office/powerpoint/2010/main" val="90162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ollege.police.uk/News/archive/2014nov/Pages/Use-of-social-media.aspx"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ambridge.org/core/journals/social-policy-and-society/article/police-use-of-social-media-transformation-or-normalisation/19E5C6727038F01129B51CE4287D0FFB"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cambridge.org/core/services/aop-cambridge-core/content/view/19E5C6727038F01129B51CE4287D0FFB/S1474746417000112a.pdf/div-class-title-the-police-use-of-social-media-transformation-or-normalisation-div.pdf"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ambridge.org/core/services/aop-cambridge-core/content/view/19E5C6727038F01129B51CE4287D0FFB/S1474746417000112a.pdf/div-class-title-the-police-use-of-social-media-transformation-or-normalisation-div.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ardiff.ac.uk/research/impact-and-innovation/research-impact/using-social-media-to-manage-large-scale-event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bbc.co.uk/news/uk-39376643"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theguardian.com/media/2012/dec/27/social-media-crime-facebook-twitter"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media gives the police a new way of sharing information with the public, beyond conventional mechanisms such as distributing leaflets or through the traditional news media. Posts can provide safety advice to the public, encourage people to be alert to criminal activity. Social media is particularly useful during critical incidents, such as disorder, demonstrations and protests</a:t>
            </a:r>
          </a:p>
        </p:txBody>
      </p:sp>
      <p:sp>
        <p:nvSpPr>
          <p:cNvPr id="4" name="Slide Number Placeholder 3"/>
          <p:cNvSpPr>
            <a:spLocks noGrp="1"/>
          </p:cNvSpPr>
          <p:nvPr>
            <p:ph type="sldNum" sz="quarter" idx="5"/>
          </p:nvPr>
        </p:nvSpPr>
        <p:spPr/>
        <p:txBody>
          <a:bodyPr/>
          <a:lstStyle/>
          <a:p>
            <a:fld id="{4918FF28-3CE9-4DD6-BA9D-BA14EFC4AAE5}" type="slidenum">
              <a:rPr lang="en-GB" smtClean="0"/>
              <a:t>4</a:t>
            </a:fld>
            <a:endParaRPr lang="en-GB"/>
          </a:p>
        </p:txBody>
      </p:sp>
    </p:spTree>
    <p:extLst>
      <p:ext uri="{BB962C8B-B14F-4D97-AF65-F5344CB8AC3E}">
        <p14:creationId xmlns:p14="http://schemas.microsoft.com/office/powerpoint/2010/main" val="3788933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Although media did not help to save NB, it served as a spring board for the local community and further afield to invest in finding her.</a:t>
            </a:r>
          </a:p>
          <a:p>
            <a:r>
              <a:rPr lang="en-US" dirty="0">
                <a:cs typeface="Calibri"/>
              </a:rPr>
              <a:t>Disadvantage- the family of NB were inundated with trolls, accusing them of being involved in her disappearance. </a:t>
            </a:r>
          </a:p>
          <a:p>
            <a:r>
              <a:rPr lang="en-US" dirty="0">
                <a:cs typeface="Calibri"/>
              </a:rPr>
              <a:t>Advantage- brings the nation together.</a:t>
            </a:r>
          </a:p>
        </p:txBody>
      </p:sp>
      <p:sp>
        <p:nvSpPr>
          <p:cNvPr id="4" name="Slide Number Placeholder 3"/>
          <p:cNvSpPr>
            <a:spLocks noGrp="1"/>
          </p:cNvSpPr>
          <p:nvPr>
            <p:ph type="sldNum" sz="quarter" idx="5"/>
          </p:nvPr>
        </p:nvSpPr>
        <p:spPr/>
        <p:txBody>
          <a:bodyPr/>
          <a:lstStyle/>
          <a:p>
            <a:fld id="{4918FF28-3CE9-4DD6-BA9D-BA14EFC4AAE5}" type="slidenum">
              <a:rPr lang="en-GB" smtClean="0"/>
              <a:t>7</a:t>
            </a:fld>
            <a:endParaRPr lang="en-GB"/>
          </a:p>
        </p:txBody>
      </p:sp>
    </p:spTree>
    <p:extLst>
      <p:ext uri="{BB962C8B-B14F-4D97-AF65-F5344CB8AC3E}">
        <p14:creationId xmlns:p14="http://schemas.microsoft.com/office/powerpoint/2010/main" val="3578620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days before social media saw PC’s knocking doors and handing out flyers to communities. Although this does till happen for high profile cases or area’s where the older population may live, the days of poster dropping have been outdone by the use of social media.</a:t>
            </a:r>
          </a:p>
          <a:p>
            <a:r>
              <a:rPr lang="en-GB"/>
              <a:t>Campaigns- </a:t>
            </a:r>
            <a:r>
              <a:rPr lang="en-GB" err="1"/>
              <a:t>Gangsruin</a:t>
            </a:r>
            <a:r>
              <a:rPr lang="en-GB"/>
              <a:t> lives (Northamptonshire constabulary)-  more than 1,500 hits on the police SM </a:t>
            </a:r>
            <a:r>
              <a:rPr lang="en-GB" b="0" i="0">
                <a:solidFill>
                  <a:srgbClr val="222222"/>
                </a:solidFill>
                <a:effectLst/>
                <a:latin typeface="Overpass"/>
              </a:rPr>
              <a:t>“Social media is an excellent way to both reach very specific groups of people and as a way of spreading the message, starting a conversation and getting people thinking. We are dedicated to protecting people from harm and I will be taking an active part in tweeting about it.”- </a:t>
            </a:r>
            <a:r>
              <a:rPr lang="en-GB"/>
              <a:t>Northamptonshire constabulary.</a:t>
            </a:r>
          </a:p>
          <a:p>
            <a:r>
              <a:rPr lang="en-GB"/>
              <a:t>Enhancing safety in communities, restoring faith in the police- Man “jailed”</a:t>
            </a:r>
          </a:p>
          <a:p>
            <a:r>
              <a:rPr lang="en-GB"/>
              <a:t>Gathering intelligence-</a:t>
            </a:r>
          </a:p>
        </p:txBody>
      </p:sp>
      <p:sp>
        <p:nvSpPr>
          <p:cNvPr id="4" name="Slide Number Placeholder 3"/>
          <p:cNvSpPr>
            <a:spLocks noGrp="1"/>
          </p:cNvSpPr>
          <p:nvPr>
            <p:ph type="sldNum" sz="quarter" idx="5"/>
          </p:nvPr>
        </p:nvSpPr>
        <p:spPr/>
        <p:txBody>
          <a:bodyPr/>
          <a:lstStyle/>
          <a:p>
            <a:fld id="{4918FF28-3CE9-4DD6-BA9D-BA14EFC4AAE5}" type="slidenum">
              <a:rPr lang="en-GB" smtClean="0"/>
              <a:t>9</a:t>
            </a:fld>
            <a:endParaRPr lang="en-GB"/>
          </a:p>
        </p:txBody>
      </p:sp>
    </p:spTree>
    <p:extLst>
      <p:ext uri="{BB962C8B-B14F-4D97-AF65-F5344CB8AC3E}">
        <p14:creationId xmlns:p14="http://schemas.microsoft.com/office/powerpoint/2010/main" val="1842521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6707D5-1E4F-1D4E-9495-59EA85188B08}" type="slidenum">
              <a:rPr lang="en-GB" smtClean="0"/>
              <a:t>10</a:t>
            </a:fld>
            <a:endParaRPr lang="en-GB"/>
          </a:p>
        </p:txBody>
      </p:sp>
    </p:spTree>
    <p:extLst>
      <p:ext uri="{BB962C8B-B14F-4D97-AF65-F5344CB8AC3E}">
        <p14:creationId xmlns:p14="http://schemas.microsoft.com/office/powerpoint/2010/main" val="104159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6707D5-1E4F-1D4E-9495-59EA85188B08}" type="slidenum">
              <a:rPr lang="en-GB" smtClean="0"/>
              <a:t>11</a:t>
            </a:fld>
            <a:endParaRPr lang="en-GB"/>
          </a:p>
        </p:txBody>
      </p:sp>
    </p:spTree>
    <p:extLst>
      <p:ext uri="{BB962C8B-B14F-4D97-AF65-F5344CB8AC3E}">
        <p14:creationId xmlns:p14="http://schemas.microsoft.com/office/powerpoint/2010/main" val="2459041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Digital Media Investigator </a:t>
            </a:r>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12</a:t>
            </a:fld>
            <a:endParaRPr lang="en-GB"/>
          </a:p>
        </p:txBody>
      </p:sp>
    </p:spTree>
    <p:extLst>
      <p:ext uri="{BB962C8B-B14F-4D97-AF65-F5344CB8AC3E}">
        <p14:creationId xmlns:p14="http://schemas.microsoft.com/office/powerpoint/2010/main" val="2448108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https://www.college.police.uk/News/archive/2014nov/Pages/Use-of-social-media.aspx</a:t>
            </a:r>
            <a:endParaRPr lang="en-GB"/>
          </a:p>
        </p:txBody>
      </p:sp>
      <p:sp>
        <p:nvSpPr>
          <p:cNvPr id="4" name="Slide Number Placeholder 3"/>
          <p:cNvSpPr>
            <a:spLocks noGrp="1"/>
          </p:cNvSpPr>
          <p:nvPr>
            <p:ph type="sldNum" sz="quarter" idx="5"/>
          </p:nvPr>
        </p:nvSpPr>
        <p:spPr/>
        <p:txBody>
          <a:bodyPr/>
          <a:lstStyle/>
          <a:p>
            <a:fld id="{4918FF28-3CE9-4DD6-BA9D-BA14EFC4AAE5}" type="slidenum">
              <a:rPr lang="en-GB" smtClean="0"/>
              <a:t>17</a:t>
            </a:fld>
            <a:endParaRPr lang="en-GB"/>
          </a:p>
        </p:txBody>
      </p:sp>
    </p:spTree>
    <p:extLst>
      <p:ext uri="{BB962C8B-B14F-4D97-AF65-F5344CB8AC3E}">
        <p14:creationId xmlns:p14="http://schemas.microsoft.com/office/powerpoint/2010/main" val="3575710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https://www.cambridge.org/core/journals/social-policy-and-society/article/police-use-of-social-media-transformation-or-normalisation/19E5C6727038F01129B51CE4287D0FFB</a:t>
            </a:r>
            <a:endParaRPr lang="en-GB"/>
          </a:p>
          <a:p>
            <a:r>
              <a:rPr lang="en-GB">
                <a:hlinkClick r:id="rId4"/>
              </a:rPr>
              <a:t>https://www.cambridge.org/core/services/aop-cambridge-core/content/view/19E5C6727038F01129B51CE4287D0FFB/S1474746417000112a.pdf/div-class-title-the-police-use-of-social-media-transformation-or-normalisation-div.pdf</a:t>
            </a:r>
            <a:endParaRPr lang="en-GB"/>
          </a:p>
        </p:txBody>
      </p:sp>
      <p:sp>
        <p:nvSpPr>
          <p:cNvPr id="4" name="Slide Number Placeholder 3"/>
          <p:cNvSpPr>
            <a:spLocks noGrp="1"/>
          </p:cNvSpPr>
          <p:nvPr>
            <p:ph type="sldNum" sz="quarter" idx="5"/>
          </p:nvPr>
        </p:nvSpPr>
        <p:spPr/>
        <p:txBody>
          <a:bodyPr/>
          <a:lstStyle/>
          <a:p>
            <a:fld id="{4918FF28-3CE9-4DD6-BA9D-BA14EFC4AAE5}" type="slidenum">
              <a:rPr lang="en-GB" smtClean="0"/>
              <a:t>18</a:t>
            </a:fld>
            <a:endParaRPr lang="en-GB"/>
          </a:p>
        </p:txBody>
      </p:sp>
    </p:spTree>
    <p:extLst>
      <p:ext uri="{BB962C8B-B14F-4D97-AF65-F5344CB8AC3E}">
        <p14:creationId xmlns:p14="http://schemas.microsoft.com/office/powerpoint/2010/main" val="1025767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https://www.cambridge.org/core/services/aop-cambridge-core/content/view/19E5C6727038F01129B51CE4287D0FFB/S1474746417000112a.pdf/div-class-title-the-police-use-of-social-media-transformation-or-normalisation-div.pdf</a:t>
            </a:r>
            <a:endParaRPr lang="en-GB"/>
          </a:p>
        </p:txBody>
      </p:sp>
      <p:sp>
        <p:nvSpPr>
          <p:cNvPr id="4" name="Slide Number Placeholder 3"/>
          <p:cNvSpPr>
            <a:spLocks noGrp="1"/>
          </p:cNvSpPr>
          <p:nvPr>
            <p:ph type="sldNum" sz="quarter" idx="5"/>
          </p:nvPr>
        </p:nvSpPr>
        <p:spPr/>
        <p:txBody>
          <a:bodyPr/>
          <a:lstStyle/>
          <a:p>
            <a:fld id="{4918FF28-3CE9-4DD6-BA9D-BA14EFC4AAE5}" type="slidenum">
              <a:rPr lang="en-GB" smtClean="0"/>
              <a:t>19</a:t>
            </a:fld>
            <a:endParaRPr lang="en-GB"/>
          </a:p>
        </p:txBody>
      </p:sp>
    </p:spTree>
    <p:extLst>
      <p:ext uri="{BB962C8B-B14F-4D97-AF65-F5344CB8AC3E}">
        <p14:creationId xmlns:p14="http://schemas.microsoft.com/office/powerpoint/2010/main" val="3071238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https://www.cambridge.org/core/services/aop-cambridge-core/content/view/19E5C6727038F01129B51CE4287D0FFB/S1474746417000112a.pdf/div-class-title-the-police-use-of-social-media-transformation-or-normalisation-div.pdf</a:t>
            </a:r>
            <a:endParaRPr lang="en-GB"/>
          </a:p>
        </p:txBody>
      </p:sp>
      <p:sp>
        <p:nvSpPr>
          <p:cNvPr id="4" name="Slide Number Placeholder 3"/>
          <p:cNvSpPr>
            <a:spLocks noGrp="1"/>
          </p:cNvSpPr>
          <p:nvPr>
            <p:ph type="sldNum" sz="quarter" idx="5"/>
          </p:nvPr>
        </p:nvSpPr>
        <p:spPr/>
        <p:txBody>
          <a:bodyPr/>
          <a:lstStyle/>
          <a:p>
            <a:fld id="{4918FF28-3CE9-4DD6-BA9D-BA14EFC4AAE5}" type="slidenum">
              <a:rPr lang="en-GB" smtClean="0"/>
              <a:t>20</a:t>
            </a:fld>
            <a:endParaRPr lang="en-GB"/>
          </a:p>
        </p:txBody>
      </p:sp>
    </p:spTree>
    <p:extLst>
      <p:ext uri="{BB962C8B-B14F-4D97-AF65-F5344CB8AC3E}">
        <p14:creationId xmlns:p14="http://schemas.microsoft.com/office/powerpoint/2010/main" val="2102387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https://www.cardiff.ac.uk/research/impact-and-innovation/research-impact/using-social-media-to-manage-large-scale-events</a:t>
            </a:r>
            <a:endParaRPr lang="en-GB"/>
          </a:p>
          <a:p>
            <a:r>
              <a:rPr lang="en-GB" sz="1200" b="0" i="0" kern="1200">
                <a:solidFill>
                  <a:schemeClr val="tx1"/>
                </a:solidFill>
                <a:effectLst/>
                <a:latin typeface="+mn-lt"/>
                <a:ea typeface="+mn-ea"/>
                <a:cs typeface="+mn-cs"/>
              </a:rPr>
              <a:t>North Atlantic Treaty Organization</a:t>
            </a:r>
            <a:endParaRPr lang="en-GB"/>
          </a:p>
        </p:txBody>
      </p:sp>
      <p:sp>
        <p:nvSpPr>
          <p:cNvPr id="4" name="Slide Number Placeholder 3"/>
          <p:cNvSpPr>
            <a:spLocks noGrp="1"/>
          </p:cNvSpPr>
          <p:nvPr>
            <p:ph type="sldNum" sz="quarter" idx="5"/>
          </p:nvPr>
        </p:nvSpPr>
        <p:spPr/>
        <p:txBody>
          <a:bodyPr/>
          <a:lstStyle/>
          <a:p>
            <a:fld id="{4918FF28-3CE9-4DD6-BA9D-BA14EFC4AAE5}" type="slidenum">
              <a:rPr lang="en-GB" smtClean="0"/>
              <a:t>22</a:t>
            </a:fld>
            <a:endParaRPr lang="en-GB"/>
          </a:p>
        </p:txBody>
      </p:sp>
    </p:spTree>
    <p:extLst>
      <p:ext uri="{BB962C8B-B14F-4D97-AF65-F5344CB8AC3E}">
        <p14:creationId xmlns:p14="http://schemas.microsoft.com/office/powerpoint/2010/main" val="18241272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4/5 September 2014</a:t>
            </a:r>
          </a:p>
        </p:txBody>
      </p:sp>
      <p:sp>
        <p:nvSpPr>
          <p:cNvPr id="4" name="Slide Number Placeholder 3"/>
          <p:cNvSpPr>
            <a:spLocks noGrp="1"/>
          </p:cNvSpPr>
          <p:nvPr>
            <p:ph type="sldNum" sz="quarter" idx="5"/>
          </p:nvPr>
        </p:nvSpPr>
        <p:spPr/>
        <p:txBody>
          <a:bodyPr/>
          <a:lstStyle/>
          <a:p>
            <a:fld id="{4918FF28-3CE9-4DD6-BA9D-BA14EFC4AAE5}" type="slidenum">
              <a:rPr lang="en-GB" smtClean="0"/>
              <a:t>23</a:t>
            </a:fld>
            <a:endParaRPr lang="en-GB"/>
          </a:p>
        </p:txBody>
      </p:sp>
    </p:spTree>
    <p:extLst>
      <p:ext uri="{BB962C8B-B14F-4D97-AF65-F5344CB8AC3E}">
        <p14:creationId xmlns:p14="http://schemas.microsoft.com/office/powerpoint/2010/main" val="15791376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NATO </a:t>
            </a:r>
            <a:r>
              <a:rPr lang="en-GB" sz="1200" b="0" i="0" kern="1200">
                <a:solidFill>
                  <a:schemeClr val="tx1"/>
                </a:solidFill>
                <a:effectLst/>
                <a:latin typeface="+mn-lt"/>
                <a:ea typeface="+mn-ea"/>
                <a:cs typeface="+mn-cs"/>
              </a:rPr>
              <a:t>North Atlantic Treaty Organization</a:t>
            </a:r>
            <a:endParaRPr lang="en-GB"/>
          </a:p>
        </p:txBody>
      </p:sp>
      <p:sp>
        <p:nvSpPr>
          <p:cNvPr id="4" name="Slide Number Placeholder 3"/>
          <p:cNvSpPr>
            <a:spLocks noGrp="1"/>
          </p:cNvSpPr>
          <p:nvPr>
            <p:ph type="sldNum" sz="quarter" idx="5"/>
          </p:nvPr>
        </p:nvSpPr>
        <p:spPr/>
        <p:txBody>
          <a:bodyPr/>
          <a:lstStyle/>
          <a:p>
            <a:fld id="{4918FF28-3CE9-4DD6-BA9D-BA14EFC4AAE5}" type="slidenum">
              <a:rPr lang="en-GB" smtClean="0"/>
              <a:t>24</a:t>
            </a:fld>
            <a:endParaRPr lang="en-GB"/>
          </a:p>
        </p:txBody>
      </p:sp>
    </p:spTree>
    <p:extLst>
      <p:ext uri="{BB962C8B-B14F-4D97-AF65-F5344CB8AC3E}">
        <p14:creationId xmlns:p14="http://schemas.microsoft.com/office/powerpoint/2010/main" val="32798620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 is questionable that had Darnella Frazier not filmed the event and post it to SM, would anything have been done about this?</a:t>
            </a:r>
          </a:p>
          <a:p>
            <a:r>
              <a:rPr lang="en-US" dirty="0">
                <a:cs typeface="Calibri"/>
              </a:rPr>
              <a:t>She was a 17 year old teenager who was praised as her footage helped to charge Chauvin of all 3 charge of murder and is serving 22 years behind bars- One of the longest sentences handed to a PC for unlawful use of deadly force.</a:t>
            </a:r>
          </a:p>
        </p:txBody>
      </p:sp>
      <p:sp>
        <p:nvSpPr>
          <p:cNvPr id="4" name="Slide Number Placeholder 3"/>
          <p:cNvSpPr>
            <a:spLocks noGrp="1"/>
          </p:cNvSpPr>
          <p:nvPr>
            <p:ph type="sldNum" sz="quarter" idx="5"/>
          </p:nvPr>
        </p:nvSpPr>
        <p:spPr/>
        <p:txBody>
          <a:bodyPr/>
          <a:lstStyle/>
          <a:p>
            <a:fld id="{4918FF28-3CE9-4DD6-BA9D-BA14EFC4AAE5}" type="slidenum">
              <a:rPr lang="en-GB" smtClean="0"/>
              <a:t>29</a:t>
            </a:fld>
            <a:endParaRPr lang="en-GB"/>
          </a:p>
        </p:txBody>
      </p:sp>
    </p:spTree>
    <p:extLst>
      <p:ext uri="{BB962C8B-B14F-4D97-AF65-F5344CB8AC3E}">
        <p14:creationId xmlns:p14="http://schemas.microsoft.com/office/powerpoint/2010/main" val="24764370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18FF28-3CE9-4DD6-BA9D-BA14EFC4AAE5}" type="slidenum">
              <a:rPr lang="en-GB" smtClean="0"/>
              <a:t>31</a:t>
            </a:fld>
            <a:endParaRPr lang="en-GB"/>
          </a:p>
        </p:txBody>
      </p:sp>
    </p:spTree>
    <p:extLst>
      <p:ext uri="{BB962C8B-B14F-4D97-AF65-F5344CB8AC3E}">
        <p14:creationId xmlns:p14="http://schemas.microsoft.com/office/powerpoint/2010/main" val="9098841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graphik"/>
              </a:rPr>
              <a:t>However, the total is likely to be far higher as only 32 out of the 44 police forces in England, Wales and Scotland responded to freedom of information requests. </a:t>
            </a:r>
          </a:p>
          <a:p>
            <a:r>
              <a:rPr lang="en-GB" b="0" i="0">
                <a:solidFill>
                  <a:srgbClr val="000000"/>
                </a:solidFill>
                <a:effectLst/>
                <a:latin typeface="graphik"/>
              </a:rPr>
              <a:t>Nearly three quarters of the allegations were deemed serious enough to require some form of disciplinary action. Yet only 53 staff left the force as a result.</a:t>
            </a:r>
          </a:p>
          <a:p>
            <a:r>
              <a:rPr lang="en-GB" b="0" i="0">
                <a:solidFill>
                  <a:srgbClr val="000000"/>
                </a:solidFill>
                <a:effectLst/>
                <a:latin typeface="graphik"/>
              </a:rPr>
              <a:t>In July, it emerged that eight Met officers were being investigated for allegedly mocking celebrity Katie Price’s son Harvey in a </a:t>
            </a:r>
            <a:r>
              <a:rPr lang="en-GB" b="0" i="0" err="1">
                <a:solidFill>
                  <a:srgbClr val="000000"/>
                </a:solidFill>
                <a:effectLst/>
                <a:latin typeface="graphik"/>
              </a:rPr>
              <a:t>Whatsapp</a:t>
            </a:r>
            <a:r>
              <a:rPr lang="en-GB" b="0" i="0">
                <a:solidFill>
                  <a:srgbClr val="000000"/>
                </a:solidFill>
                <a:effectLst/>
                <a:latin typeface="graphik"/>
              </a:rPr>
              <a:t> group.</a:t>
            </a:r>
          </a:p>
          <a:p>
            <a:r>
              <a:rPr lang="en-GB" b="0" i="0">
                <a:solidFill>
                  <a:srgbClr val="000000"/>
                </a:solidFill>
                <a:effectLst/>
                <a:latin typeface="graphik"/>
              </a:rPr>
              <a:t>A PC at the constabulary was dismissed without notice after being found to have initiated an ‘inappropriate relationship’ with a 16-year-old girl over Facebook.</a:t>
            </a:r>
          </a:p>
          <a:p>
            <a:endParaRPr lang="en-GB" b="0" i="0">
              <a:solidFill>
                <a:srgbClr val="000000"/>
              </a:solidFill>
              <a:effectLst/>
              <a:latin typeface="graphik"/>
            </a:endParaRPr>
          </a:p>
          <a:p>
            <a:r>
              <a:rPr lang="en-GB" b="0" i="0">
                <a:solidFill>
                  <a:srgbClr val="000000"/>
                </a:solidFill>
                <a:effectLst/>
                <a:latin typeface="graphik"/>
              </a:rPr>
              <a:t>Another from West Yorkshire Police posted a sexually explicit video of themself on Twitter – but received just ‘management action’.</a:t>
            </a:r>
          </a:p>
          <a:p>
            <a:endParaRPr lang="en-GB" b="0" i="0">
              <a:solidFill>
                <a:srgbClr val="000000"/>
              </a:solidFill>
              <a:effectLst/>
              <a:latin typeface="graphik"/>
            </a:endParaRPr>
          </a:p>
          <a:p>
            <a:r>
              <a:rPr lang="en-GB" b="0" i="0">
                <a:solidFill>
                  <a:srgbClr val="000000"/>
                </a:solidFill>
                <a:effectLst/>
                <a:latin typeface="graphik"/>
              </a:rPr>
              <a:t>Does SM make the police more vulnerable?</a:t>
            </a:r>
            <a:endParaRPr lang="en-GB"/>
          </a:p>
          <a:p>
            <a:r>
              <a:rPr lang="en-GB"/>
              <a:t>How does this damage the publics confidence?</a:t>
            </a:r>
          </a:p>
          <a:p>
            <a:endParaRPr lang="en-GB"/>
          </a:p>
        </p:txBody>
      </p:sp>
      <p:sp>
        <p:nvSpPr>
          <p:cNvPr id="4" name="Slide Number Placeholder 3"/>
          <p:cNvSpPr>
            <a:spLocks noGrp="1"/>
          </p:cNvSpPr>
          <p:nvPr>
            <p:ph type="sldNum" sz="quarter" idx="5"/>
          </p:nvPr>
        </p:nvSpPr>
        <p:spPr/>
        <p:txBody>
          <a:bodyPr/>
          <a:lstStyle/>
          <a:p>
            <a:fld id="{4918FF28-3CE9-4DD6-BA9D-BA14EFC4AAE5}" type="slidenum">
              <a:rPr lang="en-GB" smtClean="0"/>
              <a:t>36</a:t>
            </a:fld>
            <a:endParaRPr lang="en-GB"/>
          </a:p>
        </p:txBody>
      </p:sp>
    </p:spTree>
    <p:extLst>
      <p:ext uri="{BB962C8B-B14F-4D97-AF65-F5344CB8AC3E}">
        <p14:creationId xmlns:p14="http://schemas.microsoft.com/office/powerpoint/2010/main" val="3407258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45 mins before death. </a:t>
            </a:r>
          </a:p>
          <a:p>
            <a:r>
              <a:rPr lang="en-GB"/>
              <a:t>Taken by USA tourist. </a:t>
            </a:r>
          </a:p>
          <a:p>
            <a:r>
              <a:rPr lang="en-GB"/>
              <a:t>2017</a:t>
            </a:r>
          </a:p>
        </p:txBody>
      </p:sp>
      <p:sp>
        <p:nvSpPr>
          <p:cNvPr id="4" name="Slide Number Placeholder 3"/>
          <p:cNvSpPr>
            <a:spLocks noGrp="1"/>
          </p:cNvSpPr>
          <p:nvPr>
            <p:ph type="sldNum" sz="quarter" idx="5"/>
          </p:nvPr>
        </p:nvSpPr>
        <p:spPr/>
        <p:txBody>
          <a:bodyPr/>
          <a:lstStyle/>
          <a:p>
            <a:fld id="{4918FF28-3CE9-4DD6-BA9D-BA14EFC4AAE5}" type="slidenum">
              <a:rPr lang="en-GB" smtClean="0"/>
              <a:t>37</a:t>
            </a:fld>
            <a:endParaRPr lang="en-GB"/>
          </a:p>
        </p:txBody>
      </p:sp>
    </p:spTree>
    <p:extLst>
      <p:ext uri="{BB962C8B-B14F-4D97-AF65-F5344CB8AC3E}">
        <p14:creationId xmlns:p14="http://schemas.microsoft.com/office/powerpoint/2010/main" val="30924023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a:solidFill>
                  <a:schemeClr val="tx1"/>
                </a:solidFill>
                <a:effectLst/>
                <a:latin typeface="+mn-lt"/>
                <a:ea typeface="+mn-ea"/>
                <a:cs typeface="+mn-cs"/>
              </a:rPr>
              <a:t>A-level students Will Robins and Tyler </a:t>
            </a:r>
            <a:r>
              <a:rPr lang="en-GB" sz="1200" b="0" i="0" kern="1200" err="1">
                <a:solidFill>
                  <a:schemeClr val="tx1"/>
                </a:solidFill>
                <a:effectLst/>
                <a:latin typeface="+mn-lt"/>
                <a:ea typeface="+mn-ea"/>
                <a:cs typeface="+mn-cs"/>
              </a:rPr>
              <a:t>Chapperley</a:t>
            </a:r>
            <a:r>
              <a:rPr lang="en-GB" sz="1200" b="0" i="0" kern="1200">
                <a:solidFill>
                  <a:schemeClr val="tx1"/>
                </a:solidFill>
                <a:effectLst/>
                <a:latin typeface="+mn-lt"/>
                <a:ea typeface="+mn-ea"/>
                <a:cs typeface="+mn-cs"/>
              </a:rPr>
              <a:t>-Russell had a selfie taken with the PC while on a trip to the capital in 2016.</a:t>
            </a:r>
          </a:p>
          <a:p>
            <a:pPr fontAlgn="base"/>
            <a:r>
              <a:rPr lang="en-GB" sz="1200" b="0" i="0" kern="1200">
                <a:solidFill>
                  <a:schemeClr val="tx1"/>
                </a:solidFill>
                <a:effectLst/>
                <a:latin typeface="+mn-lt"/>
                <a:ea typeface="+mn-ea"/>
                <a:cs typeface="+mn-cs"/>
              </a:rPr>
              <a:t>They described him as ''highly professional'' and ''not your 'typical police officer‘’.</a:t>
            </a:r>
          </a:p>
          <a:p>
            <a:endParaRPr lang="en-GB"/>
          </a:p>
          <a:p>
            <a:r>
              <a:rPr lang="en-GB" sz="1200" b="0" i="0" kern="1200">
                <a:solidFill>
                  <a:schemeClr val="tx1"/>
                </a:solidFill>
                <a:effectLst/>
                <a:latin typeface="+mn-lt"/>
                <a:ea typeface="+mn-ea"/>
                <a:cs typeface="+mn-cs"/>
              </a:rPr>
              <a:t>Australian Andrew Thorogood posted a photo of himself and his daughters with PC Palmer which was taken during a visit to London October 2016</a:t>
            </a:r>
          </a:p>
          <a:p>
            <a:endParaRPr lang="en-GB" sz="1200" b="0" i="0" kern="1200">
              <a:solidFill>
                <a:schemeClr val="tx1"/>
              </a:solidFill>
              <a:effectLst/>
              <a:latin typeface="+mn-lt"/>
              <a:ea typeface="+mn-ea"/>
              <a:cs typeface="+mn-cs"/>
            </a:endParaRPr>
          </a:p>
          <a:p>
            <a:r>
              <a:rPr lang="en-GB">
                <a:hlinkClick r:id="rId3"/>
              </a:rPr>
              <a:t>https://www.bbc.co.uk/news/uk-39376643</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a:t>
            </a:r>
            <a:endParaRPr lang="en-GB"/>
          </a:p>
        </p:txBody>
      </p:sp>
      <p:sp>
        <p:nvSpPr>
          <p:cNvPr id="4" name="Slide Number Placeholder 3"/>
          <p:cNvSpPr>
            <a:spLocks noGrp="1"/>
          </p:cNvSpPr>
          <p:nvPr>
            <p:ph type="sldNum" sz="quarter" idx="5"/>
          </p:nvPr>
        </p:nvSpPr>
        <p:spPr/>
        <p:txBody>
          <a:bodyPr/>
          <a:lstStyle/>
          <a:p>
            <a:fld id="{4918FF28-3CE9-4DD6-BA9D-BA14EFC4AAE5}" type="slidenum">
              <a:rPr lang="en-GB" smtClean="0"/>
              <a:t>38</a:t>
            </a:fld>
            <a:endParaRPr lang="en-GB"/>
          </a:p>
        </p:txBody>
      </p:sp>
    </p:spTree>
    <p:extLst>
      <p:ext uri="{BB962C8B-B14F-4D97-AF65-F5344CB8AC3E}">
        <p14:creationId xmlns:p14="http://schemas.microsoft.com/office/powerpoint/2010/main" val="3470109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(Guardian, 2012) </a:t>
            </a:r>
            <a:r>
              <a:rPr lang="en-US" dirty="0">
                <a:hlinkClick r:id="rId3"/>
              </a:rPr>
              <a:t>https://www.theguardian.com/media/2012/dec/27/social-media-crime-facebook-twitter</a:t>
            </a:r>
            <a:r>
              <a:rPr lang="en-US" dirty="0"/>
              <a:t> </a:t>
            </a:r>
            <a:endParaRPr lang="en-US" dirty="0">
              <a:cs typeface="Calibri"/>
            </a:endParaRPr>
          </a:p>
          <a:p>
            <a:r>
              <a:rPr lang="en-US" dirty="0">
                <a:cs typeface="Calibri"/>
              </a:rPr>
              <a:t>As well as the use of police forces for, SM has also created a platform for crime.</a:t>
            </a:r>
          </a:p>
          <a:p>
            <a:r>
              <a:rPr lang="en-US" dirty="0">
                <a:cs typeface="Calibri"/>
              </a:rPr>
              <a:t>In 2008, 556 complaints were made in relation to SM related crime. This grew to over 4.5k in 2012</a:t>
            </a:r>
          </a:p>
          <a:p>
            <a:r>
              <a:rPr lang="en-US" dirty="0">
                <a:cs typeface="Calibri"/>
              </a:rPr>
              <a:t>Includes, </a:t>
            </a:r>
            <a:r>
              <a:rPr lang="en-US" dirty="0" err="1">
                <a:cs typeface="Calibri"/>
              </a:rPr>
              <a:t>harrasment</a:t>
            </a:r>
            <a:r>
              <a:rPr lang="en-US" dirty="0">
                <a:cs typeface="Calibri"/>
              </a:rPr>
              <a:t> and general threats of violence which led to attacks.</a:t>
            </a:r>
          </a:p>
        </p:txBody>
      </p:sp>
      <p:sp>
        <p:nvSpPr>
          <p:cNvPr id="4" name="Slide Number Placeholder 3"/>
          <p:cNvSpPr>
            <a:spLocks noGrp="1"/>
          </p:cNvSpPr>
          <p:nvPr>
            <p:ph type="sldNum" sz="quarter" idx="5"/>
          </p:nvPr>
        </p:nvSpPr>
        <p:spPr/>
        <p:txBody>
          <a:bodyPr/>
          <a:lstStyle/>
          <a:p>
            <a:fld id="{4918FF28-3CE9-4DD6-BA9D-BA14EFC4AAE5}" type="slidenum">
              <a:rPr lang="en-GB" smtClean="0"/>
              <a:t>40</a:t>
            </a:fld>
            <a:endParaRPr lang="en-GB"/>
          </a:p>
        </p:txBody>
      </p:sp>
    </p:spTree>
    <p:extLst>
      <p:ext uri="{BB962C8B-B14F-4D97-AF65-F5344CB8AC3E}">
        <p14:creationId xmlns:p14="http://schemas.microsoft.com/office/powerpoint/2010/main" val="8630619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Reports of abuse of the system- In the UK alone it has been reported that 9,000 activists have been followed using geolocation tracking and sentiment analysis on data scraped from sites such as Facebook ,Instagram and Twitter.</a:t>
            </a:r>
          </a:p>
          <a:p>
            <a:endParaRPr lang="en-GB"/>
          </a:p>
          <a:p>
            <a:r>
              <a:rPr lang="en-GB"/>
              <a:t>https://freedomhouse.org/report/freedom-on-the-net/2019/the-crisis-of-social-media/social-media-surveillance</a:t>
            </a:r>
          </a:p>
        </p:txBody>
      </p:sp>
      <p:sp>
        <p:nvSpPr>
          <p:cNvPr id="4" name="Slide Number Placeholder 3"/>
          <p:cNvSpPr>
            <a:spLocks noGrp="1"/>
          </p:cNvSpPr>
          <p:nvPr>
            <p:ph type="sldNum" sz="quarter" idx="5"/>
          </p:nvPr>
        </p:nvSpPr>
        <p:spPr/>
        <p:txBody>
          <a:bodyPr/>
          <a:lstStyle/>
          <a:p>
            <a:fld id="{4918FF28-3CE9-4DD6-BA9D-BA14EFC4AAE5}" type="slidenum">
              <a:rPr lang="en-GB" smtClean="0"/>
              <a:t>42</a:t>
            </a:fld>
            <a:endParaRPr lang="en-GB"/>
          </a:p>
        </p:txBody>
      </p:sp>
    </p:spTree>
    <p:extLst>
      <p:ext uri="{BB962C8B-B14F-4D97-AF65-F5344CB8AC3E}">
        <p14:creationId xmlns:p14="http://schemas.microsoft.com/office/powerpoint/2010/main" val="16923776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18FF28-3CE9-4DD6-BA9D-BA14EFC4AAE5}" type="slidenum">
              <a:rPr lang="en-GB" smtClean="0"/>
              <a:t>44</a:t>
            </a:fld>
            <a:endParaRPr lang="en-GB"/>
          </a:p>
        </p:txBody>
      </p:sp>
    </p:spTree>
    <p:extLst>
      <p:ext uri="{BB962C8B-B14F-4D97-AF65-F5344CB8AC3E}">
        <p14:creationId xmlns:p14="http://schemas.microsoft.com/office/powerpoint/2010/main" val="40171249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Covid? How did this pose a threat to societies values and interests?</a:t>
            </a:r>
          </a:p>
        </p:txBody>
      </p:sp>
      <p:sp>
        <p:nvSpPr>
          <p:cNvPr id="4" name="Slide Number Placeholder 3"/>
          <p:cNvSpPr>
            <a:spLocks noGrp="1"/>
          </p:cNvSpPr>
          <p:nvPr>
            <p:ph type="sldNum" sz="quarter" idx="5"/>
          </p:nvPr>
        </p:nvSpPr>
        <p:spPr/>
        <p:txBody>
          <a:bodyPr/>
          <a:lstStyle/>
          <a:p>
            <a:fld id="{4918FF28-3CE9-4DD6-BA9D-BA14EFC4AAE5}" type="slidenum">
              <a:rPr lang="en-GB" smtClean="0"/>
              <a:t>45</a:t>
            </a:fld>
            <a:endParaRPr lang="en-GB"/>
          </a:p>
        </p:txBody>
      </p:sp>
    </p:spTree>
    <p:extLst>
      <p:ext uri="{BB962C8B-B14F-4D97-AF65-F5344CB8AC3E}">
        <p14:creationId xmlns:p14="http://schemas.microsoft.com/office/powerpoint/2010/main" val="38092088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06/10/2023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college.police.uk/app/engagement-and-communication/media-relation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youtu.be/NzdnayMj_3g"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researchgate.net/publication/354762897_We_are_all_in_this_together_Police_use_of_social_media_during_the_COVID-19_pandemic"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freepngimg.com/png/85354-text-question-blog-questions-logo-any" TargetMode="External"/><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9.xml.rels><?xml version="1.0" encoding="UTF-8" standalone="yes"?>
<Relationships xmlns="http://schemas.openxmlformats.org/package/2006/relationships"><Relationship Id="rId2" Type="http://schemas.openxmlformats.org/officeDocument/2006/relationships/hyperlink" Target="https://www.police-foundation.org.uk/2017/wp-content/uploads/2017/08/Social_media_briefing_FINAL.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8351" y="1138492"/>
            <a:ext cx="7772400" cy="1470025"/>
          </a:xfrm>
        </p:spPr>
        <p:txBody>
          <a:bodyPr/>
          <a:lstStyle/>
          <a:p>
            <a:r>
              <a:rPr lang="en-US">
                <a:cs typeface="Calibri Light"/>
              </a:rPr>
              <a:t>Police, Policing and Society</a:t>
            </a:r>
            <a:endParaRPr lang="en-US"/>
          </a:p>
        </p:txBody>
      </p:sp>
      <p:sp>
        <p:nvSpPr>
          <p:cNvPr id="3" name="Subtitle 2"/>
          <p:cNvSpPr>
            <a:spLocks noGrp="1"/>
          </p:cNvSpPr>
          <p:nvPr>
            <p:ph type="subTitle" idx="1"/>
          </p:nvPr>
        </p:nvSpPr>
        <p:spPr>
          <a:xfrm>
            <a:off x="2738759" y="2320006"/>
            <a:ext cx="6400800" cy="1752600"/>
          </a:xfrm>
        </p:spPr>
        <p:txBody>
          <a:bodyPr vert="horz" lIns="68580" tIns="34290" rIns="68580" bIns="34290" rtlCol="0" anchor="t">
            <a:normAutofit fontScale="85000" lnSpcReduction="20000"/>
          </a:bodyPr>
          <a:lstStyle/>
          <a:p>
            <a:r>
              <a:rPr lang="en-US" dirty="0">
                <a:solidFill>
                  <a:schemeClr val="bg2">
                    <a:lumMod val="10000"/>
                  </a:schemeClr>
                </a:solidFill>
                <a:cs typeface="Calibri"/>
              </a:rPr>
              <a:t>(BMCP5001)</a:t>
            </a:r>
          </a:p>
          <a:p>
            <a:r>
              <a:rPr lang="en-US" dirty="0">
                <a:solidFill>
                  <a:schemeClr val="bg2">
                    <a:lumMod val="10000"/>
                  </a:schemeClr>
                </a:solidFill>
                <a:cs typeface="Calibri"/>
              </a:rPr>
              <a:t>Week 5- The media and</a:t>
            </a:r>
          </a:p>
          <a:p>
            <a:r>
              <a:rPr lang="en-US" dirty="0">
                <a:solidFill>
                  <a:schemeClr val="bg2">
                    <a:lumMod val="10000"/>
                  </a:schemeClr>
                </a:solidFill>
                <a:cs typeface="Calibri"/>
              </a:rPr>
              <a:t> the police</a:t>
            </a:r>
          </a:p>
          <a:p>
            <a:r>
              <a:rPr lang="en-US" dirty="0">
                <a:solidFill>
                  <a:schemeClr val="bg2">
                    <a:lumMod val="10000"/>
                  </a:schemeClr>
                </a:solidFill>
                <a:cs typeface="Calibri"/>
              </a:rPr>
              <a:t>Criminology@uwtsd.ac.uk</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7BB72-C911-38C7-0268-422C4398281B}"/>
              </a:ext>
            </a:extLst>
          </p:cNvPr>
          <p:cNvSpPr>
            <a:spLocks noGrp="1"/>
          </p:cNvSpPr>
          <p:nvPr>
            <p:ph type="title"/>
          </p:nvPr>
        </p:nvSpPr>
        <p:spPr/>
        <p:txBody>
          <a:bodyPr/>
          <a:lstStyle/>
          <a:p>
            <a:r>
              <a:rPr lang="en-US" dirty="0">
                <a:cs typeface="Calibri Light"/>
              </a:rPr>
              <a:t>Aims for today's session</a:t>
            </a:r>
            <a:endParaRPr lang="en-US" dirty="0"/>
          </a:p>
        </p:txBody>
      </p:sp>
      <p:sp>
        <p:nvSpPr>
          <p:cNvPr id="3" name="Content Placeholder 2">
            <a:extLst>
              <a:ext uri="{FF2B5EF4-FFF2-40B4-BE49-F238E27FC236}">
                <a16:creationId xmlns:a16="http://schemas.microsoft.com/office/drawing/2014/main" id="{8E2BF931-FF62-DC92-7065-7C356AAD805C}"/>
              </a:ext>
            </a:extLst>
          </p:cNvPr>
          <p:cNvSpPr>
            <a:spLocks noGrp="1"/>
          </p:cNvSpPr>
          <p:nvPr>
            <p:ph idx="1"/>
          </p:nvPr>
        </p:nvSpPr>
        <p:spPr/>
        <p:txBody>
          <a:bodyPr vert="horz" lIns="91440" tIns="45720" rIns="91440" bIns="45720" rtlCol="0" anchor="t">
            <a:normAutofit/>
          </a:bodyPr>
          <a:lstStyle/>
          <a:p>
            <a:r>
              <a:rPr lang="en-US"/>
              <a:t>Operational side to policing and media</a:t>
            </a:r>
          </a:p>
          <a:p>
            <a:r>
              <a:rPr lang="en-US"/>
              <a:t>How it has improved and hindered public relations</a:t>
            </a:r>
          </a:p>
          <a:p>
            <a:r>
              <a:rPr lang="en-US"/>
              <a:t>Challenges met </a:t>
            </a:r>
          </a:p>
          <a:p>
            <a:r>
              <a:rPr lang="en-US"/>
              <a:t>The 3 roles of SM </a:t>
            </a:r>
          </a:p>
        </p:txBody>
      </p:sp>
    </p:spTree>
    <p:extLst>
      <p:ext uri="{BB962C8B-B14F-4D97-AF65-F5344CB8AC3E}">
        <p14:creationId xmlns:p14="http://schemas.microsoft.com/office/powerpoint/2010/main" val="190847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95C20-DD8A-383F-CAC9-4B7BA1B752CF}"/>
              </a:ext>
            </a:extLst>
          </p:cNvPr>
          <p:cNvSpPr>
            <a:spLocks noGrp="1"/>
          </p:cNvSpPr>
          <p:nvPr>
            <p:ph type="title"/>
          </p:nvPr>
        </p:nvSpPr>
        <p:spPr/>
        <p:txBody>
          <a:bodyPr/>
          <a:lstStyle/>
          <a:p>
            <a:r>
              <a:rPr lang="en-US" dirty="0">
                <a:cs typeface="Calibri Light"/>
              </a:rPr>
              <a:t>Task from last </a:t>
            </a:r>
            <a:r>
              <a:rPr lang="en-US">
                <a:cs typeface="Calibri Light"/>
              </a:rPr>
              <a:t>week's</a:t>
            </a:r>
            <a:r>
              <a:rPr lang="en-US" dirty="0">
                <a:cs typeface="Calibri Light"/>
              </a:rPr>
              <a:t> session...</a:t>
            </a:r>
            <a:endParaRPr lang="en-US" dirty="0"/>
          </a:p>
        </p:txBody>
      </p:sp>
      <p:pic>
        <p:nvPicPr>
          <p:cNvPr id="4" name="Picture 4" descr="Chart, pie chart&#10;&#10;Description automatically generated">
            <a:extLst>
              <a:ext uri="{FF2B5EF4-FFF2-40B4-BE49-F238E27FC236}">
                <a16:creationId xmlns:a16="http://schemas.microsoft.com/office/drawing/2014/main" id="{66A67C9D-0C70-F7DA-387D-9CC13619D050}"/>
              </a:ext>
            </a:extLst>
          </p:cNvPr>
          <p:cNvPicPr>
            <a:picLocks noGrp="1" noChangeAspect="1"/>
          </p:cNvPicPr>
          <p:nvPr>
            <p:ph idx="1"/>
          </p:nvPr>
        </p:nvPicPr>
        <p:blipFill>
          <a:blip r:embed="rId2"/>
          <a:stretch>
            <a:fillRect/>
          </a:stretch>
        </p:blipFill>
        <p:spPr>
          <a:xfrm>
            <a:off x="1714500" y="2250877"/>
            <a:ext cx="5715000" cy="3214688"/>
          </a:xfrm>
        </p:spPr>
      </p:pic>
    </p:spTree>
    <p:extLst>
      <p:ext uri="{BB962C8B-B14F-4D97-AF65-F5344CB8AC3E}">
        <p14:creationId xmlns:p14="http://schemas.microsoft.com/office/powerpoint/2010/main" val="518436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36AB-7067-41D9-87EA-6FE5C8A518A3}"/>
              </a:ext>
            </a:extLst>
          </p:cNvPr>
          <p:cNvSpPr>
            <a:spLocks noGrp="1"/>
          </p:cNvSpPr>
          <p:nvPr>
            <p:ph type="title"/>
          </p:nvPr>
        </p:nvSpPr>
        <p:spPr>
          <a:xfrm>
            <a:off x="425116" y="407988"/>
            <a:ext cx="8229600" cy="571500"/>
          </a:xfrm>
        </p:spPr>
        <p:txBody>
          <a:bodyPr>
            <a:normAutofit/>
          </a:bodyPr>
          <a:lstStyle/>
          <a:p>
            <a:r>
              <a:rPr lang="en-GB" sz="2000"/>
              <a:t>Social Media Roles</a:t>
            </a:r>
          </a:p>
        </p:txBody>
      </p:sp>
      <p:sp>
        <p:nvSpPr>
          <p:cNvPr id="3" name="Content Placeholder 2">
            <a:extLst>
              <a:ext uri="{FF2B5EF4-FFF2-40B4-BE49-F238E27FC236}">
                <a16:creationId xmlns:a16="http://schemas.microsoft.com/office/drawing/2014/main" id="{C107449B-0F9C-4A40-B770-FB5B2D7AF9D5}"/>
              </a:ext>
            </a:extLst>
          </p:cNvPr>
          <p:cNvSpPr>
            <a:spLocks noGrp="1"/>
          </p:cNvSpPr>
          <p:nvPr>
            <p:ph idx="1"/>
          </p:nvPr>
        </p:nvSpPr>
        <p:spPr>
          <a:xfrm>
            <a:off x="457200" y="1122947"/>
            <a:ext cx="8229600" cy="4394286"/>
          </a:xfrm>
        </p:spPr>
        <p:txBody>
          <a:bodyPr vert="horz" lIns="91440" tIns="45720" rIns="91440" bIns="45720" rtlCol="0" anchor="t">
            <a:normAutofit/>
          </a:bodyPr>
          <a:lstStyle/>
          <a:p>
            <a:r>
              <a:rPr lang="en-GB" dirty="0"/>
              <a:t>Three Roles for Social Media:</a:t>
            </a:r>
          </a:p>
          <a:p>
            <a:r>
              <a:rPr lang="en-GB" b="1" dirty="0">
                <a:solidFill>
                  <a:srgbClr val="FF0000"/>
                </a:solidFill>
              </a:rPr>
              <a:t>First: </a:t>
            </a:r>
            <a:r>
              <a:rPr lang="en-GB" dirty="0"/>
              <a:t>Public information </a:t>
            </a:r>
          </a:p>
          <a:p>
            <a:r>
              <a:rPr lang="en-GB" dirty="0"/>
              <a:t>S/M can control the spread of rumours and misinformation </a:t>
            </a:r>
          </a:p>
          <a:p>
            <a:r>
              <a:rPr lang="en-GB" dirty="0"/>
              <a:t>Beyond policing – natural disasters </a:t>
            </a:r>
          </a:p>
        </p:txBody>
      </p:sp>
      <p:pic>
        <p:nvPicPr>
          <p:cNvPr id="5" name="Picture 4">
            <a:extLst>
              <a:ext uri="{FF2B5EF4-FFF2-40B4-BE49-F238E27FC236}">
                <a16:creationId xmlns:a16="http://schemas.microsoft.com/office/drawing/2014/main" id="{6AF82BEF-AB8F-49ED-9607-6B8C1A208A17}"/>
              </a:ext>
            </a:extLst>
          </p:cNvPr>
          <p:cNvPicPr>
            <a:picLocks noChangeAspect="1"/>
          </p:cNvPicPr>
          <p:nvPr/>
        </p:nvPicPr>
        <p:blipFill>
          <a:blip r:embed="rId3"/>
          <a:stretch>
            <a:fillRect/>
          </a:stretch>
        </p:blipFill>
        <p:spPr>
          <a:xfrm>
            <a:off x="4922670" y="4125580"/>
            <a:ext cx="3764130" cy="2732420"/>
          </a:xfrm>
          <a:prstGeom prst="rect">
            <a:avLst/>
          </a:prstGeom>
        </p:spPr>
      </p:pic>
    </p:spTree>
    <p:extLst>
      <p:ext uri="{BB962C8B-B14F-4D97-AF65-F5344CB8AC3E}">
        <p14:creationId xmlns:p14="http://schemas.microsoft.com/office/powerpoint/2010/main" val="3461743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852D5-D9C7-45DA-A41F-EFA391DEE6AC}"/>
              </a:ext>
            </a:extLst>
          </p:cNvPr>
          <p:cNvSpPr>
            <a:spLocks noGrp="1"/>
          </p:cNvSpPr>
          <p:nvPr>
            <p:ph type="title"/>
          </p:nvPr>
        </p:nvSpPr>
        <p:spPr>
          <a:xfrm>
            <a:off x="457200" y="274638"/>
            <a:ext cx="8229600" cy="623720"/>
          </a:xfrm>
        </p:spPr>
        <p:txBody>
          <a:bodyPr>
            <a:normAutofit/>
          </a:bodyPr>
          <a:lstStyle/>
          <a:p>
            <a:r>
              <a:rPr lang="en-GB" sz="2800" b="1" dirty="0">
                <a:solidFill>
                  <a:srgbClr val="FF0000"/>
                </a:solidFill>
              </a:rPr>
              <a:t>Second- </a:t>
            </a:r>
            <a:r>
              <a:rPr lang="en-GB" sz="2800" dirty="0"/>
              <a:t>Engagement</a:t>
            </a:r>
          </a:p>
        </p:txBody>
      </p:sp>
      <p:sp>
        <p:nvSpPr>
          <p:cNvPr id="3" name="Content Placeholder 2">
            <a:extLst>
              <a:ext uri="{FF2B5EF4-FFF2-40B4-BE49-F238E27FC236}">
                <a16:creationId xmlns:a16="http://schemas.microsoft.com/office/drawing/2014/main" id="{D7EC3562-4C49-43E3-AAC8-3F8A630F5259}"/>
              </a:ext>
            </a:extLst>
          </p:cNvPr>
          <p:cNvSpPr>
            <a:spLocks noGrp="1"/>
          </p:cNvSpPr>
          <p:nvPr>
            <p:ph idx="1"/>
          </p:nvPr>
        </p:nvSpPr>
        <p:spPr>
          <a:xfrm>
            <a:off x="457200" y="786064"/>
            <a:ext cx="8229600" cy="4731170"/>
          </a:xfrm>
        </p:spPr>
        <p:txBody>
          <a:bodyPr vert="horz" lIns="91440" tIns="45720" rIns="91440" bIns="45720" rtlCol="0" anchor="t">
            <a:noAutofit/>
          </a:bodyPr>
          <a:lstStyle/>
          <a:p>
            <a:r>
              <a:rPr lang="en-GB" sz="2000" dirty="0"/>
              <a:t>Community outreach, response and relationship building. </a:t>
            </a:r>
            <a:endParaRPr lang="en-GB" sz="2000"/>
          </a:p>
          <a:p>
            <a:r>
              <a:rPr lang="en-GB" sz="2000" dirty="0"/>
              <a:t>Engagement is a fundamental part of policing </a:t>
            </a:r>
          </a:p>
          <a:p>
            <a:r>
              <a:rPr lang="en-GB" sz="2000" dirty="0"/>
              <a:t>Social media allows the police to communicate with the public </a:t>
            </a:r>
          </a:p>
          <a:p>
            <a:r>
              <a:rPr lang="en-GB" sz="2000" dirty="0"/>
              <a:t>Police feel that they are accessible as an organisation ‘human’ side</a:t>
            </a:r>
          </a:p>
          <a:p>
            <a:r>
              <a:rPr lang="en-GB" sz="2000" dirty="0"/>
              <a:t>Greater Manchester Police’s ‘Twitter Day’, 2010, during which every incident notified to their control room over a 24-hour period was posted on Twitter. The idea behind it was to raise awareness of the diverse and complex role of policing.</a:t>
            </a:r>
          </a:p>
          <a:p>
            <a:r>
              <a:rPr lang="en-GB" sz="2000" dirty="0"/>
              <a:t>Crime reports as well as report of cows at loose, a phone call from a man reporting that his television was not working.</a:t>
            </a:r>
          </a:p>
          <a:p>
            <a:r>
              <a:rPr lang="en-GB" sz="2000" dirty="0"/>
              <a:t>Increased their number of Twitter followers from 3,000 to 17,000</a:t>
            </a:r>
          </a:p>
        </p:txBody>
      </p:sp>
    </p:spTree>
    <p:extLst>
      <p:ext uri="{BB962C8B-B14F-4D97-AF65-F5344CB8AC3E}">
        <p14:creationId xmlns:p14="http://schemas.microsoft.com/office/powerpoint/2010/main" val="1363944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3E706-C49B-4851-827C-07CC18799775}"/>
              </a:ext>
            </a:extLst>
          </p:cNvPr>
          <p:cNvSpPr>
            <a:spLocks noGrp="1"/>
          </p:cNvSpPr>
          <p:nvPr>
            <p:ph type="title"/>
          </p:nvPr>
        </p:nvSpPr>
        <p:spPr>
          <a:xfrm>
            <a:off x="457200" y="274638"/>
            <a:ext cx="8229600" cy="607678"/>
          </a:xfrm>
        </p:spPr>
        <p:txBody>
          <a:bodyPr>
            <a:normAutofit fontScale="90000"/>
          </a:bodyPr>
          <a:lstStyle/>
          <a:p>
            <a:br>
              <a:rPr lang="en-GB" sz="3100" dirty="0"/>
            </a:br>
            <a:r>
              <a:rPr lang="en-GB" sz="3100" b="1" dirty="0">
                <a:solidFill>
                  <a:srgbClr val="FF0000"/>
                </a:solidFill>
              </a:rPr>
              <a:t>Third:</a:t>
            </a:r>
            <a:r>
              <a:rPr lang="en-GB" sz="3100" dirty="0"/>
              <a:t> “monitoring,” crime prevention and tracking</a:t>
            </a:r>
            <a:br>
              <a:rPr lang="en-GB" dirty="0"/>
            </a:br>
            <a:endParaRPr lang="en-GB"/>
          </a:p>
        </p:txBody>
      </p:sp>
      <p:sp>
        <p:nvSpPr>
          <p:cNvPr id="3" name="Content Placeholder 2">
            <a:extLst>
              <a:ext uri="{FF2B5EF4-FFF2-40B4-BE49-F238E27FC236}">
                <a16:creationId xmlns:a16="http://schemas.microsoft.com/office/drawing/2014/main" id="{EC29B756-5984-4AE9-9EB7-8E04E6E51BA6}"/>
              </a:ext>
            </a:extLst>
          </p:cNvPr>
          <p:cNvSpPr>
            <a:spLocks noGrp="1"/>
          </p:cNvSpPr>
          <p:nvPr>
            <p:ph idx="1"/>
          </p:nvPr>
        </p:nvSpPr>
        <p:spPr>
          <a:xfrm>
            <a:off x="457200" y="882316"/>
            <a:ext cx="8229600" cy="4634917"/>
          </a:xfrm>
        </p:spPr>
        <p:txBody>
          <a:bodyPr/>
          <a:lstStyle/>
          <a:p>
            <a:r>
              <a:rPr lang="en-GB" sz="2400"/>
              <a:t>Social media can assist the police in intelligence-gathering, with its speed providing a crucial advantage when appealing for witnesses or information or looking for missing persons.</a:t>
            </a:r>
          </a:p>
          <a:p>
            <a:endParaRPr lang="en-GB"/>
          </a:p>
        </p:txBody>
      </p:sp>
      <p:pic>
        <p:nvPicPr>
          <p:cNvPr id="4" name="Picture 3">
            <a:extLst>
              <a:ext uri="{FF2B5EF4-FFF2-40B4-BE49-F238E27FC236}">
                <a16:creationId xmlns:a16="http://schemas.microsoft.com/office/drawing/2014/main" id="{709106BE-F775-4630-866B-4A3EE8F81D06}"/>
              </a:ext>
            </a:extLst>
          </p:cNvPr>
          <p:cNvPicPr>
            <a:picLocks noChangeAspect="1"/>
          </p:cNvPicPr>
          <p:nvPr/>
        </p:nvPicPr>
        <p:blipFill>
          <a:blip r:embed="rId2"/>
          <a:stretch>
            <a:fillRect/>
          </a:stretch>
        </p:blipFill>
        <p:spPr>
          <a:xfrm>
            <a:off x="4029075" y="2902618"/>
            <a:ext cx="4657725" cy="2800350"/>
          </a:xfrm>
          <a:prstGeom prst="rect">
            <a:avLst/>
          </a:prstGeom>
        </p:spPr>
      </p:pic>
    </p:spTree>
    <p:extLst>
      <p:ext uri="{BB962C8B-B14F-4D97-AF65-F5344CB8AC3E}">
        <p14:creationId xmlns:p14="http://schemas.microsoft.com/office/powerpoint/2010/main" val="1416991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AAB7B-0D6A-1F47-268D-A7FDE705DD55}"/>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dirty="0"/>
              <a:t>What media has been used in the recent case of Nicola Bulley?</a:t>
            </a:r>
          </a:p>
        </p:txBody>
      </p:sp>
      <p:pic>
        <p:nvPicPr>
          <p:cNvPr id="4" name="Picture 4" descr="A picture containing grass, outdoor, tree, person&#10;&#10;Description automatically generated">
            <a:extLst>
              <a:ext uri="{FF2B5EF4-FFF2-40B4-BE49-F238E27FC236}">
                <a16:creationId xmlns:a16="http://schemas.microsoft.com/office/drawing/2014/main" id="{B88F1044-FBFA-BB4E-7265-CDC1F3E8ADD2}"/>
              </a:ext>
            </a:extLst>
          </p:cNvPr>
          <p:cNvPicPr>
            <a:picLocks noGrp="1" noChangeAspect="1"/>
          </p:cNvPicPr>
          <p:nvPr>
            <p:ph sz="half" idx="1"/>
          </p:nvPr>
        </p:nvPicPr>
        <p:blipFill rotWithShape="1">
          <a:blip r:embed="rId3"/>
          <a:srcRect l="31901" r="11150"/>
          <a:stretch/>
        </p:blipFill>
        <p:spPr>
          <a:xfrm>
            <a:off x="457200" y="1600201"/>
            <a:ext cx="4038600" cy="3989040"/>
          </a:xfrm>
          <a:noFill/>
        </p:spPr>
      </p:pic>
      <p:sp>
        <p:nvSpPr>
          <p:cNvPr id="9" name="Content Placeholder 3">
            <a:extLst>
              <a:ext uri="{FF2B5EF4-FFF2-40B4-BE49-F238E27FC236}">
                <a16:creationId xmlns:a16="http://schemas.microsoft.com/office/drawing/2014/main" id="{2B1FE9BD-0910-C0C0-351A-32316C8E2053}"/>
              </a:ext>
            </a:extLst>
          </p:cNvPr>
          <p:cNvSpPr>
            <a:spLocks noGrp="1"/>
          </p:cNvSpPr>
          <p:nvPr>
            <p:ph sz="half" idx="2"/>
          </p:nvPr>
        </p:nvSpPr>
        <p:spPr>
          <a:xfrm>
            <a:off x="4648200" y="1600201"/>
            <a:ext cx="4038600" cy="3989040"/>
          </a:xfrm>
        </p:spPr>
        <p:txBody>
          <a:bodyPr vert="horz" lIns="91440" tIns="45720" rIns="91440" bIns="45720" rtlCol="0" anchor="t">
            <a:normAutofit/>
          </a:bodyPr>
          <a:lstStyle/>
          <a:p>
            <a:r>
              <a:rPr lang="en-US" dirty="0"/>
              <a:t>Social media</a:t>
            </a:r>
          </a:p>
          <a:p>
            <a:r>
              <a:rPr lang="en-US" dirty="0"/>
              <a:t>TV- News and interviews with the family</a:t>
            </a:r>
          </a:p>
          <a:p>
            <a:r>
              <a:rPr lang="en-US" dirty="0"/>
              <a:t>Newspapers</a:t>
            </a:r>
          </a:p>
          <a:p>
            <a:r>
              <a:rPr lang="en-US" dirty="0"/>
              <a:t>Podcasts</a:t>
            </a:r>
          </a:p>
          <a:p>
            <a:r>
              <a:rPr lang="en-US" dirty="0"/>
              <a:t>Radio</a:t>
            </a:r>
          </a:p>
        </p:txBody>
      </p:sp>
    </p:spTree>
    <p:extLst>
      <p:ext uri="{BB962C8B-B14F-4D97-AF65-F5344CB8AC3E}">
        <p14:creationId xmlns:p14="http://schemas.microsoft.com/office/powerpoint/2010/main" val="4110185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8116E-D8D4-F434-2AAC-E1DD8909F97E}"/>
              </a:ext>
            </a:extLst>
          </p:cNvPr>
          <p:cNvSpPr>
            <a:spLocks noGrp="1"/>
          </p:cNvSpPr>
          <p:nvPr>
            <p:ph type="title"/>
          </p:nvPr>
        </p:nvSpPr>
        <p:spPr/>
        <p:txBody>
          <a:bodyPr>
            <a:normAutofit fontScale="90000"/>
          </a:bodyPr>
          <a:lstStyle/>
          <a:p>
            <a:r>
              <a:rPr lang="en-GB"/>
              <a:t>The operational side to Social Media (SM)</a:t>
            </a:r>
          </a:p>
        </p:txBody>
      </p:sp>
      <p:pic>
        <p:nvPicPr>
          <p:cNvPr id="2050" name="Picture 2" descr="Social Media and Tactical Considerations For Law Enforcement | Public  Intelligence">
            <a:extLst>
              <a:ext uri="{FF2B5EF4-FFF2-40B4-BE49-F238E27FC236}">
                <a16:creationId xmlns:a16="http://schemas.microsoft.com/office/drawing/2014/main" id="{C439752B-53F5-355F-C4EB-D5BDDE6AAD7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62420" y="1600200"/>
            <a:ext cx="3019159"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5951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63 Passing Out Flyers Photos and Premium High Res Pictures - Getty Images">
            <a:extLst>
              <a:ext uri="{FF2B5EF4-FFF2-40B4-BE49-F238E27FC236}">
                <a16:creationId xmlns:a16="http://schemas.microsoft.com/office/drawing/2014/main" id="{6F4EE822-AEEF-68F4-0AC0-654CA4939A8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830388"/>
            <a:ext cx="1465263" cy="1622425"/>
          </a:xfrm>
          <a:prstGeom prst="rect">
            <a:avLst/>
          </a:prstGeom>
          <a:ln>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1028" name="Picture 4" descr="Man jailed for biting security guard's ear | Dyfed-Powys Police">
            <a:extLst>
              <a:ext uri="{FF2B5EF4-FFF2-40B4-BE49-F238E27FC236}">
                <a16:creationId xmlns:a16="http://schemas.microsoft.com/office/drawing/2014/main" id="{9098E79B-2682-C0C0-EA30-4C48A5EB8C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7075" y="1830388"/>
            <a:ext cx="3057525" cy="1622425"/>
          </a:xfrm>
          <a:prstGeom prst="rect">
            <a:avLst/>
          </a:prstGeom>
          <a:ln>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1032" name="Picture 8" descr="The Bristol Port Company - Please read and pass on this *Scam Warning* to  your family, friends, neighbours and colleagues. Please remember - Police  will never ask you for money. | Facebook">
            <a:extLst>
              <a:ext uri="{FF2B5EF4-FFF2-40B4-BE49-F238E27FC236}">
                <a16:creationId xmlns:a16="http://schemas.microsoft.com/office/drawing/2014/main" id="{0CAC9292-4D46-21E4-36F0-3985929581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29213" y="1830388"/>
            <a:ext cx="1103313" cy="1622425"/>
          </a:xfrm>
          <a:prstGeom prst="rect">
            <a:avLst/>
          </a:prstGeom>
          <a:ln>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5" name="Picture 4" descr="A screenshot of a computer&#10;&#10;Description automatically generated with medium confidence">
            <a:extLst>
              <a:ext uri="{FF2B5EF4-FFF2-40B4-BE49-F238E27FC236}">
                <a16:creationId xmlns:a16="http://schemas.microsoft.com/office/drawing/2014/main" id="{9CEADAE1-45BF-E85F-89B2-076AB1B03E20}"/>
              </a:ext>
            </a:extLst>
          </p:cNvPr>
          <p:cNvPicPr>
            <a:picLocks noChangeAspect="1"/>
          </p:cNvPicPr>
          <p:nvPr/>
        </p:nvPicPr>
        <p:blipFill>
          <a:blip r:embed="rId6"/>
          <a:stretch>
            <a:fillRect/>
          </a:stretch>
        </p:blipFill>
        <p:spPr>
          <a:xfrm>
            <a:off x="457200" y="3527425"/>
            <a:ext cx="5775325" cy="1757363"/>
          </a:xfrm>
          <a:prstGeom prst="rect">
            <a:avLst/>
          </a:prstGeom>
          <a:ln>
            <a:solidFill>
              <a:schemeClr val="accent1">
                <a:lumMod val="75000"/>
              </a:schemeClr>
            </a:solidFill>
          </a:ln>
        </p:spPr>
      </p:pic>
      <p:pic>
        <p:nvPicPr>
          <p:cNvPr id="1030" name="Picture 6" descr="Ayrshire Police Division - We are again appealing for information to help  trace Jamie Cannon who has now been missing for a week. Jamie was last seen  seven days ago, on Thursday,">
            <a:extLst>
              <a:ext uri="{FF2B5EF4-FFF2-40B4-BE49-F238E27FC236}">
                <a16:creationId xmlns:a16="http://schemas.microsoft.com/office/drawing/2014/main" id="{8C33CAEE-FA14-1252-1D24-5EA73CBBFF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07138" y="1830388"/>
            <a:ext cx="2379663" cy="34544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D735292-25B1-DBE2-B4D6-60AC2F3D8986}"/>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How do the police use social media?</a:t>
            </a:r>
          </a:p>
        </p:txBody>
      </p:sp>
    </p:spTree>
    <p:extLst>
      <p:ext uri="{BB962C8B-B14F-4D97-AF65-F5344CB8AC3E}">
        <p14:creationId xmlns:p14="http://schemas.microsoft.com/office/powerpoint/2010/main" val="1048995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BAA299-49B3-6449-98A7-2926DF0CE618}"/>
              </a:ext>
            </a:extLst>
          </p:cNvPr>
          <p:cNvSpPr>
            <a:spLocks noGrp="1"/>
          </p:cNvSpPr>
          <p:nvPr>
            <p:ph idx="1"/>
          </p:nvPr>
        </p:nvSpPr>
        <p:spPr>
          <a:xfrm>
            <a:off x="416489" y="2194538"/>
            <a:ext cx="3620526" cy="3295487"/>
          </a:xfrm>
          <a:solidFill>
            <a:schemeClr val="bg1"/>
          </a:solidFill>
        </p:spPr>
        <p:txBody>
          <a:bodyPr>
            <a:normAutofit lnSpcReduction="10000"/>
          </a:bodyPr>
          <a:lstStyle/>
          <a:p>
            <a:r>
              <a:rPr lang="en-GB" sz="1350">
                <a:solidFill>
                  <a:srgbClr val="002060"/>
                </a:solidFill>
                <a:latin typeface="Arial" panose="020B0604020202020204" pitchFamily="34" charset="0"/>
                <a:cs typeface="Arial" panose="020B0604020202020204" pitchFamily="34" charset="0"/>
              </a:rPr>
              <a:t>SM can act as a great tool for gathering evidence / information </a:t>
            </a:r>
            <a:br>
              <a:rPr lang="en-GB" sz="1350">
                <a:solidFill>
                  <a:srgbClr val="002060"/>
                </a:solidFill>
                <a:latin typeface="Arial" panose="020B0604020202020204" pitchFamily="34" charset="0"/>
                <a:cs typeface="Arial" panose="020B0604020202020204" pitchFamily="34" charset="0"/>
              </a:rPr>
            </a:br>
            <a:endParaRPr lang="en-GB" sz="1350">
              <a:solidFill>
                <a:srgbClr val="002060"/>
              </a:solidFill>
              <a:latin typeface="Arial" panose="020B0604020202020204" pitchFamily="34" charset="0"/>
              <a:cs typeface="Arial" panose="020B0604020202020204" pitchFamily="34" charset="0"/>
            </a:endParaRPr>
          </a:p>
          <a:p>
            <a:r>
              <a:rPr lang="en-GB" sz="1350">
                <a:solidFill>
                  <a:srgbClr val="002060"/>
                </a:solidFill>
                <a:latin typeface="Arial" panose="020B0604020202020204" pitchFamily="34" charset="0"/>
                <a:cs typeface="Arial" panose="020B0604020202020204" pitchFamily="34" charset="0"/>
              </a:rPr>
              <a:t>FMU’s can publicise good work (Engagement by community officers or about those charged and sentenced with a crime, which in turn, will offer reassurance to members of the public) </a:t>
            </a:r>
          </a:p>
          <a:p>
            <a:endParaRPr lang="en-GB" sz="1350">
              <a:solidFill>
                <a:srgbClr val="002060"/>
              </a:solidFill>
              <a:latin typeface="Arial" panose="020B0604020202020204" pitchFamily="34" charset="0"/>
              <a:cs typeface="Arial" panose="020B0604020202020204" pitchFamily="34" charset="0"/>
            </a:endParaRPr>
          </a:p>
          <a:p>
            <a:r>
              <a:rPr lang="en-GB" sz="1350">
                <a:solidFill>
                  <a:srgbClr val="002060"/>
                </a:solidFill>
                <a:latin typeface="Arial" panose="020B0604020202020204" pitchFamily="34" charset="0"/>
                <a:cs typeface="Arial" panose="020B0604020202020204" pitchFamily="34" charset="0"/>
              </a:rPr>
              <a:t>SM can also assist people in reporting incidents. </a:t>
            </a:r>
          </a:p>
          <a:p>
            <a:endParaRPr lang="en-GB" sz="1350">
              <a:solidFill>
                <a:srgbClr val="002060"/>
              </a:solidFill>
              <a:latin typeface="Arial" panose="020B0604020202020204" pitchFamily="34" charset="0"/>
              <a:cs typeface="Arial" panose="020B0604020202020204" pitchFamily="34" charset="0"/>
            </a:endParaRPr>
          </a:p>
          <a:p>
            <a:r>
              <a:rPr lang="en-GB" sz="1350">
                <a:solidFill>
                  <a:srgbClr val="002060"/>
                </a:solidFill>
                <a:latin typeface="Arial" panose="020B0604020202020204" pitchFamily="34" charset="0"/>
                <a:cs typeface="Arial" panose="020B0604020202020204" pitchFamily="34" charset="0"/>
              </a:rPr>
              <a:t>FMU’S can put public appeals for witnesses / MISPERS, or to state roads are closed due to a collision etc....</a:t>
            </a:r>
          </a:p>
          <a:p>
            <a:endParaRPr lang="en-GB" sz="1275"/>
          </a:p>
          <a:p>
            <a:endParaRPr lang="en-GB" sz="1275"/>
          </a:p>
        </p:txBody>
      </p:sp>
      <p:pic>
        <p:nvPicPr>
          <p:cNvPr id="8194" name="Picture 2" descr="Gwent Police - Home | Facebook">
            <a:extLst>
              <a:ext uri="{FF2B5EF4-FFF2-40B4-BE49-F238E27FC236}">
                <a16:creationId xmlns:a16="http://schemas.microsoft.com/office/drawing/2014/main" id="{8B011A45-0882-4D4A-B091-BE1AC586034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771563">
            <a:off x="5324884" y="1412785"/>
            <a:ext cx="3487673" cy="1743837"/>
          </a:xfrm>
          <a:prstGeom prst="rect">
            <a:avLst/>
          </a:prstGeom>
          <a:noFill/>
          <a:extLst>
            <a:ext uri="{909E8E84-426E-40DD-AFC4-6F175D3DCCD1}">
              <a14:hiddenFill xmlns:a14="http://schemas.microsoft.com/office/drawing/2010/main">
                <a:solidFill>
                  <a:srgbClr val="FFFFFF"/>
                </a:solidFill>
              </a14:hiddenFill>
            </a:ext>
          </a:extLst>
        </p:spPr>
      </p:pic>
      <p:sp>
        <p:nvSpPr>
          <p:cNvPr id="4" name="Pentagon 3">
            <a:extLst>
              <a:ext uri="{FF2B5EF4-FFF2-40B4-BE49-F238E27FC236}">
                <a16:creationId xmlns:a16="http://schemas.microsoft.com/office/drawing/2014/main" id="{41E37659-D121-BA4B-937A-2A35F2C90D25}"/>
              </a:ext>
            </a:extLst>
          </p:cNvPr>
          <p:cNvSpPr/>
          <p:nvPr/>
        </p:nvSpPr>
        <p:spPr>
          <a:xfrm>
            <a:off x="195710" y="1070735"/>
            <a:ext cx="4978858" cy="666128"/>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a:extLst>
              <a:ext uri="{FF2B5EF4-FFF2-40B4-BE49-F238E27FC236}">
                <a16:creationId xmlns:a16="http://schemas.microsoft.com/office/drawing/2014/main" id="{10C12C2C-256F-0D49-AD0C-BEF16A1A126B}"/>
              </a:ext>
            </a:extLst>
          </p:cNvPr>
          <p:cNvSpPr>
            <a:spLocks noGrp="1"/>
          </p:cNvSpPr>
          <p:nvPr>
            <p:ph type="title"/>
          </p:nvPr>
        </p:nvSpPr>
        <p:spPr>
          <a:xfrm>
            <a:off x="-1534664" y="1191166"/>
            <a:ext cx="8178800" cy="851803"/>
          </a:xfrm>
        </p:spPr>
        <p:txBody>
          <a:bodyPr>
            <a:normAutofit fontScale="90000"/>
          </a:bodyPr>
          <a:lstStyle/>
          <a:p>
            <a:r>
              <a:rPr lang="en-GB" sz="1875">
                <a:solidFill>
                  <a:schemeClr val="bg1"/>
                </a:solidFill>
                <a:latin typeface="Arial" panose="020B0604020202020204" pitchFamily="34" charset="0"/>
                <a:cs typeface="Arial" panose="020B0604020202020204" pitchFamily="34" charset="0"/>
              </a:rPr>
              <a:t>Social Media &amp; Community Engagement</a:t>
            </a:r>
            <a:br>
              <a:rPr lang="en-GB" sz="1875"/>
            </a:br>
            <a:br>
              <a:rPr lang="en-GB" sz="1875"/>
            </a:br>
            <a:endParaRPr lang="en-GB" sz="1875"/>
          </a:p>
        </p:txBody>
      </p:sp>
      <p:pic>
        <p:nvPicPr>
          <p:cNvPr id="8196" name="Picture 4" descr="Gwent Police - Not long now…We will be opening our recruitment for police  constables in just a few days on Monday 2nd September! If you're interested  in applying, come along to one">
            <a:extLst>
              <a:ext uri="{FF2B5EF4-FFF2-40B4-BE49-F238E27FC236}">
                <a16:creationId xmlns:a16="http://schemas.microsoft.com/office/drawing/2014/main" id="{D306A36F-5474-E745-A21B-48BFA968C9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9114" y="2694616"/>
            <a:ext cx="2800350" cy="1628775"/>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CONTACTUS | Remember, you can get in... - South Wales Police | Facebook">
            <a:extLst>
              <a:ext uri="{FF2B5EF4-FFF2-40B4-BE49-F238E27FC236}">
                <a16:creationId xmlns:a16="http://schemas.microsoft.com/office/drawing/2014/main" id="{DD27970F-4680-2F49-9B31-1D7F7656D6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18484" y="4148543"/>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442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7B4182C5-D139-2B46-8677-4B05E3F36E84}"/>
              </a:ext>
            </a:extLst>
          </p:cNvPr>
          <p:cNvSpPr/>
          <p:nvPr/>
        </p:nvSpPr>
        <p:spPr>
          <a:xfrm>
            <a:off x="333230" y="1203193"/>
            <a:ext cx="5589589" cy="666128"/>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a:extLst>
              <a:ext uri="{FF2B5EF4-FFF2-40B4-BE49-F238E27FC236}">
                <a16:creationId xmlns:a16="http://schemas.microsoft.com/office/drawing/2014/main" id="{D8EB03C5-C122-2843-ADCE-ACF98904C691}"/>
              </a:ext>
            </a:extLst>
          </p:cNvPr>
          <p:cNvSpPr>
            <a:spLocks noGrp="1"/>
          </p:cNvSpPr>
          <p:nvPr>
            <p:ph type="title"/>
          </p:nvPr>
        </p:nvSpPr>
        <p:spPr>
          <a:xfrm>
            <a:off x="-709684" y="1020456"/>
            <a:ext cx="9036163" cy="1012887"/>
          </a:xfrm>
        </p:spPr>
        <p:txBody>
          <a:bodyPr/>
          <a:lstStyle/>
          <a:p>
            <a:r>
              <a:rPr lang="en-GB">
                <a:solidFill>
                  <a:schemeClr val="bg1"/>
                </a:solidFill>
              </a:rPr>
              <a:t>Enhancing Communications </a:t>
            </a:r>
          </a:p>
        </p:txBody>
      </p:sp>
      <p:sp>
        <p:nvSpPr>
          <p:cNvPr id="6" name="TextBox 5">
            <a:extLst>
              <a:ext uri="{FF2B5EF4-FFF2-40B4-BE49-F238E27FC236}">
                <a16:creationId xmlns:a16="http://schemas.microsoft.com/office/drawing/2014/main" id="{D4C5F50B-A44C-5846-A036-191F634EB595}"/>
              </a:ext>
            </a:extLst>
          </p:cNvPr>
          <p:cNvSpPr txBox="1"/>
          <p:nvPr/>
        </p:nvSpPr>
        <p:spPr>
          <a:xfrm>
            <a:off x="533297" y="2282725"/>
            <a:ext cx="4578723" cy="3554819"/>
          </a:xfrm>
          <a:prstGeom prst="rect">
            <a:avLst/>
          </a:prstGeom>
          <a:noFill/>
        </p:spPr>
        <p:txBody>
          <a:bodyPr wrap="square">
            <a:spAutoFit/>
          </a:bodyPr>
          <a:lstStyle/>
          <a:p>
            <a:pPr marL="214313" indent="-214313">
              <a:buFont typeface="Arial" panose="020B0604020202020204" pitchFamily="34" charset="0"/>
              <a:buChar char="•"/>
            </a:pPr>
            <a:r>
              <a:rPr lang="en-GB" sz="1500"/>
              <a:t>It is important that the police encourage communication from the public. </a:t>
            </a:r>
          </a:p>
          <a:p>
            <a:pPr marL="214313" indent="-214313">
              <a:buFont typeface="Arial" panose="020B0604020202020204" pitchFamily="34" charset="0"/>
              <a:buChar char="•"/>
            </a:pPr>
            <a:endParaRPr lang="en-GB" sz="1500"/>
          </a:p>
          <a:p>
            <a:pPr marL="214313" indent="-214313">
              <a:buFont typeface="Arial" panose="020B0604020202020204" pitchFamily="34" charset="0"/>
              <a:buChar char="•"/>
            </a:pPr>
            <a:r>
              <a:rPr lang="en-GB" sz="1500"/>
              <a:t>Need information to be able to conduct their work and can help them build trust in the community.</a:t>
            </a:r>
          </a:p>
          <a:p>
            <a:pPr marL="214313" indent="-214313">
              <a:buFont typeface="Arial" panose="020B0604020202020204" pitchFamily="34" charset="0"/>
              <a:buChar char="•"/>
            </a:pPr>
            <a:endParaRPr lang="en-GB" sz="1500"/>
          </a:p>
          <a:p>
            <a:pPr marL="214313" indent="-214313">
              <a:buFont typeface="Arial" panose="020B0604020202020204" pitchFamily="34" charset="0"/>
              <a:buChar char="•"/>
            </a:pPr>
            <a:r>
              <a:rPr lang="en-GB" sz="1500"/>
              <a:t>Some people may be reluctant to contact the police directly- a telephone call to them, or a private message on social media can help the most reluctant member of the public to make contact. </a:t>
            </a:r>
          </a:p>
          <a:p>
            <a:pPr marL="214313" indent="-214313">
              <a:buFont typeface="Arial" panose="020B0604020202020204" pitchFamily="34" charset="0"/>
              <a:buChar char="•"/>
            </a:pPr>
            <a:endParaRPr lang="en-GB" sz="1500"/>
          </a:p>
          <a:p>
            <a:pPr marL="214313" indent="-214313">
              <a:buFont typeface="Arial" panose="020B0604020202020204" pitchFamily="34" charset="0"/>
              <a:buChar char="•"/>
            </a:pPr>
            <a:r>
              <a:rPr lang="en-GB" sz="1500"/>
              <a:t>Showing what they do can also give the public a sense of safety.</a:t>
            </a:r>
          </a:p>
        </p:txBody>
      </p:sp>
      <p:pic>
        <p:nvPicPr>
          <p:cNvPr id="9218" name="Picture 2" descr="Gwent Police - 6️⃣ people have been arrested following drugs raids this  morning. We worked with Metropolitan Police Service Thames Valley Police  and South Wales Police to execute warrants at 12 addresses">
            <a:extLst>
              <a:ext uri="{FF2B5EF4-FFF2-40B4-BE49-F238E27FC236}">
                <a16:creationId xmlns:a16="http://schemas.microsoft.com/office/drawing/2014/main" id="{61AAAA04-A163-604D-99A3-0B1F154ACA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3744">
            <a:off x="6022004" y="1253258"/>
            <a:ext cx="2440193" cy="1220097"/>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Gwent Police - Home | Facebook">
            <a:extLst>
              <a:ext uri="{FF2B5EF4-FFF2-40B4-BE49-F238E27FC236}">
                <a16:creationId xmlns:a16="http://schemas.microsoft.com/office/drawing/2014/main" id="{2316FBA0-D3E2-A541-8277-D041E5A060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5967" y="2799849"/>
            <a:ext cx="2418762" cy="120938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Gwent Police - We are working with South Wales Fire and Rescue Service  following the evacuation of a commercial premises in #Torfaen. The road  between the Rechem roundabout and New Inn (both">
            <a:extLst>
              <a:ext uri="{FF2B5EF4-FFF2-40B4-BE49-F238E27FC236}">
                <a16:creationId xmlns:a16="http://schemas.microsoft.com/office/drawing/2014/main" id="{5BEAE8C2-80C5-C247-88BD-79DC706477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253386">
            <a:off x="5907670" y="4229631"/>
            <a:ext cx="2514605" cy="12573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344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9C5C6C-81A3-DD4C-9821-CB1BC1EED8E9}"/>
              </a:ext>
            </a:extLst>
          </p:cNvPr>
          <p:cNvSpPr txBox="1"/>
          <p:nvPr/>
        </p:nvSpPr>
        <p:spPr>
          <a:xfrm>
            <a:off x="378961" y="1982794"/>
            <a:ext cx="4317730" cy="3853106"/>
          </a:xfrm>
          <a:prstGeom prst="rect">
            <a:avLst/>
          </a:prstGeom>
          <a:noFill/>
        </p:spPr>
        <p:txBody>
          <a:bodyPr wrap="square" lIns="91440" tIns="45720" rIns="91440" bIns="45720" anchor="t">
            <a:spAutoFit/>
          </a:bodyPr>
          <a:lstStyle/>
          <a:p>
            <a:pPr marL="257175" indent="-257175">
              <a:lnSpc>
                <a:spcPct val="107000"/>
              </a:lnSpc>
              <a:spcAft>
                <a:spcPts val="600"/>
              </a:spcAft>
              <a:buFont typeface="Arial" panose="020B0604020202020204" pitchFamily="34" charset="0"/>
              <a:buChar char="•"/>
            </a:pPr>
            <a:r>
              <a:rPr lang="en-GB" sz="1500" dirty="0">
                <a:latin typeface="Arial"/>
                <a:ea typeface="Calibri" panose="020F0502020204030204" pitchFamily="34" charset="0"/>
                <a:cs typeface="Arial"/>
              </a:rPr>
              <a:t>Phones / tablets can store so much data which can be retrieved by a DMI.</a:t>
            </a:r>
          </a:p>
          <a:p>
            <a:pPr marL="257175" indent="-257175">
              <a:lnSpc>
                <a:spcPct val="107000"/>
              </a:lnSpc>
              <a:spcAft>
                <a:spcPts val="600"/>
              </a:spcAft>
              <a:buFont typeface="Arial" panose="020B0604020202020204" pitchFamily="34" charset="0"/>
              <a:buChar char="•"/>
            </a:pPr>
            <a:r>
              <a:rPr lang="en-GB" sz="1500" dirty="0">
                <a:latin typeface="Arial"/>
                <a:ea typeface="Calibri" panose="020F0502020204030204" pitchFamily="34" charset="0"/>
                <a:cs typeface="Arial"/>
              </a:rPr>
              <a:t>A DMI has strict guidelines in which to operate, and cannot just randomly do what they please. </a:t>
            </a:r>
            <a:endParaRPr lang="en-GB" sz="1500" dirty="0">
              <a:latin typeface="Arial" panose="020B0604020202020204" pitchFamily="34" charset="0"/>
              <a:ea typeface="Calibri" panose="020F0502020204030204" pitchFamily="34" charset="0"/>
              <a:cs typeface="Arial" panose="020B0604020202020204" pitchFamily="34" charset="0"/>
            </a:endParaRPr>
          </a:p>
          <a:p>
            <a:pPr marL="257175" indent="-257175">
              <a:lnSpc>
                <a:spcPct val="107000"/>
              </a:lnSpc>
              <a:spcAft>
                <a:spcPts val="600"/>
              </a:spcAft>
              <a:buFont typeface="Arial" panose="020B0604020202020204" pitchFamily="34" charset="0"/>
              <a:buChar char="•"/>
            </a:pPr>
            <a:r>
              <a:rPr lang="en-GB" sz="1500" dirty="0">
                <a:latin typeface="Arial"/>
                <a:ea typeface="Calibri" panose="020F0502020204030204" pitchFamily="34" charset="0"/>
                <a:cs typeface="Arial"/>
              </a:rPr>
              <a:t>Specially trained / authorised officers who will have active ‘fake’ profiles in order to carry out  investigations.</a:t>
            </a:r>
          </a:p>
          <a:p>
            <a:pPr marL="257175" indent="-257175">
              <a:lnSpc>
                <a:spcPct val="107000"/>
              </a:lnSpc>
              <a:spcAft>
                <a:spcPts val="600"/>
              </a:spcAft>
              <a:buFont typeface="Arial" panose="020B0604020202020204" pitchFamily="34" charset="0"/>
              <a:buChar char="•"/>
            </a:pPr>
            <a:r>
              <a:rPr lang="en-GB" sz="1500" dirty="0">
                <a:latin typeface="Arial"/>
                <a:ea typeface="Calibri" panose="020F0502020204030204" pitchFamily="34" charset="0"/>
                <a:cs typeface="Arial"/>
              </a:rPr>
              <a:t>Additionally, fake profiles found on a suspect’s device, which could also lead to convictions for stalking or coercive control etc. dependant on the circumstances. </a:t>
            </a:r>
            <a:endParaRPr lang="en-GB" sz="15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pPr>
            <a:endParaRPr lang="en-GB" sz="150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pPr>
            <a:endParaRPr lang="en-GB" sz="1050">
              <a:latin typeface="Calibri" panose="020F0502020204030204" pitchFamily="34" charset="0"/>
              <a:ea typeface="Calibri" panose="020F0502020204030204" pitchFamily="34" charset="0"/>
              <a:cs typeface="Times New Roman" panose="02020603050405020304" pitchFamily="18" charset="0"/>
            </a:endParaRPr>
          </a:p>
        </p:txBody>
      </p:sp>
      <p:sp>
        <p:nvSpPr>
          <p:cNvPr id="2" name="Pentagon 1">
            <a:extLst>
              <a:ext uri="{FF2B5EF4-FFF2-40B4-BE49-F238E27FC236}">
                <a16:creationId xmlns:a16="http://schemas.microsoft.com/office/drawing/2014/main" id="{2A000359-D2D1-D646-89F6-3528EF49031A}"/>
              </a:ext>
            </a:extLst>
          </p:cNvPr>
          <p:cNvSpPr/>
          <p:nvPr/>
        </p:nvSpPr>
        <p:spPr>
          <a:xfrm>
            <a:off x="342900" y="1012948"/>
            <a:ext cx="6511739" cy="685800"/>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TextBox 4">
            <a:extLst>
              <a:ext uri="{FF2B5EF4-FFF2-40B4-BE49-F238E27FC236}">
                <a16:creationId xmlns:a16="http://schemas.microsoft.com/office/drawing/2014/main" id="{F5842748-4058-9846-85E1-055E2E5BA243}"/>
              </a:ext>
            </a:extLst>
          </p:cNvPr>
          <p:cNvSpPr txBox="1"/>
          <p:nvPr/>
        </p:nvSpPr>
        <p:spPr>
          <a:xfrm>
            <a:off x="378962" y="1143288"/>
            <a:ext cx="6279777" cy="412998"/>
          </a:xfrm>
          <a:prstGeom prst="rect">
            <a:avLst/>
          </a:prstGeom>
          <a:noFill/>
        </p:spPr>
        <p:txBody>
          <a:bodyPr wrap="square">
            <a:spAutoFit/>
          </a:bodyPr>
          <a:lstStyle/>
          <a:p>
            <a:pPr>
              <a:lnSpc>
                <a:spcPct val="107000"/>
              </a:lnSpc>
              <a:spcAft>
                <a:spcPts val="600"/>
              </a:spcAft>
            </a:pPr>
            <a:r>
              <a:rPr lang="en-GB" sz="2100">
                <a:solidFill>
                  <a:schemeClr val="bg1"/>
                </a:solidFill>
                <a:latin typeface="Arial" panose="020B0604020202020204" pitchFamily="34" charset="0"/>
                <a:ea typeface="Calibri" panose="020F0502020204030204" pitchFamily="34" charset="0"/>
                <a:cs typeface="Arial" panose="020B0604020202020204" pitchFamily="34" charset="0"/>
              </a:rPr>
              <a:t>Data on Apps: Enhancing Criminal Investigations</a:t>
            </a:r>
            <a:r>
              <a:rPr lang="en-GB" sz="2100">
                <a:solidFill>
                  <a:schemeClr val="bg1"/>
                </a:solidFill>
                <a:latin typeface="Arial" panose="020B0604020202020204" pitchFamily="34" charset="0"/>
                <a:cs typeface="Arial" panose="020B0604020202020204" pitchFamily="34" charset="0"/>
              </a:rPr>
              <a:t> </a:t>
            </a:r>
          </a:p>
        </p:txBody>
      </p:sp>
      <p:pic>
        <p:nvPicPr>
          <p:cNvPr id="12290" name="Picture 2" descr="Crime Prevention and Modern Policing">
            <a:extLst>
              <a:ext uri="{FF2B5EF4-FFF2-40B4-BE49-F238E27FC236}">
                <a16:creationId xmlns:a16="http://schemas.microsoft.com/office/drawing/2014/main" id="{7989D6E8-65CC-524E-BEB2-EC9B92E8C7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137618"/>
            <a:ext cx="4317730" cy="3238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2613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E4811-0C73-3089-9CC8-111FBDAA49B1}"/>
              </a:ext>
            </a:extLst>
          </p:cNvPr>
          <p:cNvSpPr>
            <a:spLocks noGrp="1"/>
          </p:cNvSpPr>
          <p:nvPr>
            <p:ph type="title"/>
          </p:nvPr>
        </p:nvSpPr>
        <p:spPr/>
        <p:txBody>
          <a:bodyPr>
            <a:normAutofit fontScale="90000"/>
          </a:bodyPr>
          <a:lstStyle/>
          <a:p>
            <a:r>
              <a:rPr lang="en-US"/>
              <a:t>Framework for engagement with the media</a:t>
            </a:r>
          </a:p>
        </p:txBody>
      </p:sp>
      <p:sp>
        <p:nvSpPr>
          <p:cNvPr id="3" name="Content Placeholder 2">
            <a:extLst>
              <a:ext uri="{FF2B5EF4-FFF2-40B4-BE49-F238E27FC236}">
                <a16:creationId xmlns:a16="http://schemas.microsoft.com/office/drawing/2014/main" id="{E40AA30C-DCC1-EE3B-FE4C-09E4C5465379}"/>
              </a:ext>
            </a:extLst>
          </p:cNvPr>
          <p:cNvSpPr>
            <a:spLocks noGrp="1"/>
          </p:cNvSpPr>
          <p:nvPr>
            <p:ph idx="1"/>
          </p:nvPr>
        </p:nvSpPr>
        <p:spPr/>
        <p:txBody>
          <a:bodyPr vert="horz" lIns="91440" tIns="45720" rIns="91440" bIns="45720" rtlCol="0" anchor="t">
            <a:normAutofit fontScale="85000" lnSpcReduction="10000"/>
          </a:bodyPr>
          <a:lstStyle/>
          <a:p>
            <a:r>
              <a:rPr lang="en-US">
                <a:ea typeface="+mn-lt"/>
                <a:cs typeface="+mn-lt"/>
                <a:hlinkClick r:id="rId2"/>
              </a:rPr>
              <a:t>https://www.college.police.uk/app/engagement-and-communication/media-relations</a:t>
            </a:r>
            <a:endParaRPr lang="en-US">
              <a:ea typeface="+mn-lt"/>
              <a:cs typeface="+mn-lt"/>
            </a:endParaRPr>
          </a:p>
          <a:p>
            <a:r>
              <a:rPr lang="en-US">
                <a:ea typeface="+mn-lt"/>
                <a:cs typeface="+mn-lt"/>
              </a:rPr>
              <a:t>The media and the police change all the time with emerging technologies, crimes and threats.</a:t>
            </a:r>
          </a:p>
          <a:p>
            <a:r>
              <a:rPr lang="en-US">
                <a:ea typeface="+mn-lt"/>
                <a:cs typeface="+mn-lt"/>
              </a:rPr>
              <a:t> ‘Am I the person responsible for communicating about this issue and is there a policing purpose for doing so?’ If the answer to both parts of this question is ‘yes’, they should communicate with the media.</a:t>
            </a:r>
          </a:p>
        </p:txBody>
      </p:sp>
    </p:spTree>
    <p:extLst>
      <p:ext uri="{BB962C8B-B14F-4D97-AF65-F5344CB8AC3E}">
        <p14:creationId xmlns:p14="http://schemas.microsoft.com/office/powerpoint/2010/main" val="1173740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BEA74-CCCE-53E8-3944-4A67370E43B4}"/>
              </a:ext>
            </a:extLst>
          </p:cNvPr>
          <p:cNvSpPr>
            <a:spLocks noGrp="1"/>
          </p:cNvSpPr>
          <p:nvPr>
            <p:ph type="title"/>
          </p:nvPr>
        </p:nvSpPr>
        <p:spPr/>
        <p:txBody>
          <a:bodyPr/>
          <a:lstStyle/>
          <a:p>
            <a:r>
              <a:rPr lang="en-GB"/>
              <a:t>Social media solves crime?</a:t>
            </a:r>
          </a:p>
        </p:txBody>
      </p:sp>
      <p:sp>
        <p:nvSpPr>
          <p:cNvPr id="3" name="Content Placeholder 2">
            <a:extLst>
              <a:ext uri="{FF2B5EF4-FFF2-40B4-BE49-F238E27FC236}">
                <a16:creationId xmlns:a16="http://schemas.microsoft.com/office/drawing/2014/main" id="{5F5F0689-85B4-E762-0D25-CDF9B850882B}"/>
              </a:ext>
            </a:extLst>
          </p:cNvPr>
          <p:cNvSpPr>
            <a:spLocks noGrp="1"/>
          </p:cNvSpPr>
          <p:nvPr>
            <p:ph sz="half" idx="1"/>
          </p:nvPr>
        </p:nvSpPr>
        <p:spPr/>
        <p:txBody>
          <a:bodyPr vert="horz" lIns="91440" tIns="45720" rIns="91440" bIns="45720" rtlCol="0" anchor="t">
            <a:normAutofit/>
          </a:bodyPr>
          <a:lstStyle/>
          <a:p>
            <a:r>
              <a:rPr lang="en-GB" dirty="0">
                <a:ea typeface="+mn-lt"/>
                <a:cs typeface="+mn-lt"/>
                <a:hlinkClick r:id="rId2"/>
              </a:rPr>
              <a:t>https://youtu.be/NzdnayMj_3g</a:t>
            </a:r>
            <a:r>
              <a:rPr lang="en-GB" dirty="0">
                <a:ea typeface="+mn-lt"/>
                <a:cs typeface="+mn-lt"/>
              </a:rPr>
              <a:t> </a:t>
            </a:r>
            <a:endParaRPr lang="en-US" dirty="0"/>
          </a:p>
        </p:txBody>
      </p:sp>
      <p:sp>
        <p:nvSpPr>
          <p:cNvPr id="4" name="Content Placeholder 3">
            <a:extLst>
              <a:ext uri="{FF2B5EF4-FFF2-40B4-BE49-F238E27FC236}">
                <a16:creationId xmlns:a16="http://schemas.microsoft.com/office/drawing/2014/main" id="{2E9DA4A8-728C-ED0B-B6C7-315808F61417}"/>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233603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456DE-91C5-78E5-B026-EB1CAC4D2F7C}"/>
              </a:ext>
            </a:extLst>
          </p:cNvPr>
          <p:cNvSpPr>
            <a:spLocks noGrp="1"/>
          </p:cNvSpPr>
          <p:nvPr>
            <p:ph type="title"/>
          </p:nvPr>
        </p:nvSpPr>
        <p:spPr/>
        <p:txBody>
          <a:bodyPr>
            <a:normAutofit fontScale="90000"/>
          </a:bodyPr>
          <a:lstStyle/>
          <a:p>
            <a:r>
              <a:rPr lang="en-GB"/>
              <a:t>The benefits of the police using  social media</a:t>
            </a:r>
          </a:p>
        </p:txBody>
      </p:sp>
      <p:pic>
        <p:nvPicPr>
          <p:cNvPr id="5" name="Content Placeholder 4">
            <a:extLst>
              <a:ext uri="{FF2B5EF4-FFF2-40B4-BE49-F238E27FC236}">
                <a16:creationId xmlns:a16="http://schemas.microsoft.com/office/drawing/2014/main" id="{6DC86E06-2A79-7F21-C516-269583C2C328}"/>
              </a:ext>
            </a:extLst>
          </p:cNvPr>
          <p:cNvPicPr>
            <a:picLocks noGrp="1" noChangeAspect="1"/>
          </p:cNvPicPr>
          <p:nvPr>
            <p:ph idx="1"/>
          </p:nvPr>
        </p:nvPicPr>
        <p:blipFill>
          <a:blip r:embed="rId2"/>
          <a:stretch>
            <a:fillRect/>
          </a:stretch>
        </p:blipFill>
        <p:spPr>
          <a:xfrm>
            <a:off x="1523517" y="1600200"/>
            <a:ext cx="6096966" cy="3916363"/>
          </a:xfrm>
        </p:spPr>
      </p:pic>
    </p:spTree>
    <p:extLst>
      <p:ext uri="{BB962C8B-B14F-4D97-AF65-F5344CB8AC3E}">
        <p14:creationId xmlns:p14="http://schemas.microsoft.com/office/powerpoint/2010/main" val="2358012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20609-D88E-3D87-6025-0E1B99271FED}"/>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4633CA7D-8540-49BB-2DFF-EF195F1A536D}"/>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t>Check out the following SM accounts for :-</a:t>
            </a:r>
            <a:endParaRPr lang="en-US" dirty="0"/>
          </a:p>
          <a:p>
            <a:r>
              <a:rPr lang="en-GB" b="1" dirty="0"/>
              <a:t>SWP</a:t>
            </a:r>
          </a:p>
          <a:p>
            <a:r>
              <a:rPr lang="en-GB" b="1" dirty="0"/>
              <a:t>GWENT</a:t>
            </a:r>
          </a:p>
          <a:p>
            <a:r>
              <a:rPr lang="en-GB" b="1" dirty="0"/>
              <a:t>DYFED POWYS</a:t>
            </a:r>
          </a:p>
          <a:p>
            <a:r>
              <a:rPr lang="en-GB" b="1" dirty="0"/>
              <a:t>Compare these to the Met police</a:t>
            </a:r>
          </a:p>
          <a:p>
            <a:endParaRPr lang="en-GB"/>
          </a:p>
          <a:p>
            <a:pPr marL="0" indent="0">
              <a:buNone/>
            </a:pPr>
            <a:r>
              <a:rPr lang="en-GB" dirty="0"/>
              <a:t>Report back the top stories and degree of engagement.</a:t>
            </a:r>
          </a:p>
        </p:txBody>
      </p:sp>
    </p:spTree>
    <p:extLst>
      <p:ext uri="{BB962C8B-B14F-4D97-AF65-F5344CB8AC3E}">
        <p14:creationId xmlns:p14="http://schemas.microsoft.com/office/powerpoint/2010/main" val="18065310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1AD88A74-6656-48AB-B7A9-937E6AAF70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20" r="12372" b="-2"/>
          <a:stretch/>
        </p:blipFill>
        <p:spPr bwMode="auto">
          <a:xfrm>
            <a:off x="3202390" y="857251"/>
            <a:ext cx="5941610" cy="4686300"/>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D0A5F3-5CCA-470F-907F-87238CB00564}"/>
              </a:ext>
            </a:extLst>
          </p:cNvPr>
          <p:cNvSpPr>
            <a:spLocks noGrp="1"/>
          </p:cNvSpPr>
          <p:nvPr>
            <p:ph type="title"/>
          </p:nvPr>
        </p:nvSpPr>
        <p:spPr>
          <a:xfrm>
            <a:off x="508000" y="1314450"/>
            <a:ext cx="2888342" cy="990600"/>
          </a:xfrm>
        </p:spPr>
        <p:txBody>
          <a:bodyPr>
            <a:normAutofit fontScale="90000"/>
          </a:bodyPr>
          <a:lstStyle/>
          <a:p>
            <a:r>
              <a:rPr lang="en-GB"/>
              <a:t>Social Media</a:t>
            </a:r>
          </a:p>
        </p:txBody>
      </p:sp>
      <p:sp>
        <p:nvSpPr>
          <p:cNvPr id="3" name="Content Placeholder 2">
            <a:extLst>
              <a:ext uri="{FF2B5EF4-FFF2-40B4-BE49-F238E27FC236}">
                <a16:creationId xmlns:a16="http://schemas.microsoft.com/office/drawing/2014/main" id="{068B065B-B9EF-4E35-9E94-E6786F5C2FD0}"/>
              </a:ext>
            </a:extLst>
          </p:cNvPr>
          <p:cNvSpPr>
            <a:spLocks noGrp="1"/>
          </p:cNvSpPr>
          <p:nvPr>
            <p:ph idx="1"/>
          </p:nvPr>
        </p:nvSpPr>
        <p:spPr>
          <a:xfrm>
            <a:off x="249399" y="2477692"/>
            <a:ext cx="3211593" cy="2910580"/>
          </a:xfrm>
        </p:spPr>
        <p:txBody>
          <a:bodyPr>
            <a:normAutofit/>
          </a:bodyPr>
          <a:lstStyle/>
          <a:p>
            <a:pPr algn="ctr"/>
            <a:r>
              <a:rPr lang="en-GB" sz="2000" b="1"/>
              <a:t>The impact of having a 'selfie' with a police officer can change moods </a:t>
            </a:r>
            <a:br>
              <a:rPr lang="en-GB" sz="2000" b="1"/>
            </a:br>
            <a:r>
              <a:rPr lang="en-GB" sz="2000"/>
              <a:t>(College of Policing, 2014).</a:t>
            </a:r>
          </a:p>
        </p:txBody>
      </p:sp>
      <p:sp>
        <p:nvSpPr>
          <p:cNvPr id="4" name="Slide Number Placeholder 3">
            <a:extLst>
              <a:ext uri="{FF2B5EF4-FFF2-40B4-BE49-F238E27FC236}">
                <a16:creationId xmlns:a16="http://schemas.microsoft.com/office/drawing/2014/main" id="{84ABF269-E871-4EF5-8433-266060D109DE}"/>
              </a:ext>
            </a:extLst>
          </p:cNvPr>
          <p:cNvSpPr>
            <a:spLocks noGrp="1"/>
          </p:cNvSpPr>
          <p:nvPr>
            <p:ph type="sldNum" sz="quarter" idx="12"/>
          </p:nvPr>
        </p:nvSpPr>
        <p:spPr>
          <a:xfrm>
            <a:off x="6442998" y="5388272"/>
            <a:ext cx="512504" cy="273844"/>
          </a:xfrm>
        </p:spPr>
        <p:txBody>
          <a:bodyPr>
            <a:normAutofit lnSpcReduction="10000"/>
          </a:bodyPr>
          <a:lstStyle/>
          <a:p>
            <a:pPr>
              <a:spcAft>
                <a:spcPts val="450"/>
              </a:spcAft>
            </a:pPr>
            <a:fld id="{5DFEDB64-84C3-4240-BCBA-134AE1D9082C}" type="slidenum">
              <a:rPr lang="en-GB" smtClean="0">
                <a:solidFill>
                  <a:srgbClr val="FFFFFF"/>
                </a:solidFill>
              </a:rPr>
              <a:pPr>
                <a:spcAft>
                  <a:spcPts val="450"/>
                </a:spcAft>
              </a:pPr>
              <a:t>17</a:t>
            </a:fld>
            <a:endParaRPr lang="en-GB">
              <a:solidFill>
                <a:srgbClr val="FFFFFF"/>
              </a:solidFill>
            </a:endParaRPr>
          </a:p>
        </p:txBody>
      </p:sp>
    </p:spTree>
    <p:extLst>
      <p:ext uri="{BB962C8B-B14F-4D97-AF65-F5344CB8AC3E}">
        <p14:creationId xmlns:p14="http://schemas.microsoft.com/office/powerpoint/2010/main" val="703725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699-1752-4E5D-B778-77AE9BAFA63E}"/>
              </a:ext>
            </a:extLst>
          </p:cNvPr>
          <p:cNvSpPr>
            <a:spLocks noGrp="1"/>
          </p:cNvSpPr>
          <p:nvPr>
            <p:ph type="title"/>
          </p:nvPr>
        </p:nvSpPr>
        <p:spPr>
          <a:xfrm>
            <a:off x="457200" y="274638"/>
            <a:ext cx="8229600" cy="692925"/>
          </a:xfrm>
        </p:spPr>
        <p:txBody>
          <a:bodyPr>
            <a:normAutofit/>
          </a:bodyPr>
          <a:lstStyle/>
          <a:p>
            <a:r>
              <a:rPr lang="en-GB" sz="3600"/>
              <a:t>Social Media</a:t>
            </a:r>
          </a:p>
        </p:txBody>
      </p:sp>
      <p:sp>
        <p:nvSpPr>
          <p:cNvPr id="3" name="Content Placeholder 2">
            <a:extLst>
              <a:ext uri="{FF2B5EF4-FFF2-40B4-BE49-F238E27FC236}">
                <a16:creationId xmlns:a16="http://schemas.microsoft.com/office/drawing/2014/main" id="{A9A15685-67D1-4DFB-9EC7-87AD8C55D532}"/>
              </a:ext>
            </a:extLst>
          </p:cNvPr>
          <p:cNvSpPr>
            <a:spLocks noGrp="1"/>
          </p:cNvSpPr>
          <p:nvPr>
            <p:ph idx="1"/>
          </p:nvPr>
        </p:nvSpPr>
        <p:spPr>
          <a:xfrm>
            <a:off x="457200" y="967563"/>
            <a:ext cx="8229600" cy="4549670"/>
          </a:xfrm>
        </p:spPr>
        <p:txBody>
          <a:bodyPr>
            <a:normAutofit/>
          </a:bodyPr>
          <a:lstStyle/>
          <a:p>
            <a:pPr algn="just"/>
            <a:r>
              <a:rPr lang="en-GB" sz="2400"/>
              <a:t>There has been optimism that social media will facilitate citizen participation and transform the communication strategies of public organisations. </a:t>
            </a:r>
          </a:p>
          <a:p>
            <a:pPr lvl="1" algn="just"/>
            <a:r>
              <a:rPr lang="en-GB" sz="2000"/>
              <a:t>Many organisations this works well</a:t>
            </a:r>
          </a:p>
          <a:p>
            <a:pPr lvl="1" algn="just"/>
            <a:r>
              <a:rPr lang="en-GB" sz="2000"/>
              <a:t>Many organisations rely on social media (cheep/free/wide audience)</a:t>
            </a:r>
          </a:p>
          <a:p>
            <a:pPr lvl="1" algn="just"/>
            <a:r>
              <a:rPr lang="en-GB" sz="2000"/>
              <a:t>Donald Trump</a:t>
            </a:r>
          </a:p>
          <a:p>
            <a:pPr lvl="1" algn="just"/>
            <a:r>
              <a:rPr lang="en-GB" sz="2000"/>
              <a:t>Reach consumers over the world</a:t>
            </a:r>
          </a:p>
          <a:p>
            <a:pPr lvl="1" algn="just"/>
            <a:r>
              <a:rPr lang="en-GB" sz="2000"/>
              <a:t>News travels fast </a:t>
            </a:r>
          </a:p>
          <a:p>
            <a:pPr algn="just"/>
            <a:endParaRPr lang="en-GB" sz="2400"/>
          </a:p>
          <a:p>
            <a:pPr algn="just"/>
            <a:endParaRPr lang="en-GB" sz="2400"/>
          </a:p>
          <a:p>
            <a:pPr lvl="1" algn="just"/>
            <a:endParaRPr lang="en-GB" sz="2000"/>
          </a:p>
          <a:p>
            <a:pPr lvl="1" algn="just"/>
            <a:endParaRPr lang="en-GB" sz="2000"/>
          </a:p>
          <a:p>
            <a:pPr lvl="1" algn="just"/>
            <a:endParaRPr lang="en-GB" sz="2000"/>
          </a:p>
          <a:p>
            <a:pPr lvl="1" algn="just"/>
            <a:endParaRPr lang="en-GB" sz="2400"/>
          </a:p>
          <a:p>
            <a:pPr lvl="1" algn="just"/>
            <a:endParaRPr lang="en-GB" sz="2400"/>
          </a:p>
          <a:p>
            <a:pPr lvl="1" algn="just"/>
            <a:endParaRPr lang="en-GB" sz="2400"/>
          </a:p>
        </p:txBody>
      </p:sp>
      <p:sp>
        <p:nvSpPr>
          <p:cNvPr id="4" name="Slide Number Placeholder 3">
            <a:extLst>
              <a:ext uri="{FF2B5EF4-FFF2-40B4-BE49-F238E27FC236}">
                <a16:creationId xmlns:a16="http://schemas.microsoft.com/office/drawing/2014/main" id="{E50DED1B-E944-49E6-A16E-D60CC1937D10}"/>
              </a:ext>
            </a:extLst>
          </p:cNvPr>
          <p:cNvSpPr>
            <a:spLocks noGrp="1"/>
          </p:cNvSpPr>
          <p:nvPr>
            <p:ph type="sldNum" sz="quarter" idx="12"/>
          </p:nvPr>
        </p:nvSpPr>
        <p:spPr/>
        <p:txBody>
          <a:bodyPr/>
          <a:lstStyle/>
          <a:p>
            <a:fld id="{5DFEDB64-84C3-4240-BCBA-134AE1D9082C}" type="slidenum">
              <a:rPr lang="en-GB" smtClean="0"/>
              <a:t>18</a:t>
            </a:fld>
            <a:endParaRPr lang="en-GB"/>
          </a:p>
        </p:txBody>
      </p:sp>
    </p:spTree>
    <p:extLst>
      <p:ext uri="{BB962C8B-B14F-4D97-AF65-F5344CB8AC3E}">
        <p14:creationId xmlns:p14="http://schemas.microsoft.com/office/powerpoint/2010/main" val="9643947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C6DD8-BB5C-4334-B65D-0A2BBD5C50C0}"/>
              </a:ext>
            </a:extLst>
          </p:cNvPr>
          <p:cNvSpPr>
            <a:spLocks noGrp="1"/>
          </p:cNvSpPr>
          <p:nvPr>
            <p:ph type="title"/>
          </p:nvPr>
        </p:nvSpPr>
        <p:spPr>
          <a:xfrm>
            <a:off x="457200" y="274638"/>
            <a:ext cx="8229600" cy="724822"/>
          </a:xfrm>
        </p:spPr>
        <p:txBody>
          <a:bodyPr>
            <a:normAutofit fontScale="90000"/>
          </a:bodyPr>
          <a:lstStyle/>
          <a:p>
            <a:r>
              <a:rPr lang="en-GB"/>
              <a:t>Overview</a:t>
            </a:r>
          </a:p>
        </p:txBody>
      </p:sp>
      <p:sp>
        <p:nvSpPr>
          <p:cNvPr id="3" name="Content Placeholder 2">
            <a:extLst>
              <a:ext uri="{FF2B5EF4-FFF2-40B4-BE49-F238E27FC236}">
                <a16:creationId xmlns:a16="http://schemas.microsoft.com/office/drawing/2014/main" id="{F6A68C83-DBD0-40A1-92B2-5BC04505CED8}"/>
              </a:ext>
            </a:extLst>
          </p:cNvPr>
          <p:cNvSpPr>
            <a:spLocks noGrp="1"/>
          </p:cNvSpPr>
          <p:nvPr>
            <p:ph idx="1"/>
          </p:nvPr>
        </p:nvSpPr>
        <p:spPr>
          <a:xfrm>
            <a:off x="457200" y="999460"/>
            <a:ext cx="8229600" cy="4517773"/>
          </a:xfrm>
        </p:spPr>
        <p:txBody>
          <a:bodyPr>
            <a:normAutofit/>
          </a:bodyPr>
          <a:lstStyle/>
          <a:p>
            <a:pPr algn="just"/>
            <a:r>
              <a:rPr lang="en-GB" sz="3000"/>
              <a:t>Embedding social media into police communications is challenging and itself will not bring about the organisational and cultural changes needed to transform police–citizen engagement.</a:t>
            </a:r>
          </a:p>
          <a:p>
            <a:pPr algn="just"/>
            <a:r>
              <a:rPr lang="en-GB" sz="3000"/>
              <a:t>Bullock (2018) argues that social media has not yet served to facilitate interaction between constabularies and citizens in the ways that have been proposed and desired </a:t>
            </a:r>
          </a:p>
          <a:p>
            <a:pPr algn="just"/>
            <a:endParaRPr lang="en-GB" sz="2800"/>
          </a:p>
          <a:p>
            <a:endParaRPr lang="en-GB"/>
          </a:p>
        </p:txBody>
      </p:sp>
    </p:spTree>
    <p:extLst>
      <p:ext uri="{BB962C8B-B14F-4D97-AF65-F5344CB8AC3E}">
        <p14:creationId xmlns:p14="http://schemas.microsoft.com/office/powerpoint/2010/main" val="8640401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C3D1C-901E-4F59-B3F2-B812B6723EED}"/>
              </a:ext>
            </a:extLst>
          </p:cNvPr>
          <p:cNvSpPr>
            <a:spLocks noGrp="1"/>
          </p:cNvSpPr>
          <p:nvPr>
            <p:ph type="title"/>
          </p:nvPr>
        </p:nvSpPr>
        <p:spPr>
          <a:xfrm>
            <a:off x="457200" y="274638"/>
            <a:ext cx="8229600" cy="448376"/>
          </a:xfrm>
        </p:spPr>
        <p:txBody>
          <a:bodyPr>
            <a:normAutofit fontScale="90000"/>
          </a:bodyPr>
          <a:lstStyle/>
          <a:p>
            <a:r>
              <a:rPr lang="en-GB" sz="2400"/>
              <a:t>Karen Bullock - University of Surrey</a:t>
            </a:r>
          </a:p>
        </p:txBody>
      </p:sp>
      <p:sp>
        <p:nvSpPr>
          <p:cNvPr id="3" name="Content Placeholder 2">
            <a:extLst>
              <a:ext uri="{FF2B5EF4-FFF2-40B4-BE49-F238E27FC236}">
                <a16:creationId xmlns:a16="http://schemas.microsoft.com/office/drawing/2014/main" id="{6B0E4645-7D31-40FC-B1D1-1D9D665CAC43}"/>
              </a:ext>
            </a:extLst>
          </p:cNvPr>
          <p:cNvSpPr>
            <a:spLocks noGrp="1"/>
          </p:cNvSpPr>
          <p:nvPr>
            <p:ph idx="1"/>
          </p:nvPr>
        </p:nvSpPr>
        <p:spPr>
          <a:xfrm>
            <a:off x="457200" y="723014"/>
            <a:ext cx="8229600" cy="4794219"/>
          </a:xfrm>
        </p:spPr>
        <p:txBody>
          <a:bodyPr>
            <a:noAutofit/>
          </a:bodyPr>
          <a:lstStyle/>
          <a:p>
            <a:r>
              <a:rPr lang="en-GB" sz="2400" b="1"/>
              <a:t>The Police Use of Social Media: Transformation or Normalisation? (2018)</a:t>
            </a:r>
            <a:r>
              <a:rPr lang="en-GB" sz="2400"/>
              <a:t>	</a:t>
            </a:r>
          </a:p>
          <a:p>
            <a:r>
              <a:rPr lang="en-GB" sz="2400"/>
              <a:t>The Police experiment of Social Media - Twitter 2008</a:t>
            </a:r>
          </a:p>
          <a:p>
            <a:r>
              <a:rPr lang="en-GB" sz="2400"/>
              <a:t>It was felt that the police use of communication via SM is one way- often asking the public for assistance rather than creating pathway of communication for the public.</a:t>
            </a:r>
          </a:p>
          <a:p>
            <a:r>
              <a:rPr lang="en-GB" sz="2400"/>
              <a:t>Grew ‘organically’ – little direction and strategies to support the use of social media. </a:t>
            </a:r>
          </a:p>
          <a:p>
            <a:r>
              <a:rPr lang="en-GB" sz="2400"/>
              <a:t>‘It felt like the right thing to do so we went on and did it, after we did it and learnt lessons we went back and properly put a formal strategy in place’, noted one participant</a:t>
            </a:r>
          </a:p>
        </p:txBody>
      </p:sp>
    </p:spTree>
    <p:extLst>
      <p:ext uri="{BB962C8B-B14F-4D97-AF65-F5344CB8AC3E}">
        <p14:creationId xmlns:p14="http://schemas.microsoft.com/office/powerpoint/2010/main" val="35617507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007F3-B437-4E2F-A7C3-0FCC5CD8D0ED}"/>
              </a:ext>
            </a:extLst>
          </p:cNvPr>
          <p:cNvSpPr>
            <a:spLocks noGrp="1"/>
          </p:cNvSpPr>
          <p:nvPr>
            <p:ph type="title"/>
          </p:nvPr>
        </p:nvSpPr>
        <p:spPr>
          <a:xfrm>
            <a:off x="457200" y="274638"/>
            <a:ext cx="8229600" cy="682292"/>
          </a:xfrm>
        </p:spPr>
        <p:txBody>
          <a:bodyPr>
            <a:normAutofit fontScale="90000"/>
          </a:bodyPr>
          <a:lstStyle/>
          <a:p>
            <a:r>
              <a:rPr lang="en-GB"/>
              <a:t>Trend in Social Media</a:t>
            </a:r>
          </a:p>
        </p:txBody>
      </p:sp>
      <p:sp>
        <p:nvSpPr>
          <p:cNvPr id="3" name="Content Placeholder 2">
            <a:extLst>
              <a:ext uri="{FF2B5EF4-FFF2-40B4-BE49-F238E27FC236}">
                <a16:creationId xmlns:a16="http://schemas.microsoft.com/office/drawing/2014/main" id="{1EFFFE80-B865-4AB5-AC26-1907E51AA788}"/>
              </a:ext>
            </a:extLst>
          </p:cNvPr>
          <p:cNvSpPr>
            <a:spLocks noGrp="1"/>
          </p:cNvSpPr>
          <p:nvPr>
            <p:ph idx="1"/>
          </p:nvPr>
        </p:nvSpPr>
        <p:spPr>
          <a:xfrm>
            <a:off x="457200" y="1084521"/>
            <a:ext cx="8229600" cy="4432712"/>
          </a:xfrm>
        </p:spPr>
        <p:txBody>
          <a:bodyPr>
            <a:normAutofit lnSpcReduction="10000"/>
          </a:bodyPr>
          <a:lstStyle/>
          <a:p>
            <a:r>
              <a:rPr lang="en-GB"/>
              <a:t>Pressure on constabularies to facilitate information, openness and citizen participation in police decision-making.</a:t>
            </a:r>
          </a:p>
          <a:p>
            <a:r>
              <a:rPr lang="en-GB"/>
              <a:t>Moving police communication from the physical to the virtual, social media which might engage citizens &amp; communities allow forces to be democratic and participative in communities</a:t>
            </a:r>
          </a:p>
          <a:p>
            <a:pPr marL="0" indent="0">
              <a:buNone/>
            </a:pPr>
            <a:r>
              <a:rPr lang="en-GB"/>
              <a:t> </a:t>
            </a:r>
          </a:p>
        </p:txBody>
      </p:sp>
    </p:spTree>
    <p:extLst>
      <p:ext uri="{BB962C8B-B14F-4D97-AF65-F5344CB8AC3E}">
        <p14:creationId xmlns:p14="http://schemas.microsoft.com/office/powerpoint/2010/main" val="832596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nato conference wales">
            <a:extLst>
              <a:ext uri="{FF2B5EF4-FFF2-40B4-BE49-F238E27FC236}">
                <a16:creationId xmlns:a16="http://schemas.microsoft.com/office/drawing/2014/main" id="{D7541875-16EB-447B-AB56-E3F3561750AA}"/>
              </a:ext>
            </a:extLst>
          </p:cNvPr>
          <p:cNvPicPr>
            <a:picLocks noChangeAspect="1" noChangeArrowheads="1"/>
          </p:cNvPicPr>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632" r="1" b="20337"/>
          <a:stretch/>
        </p:blipFill>
        <p:spPr bwMode="auto">
          <a:xfrm>
            <a:off x="294699" y="93985"/>
            <a:ext cx="4149710" cy="2571750"/>
          </a:xfrm>
          <a:custGeom>
            <a:avLst/>
            <a:gdLst>
              <a:gd name="connsiteX0" fmla="*/ 509916 w 4551305"/>
              <a:gd name="connsiteY0" fmla="*/ 0 h 3429000"/>
              <a:gd name="connsiteX1" fmla="*/ 4551305 w 4551305"/>
              <a:gd name="connsiteY1" fmla="*/ 0 h 3429000"/>
              <a:gd name="connsiteX2" fmla="*/ 4551305 w 4551305"/>
              <a:gd name="connsiteY2" fmla="*/ 1 h 3429000"/>
              <a:gd name="connsiteX3" fmla="*/ 3693885 w 4551305"/>
              <a:gd name="connsiteY3" fmla="*/ 1 h 3429000"/>
              <a:gd name="connsiteX4" fmla="*/ 3181696 w 4551305"/>
              <a:gd name="connsiteY4" fmla="*/ 3429000 h 3429000"/>
              <a:gd name="connsiteX5" fmla="*/ 0 w 4551305"/>
              <a:gd name="connsiteY5" fmla="*/ 342900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1305" h="3429000">
                <a:moveTo>
                  <a:pt x="509916" y="0"/>
                </a:moveTo>
                <a:lnTo>
                  <a:pt x="4551305" y="0"/>
                </a:lnTo>
                <a:lnTo>
                  <a:pt x="4551305" y="1"/>
                </a:lnTo>
                <a:lnTo>
                  <a:pt x="3693885" y="1"/>
                </a:lnTo>
                <a:lnTo>
                  <a:pt x="3181696" y="3429000"/>
                </a:lnTo>
                <a:lnTo>
                  <a:pt x="0" y="3429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02D4F35-5599-4A62-802E-65498246782C}"/>
              </a:ext>
            </a:extLst>
          </p:cNvPr>
          <p:cNvSpPr>
            <a:spLocks noGrp="1"/>
          </p:cNvSpPr>
          <p:nvPr>
            <p:ph type="title"/>
          </p:nvPr>
        </p:nvSpPr>
        <p:spPr>
          <a:xfrm>
            <a:off x="3131611" y="93985"/>
            <a:ext cx="5717690" cy="763265"/>
          </a:xfrm>
        </p:spPr>
        <p:txBody>
          <a:bodyPr>
            <a:normAutofit/>
          </a:bodyPr>
          <a:lstStyle/>
          <a:p>
            <a:pPr algn="ctr"/>
            <a:r>
              <a:rPr lang="en-GB" sz="3600"/>
              <a:t>NATO Summit 2014</a:t>
            </a:r>
          </a:p>
        </p:txBody>
      </p:sp>
      <p:pic>
        <p:nvPicPr>
          <p:cNvPr id="6148" name="Picture 4" descr="Related image">
            <a:extLst>
              <a:ext uri="{FF2B5EF4-FFF2-40B4-BE49-F238E27FC236}">
                <a16:creationId xmlns:a16="http://schemas.microsoft.com/office/drawing/2014/main" id="{A14CEDEF-A4FC-4821-8F3F-A595EBE27B69}"/>
              </a:ext>
            </a:extLst>
          </p:cNvPr>
          <p:cNvPicPr>
            <a:picLocks noChangeAspect="1" noChangeArrowheads="1"/>
          </p:cNvPicPr>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l="26551" r="15798"/>
          <a:stretch/>
        </p:blipFill>
        <p:spPr bwMode="auto">
          <a:xfrm>
            <a:off x="87718" y="2665735"/>
            <a:ext cx="3144580" cy="2571751"/>
          </a:xfrm>
          <a:custGeom>
            <a:avLst/>
            <a:gdLst>
              <a:gd name="connsiteX0" fmla="*/ 332680 w 3514376"/>
              <a:gd name="connsiteY0" fmla="*/ 0 h 3429001"/>
              <a:gd name="connsiteX1" fmla="*/ 3514376 w 3514376"/>
              <a:gd name="connsiteY1" fmla="*/ 0 h 3429001"/>
              <a:gd name="connsiteX2" fmla="*/ 3002186 w 3514376"/>
              <a:gd name="connsiteY2" fmla="*/ 3429001 h 3429001"/>
              <a:gd name="connsiteX3" fmla="*/ 0 w 3514376"/>
              <a:gd name="connsiteY3" fmla="*/ 3429001 h 3429001"/>
              <a:gd name="connsiteX4" fmla="*/ 0 w 3514376"/>
              <a:gd name="connsiteY4" fmla="*/ 2237155 h 3429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14376" h="3429001">
                <a:moveTo>
                  <a:pt x="332680" y="0"/>
                </a:moveTo>
                <a:lnTo>
                  <a:pt x="3514376" y="0"/>
                </a:lnTo>
                <a:lnTo>
                  <a:pt x="3002186" y="3429001"/>
                </a:lnTo>
                <a:lnTo>
                  <a:pt x="0" y="3429001"/>
                </a:lnTo>
                <a:lnTo>
                  <a:pt x="0" y="2237155"/>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AC1D8E-BD10-4E4E-A727-2A6302758D38}"/>
              </a:ext>
            </a:extLst>
          </p:cNvPr>
          <p:cNvSpPr>
            <a:spLocks noGrp="1"/>
          </p:cNvSpPr>
          <p:nvPr>
            <p:ph idx="1"/>
          </p:nvPr>
        </p:nvSpPr>
        <p:spPr>
          <a:xfrm>
            <a:off x="3976577" y="857249"/>
            <a:ext cx="4986670" cy="4692945"/>
          </a:xfrm>
        </p:spPr>
        <p:txBody>
          <a:bodyPr vert="horz" lIns="91440" tIns="45720" rIns="91440" bIns="45720" rtlCol="0" anchor="t">
            <a:noAutofit/>
          </a:bodyPr>
          <a:lstStyle/>
          <a:p>
            <a:pPr marL="0" indent="0" algn="just">
              <a:buNone/>
            </a:pPr>
            <a:r>
              <a:rPr lang="en-GB" sz="2000" dirty="0"/>
              <a:t>A study into social media during the NATO summit found overall commentary about the event was negative after an increase in police presence - until officers began posing for selfies (Cardiff University, 2014) </a:t>
            </a:r>
          </a:p>
          <a:p>
            <a:pPr algn="just"/>
            <a:r>
              <a:rPr lang="en-GB" sz="2000" dirty="0"/>
              <a:t>They found there were wide variations in public perceptions of the event, with the key findings revealing the overall commentary on social media about the summit was negative in tone.</a:t>
            </a:r>
          </a:p>
          <a:p>
            <a:pPr lvl="1" algn="just"/>
            <a:r>
              <a:rPr lang="en-GB" sz="1600" dirty="0"/>
              <a:t>Traffic &amp; travel</a:t>
            </a:r>
          </a:p>
          <a:p>
            <a:pPr lvl="1" algn="just"/>
            <a:r>
              <a:rPr lang="en-GB" sz="1600" dirty="0"/>
              <a:t>No go areas</a:t>
            </a:r>
          </a:p>
          <a:p>
            <a:pPr lvl="1" algn="just"/>
            <a:r>
              <a:rPr lang="en-GB" sz="1600" dirty="0"/>
              <a:t>No bins</a:t>
            </a:r>
          </a:p>
          <a:p>
            <a:pPr lvl="1" algn="just"/>
            <a:r>
              <a:rPr lang="en-GB" sz="1600" dirty="0"/>
              <a:t>Security threat</a:t>
            </a:r>
          </a:p>
        </p:txBody>
      </p:sp>
    </p:spTree>
    <p:extLst>
      <p:ext uri="{BB962C8B-B14F-4D97-AF65-F5344CB8AC3E}">
        <p14:creationId xmlns:p14="http://schemas.microsoft.com/office/powerpoint/2010/main" val="42473848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C71D4-8A4F-4680-A68B-15EBDC98C876}"/>
              </a:ext>
            </a:extLst>
          </p:cNvPr>
          <p:cNvSpPr>
            <a:spLocks noGrp="1"/>
          </p:cNvSpPr>
          <p:nvPr>
            <p:ph type="title"/>
          </p:nvPr>
        </p:nvSpPr>
        <p:spPr>
          <a:xfrm>
            <a:off x="457200" y="274638"/>
            <a:ext cx="8229600" cy="639762"/>
          </a:xfrm>
        </p:spPr>
        <p:txBody>
          <a:bodyPr>
            <a:normAutofit/>
          </a:bodyPr>
          <a:lstStyle/>
          <a:p>
            <a:r>
              <a:rPr lang="en-GB" sz="3200"/>
              <a:t>NATO Summit 2014 </a:t>
            </a:r>
          </a:p>
        </p:txBody>
      </p:sp>
      <p:sp>
        <p:nvSpPr>
          <p:cNvPr id="3" name="Content Placeholder 2">
            <a:extLst>
              <a:ext uri="{FF2B5EF4-FFF2-40B4-BE49-F238E27FC236}">
                <a16:creationId xmlns:a16="http://schemas.microsoft.com/office/drawing/2014/main" id="{45D237C3-2168-41EA-B238-487CCF450E1F}"/>
              </a:ext>
            </a:extLst>
          </p:cNvPr>
          <p:cNvSpPr>
            <a:spLocks noGrp="1"/>
          </p:cNvSpPr>
          <p:nvPr>
            <p:ph idx="1"/>
          </p:nvPr>
        </p:nvSpPr>
        <p:spPr>
          <a:xfrm>
            <a:off x="457200" y="1127051"/>
            <a:ext cx="8229600" cy="4390182"/>
          </a:xfrm>
        </p:spPr>
        <p:txBody>
          <a:bodyPr>
            <a:normAutofit/>
          </a:bodyPr>
          <a:lstStyle/>
          <a:p>
            <a:pPr fontAlgn="base"/>
            <a:r>
              <a:rPr lang="en-GB"/>
              <a:t>A big policing operation for our capital </a:t>
            </a:r>
          </a:p>
          <a:p>
            <a:pPr fontAlgn="base"/>
            <a:r>
              <a:rPr lang="en-GB"/>
              <a:t>Twelve miles of security fencing in Cardiff and Newport</a:t>
            </a:r>
          </a:p>
          <a:p>
            <a:pPr fontAlgn="base"/>
            <a:r>
              <a:rPr lang="en-GB"/>
              <a:t>Total of 9,500 police on duty  including armed response, dog patrol, mounted police, traffic</a:t>
            </a:r>
          </a:p>
          <a:p>
            <a:pPr fontAlgn="base"/>
            <a:r>
              <a:rPr lang="en-GB"/>
              <a:t>Police came from different forces and  wore light blue caps “Same Team”</a:t>
            </a:r>
          </a:p>
          <a:p>
            <a:pPr fontAlgn="base"/>
            <a:endParaRPr lang="en-GB"/>
          </a:p>
          <a:p>
            <a:endParaRPr lang="en-GB"/>
          </a:p>
        </p:txBody>
      </p:sp>
    </p:spTree>
    <p:extLst>
      <p:ext uri="{BB962C8B-B14F-4D97-AF65-F5344CB8AC3E}">
        <p14:creationId xmlns:p14="http://schemas.microsoft.com/office/powerpoint/2010/main" val="3030436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ADBC9-82CD-44B6-9C87-A3BEB124D9DF}"/>
              </a:ext>
            </a:extLst>
          </p:cNvPr>
          <p:cNvSpPr>
            <a:spLocks noGrp="1"/>
          </p:cNvSpPr>
          <p:nvPr>
            <p:ph type="title"/>
          </p:nvPr>
        </p:nvSpPr>
        <p:spPr>
          <a:xfrm>
            <a:off x="457200" y="274638"/>
            <a:ext cx="8229600" cy="629129"/>
          </a:xfrm>
        </p:spPr>
        <p:txBody>
          <a:bodyPr>
            <a:normAutofit/>
          </a:bodyPr>
          <a:lstStyle/>
          <a:p>
            <a:r>
              <a:rPr lang="en-GB" sz="3200"/>
              <a:t>NATO &amp; Public</a:t>
            </a:r>
          </a:p>
        </p:txBody>
      </p:sp>
      <p:sp>
        <p:nvSpPr>
          <p:cNvPr id="3" name="Content Placeholder 2">
            <a:extLst>
              <a:ext uri="{FF2B5EF4-FFF2-40B4-BE49-F238E27FC236}">
                <a16:creationId xmlns:a16="http://schemas.microsoft.com/office/drawing/2014/main" id="{3580F8B1-BB7E-46A3-BD82-25BA7F27B6F7}"/>
              </a:ext>
            </a:extLst>
          </p:cNvPr>
          <p:cNvSpPr>
            <a:spLocks noGrp="1"/>
          </p:cNvSpPr>
          <p:nvPr>
            <p:ph idx="1"/>
          </p:nvPr>
        </p:nvSpPr>
        <p:spPr>
          <a:xfrm>
            <a:off x="457200" y="1010093"/>
            <a:ext cx="8229600" cy="4507140"/>
          </a:xfrm>
        </p:spPr>
        <p:txBody>
          <a:bodyPr>
            <a:normAutofit fontScale="85000" lnSpcReduction="20000"/>
          </a:bodyPr>
          <a:lstStyle/>
          <a:p>
            <a:r>
              <a:rPr lang="en-GB"/>
              <a:t>Protestors - Stop NATO Cymru group</a:t>
            </a:r>
          </a:p>
          <a:p>
            <a:r>
              <a:rPr lang="en-GB"/>
              <a:t>“legal observers”</a:t>
            </a:r>
          </a:p>
          <a:p>
            <a:r>
              <a:rPr lang="en-GB"/>
              <a:t>Cardiff residents were annoyed with the policing presence (used social media)</a:t>
            </a:r>
          </a:p>
          <a:p>
            <a:r>
              <a:rPr lang="en-GB" i="1"/>
              <a:t>“Cardiff is currently like living in a prison community, police and helicopters everywhere.”</a:t>
            </a:r>
          </a:p>
          <a:p>
            <a:r>
              <a:rPr lang="en-GB" i="1"/>
              <a:t>“Nice meal out in Cardiff Bay, although it appears to have turned into a police state.”</a:t>
            </a:r>
          </a:p>
          <a:p>
            <a:r>
              <a:rPr lang="en-GB" i="1"/>
              <a:t>“So many people moaning about the police in Cardiff. Lots of them in the Bay, all friendly, chatty, just doing their job.”</a:t>
            </a:r>
          </a:p>
        </p:txBody>
      </p:sp>
    </p:spTree>
    <p:extLst>
      <p:ext uri="{BB962C8B-B14F-4D97-AF65-F5344CB8AC3E}">
        <p14:creationId xmlns:p14="http://schemas.microsoft.com/office/powerpoint/2010/main" val="1455215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C52A1-1283-446C-AC59-AE66D6643E2E}"/>
              </a:ext>
            </a:extLst>
          </p:cNvPr>
          <p:cNvSpPr>
            <a:spLocks noGrp="1"/>
          </p:cNvSpPr>
          <p:nvPr>
            <p:ph type="title"/>
          </p:nvPr>
        </p:nvSpPr>
        <p:spPr>
          <a:xfrm>
            <a:off x="457200" y="274638"/>
            <a:ext cx="8229600" cy="692925"/>
          </a:xfrm>
        </p:spPr>
        <p:txBody>
          <a:bodyPr>
            <a:normAutofit/>
          </a:bodyPr>
          <a:lstStyle/>
          <a:p>
            <a:r>
              <a:rPr lang="en-GB" sz="3200"/>
              <a:t>Challenging the Public</a:t>
            </a:r>
          </a:p>
        </p:txBody>
      </p:sp>
      <p:sp>
        <p:nvSpPr>
          <p:cNvPr id="3" name="Content Placeholder 2">
            <a:extLst>
              <a:ext uri="{FF2B5EF4-FFF2-40B4-BE49-F238E27FC236}">
                <a16:creationId xmlns:a16="http://schemas.microsoft.com/office/drawing/2014/main" id="{E5F9692A-C991-403A-9BE6-B8B712DC6B95}"/>
              </a:ext>
            </a:extLst>
          </p:cNvPr>
          <p:cNvSpPr>
            <a:spLocks noGrp="1"/>
          </p:cNvSpPr>
          <p:nvPr>
            <p:ph idx="1"/>
          </p:nvPr>
        </p:nvSpPr>
        <p:spPr>
          <a:xfrm>
            <a:off x="457200" y="1244009"/>
            <a:ext cx="8229600" cy="4273224"/>
          </a:xfrm>
        </p:spPr>
        <p:txBody>
          <a:bodyPr>
            <a:normAutofit/>
          </a:bodyPr>
          <a:lstStyle/>
          <a:p>
            <a:r>
              <a:rPr lang="en-GB"/>
              <a:t>Negativity beforehand, but more positivity as the event began</a:t>
            </a:r>
          </a:p>
          <a:p>
            <a:r>
              <a:rPr lang="en-GB"/>
              <a:t>Police taking selfies with public</a:t>
            </a:r>
          </a:p>
          <a:p>
            <a:r>
              <a:rPr lang="en-GB"/>
              <a:t>Warships and a fly-past Red Arrows</a:t>
            </a:r>
          </a:p>
          <a:p>
            <a:r>
              <a:rPr lang="en-GB"/>
              <a:t>Display of far more positive public mood</a:t>
            </a:r>
          </a:p>
          <a:p>
            <a:r>
              <a:rPr lang="en-GB"/>
              <a:t>Tone of tweets base on location &amp; other media sources</a:t>
            </a:r>
          </a:p>
          <a:p>
            <a:endParaRPr lang="en-GB"/>
          </a:p>
        </p:txBody>
      </p:sp>
    </p:spTree>
    <p:extLst>
      <p:ext uri="{BB962C8B-B14F-4D97-AF65-F5344CB8AC3E}">
        <p14:creationId xmlns:p14="http://schemas.microsoft.com/office/powerpoint/2010/main" val="2339714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007F3-B437-4E2F-A7C3-0FCC5CD8D0ED}"/>
              </a:ext>
            </a:extLst>
          </p:cNvPr>
          <p:cNvSpPr>
            <a:spLocks noGrp="1"/>
          </p:cNvSpPr>
          <p:nvPr>
            <p:ph type="title"/>
          </p:nvPr>
        </p:nvSpPr>
        <p:spPr>
          <a:xfrm>
            <a:off x="457200" y="274638"/>
            <a:ext cx="8229600" cy="682292"/>
          </a:xfrm>
        </p:spPr>
        <p:txBody>
          <a:bodyPr>
            <a:normAutofit/>
          </a:bodyPr>
          <a:lstStyle/>
          <a:p>
            <a:r>
              <a:rPr lang="en-GB" sz="3600"/>
              <a:t>NATO</a:t>
            </a:r>
          </a:p>
        </p:txBody>
      </p:sp>
      <p:sp>
        <p:nvSpPr>
          <p:cNvPr id="3" name="Content Placeholder 2">
            <a:extLst>
              <a:ext uri="{FF2B5EF4-FFF2-40B4-BE49-F238E27FC236}">
                <a16:creationId xmlns:a16="http://schemas.microsoft.com/office/drawing/2014/main" id="{1EFFFE80-B865-4AB5-AC26-1907E51AA788}"/>
              </a:ext>
            </a:extLst>
          </p:cNvPr>
          <p:cNvSpPr>
            <a:spLocks noGrp="1"/>
          </p:cNvSpPr>
          <p:nvPr>
            <p:ph idx="1"/>
          </p:nvPr>
        </p:nvSpPr>
        <p:spPr>
          <a:xfrm>
            <a:off x="457200" y="1286540"/>
            <a:ext cx="8229600" cy="4230693"/>
          </a:xfrm>
        </p:spPr>
        <p:txBody>
          <a:bodyPr>
            <a:normAutofit/>
          </a:bodyPr>
          <a:lstStyle/>
          <a:p>
            <a:r>
              <a:rPr lang="en-GB"/>
              <a:t>carry out a 'live' community impact assessment during large scale events.</a:t>
            </a:r>
          </a:p>
          <a:p>
            <a:pPr algn="just"/>
            <a:r>
              <a:rPr lang="en-GB"/>
              <a:t>Part of the work also involved analysing the tone of tweets based on location.</a:t>
            </a:r>
          </a:p>
          <a:p>
            <a:pPr algn="just"/>
            <a:r>
              <a:rPr lang="en-GB"/>
              <a:t>Using geo-location analytics could allow police to monitor in real-time the mood of crowds in certain areas during large scale events.</a:t>
            </a:r>
          </a:p>
          <a:p>
            <a:endParaRPr lang="en-GB"/>
          </a:p>
        </p:txBody>
      </p:sp>
    </p:spTree>
    <p:extLst>
      <p:ext uri="{BB962C8B-B14F-4D97-AF65-F5344CB8AC3E}">
        <p14:creationId xmlns:p14="http://schemas.microsoft.com/office/powerpoint/2010/main" val="39294079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34AC5-EB76-4875-9AC5-5A3355315D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CB1511-94DF-4DCD-A8E2-8E749AF7F0EA}"/>
              </a:ext>
            </a:extLst>
          </p:cNvPr>
          <p:cNvSpPr>
            <a:spLocks noGrp="1"/>
          </p:cNvSpPr>
          <p:nvPr>
            <p:ph idx="1"/>
          </p:nvPr>
        </p:nvSpPr>
        <p:spPr/>
        <p:txBody>
          <a:bodyPr vert="horz" lIns="91440" tIns="45720" rIns="91440" bIns="45720" rtlCol="0" anchor="t">
            <a:normAutofit fontScale="85000" lnSpcReduction="20000"/>
          </a:bodyPr>
          <a:lstStyle/>
          <a:p>
            <a:r>
              <a:rPr lang="en-GB" dirty="0" err="1"/>
              <a:t>Ccommunity</a:t>
            </a:r>
            <a:r>
              <a:rPr lang="en-GB" dirty="0"/>
              <a:t> policing teams are supposed to use social media to reach out to citizens and communities, to engage them in debate and to listen to and act upon their concerns. </a:t>
            </a:r>
            <a:endParaRPr lang="en-US"/>
          </a:p>
          <a:p>
            <a:r>
              <a:rPr lang="en-GB" dirty="0"/>
              <a:t>It has been hoped that social media will provide an efficient technological response to an enduring conundrum in public policing – that of how to stimulate communication between officers and citizens. </a:t>
            </a:r>
            <a:endParaRPr lang="en-GB"/>
          </a:p>
          <a:p>
            <a:r>
              <a:rPr lang="en-GB" dirty="0"/>
              <a:t>For all the optimism that social media will expedite dialogue and debate between</a:t>
            </a:r>
          </a:p>
        </p:txBody>
      </p:sp>
    </p:spTree>
    <p:extLst>
      <p:ext uri="{BB962C8B-B14F-4D97-AF65-F5344CB8AC3E}">
        <p14:creationId xmlns:p14="http://schemas.microsoft.com/office/powerpoint/2010/main" val="5784706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FF7EA-2B90-2D8D-2888-0E21BE769B35}"/>
              </a:ext>
            </a:extLst>
          </p:cNvPr>
          <p:cNvSpPr>
            <a:spLocks noGrp="1"/>
          </p:cNvSpPr>
          <p:nvPr>
            <p:ph type="title"/>
          </p:nvPr>
        </p:nvSpPr>
        <p:spPr>
          <a:xfrm>
            <a:off x="457200" y="274638"/>
            <a:ext cx="8229600" cy="1143000"/>
          </a:xfrm>
        </p:spPr>
        <p:txBody>
          <a:bodyPr anchor="ctr">
            <a:normAutofit/>
          </a:bodyPr>
          <a:lstStyle/>
          <a:p>
            <a:r>
              <a:rPr lang="en-GB" sz="4100"/>
              <a:t>How it impacts on public relations</a:t>
            </a:r>
          </a:p>
        </p:txBody>
      </p:sp>
      <p:pic>
        <p:nvPicPr>
          <p:cNvPr id="3074" name="Picture 2" descr="Almost 80% of police officers don't feel respected by public | News | The  Times">
            <a:extLst>
              <a:ext uri="{FF2B5EF4-FFF2-40B4-BE49-F238E27FC236}">
                <a16:creationId xmlns:a16="http://schemas.microsoft.com/office/drawing/2014/main" id="{03577DE8-92FD-560F-331F-56FE7D1A11E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383"/>
          <a:stretch/>
        </p:blipFill>
        <p:spPr bwMode="auto">
          <a:xfrm>
            <a:off x="457200" y="1600201"/>
            <a:ext cx="8229600" cy="3917032"/>
          </a:xfrm>
          <a:prstGeom prst="rect">
            <a:avLst/>
          </a:prstGeom>
          <a:solidFill>
            <a:srgbClr val="FFFFFF"/>
          </a:solidFill>
        </p:spPr>
      </p:pic>
    </p:spTree>
    <p:extLst>
      <p:ext uri="{BB962C8B-B14F-4D97-AF65-F5344CB8AC3E}">
        <p14:creationId xmlns:p14="http://schemas.microsoft.com/office/powerpoint/2010/main" val="2227983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3DEACFD-7C64-627B-51A2-38080442DBF1}"/>
              </a:ext>
            </a:extLst>
          </p:cNvPr>
          <p:cNvSpPr>
            <a:spLocks noGrp="1"/>
          </p:cNvSpPr>
          <p:nvPr>
            <p:ph type="title"/>
          </p:nvPr>
        </p:nvSpPr>
        <p:spPr>
          <a:xfrm>
            <a:off x="457200" y="274638"/>
            <a:ext cx="8229600" cy="1143000"/>
          </a:xfrm>
        </p:spPr>
        <p:txBody>
          <a:bodyPr/>
          <a:lstStyle/>
          <a:p>
            <a:endParaRPr lang="en-US"/>
          </a:p>
        </p:txBody>
      </p:sp>
      <p:sp>
        <p:nvSpPr>
          <p:cNvPr id="11" name="Text Placeholder 3">
            <a:extLst>
              <a:ext uri="{FF2B5EF4-FFF2-40B4-BE49-F238E27FC236}">
                <a16:creationId xmlns:a16="http://schemas.microsoft.com/office/drawing/2014/main" id="{E5EC2783-CA32-3902-C507-C9D7DE4070A6}"/>
              </a:ext>
            </a:extLst>
          </p:cNvPr>
          <p:cNvSpPr>
            <a:spLocks noGrp="1"/>
          </p:cNvSpPr>
          <p:nvPr>
            <p:ph sz="half" idx="1"/>
          </p:nvPr>
        </p:nvSpPr>
        <p:spPr>
          <a:xfrm>
            <a:off x="457200" y="1600201"/>
            <a:ext cx="4038600" cy="3989040"/>
          </a:xfrm>
        </p:spPr>
        <p:txBody>
          <a:bodyPr vert="horz" lIns="91440" tIns="45720" rIns="91440" bIns="45720" rtlCol="0" anchor="t">
            <a:normAutofit/>
          </a:bodyPr>
          <a:lstStyle/>
          <a:p>
            <a:r>
              <a:rPr lang="en-US" dirty="0"/>
              <a:t>George Floyd</a:t>
            </a:r>
          </a:p>
        </p:txBody>
      </p:sp>
      <p:pic>
        <p:nvPicPr>
          <p:cNvPr id="4" name="Picture 4" descr="A picture containing text&#10;&#10;Description automatically generated">
            <a:extLst>
              <a:ext uri="{FF2B5EF4-FFF2-40B4-BE49-F238E27FC236}">
                <a16:creationId xmlns:a16="http://schemas.microsoft.com/office/drawing/2014/main" id="{48BBCA93-D1A3-BDDC-8A97-7D286CC5201F}"/>
              </a:ext>
            </a:extLst>
          </p:cNvPr>
          <p:cNvPicPr>
            <a:picLocks noGrp="1" noChangeAspect="1"/>
          </p:cNvPicPr>
          <p:nvPr>
            <p:ph sz="half" idx="2"/>
          </p:nvPr>
        </p:nvPicPr>
        <p:blipFill rotWithShape="1">
          <a:blip r:embed="rId3"/>
          <a:srcRect l="14518" r="18110"/>
          <a:stretch/>
        </p:blipFill>
        <p:spPr>
          <a:xfrm>
            <a:off x="4648200" y="1600201"/>
            <a:ext cx="4038600" cy="3989040"/>
          </a:xfrm>
          <a:noFill/>
        </p:spPr>
      </p:pic>
    </p:spTree>
    <p:extLst>
      <p:ext uri="{BB962C8B-B14F-4D97-AF65-F5344CB8AC3E}">
        <p14:creationId xmlns:p14="http://schemas.microsoft.com/office/powerpoint/2010/main" val="835899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Graphical user interface, text, application, chat or text message&#10;&#10;Description automatically generated">
            <a:extLst>
              <a:ext uri="{FF2B5EF4-FFF2-40B4-BE49-F238E27FC236}">
                <a16:creationId xmlns:a16="http://schemas.microsoft.com/office/drawing/2014/main" id="{8DF5344B-808E-D26D-D736-28A7510DF300}"/>
              </a:ext>
            </a:extLst>
          </p:cNvPr>
          <p:cNvPicPr>
            <a:picLocks noGrp="1" noChangeAspect="1"/>
          </p:cNvPicPr>
          <p:nvPr>
            <p:ph idx="1"/>
          </p:nvPr>
        </p:nvPicPr>
        <p:blipFill>
          <a:blip r:embed="rId2"/>
          <a:stretch>
            <a:fillRect/>
          </a:stretch>
        </p:blipFill>
        <p:spPr>
          <a:xfrm>
            <a:off x="90488" y="403980"/>
            <a:ext cx="8963025" cy="6050041"/>
          </a:xfrm>
          <a:noFill/>
        </p:spPr>
      </p:pic>
    </p:spTree>
    <p:extLst>
      <p:ext uri="{BB962C8B-B14F-4D97-AF65-F5344CB8AC3E}">
        <p14:creationId xmlns:p14="http://schemas.microsoft.com/office/powerpoint/2010/main" val="13211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2" descr="Tweet">
            <a:extLst>
              <a:ext uri="{FF2B5EF4-FFF2-40B4-BE49-F238E27FC236}">
                <a16:creationId xmlns:a16="http://schemas.microsoft.com/office/drawing/2014/main" id="{E01B565A-E467-4820-9D88-C037DE78C5D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2772" y="818708"/>
            <a:ext cx="8278628" cy="413740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69EF1FF-8B9C-49C7-8E16-492F1042E00B}"/>
              </a:ext>
            </a:extLst>
          </p:cNvPr>
          <p:cNvSpPr>
            <a:spLocks noGrp="1"/>
          </p:cNvSpPr>
          <p:nvPr>
            <p:ph type="sldNum" sz="quarter" idx="12"/>
          </p:nvPr>
        </p:nvSpPr>
        <p:spPr>
          <a:xfrm>
            <a:off x="8148896" y="5665965"/>
            <a:ext cx="512504" cy="273844"/>
          </a:xfrm>
        </p:spPr>
        <p:txBody>
          <a:bodyPr vert="horz" lIns="68580" tIns="34290" rIns="68580" bIns="34290" rtlCol="0" anchor="ctr">
            <a:normAutofit/>
          </a:bodyPr>
          <a:lstStyle/>
          <a:p>
            <a:pPr defTabSz="342900">
              <a:spcAft>
                <a:spcPts val="450"/>
              </a:spcAft>
            </a:pPr>
            <a:fld id="{5DFEDB64-84C3-4240-BCBA-134AE1D9082C}" type="slidenum">
              <a:rPr lang="en-US">
                <a:solidFill>
                  <a:srgbClr val="FFFFFF"/>
                </a:solidFill>
              </a:rPr>
              <a:pPr defTabSz="342900">
                <a:spcAft>
                  <a:spcPts val="450"/>
                </a:spcAft>
              </a:pPr>
              <a:t>31</a:t>
            </a:fld>
            <a:endParaRPr lang="en-US">
              <a:solidFill>
                <a:srgbClr val="FFFFFF"/>
              </a:solidFill>
            </a:endParaRPr>
          </a:p>
        </p:txBody>
      </p:sp>
      <p:sp>
        <p:nvSpPr>
          <p:cNvPr id="5" name="TextBox 4">
            <a:extLst>
              <a:ext uri="{FF2B5EF4-FFF2-40B4-BE49-F238E27FC236}">
                <a16:creationId xmlns:a16="http://schemas.microsoft.com/office/drawing/2014/main" id="{77E426C3-D103-4CB7-9D6F-B9F2B1A06612}"/>
              </a:ext>
            </a:extLst>
          </p:cNvPr>
          <p:cNvSpPr txBox="1"/>
          <p:nvPr/>
        </p:nvSpPr>
        <p:spPr>
          <a:xfrm>
            <a:off x="6163021" y="5247291"/>
            <a:ext cx="2481291" cy="300082"/>
          </a:xfrm>
          <a:prstGeom prst="rect">
            <a:avLst/>
          </a:prstGeom>
          <a:noFill/>
        </p:spPr>
        <p:txBody>
          <a:bodyPr wrap="square" rtlCol="0">
            <a:spAutoFit/>
          </a:bodyPr>
          <a:lstStyle/>
          <a:p>
            <a:pPr algn="r"/>
            <a:r>
              <a:rPr lang="en-GB" sz="1350"/>
              <a:t>BBC (2017)</a:t>
            </a:r>
          </a:p>
        </p:txBody>
      </p:sp>
    </p:spTree>
    <p:extLst>
      <p:ext uri="{BB962C8B-B14F-4D97-AF65-F5344CB8AC3E}">
        <p14:creationId xmlns:p14="http://schemas.microsoft.com/office/powerpoint/2010/main" val="8351696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website&#10;&#10;Description automatically generated">
            <a:extLst>
              <a:ext uri="{FF2B5EF4-FFF2-40B4-BE49-F238E27FC236}">
                <a16:creationId xmlns:a16="http://schemas.microsoft.com/office/drawing/2014/main" id="{544C3928-66AB-5598-8B3F-3819A6BF3B58}"/>
              </a:ext>
            </a:extLst>
          </p:cNvPr>
          <p:cNvPicPr>
            <a:picLocks noGrp="1" noChangeAspect="1"/>
          </p:cNvPicPr>
          <p:nvPr>
            <p:ph idx="1"/>
          </p:nvPr>
        </p:nvPicPr>
        <p:blipFill rotWithShape="1">
          <a:blip r:embed="rId2"/>
          <a:srcRect t="332"/>
          <a:stretch/>
        </p:blipFill>
        <p:spPr>
          <a:xfrm>
            <a:off x="20" y="10"/>
            <a:ext cx="9143980" cy="6857990"/>
          </a:xfrm>
          <a:noFill/>
        </p:spPr>
      </p:pic>
    </p:spTree>
    <p:extLst>
      <p:ext uri="{BB962C8B-B14F-4D97-AF65-F5344CB8AC3E}">
        <p14:creationId xmlns:p14="http://schemas.microsoft.com/office/powerpoint/2010/main" val="20372567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FA16-5675-DA89-8D9C-0BBC3E6FC4A9}"/>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FD21AAD-6E6C-EB65-F580-98DA70B51C51}"/>
              </a:ext>
            </a:extLst>
          </p:cNvPr>
          <p:cNvPicPr>
            <a:picLocks noGrp="1" noChangeAspect="1"/>
          </p:cNvPicPr>
          <p:nvPr>
            <p:ph idx="1"/>
          </p:nvPr>
        </p:nvPicPr>
        <p:blipFill>
          <a:blip r:embed="rId2"/>
          <a:stretch>
            <a:fillRect/>
          </a:stretch>
        </p:blipFill>
        <p:spPr>
          <a:xfrm>
            <a:off x="1721614" y="1600200"/>
            <a:ext cx="5700772" cy="3916363"/>
          </a:xfrm>
        </p:spPr>
      </p:pic>
    </p:spTree>
    <p:extLst>
      <p:ext uri="{BB962C8B-B14F-4D97-AF65-F5344CB8AC3E}">
        <p14:creationId xmlns:p14="http://schemas.microsoft.com/office/powerpoint/2010/main" val="23744380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795BE-8734-CAA1-33C0-9CE68A072C12}"/>
              </a:ext>
            </a:extLst>
          </p:cNvPr>
          <p:cNvSpPr>
            <a:spLocks noGrp="1"/>
          </p:cNvSpPr>
          <p:nvPr>
            <p:ph type="title"/>
          </p:nvPr>
        </p:nvSpPr>
        <p:spPr>
          <a:xfrm>
            <a:off x="179242" y="1335572"/>
            <a:ext cx="2331484" cy="4169589"/>
          </a:xfrm>
        </p:spPr>
        <p:txBody>
          <a:bodyPr anchor="t">
            <a:normAutofit/>
          </a:bodyPr>
          <a:lstStyle/>
          <a:p>
            <a:r>
              <a:rPr lang="en-GB" sz="2700" dirty="0">
                <a:solidFill>
                  <a:schemeClr val="bg1"/>
                </a:solidFill>
                <a:ea typeface="Calibri Light"/>
                <a:cs typeface="Calibri Light"/>
              </a:rPr>
              <a:t>Do the police need policing?</a:t>
            </a:r>
          </a:p>
        </p:txBody>
      </p:sp>
      <p:sp>
        <p:nvSpPr>
          <p:cNvPr id="4" name="Content Placeholder 3">
            <a:extLst>
              <a:ext uri="{FF2B5EF4-FFF2-40B4-BE49-F238E27FC236}">
                <a16:creationId xmlns:a16="http://schemas.microsoft.com/office/drawing/2014/main" id="{0433DE10-5F76-7875-0139-C0A663AED0B1}"/>
              </a:ext>
            </a:extLst>
          </p:cNvPr>
          <p:cNvSpPr>
            <a:spLocks noGrp="1"/>
          </p:cNvSpPr>
          <p:nvPr>
            <p:ph idx="1"/>
          </p:nvPr>
        </p:nvSpPr>
        <p:spPr>
          <a:xfrm>
            <a:off x="3491050" y="1494790"/>
            <a:ext cx="4792967" cy="3995183"/>
          </a:xfrm>
        </p:spPr>
        <p:txBody>
          <a:bodyPr vert="horz" lIns="68580" tIns="34290" rIns="68580" bIns="34290" rtlCol="0" anchor="t">
            <a:normAutofit/>
          </a:bodyPr>
          <a:lstStyle/>
          <a:p>
            <a:pPr>
              <a:spcAft>
                <a:spcPts val="750"/>
              </a:spcAft>
              <a:buNone/>
            </a:pPr>
            <a:endParaRPr lang="en-GB" sz="1800" dirty="0">
              <a:ea typeface="Calibri"/>
              <a:cs typeface="Calibri"/>
            </a:endParaRPr>
          </a:p>
          <a:p>
            <a:pPr>
              <a:buNone/>
            </a:pPr>
            <a:endParaRPr lang="en-GB" sz="1800" dirty="0"/>
          </a:p>
          <a:p>
            <a:endParaRPr lang="en-GB" sz="1800" dirty="0"/>
          </a:p>
        </p:txBody>
      </p:sp>
      <p:sp>
        <p:nvSpPr>
          <p:cNvPr id="6" name="Content Placeholder 2">
            <a:extLst>
              <a:ext uri="{FF2B5EF4-FFF2-40B4-BE49-F238E27FC236}">
                <a16:creationId xmlns:a16="http://schemas.microsoft.com/office/drawing/2014/main" id="{53B344DD-428F-1C9C-DF08-55DD5EE81A37}"/>
              </a:ext>
            </a:extLst>
          </p:cNvPr>
          <p:cNvSpPr>
            <a:spLocks noGrp="1"/>
          </p:cNvSpPr>
          <p:nvPr/>
        </p:nvSpPr>
        <p:spPr>
          <a:xfrm>
            <a:off x="3487990" y="2425737"/>
            <a:ext cx="4818330" cy="2910580"/>
          </a:xfrm>
          <a:prstGeom prst="rect">
            <a:avLst/>
          </a:prstGeom>
        </p:spPr>
        <p:txBody>
          <a:bodyPr vert="horz" lIns="68580" tIns="34290" rIns="68580" bIns="3429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sz="1350" dirty="0"/>
          </a:p>
          <a:p>
            <a:endParaRPr lang="en-GB" sz="1350" dirty="0"/>
          </a:p>
          <a:p>
            <a:r>
              <a:rPr lang="en-GB" sz="1350" dirty="0"/>
              <a:t>https://www.youtube.com/watch?v=CKgfLv9aW0E&amp;ab_channel=SkyNews </a:t>
            </a:r>
          </a:p>
          <a:p>
            <a:r>
              <a:rPr lang="en-GB" sz="1350" dirty="0">
                <a:ea typeface="Calibri" panose="020F0502020204030204"/>
                <a:cs typeface="Calibri" panose="020F0502020204030204"/>
              </a:rPr>
              <a:t>(37 mins)</a:t>
            </a:r>
          </a:p>
          <a:p>
            <a:endParaRPr lang="en-GB" sz="1350" dirty="0"/>
          </a:p>
          <a:p>
            <a:endParaRPr lang="en-GB" sz="1350" dirty="0"/>
          </a:p>
          <a:p>
            <a:endParaRPr lang="en-GB" sz="1350" dirty="0">
              <a:ea typeface="Calibri" panose="020F0502020204030204"/>
              <a:cs typeface="Calibri" panose="020F0502020204030204"/>
            </a:endParaRPr>
          </a:p>
        </p:txBody>
      </p:sp>
    </p:spTree>
    <p:extLst>
      <p:ext uri="{BB962C8B-B14F-4D97-AF65-F5344CB8AC3E}">
        <p14:creationId xmlns:p14="http://schemas.microsoft.com/office/powerpoint/2010/main" val="24726646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795BE-8734-CAA1-33C0-9CE68A072C12}"/>
              </a:ext>
            </a:extLst>
          </p:cNvPr>
          <p:cNvSpPr>
            <a:spLocks noGrp="1"/>
          </p:cNvSpPr>
          <p:nvPr>
            <p:ph type="title"/>
          </p:nvPr>
        </p:nvSpPr>
        <p:spPr>
          <a:xfrm>
            <a:off x="179242" y="1335572"/>
            <a:ext cx="2331484" cy="4169589"/>
          </a:xfrm>
        </p:spPr>
        <p:txBody>
          <a:bodyPr anchor="t">
            <a:normAutofit/>
          </a:bodyPr>
          <a:lstStyle/>
          <a:p>
            <a:r>
              <a:rPr lang="en-GB" sz="2700" dirty="0">
                <a:solidFill>
                  <a:schemeClr val="bg1"/>
                </a:solidFill>
                <a:ea typeface="Calibri Light"/>
                <a:cs typeface="Calibri Light"/>
              </a:rPr>
              <a:t>Discussion</a:t>
            </a:r>
          </a:p>
        </p:txBody>
      </p:sp>
      <p:sp>
        <p:nvSpPr>
          <p:cNvPr id="4" name="Content Placeholder 3">
            <a:extLst>
              <a:ext uri="{FF2B5EF4-FFF2-40B4-BE49-F238E27FC236}">
                <a16:creationId xmlns:a16="http://schemas.microsoft.com/office/drawing/2014/main" id="{0433DE10-5F76-7875-0139-C0A663AED0B1}"/>
              </a:ext>
            </a:extLst>
          </p:cNvPr>
          <p:cNvSpPr>
            <a:spLocks noGrp="1"/>
          </p:cNvSpPr>
          <p:nvPr>
            <p:ph idx="1"/>
          </p:nvPr>
        </p:nvSpPr>
        <p:spPr>
          <a:xfrm>
            <a:off x="3491050" y="1494790"/>
            <a:ext cx="4792967" cy="3995183"/>
          </a:xfrm>
        </p:spPr>
        <p:txBody>
          <a:bodyPr vert="horz" lIns="68580" tIns="34290" rIns="68580" bIns="34290" rtlCol="0" anchor="t">
            <a:normAutofit/>
          </a:bodyPr>
          <a:lstStyle/>
          <a:p>
            <a:pPr>
              <a:spcAft>
                <a:spcPts val="750"/>
              </a:spcAft>
              <a:buNone/>
            </a:pPr>
            <a:endParaRPr lang="en-GB" sz="1800" dirty="0">
              <a:ea typeface="Calibri"/>
              <a:cs typeface="Calibri"/>
            </a:endParaRPr>
          </a:p>
          <a:p>
            <a:pPr>
              <a:buNone/>
            </a:pPr>
            <a:endParaRPr lang="en-GB" sz="1800"/>
          </a:p>
          <a:p>
            <a:endParaRPr lang="en-GB" sz="1800"/>
          </a:p>
        </p:txBody>
      </p:sp>
      <p:sp>
        <p:nvSpPr>
          <p:cNvPr id="3" name="Content Placeholder 2">
            <a:extLst>
              <a:ext uri="{FF2B5EF4-FFF2-40B4-BE49-F238E27FC236}">
                <a16:creationId xmlns:a16="http://schemas.microsoft.com/office/drawing/2014/main" id="{A0219AF4-BA33-BFAD-EBEF-D3390F24BB80}"/>
              </a:ext>
            </a:extLst>
          </p:cNvPr>
          <p:cNvSpPr>
            <a:spLocks noGrp="1"/>
          </p:cNvSpPr>
          <p:nvPr/>
        </p:nvSpPr>
        <p:spPr>
          <a:xfrm>
            <a:off x="3410058" y="1938663"/>
            <a:ext cx="4818330" cy="2910580"/>
          </a:xfrm>
          <a:prstGeom prst="rect">
            <a:avLst/>
          </a:prstGeom>
        </p:spPr>
        <p:txBody>
          <a:bodyPr vert="horz" lIns="68580" tIns="34290" rIns="68580" bIns="3429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What were the faults of the Met police in the case of Carrick?</a:t>
            </a:r>
            <a:endParaRPr lang="en-GB">
              <a:ea typeface="Calibri"/>
              <a:cs typeface="Calibri"/>
            </a:endParaRPr>
          </a:p>
          <a:p>
            <a:r>
              <a:rPr lang="en-GB" dirty="0"/>
              <a:t>What implications do cases such as Carrick carry for the police?</a:t>
            </a:r>
            <a:endParaRPr lang="en-GB">
              <a:ea typeface="Calibri"/>
              <a:cs typeface="Calibri"/>
            </a:endParaRPr>
          </a:p>
          <a:p>
            <a:r>
              <a:rPr lang="en-GB" dirty="0"/>
              <a:t>How do you feel about the Met police officers sharing pictures of </a:t>
            </a:r>
            <a:r>
              <a:rPr lang="en-GB" dirty="0" err="1"/>
              <a:t>Bibaa</a:t>
            </a:r>
            <a:r>
              <a:rPr lang="en-GB" dirty="0"/>
              <a:t> Henry and Nicole Smallman?</a:t>
            </a:r>
            <a:endParaRPr lang="en-GB">
              <a:ea typeface="Calibri"/>
              <a:cs typeface="Calibri"/>
            </a:endParaRPr>
          </a:p>
          <a:p>
            <a:r>
              <a:rPr lang="en-GB" dirty="0"/>
              <a:t>Why do you feel these officers shared these pictures?</a:t>
            </a:r>
            <a:endParaRPr lang="en-GB">
              <a:ea typeface="Calibri"/>
              <a:cs typeface="Calibri"/>
            </a:endParaRPr>
          </a:p>
          <a:p>
            <a:r>
              <a:rPr lang="en-GB" dirty="0"/>
              <a:t>How do you feel about outside agencies controlling the police?</a:t>
            </a:r>
            <a:endParaRPr lang="en-GB">
              <a:ea typeface="Calibri"/>
              <a:cs typeface="Calibri"/>
            </a:endParaRPr>
          </a:p>
          <a:p>
            <a:r>
              <a:rPr lang="en-GB" dirty="0"/>
              <a:t>Why are these errors happening?</a:t>
            </a:r>
            <a:endParaRPr lang="en-GB" dirty="0">
              <a:ea typeface="Calibri"/>
              <a:cs typeface="Calibri"/>
            </a:endParaRPr>
          </a:p>
        </p:txBody>
      </p:sp>
    </p:spTree>
    <p:extLst>
      <p:ext uri="{BB962C8B-B14F-4D97-AF65-F5344CB8AC3E}">
        <p14:creationId xmlns:p14="http://schemas.microsoft.com/office/powerpoint/2010/main" val="33959145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AEB07-F0A5-ED5F-BB43-4A92BA17407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F9D4752-9B7F-D4AB-ECD1-4BBF7155F14A}"/>
              </a:ext>
            </a:extLst>
          </p:cNvPr>
          <p:cNvPicPr>
            <a:picLocks noGrp="1" noChangeAspect="1"/>
          </p:cNvPicPr>
          <p:nvPr>
            <p:ph idx="1"/>
          </p:nvPr>
        </p:nvPicPr>
        <p:blipFill>
          <a:blip r:embed="rId3"/>
          <a:stretch>
            <a:fillRect/>
          </a:stretch>
        </p:blipFill>
        <p:spPr>
          <a:xfrm>
            <a:off x="457200" y="1643527"/>
            <a:ext cx="8229600" cy="3829709"/>
          </a:xfrm>
        </p:spPr>
      </p:pic>
    </p:spTree>
    <p:extLst>
      <p:ext uri="{BB962C8B-B14F-4D97-AF65-F5344CB8AC3E}">
        <p14:creationId xmlns:p14="http://schemas.microsoft.com/office/powerpoint/2010/main" val="32062828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16B9-68DC-458E-9632-A8DA8E02DE85}"/>
              </a:ext>
            </a:extLst>
          </p:cNvPr>
          <p:cNvSpPr>
            <a:spLocks noGrp="1"/>
          </p:cNvSpPr>
          <p:nvPr>
            <p:ph type="title"/>
          </p:nvPr>
        </p:nvSpPr>
        <p:spPr/>
        <p:txBody>
          <a:bodyPr/>
          <a:lstStyle/>
          <a:p>
            <a:r>
              <a:rPr lang="en-GB"/>
              <a:t>PC Keith Palmer </a:t>
            </a:r>
          </a:p>
        </p:txBody>
      </p:sp>
      <p:pic>
        <p:nvPicPr>
          <p:cNvPr id="4" name="Content Placeholder 3">
            <a:extLst>
              <a:ext uri="{FF2B5EF4-FFF2-40B4-BE49-F238E27FC236}">
                <a16:creationId xmlns:a16="http://schemas.microsoft.com/office/drawing/2014/main" id="{759FED67-3D60-4787-80BE-539E9F96DC1D}"/>
              </a:ext>
            </a:extLst>
          </p:cNvPr>
          <p:cNvPicPr>
            <a:picLocks noGrp="1" noChangeAspect="1"/>
          </p:cNvPicPr>
          <p:nvPr>
            <p:ph idx="1"/>
          </p:nvPr>
        </p:nvPicPr>
        <p:blipFill>
          <a:blip r:embed="rId3"/>
          <a:stretch>
            <a:fillRect/>
          </a:stretch>
        </p:blipFill>
        <p:spPr>
          <a:xfrm>
            <a:off x="388597" y="1236416"/>
            <a:ext cx="8053653" cy="4088853"/>
          </a:xfrm>
          <a:prstGeom prst="rect">
            <a:avLst/>
          </a:prstGeom>
        </p:spPr>
      </p:pic>
    </p:spTree>
    <p:extLst>
      <p:ext uri="{BB962C8B-B14F-4D97-AF65-F5344CB8AC3E}">
        <p14:creationId xmlns:p14="http://schemas.microsoft.com/office/powerpoint/2010/main" val="38236039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A68C-62E6-4E7C-A9F9-EAC633EC427E}"/>
              </a:ext>
            </a:extLst>
          </p:cNvPr>
          <p:cNvSpPr>
            <a:spLocks noGrp="1"/>
          </p:cNvSpPr>
          <p:nvPr>
            <p:ph type="title"/>
          </p:nvPr>
        </p:nvSpPr>
        <p:spPr>
          <a:xfrm>
            <a:off x="457200" y="274638"/>
            <a:ext cx="8229600" cy="427111"/>
          </a:xfrm>
        </p:spPr>
        <p:txBody>
          <a:bodyPr>
            <a:normAutofit/>
          </a:bodyPr>
          <a:lstStyle/>
          <a:p>
            <a:r>
              <a:rPr lang="en-GB" sz="800"/>
              <a:t>N</a:t>
            </a:r>
          </a:p>
        </p:txBody>
      </p:sp>
      <p:pic>
        <p:nvPicPr>
          <p:cNvPr id="4" name="Content Placeholder 3">
            <a:extLst>
              <a:ext uri="{FF2B5EF4-FFF2-40B4-BE49-F238E27FC236}">
                <a16:creationId xmlns:a16="http://schemas.microsoft.com/office/drawing/2014/main" id="{96182A6B-C5B2-4CA4-AB6F-35D08A1212D3}"/>
              </a:ext>
            </a:extLst>
          </p:cNvPr>
          <p:cNvPicPr>
            <a:picLocks noGrp="1" noChangeAspect="1"/>
          </p:cNvPicPr>
          <p:nvPr>
            <p:ph idx="1"/>
          </p:nvPr>
        </p:nvPicPr>
        <p:blipFill>
          <a:blip r:embed="rId3"/>
          <a:stretch>
            <a:fillRect/>
          </a:stretch>
        </p:blipFill>
        <p:spPr>
          <a:xfrm>
            <a:off x="457200" y="2812032"/>
            <a:ext cx="3976577" cy="2660484"/>
          </a:xfrm>
          <a:prstGeom prst="rect">
            <a:avLst/>
          </a:prstGeom>
        </p:spPr>
      </p:pic>
      <p:pic>
        <p:nvPicPr>
          <p:cNvPr id="5" name="Picture 4">
            <a:extLst>
              <a:ext uri="{FF2B5EF4-FFF2-40B4-BE49-F238E27FC236}">
                <a16:creationId xmlns:a16="http://schemas.microsoft.com/office/drawing/2014/main" id="{28CAB9C5-B553-4DA4-A83E-10D42BDA6A2B}"/>
              </a:ext>
            </a:extLst>
          </p:cNvPr>
          <p:cNvPicPr>
            <a:picLocks noChangeAspect="1"/>
          </p:cNvPicPr>
          <p:nvPr/>
        </p:nvPicPr>
        <p:blipFill>
          <a:blip r:embed="rId4"/>
          <a:stretch>
            <a:fillRect/>
          </a:stretch>
        </p:blipFill>
        <p:spPr>
          <a:xfrm>
            <a:off x="4221127" y="274638"/>
            <a:ext cx="4606762" cy="2854126"/>
          </a:xfrm>
          <a:prstGeom prst="rect">
            <a:avLst/>
          </a:prstGeom>
        </p:spPr>
      </p:pic>
    </p:spTree>
    <p:extLst>
      <p:ext uri="{BB962C8B-B14F-4D97-AF65-F5344CB8AC3E}">
        <p14:creationId xmlns:p14="http://schemas.microsoft.com/office/powerpoint/2010/main" val="5753390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53544-37D5-C0F4-36E0-AF57009AF392}"/>
              </a:ext>
            </a:extLst>
          </p:cNvPr>
          <p:cNvSpPr>
            <a:spLocks noGrp="1"/>
          </p:cNvSpPr>
          <p:nvPr>
            <p:ph type="title"/>
          </p:nvPr>
        </p:nvSpPr>
        <p:spPr/>
        <p:txBody>
          <a:bodyPr>
            <a:normAutofit/>
          </a:bodyPr>
          <a:lstStyle/>
          <a:p>
            <a:r>
              <a:rPr lang="en-US" dirty="0"/>
              <a:t>Challenges of social media </a:t>
            </a:r>
          </a:p>
        </p:txBody>
      </p:sp>
      <p:pic>
        <p:nvPicPr>
          <p:cNvPr id="4" name="Picture 4" descr="Hashtag and @ notification icons">
            <a:extLst>
              <a:ext uri="{FF2B5EF4-FFF2-40B4-BE49-F238E27FC236}">
                <a16:creationId xmlns:a16="http://schemas.microsoft.com/office/drawing/2014/main" id="{FD6609D4-4A20-4F89-780F-51CA72A061E7}"/>
              </a:ext>
            </a:extLst>
          </p:cNvPr>
          <p:cNvPicPr>
            <a:picLocks noGrp="1" noChangeAspect="1"/>
          </p:cNvPicPr>
          <p:nvPr>
            <p:ph idx="1"/>
          </p:nvPr>
        </p:nvPicPr>
        <p:blipFill>
          <a:blip r:embed="rId2"/>
          <a:stretch>
            <a:fillRect/>
          </a:stretch>
        </p:blipFill>
        <p:spPr>
          <a:xfrm>
            <a:off x="1634558" y="1600200"/>
            <a:ext cx="5874883" cy="3916363"/>
          </a:xfrm>
        </p:spPr>
      </p:pic>
    </p:spTree>
    <p:extLst>
      <p:ext uri="{BB962C8B-B14F-4D97-AF65-F5344CB8AC3E}">
        <p14:creationId xmlns:p14="http://schemas.microsoft.com/office/powerpoint/2010/main" val="36376759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Graphical user interface, text, application, email&#10;&#10;Description automatically generated">
            <a:extLst>
              <a:ext uri="{FF2B5EF4-FFF2-40B4-BE49-F238E27FC236}">
                <a16:creationId xmlns:a16="http://schemas.microsoft.com/office/drawing/2014/main" id="{166122C7-D597-8B24-DF5B-8AA69B36CD53}"/>
              </a:ext>
            </a:extLst>
          </p:cNvPr>
          <p:cNvPicPr>
            <a:picLocks noGrp="1" noChangeAspect="1"/>
          </p:cNvPicPr>
          <p:nvPr>
            <p:ph idx="1"/>
          </p:nvPr>
        </p:nvPicPr>
        <p:blipFill>
          <a:blip r:embed="rId3"/>
          <a:stretch>
            <a:fillRect/>
          </a:stretch>
        </p:blipFill>
        <p:spPr>
          <a:xfrm>
            <a:off x="1151402" y="68263"/>
            <a:ext cx="6841197" cy="6721475"/>
          </a:xfrm>
          <a:noFill/>
        </p:spPr>
      </p:pic>
    </p:spTree>
    <p:extLst>
      <p:ext uri="{BB962C8B-B14F-4D97-AF65-F5344CB8AC3E}">
        <p14:creationId xmlns:p14="http://schemas.microsoft.com/office/powerpoint/2010/main" val="38146953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E93A0-3CCB-BC38-0BBD-781F9B1BB6B6}"/>
              </a:ext>
            </a:extLst>
          </p:cNvPr>
          <p:cNvSpPr>
            <a:spLocks noGrp="1"/>
          </p:cNvSpPr>
          <p:nvPr>
            <p:ph type="title"/>
          </p:nvPr>
        </p:nvSpPr>
        <p:spPr/>
        <p:txBody>
          <a:bodyPr/>
          <a:lstStyle/>
          <a:p>
            <a:r>
              <a:rPr lang="en-GB"/>
              <a:t>Invasion on privacy?</a:t>
            </a:r>
          </a:p>
        </p:txBody>
      </p:sp>
      <p:pic>
        <p:nvPicPr>
          <p:cNvPr id="5" name="Content Placeholder 4">
            <a:extLst>
              <a:ext uri="{FF2B5EF4-FFF2-40B4-BE49-F238E27FC236}">
                <a16:creationId xmlns:a16="http://schemas.microsoft.com/office/drawing/2014/main" id="{ABD2E00E-8E0F-DABC-9C0C-53262604D203}"/>
              </a:ext>
            </a:extLst>
          </p:cNvPr>
          <p:cNvPicPr>
            <a:picLocks noGrp="1" noChangeAspect="1"/>
          </p:cNvPicPr>
          <p:nvPr>
            <p:ph idx="1"/>
          </p:nvPr>
        </p:nvPicPr>
        <p:blipFill>
          <a:blip r:embed="rId2"/>
          <a:stretch>
            <a:fillRect/>
          </a:stretch>
        </p:blipFill>
        <p:spPr>
          <a:xfrm>
            <a:off x="1064988" y="1600200"/>
            <a:ext cx="7014024" cy="3916363"/>
          </a:xfrm>
        </p:spPr>
      </p:pic>
    </p:spTree>
    <p:extLst>
      <p:ext uri="{BB962C8B-B14F-4D97-AF65-F5344CB8AC3E}">
        <p14:creationId xmlns:p14="http://schemas.microsoft.com/office/powerpoint/2010/main" val="11607200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ED07C-06EE-059F-DC94-C34F21E3FB5E}"/>
              </a:ext>
            </a:extLst>
          </p:cNvPr>
          <p:cNvSpPr>
            <a:spLocks noGrp="1"/>
          </p:cNvSpPr>
          <p:nvPr>
            <p:ph type="title"/>
          </p:nvPr>
        </p:nvSpPr>
        <p:spPr/>
        <p:txBody>
          <a:bodyPr/>
          <a:lstStyle/>
          <a:p>
            <a:r>
              <a:rPr lang="en-GB"/>
              <a:t>Invasion on privacy?</a:t>
            </a:r>
          </a:p>
        </p:txBody>
      </p:sp>
      <p:pic>
        <p:nvPicPr>
          <p:cNvPr id="5" name="Content Placeholder 4">
            <a:extLst>
              <a:ext uri="{FF2B5EF4-FFF2-40B4-BE49-F238E27FC236}">
                <a16:creationId xmlns:a16="http://schemas.microsoft.com/office/drawing/2014/main" id="{589D6742-CEFE-D0F8-1244-FD6E509E326B}"/>
              </a:ext>
            </a:extLst>
          </p:cNvPr>
          <p:cNvPicPr>
            <a:picLocks noGrp="1" noChangeAspect="1"/>
          </p:cNvPicPr>
          <p:nvPr>
            <p:ph idx="1"/>
          </p:nvPr>
        </p:nvPicPr>
        <p:blipFill>
          <a:blip r:embed="rId3"/>
          <a:stretch>
            <a:fillRect/>
          </a:stretch>
        </p:blipFill>
        <p:spPr>
          <a:xfrm>
            <a:off x="457200" y="1682775"/>
            <a:ext cx="8229600" cy="3751213"/>
          </a:xfrm>
        </p:spPr>
      </p:pic>
    </p:spTree>
    <p:extLst>
      <p:ext uri="{BB962C8B-B14F-4D97-AF65-F5344CB8AC3E}">
        <p14:creationId xmlns:p14="http://schemas.microsoft.com/office/powerpoint/2010/main" val="10648588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EE0019-BA21-4709-A590-387491692C18}"/>
              </a:ext>
            </a:extLst>
          </p:cNvPr>
          <p:cNvSpPr/>
          <p:nvPr/>
        </p:nvSpPr>
        <p:spPr>
          <a:xfrm>
            <a:off x="385011" y="320842"/>
            <a:ext cx="6472989" cy="1477328"/>
          </a:xfrm>
          <a:prstGeom prst="rect">
            <a:avLst/>
          </a:prstGeom>
        </p:spPr>
        <p:txBody>
          <a:bodyPr wrap="square">
            <a:spAutoFit/>
          </a:bodyPr>
          <a:lstStyle/>
          <a:p>
            <a:r>
              <a:rPr lang="en-GB"/>
              <a:t>High profile example of the police using Social media followed the Boston marathon bombings in 2013. At every stage of the search for the suspect, the police kept the public informed using social media. The first official announcement that the suspect had been apprehended came from a Tweet</a:t>
            </a:r>
          </a:p>
        </p:txBody>
      </p:sp>
      <p:pic>
        <p:nvPicPr>
          <p:cNvPr id="3" name="Picture 2">
            <a:extLst>
              <a:ext uri="{FF2B5EF4-FFF2-40B4-BE49-F238E27FC236}">
                <a16:creationId xmlns:a16="http://schemas.microsoft.com/office/drawing/2014/main" id="{F58A6A9D-F3C3-4F56-A3E4-5DD8C538F087}"/>
              </a:ext>
            </a:extLst>
          </p:cNvPr>
          <p:cNvPicPr>
            <a:picLocks noChangeAspect="1"/>
          </p:cNvPicPr>
          <p:nvPr/>
        </p:nvPicPr>
        <p:blipFill>
          <a:blip r:embed="rId2"/>
          <a:stretch>
            <a:fillRect/>
          </a:stretch>
        </p:blipFill>
        <p:spPr>
          <a:xfrm>
            <a:off x="1349291" y="2288555"/>
            <a:ext cx="5851705" cy="2203233"/>
          </a:xfrm>
          <a:prstGeom prst="rect">
            <a:avLst/>
          </a:prstGeom>
        </p:spPr>
      </p:pic>
    </p:spTree>
    <p:extLst>
      <p:ext uri="{BB962C8B-B14F-4D97-AF65-F5344CB8AC3E}">
        <p14:creationId xmlns:p14="http://schemas.microsoft.com/office/powerpoint/2010/main" val="4792081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9B5BA-8B3F-DBA1-9F32-04AB165FE82B}"/>
              </a:ext>
            </a:extLst>
          </p:cNvPr>
          <p:cNvSpPr>
            <a:spLocks noGrp="1"/>
          </p:cNvSpPr>
          <p:nvPr>
            <p:ph type="title"/>
          </p:nvPr>
        </p:nvSpPr>
        <p:spPr/>
        <p:txBody>
          <a:bodyPr/>
          <a:lstStyle/>
          <a:p>
            <a:r>
              <a:rPr lang="en-GB"/>
              <a:t>TASK- 20 mins</a:t>
            </a:r>
          </a:p>
        </p:txBody>
      </p:sp>
      <p:sp>
        <p:nvSpPr>
          <p:cNvPr id="3" name="Content Placeholder 2">
            <a:extLst>
              <a:ext uri="{FF2B5EF4-FFF2-40B4-BE49-F238E27FC236}">
                <a16:creationId xmlns:a16="http://schemas.microsoft.com/office/drawing/2014/main" id="{4C422065-F649-1020-B614-EC8158704738}"/>
              </a:ext>
            </a:extLst>
          </p:cNvPr>
          <p:cNvSpPr>
            <a:spLocks noGrp="1"/>
          </p:cNvSpPr>
          <p:nvPr>
            <p:ph idx="1"/>
          </p:nvPr>
        </p:nvSpPr>
        <p:spPr/>
        <p:txBody>
          <a:bodyPr>
            <a:normAutofit/>
          </a:bodyPr>
          <a:lstStyle/>
          <a:p>
            <a:r>
              <a:rPr lang="en-GB"/>
              <a:t>Research the 	Social Media Research (NPCC) findings on Moodle;-</a:t>
            </a:r>
          </a:p>
          <a:p>
            <a:r>
              <a:rPr lang="en-GB"/>
              <a:t>Instagram</a:t>
            </a:r>
          </a:p>
          <a:p>
            <a:r>
              <a:rPr lang="en-GB"/>
              <a:t>Facebook</a:t>
            </a:r>
          </a:p>
          <a:p>
            <a:r>
              <a:rPr lang="en-GB"/>
              <a:t>Twitter</a:t>
            </a:r>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35003941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8229600" cy="591636"/>
          </a:xfrm>
        </p:spPr>
        <p:txBody>
          <a:bodyPr>
            <a:normAutofit/>
          </a:bodyPr>
          <a:lstStyle/>
          <a:p>
            <a:r>
              <a:rPr lang="en-GB" sz="2800" b="1"/>
              <a:t>Background to the moral panic model</a:t>
            </a:r>
          </a:p>
        </p:txBody>
      </p:sp>
      <p:sp>
        <p:nvSpPr>
          <p:cNvPr id="3" name="Content Placeholder 2"/>
          <p:cNvSpPr>
            <a:spLocks noGrp="1"/>
          </p:cNvSpPr>
          <p:nvPr>
            <p:ph idx="1"/>
          </p:nvPr>
        </p:nvSpPr>
        <p:spPr>
          <a:xfrm>
            <a:off x="457200" y="1042738"/>
            <a:ext cx="8147248" cy="3128210"/>
          </a:xfrm>
        </p:spPr>
        <p:txBody>
          <a:bodyPr vert="horz" lIns="91440" tIns="45720" rIns="91440" bIns="45720" rtlCol="0" anchor="t">
            <a:normAutofit/>
          </a:bodyPr>
          <a:lstStyle/>
          <a:p>
            <a:r>
              <a:rPr lang="en-GB" sz="2600"/>
              <a:t>The concept of a moral panic emerged with the work of Cohen (1972) his was the first systematic empirical study of how the media amplify deviance and public responses</a:t>
            </a:r>
          </a:p>
          <a:p>
            <a:r>
              <a:rPr lang="en-GB" sz="2600"/>
              <a:t>The media define a group that act as ‘deviant’ and </a:t>
            </a:r>
            <a:r>
              <a:rPr lang="en-GB" sz="2600" dirty="0"/>
              <a:t>focus on it to the exclusion of almost everything else</a:t>
            </a:r>
          </a:p>
          <a:p>
            <a:endParaRPr lang="en-GB"/>
          </a:p>
        </p:txBody>
      </p:sp>
      <p:sp>
        <p:nvSpPr>
          <p:cNvPr id="4" name="TextBox 3"/>
          <p:cNvSpPr txBox="1"/>
          <p:nvPr/>
        </p:nvSpPr>
        <p:spPr>
          <a:xfrm>
            <a:off x="539552" y="4170948"/>
            <a:ext cx="7905144" cy="1200329"/>
          </a:xfrm>
          <a:prstGeom prst="rect">
            <a:avLst/>
          </a:prstGeom>
          <a:noFill/>
          <a:ln>
            <a:solidFill>
              <a:schemeClr val="tx1">
                <a:alpha val="98000"/>
              </a:schemeClr>
            </a:solidFill>
          </a:ln>
        </p:spPr>
        <p:txBody>
          <a:bodyPr wrap="square" rtlCol="0">
            <a:spAutoFit/>
          </a:bodyPr>
          <a:lstStyle/>
          <a:p>
            <a:pPr algn="just"/>
            <a:r>
              <a:rPr lang="en-GB" sz="2400"/>
              <a:t>“</a:t>
            </a:r>
            <a:r>
              <a:rPr lang="en-GB" sz="1600"/>
              <a:t>Societies appear to be subject, every now and then, to periods of moral panic. A condition, episode, person or group of persons emerges to become defined as a threat to societal values and interests; it’s nature is presented in a stylised and stereotypical fashion by the mass media...” (Cohen, 1972: 9).</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C2E08-31D7-0C86-A6FE-699A134F338E}"/>
              </a:ext>
            </a:extLst>
          </p:cNvPr>
          <p:cNvSpPr>
            <a:spLocks noGrp="1"/>
          </p:cNvSpPr>
          <p:nvPr>
            <p:ph type="title"/>
          </p:nvPr>
        </p:nvSpPr>
        <p:spPr/>
        <p:txBody>
          <a:bodyPr/>
          <a:lstStyle/>
          <a:p>
            <a:r>
              <a:rPr lang="en-GB" dirty="0"/>
              <a:t>Task for next week....</a:t>
            </a:r>
          </a:p>
        </p:txBody>
      </p:sp>
      <p:sp>
        <p:nvSpPr>
          <p:cNvPr id="3" name="Content Placeholder 2">
            <a:extLst>
              <a:ext uri="{FF2B5EF4-FFF2-40B4-BE49-F238E27FC236}">
                <a16:creationId xmlns:a16="http://schemas.microsoft.com/office/drawing/2014/main" id="{D7501CB9-B474-5A9D-143C-50A0901349F2}"/>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https://www.researchgate.net/publication/354762897_We_are_all_in_this_together_Police_use_of_social_media_during_the_COVID-19_pandemic</a:t>
            </a:r>
            <a:endParaRPr lang="en-GB" dirty="0">
              <a:ea typeface="+mn-lt"/>
              <a:cs typeface="+mn-lt"/>
            </a:endParaRPr>
          </a:p>
          <a:p>
            <a:r>
              <a:rPr lang="en-GB" dirty="0">
                <a:ea typeface="+mn-lt"/>
                <a:cs typeface="+mn-lt"/>
              </a:rPr>
              <a:t>Read this article and report back on how the police utilised SM during Covid.</a:t>
            </a:r>
          </a:p>
        </p:txBody>
      </p:sp>
    </p:spTree>
    <p:extLst>
      <p:ext uri="{BB962C8B-B14F-4D97-AF65-F5344CB8AC3E}">
        <p14:creationId xmlns:p14="http://schemas.microsoft.com/office/powerpoint/2010/main" val="40893607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55FB2-3C00-085D-4029-2525C4DE6DB1}"/>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18DABF1E-3E06-9CCF-63DA-6B955DB1748A}"/>
              </a:ext>
            </a:extLst>
          </p:cNvPr>
          <p:cNvSpPr>
            <a:spLocks noGrp="1"/>
          </p:cNvSpPr>
          <p:nvPr>
            <p:ph idx="1"/>
          </p:nvPr>
        </p:nvSpPr>
        <p:spPr/>
        <p:txBody>
          <a:bodyPr vert="horz" lIns="91440" tIns="45720" rIns="91440" bIns="45720" rtlCol="0" anchor="t">
            <a:normAutofit/>
          </a:bodyPr>
          <a:lstStyle/>
          <a:p>
            <a:r>
              <a:rPr lang="en-GB" dirty="0"/>
              <a:t>Police and media relations</a:t>
            </a:r>
            <a:endParaRPr lang="en-US"/>
          </a:p>
          <a:p>
            <a:r>
              <a:rPr lang="en-GB" dirty="0"/>
              <a:t>The impact SM has on policing</a:t>
            </a:r>
          </a:p>
          <a:p>
            <a:r>
              <a:rPr lang="en-GB" dirty="0"/>
              <a:t>The impact SM has on the relationship between the police and the public</a:t>
            </a:r>
          </a:p>
        </p:txBody>
      </p:sp>
    </p:spTree>
    <p:extLst>
      <p:ext uri="{BB962C8B-B14F-4D97-AF65-F5344CB8AC3E}">
        <p14:creationId xmlns:p14="http://schemas.microsoft.com/office/powerpoint/2010/main" val="20793641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2296EB-770B-49E6-950D-88E562294F9D}"/>
              </a:ext>
            </a:extLst>
          </p:cNvPr>
          <p:cNvSpPr>
            <a:spLocks noGrp="1"/>
          </p:cNvSpPr>
          <p:nvPr>
            <p:ph type="title"/>
          </p:nvPr>
        </p:nvSpPr>
        <p:spPr>
          <a:xfrm>
            <a:off x="457200" y="274638"/>
            <a:ext cx="8229600" cy="1143000"/>
          </a:xfrm>
        </p:spPr>
        <p:txBody>
          <a:bodyPr anchor="ctr">
            <a:normAutofit/>
          </a:bodyPr>
          <a:lstStyle/>
          <a:p>
            <a:r>
              <a:rPr lang="en-GB"/>
              <a:t>Questions </a:t>
            </a:r>
          </a:p>
        </p:txBody>
      </p:sp>
      <p:pic>
        <p:nvPicPr>
          <p:cNvPr id="5" name="Picture 4" descr="A picture containing logo&#10;&#10;Description automatically generated">
            <a:extLst>
              <a:ext uri="{FF2B5EF4-FFF2-40B4-BE49-F238E27FC236}">
                <a16:creationId xmlns:a16="http://schemas.microsoft.com/office/drawing/2014/main" id="{DF0779B0-26DE-4620-A1DD-75AB7E7D0C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51839" y="1600201"/>
            <a:ext cx="5440321" cy="3917032"/>
          </a:xfrm>
          <a:prstGeom prst="rect">
            <a:avLst/>
          </a:prstGeom>
          <a:noFill/>
        </p:spPr>
      </p:pic>
      <p:sp>
        <p:nvSpPr>
          <p:cNvPr id="6" name="TextBox 5">
            <a:extLst>
              <a:ext uri="{FF2B5EF4-FFF2-40B4-BE49-F238E27FC236}">
                <a16:creationId xmlns:a16="http://schemas.microsoft.com/office/drawing/2014/main" id="{5C36660D-BBC4-44A4-9137-EE16C27E160C}"/>
              </a:ext>
            </a:extLst>
          </p:cNvPr>
          <p:cNvSpPr txBox="1"/>
          <p:nvPr/>
        </p:nvSpPr>
        <p:spPr>
          <a:xfrm>
            <a:off x="4760698" y="5317178"/>
            <a:ext cx="253146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eepngimg.com/png/85354-text-question-blog-questions-logo-an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0901477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7C293-1625-40E5-887A-AD2406F12221}"/>
              </a:ext>
            </a:extLst>
          </p:cNvPr>
          <p:cNvSpPr>
            <a:spLocks noGrp="1"/>
          </p:cNvSpPr>
          <p:nvPr>
            <p:ph type="title"/>
          </p:nvPr>
        </p:nvSpPr>
        <p:spPr>
          <a:xfrm>
            <a:off x="457200" y="274638"/>
            <a:ext cx="8229600" cy="512171"/>
          </a:xfrm>
        </p:spPr>
        <p:txBody>
          <a:bodyPr>
            <a:normAutofit/>
          </a:bodyPr>
          <a:lstStyle/>
          <a:p>
            <a:r>
              <a:rPr lang="en-GB" sz="2000"/>
              <a:t>Reference </a:t>
            </a:r>
          </a:p>
        </p:txBody>
      </p:sp>
      <p:sp>
        <p:nvSpPr>
          <p:cNvPr id="3" name="Content Placeholder 2">
            <a:extLst>
              <a:ext uri="{FF2B5EF4-FFF2-40B4-BE49-F238E27FC236}">
                <a16:creationId xmlns:a16="http://schemas.microsoft.com/office/drawing/2014/main" id="{09BCB96A-1724-4E7C-94CD-A9F984D02AD2}"/>
              </a:ext>
            </a:extLst>
          </p:cNvPr>
          <p:cNvSpPr>
            <a:spLocks noGrp="1"/>
          </p:cNvSpPr>
          <p:nvPr>
            <p:ph idx="1"/>
          </p:nvPr>
        </p:nvSpPr>
        <p:spPr>
          <a:xfrm>
            <a:off x="457200" y="967563"/>
            <a:ext cx="8229600" cy="4549670"/>
          </a:xfrm>
        </p:spPr>
        <p:txBody>
          <a:bodyPr>
            <a:normAutofit/>
          </a:bodyPr>
          <a:lstStyle/>
          <a:p>
            <a:r>
              <a:rPr lang="en-GB" sz="2000"/>
              <a:t>Bullock, K. (2014) </a:t>
            </a:r>
            <a:r>
              <a:rPr lang="en-GB" sz="2000" i="1"/>
              <a:t>Citizens, Communities and Crime Control</a:t>
            </a:r>
            <a:r>
              <a:rPr lang="en-GB" sz="2000"/>
              <a:t>, Basingstoke: Palgrave</a:t>
            </a:r>
          </a:p>
          <a:p>
            <a:r>
              <a:rPr lang="en-GB" sz="2000"/>
              <a:t>https://www.app.college.police.uk/app-content/engagement-and-communication/communications/</a:t>
            </a:r>
          </a:p>
          <a:p>
            <a:r>
              <a:rPr lang="en-GB" sz="2000">
                <a:hlinkClick r:id="rId2"/>
              </a:rPr>
              <a:t>https://www.police-foundation.org.uk/2017/wp-content/uploads/2017/08/Social_media_briefing_FINAL.pdf</a:t>
            </a:r>
            <a:endParaRPr lang="en-GB" sz="2000"/>
          </a:p>
          <a:p>
            <a:r>
              <a:rPr lang="en-GB" sz="2000"/>
              <a:t>https://www.app.college.police.uk/app-content/engagement-and-communication/communications/</a:t>
            </a:r>
          </a:p>
          <a:p>
            <a:endParaRPr lang="en-GB" sz="2000"/>
          </a:p>
          <a:p>
            <a:endParaRPr lang="en-GB" sz="2000"/>
          </a:p>
          <a:p>
            <a:endParaRPr lang="en-GB" sz="2000"/>
          </a:p>
          <a:p>
            <a:endParaRPr lang="en-GB" sz="2000"/>
          </a:p>
        </p:txBody>
      </p:sp>
    </p:spTree>
    <p:extLst>
      <p:ext uri="{BB962C8B-B14F-4D97-AF65-F5344CB8AC3E}">
        <p14:creationId xmlns:p14="http://schemas.microsoft.com/office/powerpoint/2010/main" val="2435321136"/>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4" ma:contentTypeDescription="Create a new document." ma:contentTypeScope="" ma:versionID="83bc140f070454924693d42baf107190">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7af50e377b6d44cd38d50dbbbb04ed9e"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C13C6C-CB5C-4697-B60E-1A126912F431}">
  <ds:schemaRefs>
    <ds:schemaRef ds:uri="97e90ac9-f7c9-4ef0-b151-0ad37f9b04e3"/>
    <ds:schemaRef ds:uri="e89b0d28-101f-4150-bb20-b1c24cca2db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7DC229B-1EAB-46EA-BB5F-F9C344FBC8CE}">
  <ds:schemaRefs>
    <ds:schemaRef ds:uri="http://schemas.microsoft.com/sharepoint/v3/contenttype/forms"/>
  </ds:schemaRefs>
</ds:datastoreItem>
</file>

<file path=customXml/itemProps3.xml><?xml version="1.0" encoding="utf-8"?>
<ds:datastoreItem xmlns:ds="http://schemas.openxmlformats.org/officeDocument/2006/customXml" ds:itemID="{F6617270-201D-4846-B480-D7833B2F6D14}">
  <ds:schemaRefs>
    <ds:schemaRef ds:uri="97e90ac9-f7c9-4ef0-b151-0ad37f9b04e3"/>
    <ds:schemaRef ds:uri="e89b0d28-101f-4150-bb20-b1c24cca2db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2738</Words>
  <Application>Microsoft Office PowerPoint</Application>
  <PresentationFormat>On-screen Show (4:3)</PresentationFormat>
  <Paragraphs>251</Paragraphs>
  <Slides>49</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graphik</vt:lpstr>
      <vt:lpstr>Myriad Pro</vt:lpstr>
      <vt:lpstr>Overpass</vt:lpstr>
      <vt:lpstr>Arial</vt:lpstr>
      <vt:lpstr>Calibri</vt:lpstr>
      <vt:lpstr>Wingdings 3</vt:lpstr>
      <vt:lpstr>Theme1.thmx first page pp</vt:lpstr>
      <vt:lpstr>Police, Policing and Society</vt:lpstr>
      <vt:lpstr>Aims for today's session</vt:lpstr>
      <vt:lpstr>Task from last week's session...</vt:lpstr>
      <vt:lpstr>Social Media Roles</vt:lpstr>
      <vt:lpstr>Second- Engagement</vt:lpstr>
      <vt:lpstr> Third: “monitoring,” crime prevention and tracking </vt:lpstr>
      <vt:lpstr>What media has been used in the recent case of Nicola Bulley?</vt:lpstr>
      <vt:lpstr>The operational side to Social Media (SM)</vt:lpstr>
      <vt:lpstr>How do the police use social media?</vt:lpstr>
      <vt:lpstr>Social Media &amp; Community Engagement  </vt:lpstr>
      <vt:lpstr>Enhancing Communications </vt:lpstr>
      <vt:lpstr>PowerPoint Presentation</vt:lpstr>
      <vt:lpstr>Framework for engagement with the media</vt:lpstr>
      <vt:lpstr>Social media solves crime?</vt:lpstr>
      <vt:lpstr>The benefits of the police using  social media</vt:lpstr>
      <vt:lpstr>Task....</vt:lpstr>
      <vt:lpstr>Social Media</vt:lpstr>
      <vt:lpstr>Social Media</vt:lpstr>
      <vt:lpstr>Overview</vt:lpstr>
      <vt:lpstr>Karen Bullock - University of Surrey</vt:lpstr>
      <vt:lpstr>Trend in Social Media</vt:lpstr>
      <vt:lpstr>NATO Summit 2014</vt:lpstr>
      <vt:lpstr>NATO Summit 2014 </vt:lpstr>
      <vt:lpstr>NATO &amp; Public</vt:lpstr>
      <vt:lpstr>Challenging the Public</vt:lpstr>
      <vt:lpstr>NATO</vt:lpstr>
      <vt:lpstr>PowerPoint Presentation</vt:lpstr>
      <vt:lpstr>How it impacts on public relations</vt:lpstr>
      <vt:lpstr>PowerPoint Presentation</vt:lpstr>
      <vt:lpstr>PowerPoint Presentation</vt:lpstr>
      <vt:lpstr>PowerPoint Presentation</vt:lpstr>
      <vt:lpstr>PowerPoint Presentation</vt:lpstr>
      <vt:lpstr>PowerPoint Presentation</vt:lpstr>
      <vt:lpstr>Do the police need policing?</vt:lpstr>
      <vt:lpstr>Discussion</vt:lpstr>
      <vt:lpstr>PowerPoint Presentation</vt:lpstr>
      <vt:lpstr>PC Keith Palmer </vt:lpstr>
      <vt:lpstr>N</vt:lpstr>
      <vt:lpstr>Challenges of social media </vt:lpstr>
      <vt:lpstr>PowerPoint Presentation</vt:lpstr>
      <vt:lpstr>Invasion on privacy?</vt:lpstr>
      <vt:lpstr>Invasion on privacy?</vt:lpstr>
      <vt:lpstr>PowerPoint Presentation</vt:lpstr>
      <vt:lpstr>TASK- 20 mins</vt:lpstr>
      <vt:lpstr>Background to the moral panic model</vt:lpstr>
      <vt:lpstr>Task for next week....</vt:lpstr>
      <vt:lpstr>To conclude</vt:lpstr>
      <vt:lpstr>Questions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dc:title>
  <dc:creator>Jane Thomas</dc:creator>
  <cp:lastModifiedBy>Sadie France</cp:lastModifiedBy>
  <cp:revision>155</cp:revision>
  <dcterms:created xsi:type="dcterms:W3CDTF">2021-03-16T08:58:35Z</dcterms:created>
  <dcterms:modified xsi:type="dcterms:W3CDTF">2023-10-06T09:48:24Z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