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  <p:sldId id="290" r:id="rId36"/>
    <p:sldId id="291" r:id="rId37"/>
    <p:sldId id="292" r:id="rId38"/>
    <p:sldId id="293" r:id="rId39"/>
    <p:sldId id="294" r:id="rId40"/>
    <p:sldId id="295" r:id="rId41"/>
    <p:sldId id="296" r:id="rId42"/>
    <p:sldId id="297" r:id="rId43"/>
    <p:sldId id="298" r:id="rId44"/>
    <p:sldId id="299" r:id="rId45"/>
    <p:sldId id="300" r:id="rId46"/>
    <p:sldId id="301" r:id="rId47"/>
    <p:sldId id="302" r:id="rId4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022" autoAdjust="0"/>
    <p:restoredTop sz="94660"/>
  </p:normalViewPr>
  <p:slideViewPr>
    <p:cSldViewPr snapToGrid="0">
      <p:cViewPr varScale="1">
        <p:scale>
          <a:sx n="92" d="100"/>
          <a:sy n="92" d="100"/>
        </p:scale>
        <p:origin x="72" y="3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8" Type="http://schemas.openxmlformats.org/officeDocument/2006/relationships/slide" Target="slides/slide7.xml"/><Relationship Id="rId51" Type="http://schemas.openxmlformats.org/officeDocument/2006/relationships/theme" Target="theme/theme1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dirty="0"/>
              <a:t>8/11/2021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8/11/2021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8/11/2021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8/11/2021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8/11/2021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8/11/2021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8/11/2021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8/11/2021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8/11/2021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8/11/2021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8/11/2021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8/11/2021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8/11/2021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8/11/2021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8/11/2021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8/11/2021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8/11/2021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AAD347D-5ACD-4C99-B74B-A9C85AD731AF}" type="datetimeFigureOut">
              <a:rPr lang="en-US" dirty="0"/>
              <a:t>8/11/2021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8" r:id="rId9"/>
    <p:sldLayoutId id="2147483667" r:id="rId10"/>
    <p:sldLayoutId id="2147483661" r:id="rId11"/>
    <p:sldLayoutId id="2147483664" r:id="rId12"/>
    <p:sldLayoutId id="2147483662" r:id="rId13"/>
    <p:sldLayoutId id="2147483669" r:id="rId14"/>
    <p:sldLayoutId id="2147483670" r:id="rId15"/>
    <p:sldLayoutId id="2147483658" r:id="rId16"/>
    <p:sldLayoutId id="214748365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sz="4400" dirty="0"/>
              <a:t>Define Phase- </a:t>
            </a:r>
            <a:br>
              <a:rPr lang="en-GB" sz="4400" dirty="0"/>
            </a:br>
            <a:r>
              <a:rPr lang="en-GB" sz="4400" dirty="0"/>
              <a:t>Project Identification</a:t>
            </a:r>
            <a:br>
              <a:rPr lang="en-GB" sz="4400" dirty="0"/>
            </a:br>
            <a:br>
              <a:rPr lang="en-GB" sz="4400" dirty="0"/>
            </a:br>
            <a:endParaRPr lang="en-GB" sz="44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128655"/>
            <a:ext cx="8825658" cy="1510145"/>
          </a:xfrm>
        </p:spPr>
        <p:txBody>
          <a:bodyPr>
            <a:normAutofit/>
          </a:bodyPr>
          <a:lstStyle/>
          <a:p>
            <a:pPr algn="ctr"/>
            <a:r>
              <a:rPr lang="en-GB" sz="3200" dirty="0"/>
              <a:t>By</a:t>
            </a:r>
          </a:p>
          <a:p>
            <a:pPr algn="ctr"/>
            <a:r>
              <a:rPr lang="en-GB" sz="3200" dirty="0"/>
              <a:t>Andrew Thorn</a:t>
            </a:r>
          </a:p>
        </p:txBody>
      </p:sp>
    </p:spTree>
    <p:extLst>
      <p:ext uri="{BB962C8B-B14F-4D97-AF65-F5344CB8AC3E}">
        <p14:creationId xmlns:p14="http://schemas.microsoft.com/office/powerpoint/2010/main" val="3596936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647816" cy="1400530"/>
          </a:xfrm>
        </p:spPr>
        <p:txBody>
          <a:bodyPr/>
          <a:lstStyle/>
          <a:p>
            <a:pPr algn="ctr"/>
            <a:r>
              <a:rPr lang="en-GB" sz="4400" dirty="0"/>
              <a:t>Define Phase- Project Identification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en-GB" sz="3200" dirty="0"/>
              <a:t>Overview of Define Phase</a:t>
            </a:r>
          </a:p>
          <a:p>
            <a:pPr marL="514350" indent="-514350">
              <a:buAutoNum type="arabicPeriod"/>
            </a:pPr>
            <a:r>
              <a:rPr lang="en-GB" sz="3200" dirty="0"/>
              <a:t>Project selection</a:t>
            </a:r>
          </a:p>
          <a:p>
            <a:pPr marL="514350" indent="-514350">
              <a:buAutoNum type="arabicPeriod"/>
            </a:pPr>
            <a:r>
              <a:rPr lang="en-GB" sz="3200" dirty="0"/>
              <a:t>Process elements</a:t>
            </a:r>
          </a:p>
          <a:p>
            <a:pPr marL="514350" indent="-514350">
              <a:buAutoNum type="arabicPeriod"/>
            </a:pPr>
            <a:r>
              <a:rPr lang="en-GB" sz="3200" dirty="0"/>
              <a:t>Benchmarking</a:t>
            </a:r>
          </a:p>
          <a:p>
            <a:pPr marL="514350" indent="-514350">
              <a:buAutoNum type="arabicPeriod"/>
            </a:pPr>
            <a:r>
              <a:rPr lang="en-GB" sz="3200" dirty="0"/>
              <a:t>Process inputs and outputs</a:t>
            </a:r>
          </a:p>
          <a:p>
            <a:pPr marL="514350" indent="-514350">
              <a:buAutoNum type="arabicPeriod"/>
            </a:pPr>
            <a:r>
              <a:rPr lang="en-GB" sz="3200" dirty="0"/>
              <a:t>Owners and Stakeholders</a:t>
            </a:r>
          </a:p>
        </p:txBody>
      </p:sp>
    </p:spTree>
    <p:extLst>
      <p:ext uri="{BB962C8B-B14F-4D97-AF65-F5344CB8AC3E}">
        <p14:creationId xmlns:p14="http://schemas.microsoft.com/office/powerpoint/2010/main" val="3919750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/>
              <a:t>Overview of the Define Phase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0274" y="1607128"/>
            <a:ext cx="11236036" cy="4932218"/>
          </a:xfrm>
        </p:spPr>
        <p:txBody>
          <a:bodyPr>
            <a:normAutofit/>
          </a:bodyPr>
          <a:lstStyle/>
          <a:p>
            <a:r>
              <a:rPr lang="en-GB" sz="3200" dirty="0"/>
              <a:t>The Define phase focuses on identifying and articulating a project’s important characteristics, including identification of the goals, objectives, and scope of the project</a:t>
            </a:r>
          </a:p>
          <a:p>
            <a:r>
              <a:rPr lang="en-GB" sz="3200" dirty="0"/>
              <a:t>The team members and sponsors are identified, as well as the proposed schedule for the project</a:t>
            </a:r>
          </a:p>
          <a:p>
            <a:r>
              <a:rPr lang="en-GB" sz="3200" dirty="0"/>
              <a:t>The desired result of the project is defined</a:t>
            </a:r>
          </a:p>
          <a:p>
            <a:r>
              <a:rPr lang="en-GB" sz="3200" dirty="0"/>
              <a:t>The team also identifies the stakeholders, the input/output structure, and the functions involved</a:t>
            </a:r>
          </a:p>
        </p:txBody>
      </p:sp>
    </p:spTree>
    <p:extLst>
      <p:ext uri="{BB962C8B-B14F-4D97-AF65-F5344CB8AC3E}">
        <p14:creationId xmlns:p14="http://schemas.microsoft.com/office/powerpoint/2010/main" val="39554259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/>
              <a:t>Project Selection Process Deliverables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6112" y="2052918"/>
            <a:ext cx="10984780" cy="4569555"/>
          </a:xfrm>
        </p:spPr>
        <p:txBody>
          <a:bodyPr>
            <a:normAutofit lnSpcReduction="10000"/>
          </a:bodyPr>
          <a:lstStyle/>
          <a:p>
            <a:r>
              <a:rPr lang="en-GB" sz="3200" b="1" u="sng" dirty="0"/>
              <a:t>Business case</a:t>
            </a:r>
            <a:r>
              <a:rPr lang="en-GB" sz="3200" dirty="0"/>
              <a:t> – is a high level description of the area of concern.  It answers two primary questions; (1) What is the business rational for considering the project and; (2) What is our proposed focus for improvement effort? </a:t>
            </a:r>
          </a:p>
          <a:p>
            <a:r>
              <a:rPr lang="en-GB" sz="3200" b="1" u="sng" dirty="0"/>
              <a:t>Project Charter</a:t>
            </a:r>
            <a:r>
              <a:rPr lang="en-GB" sz="3200" dirty="0"/>
              <a:t> – is a more detailed version of the business case.  It further focuses the improvement effort.  It has two primary sections; basic project information and, simple project performance metrics</a:t>
            </a:r>
            <a:endParaRPr lang="en-GB" sz="3200" b="1" u="sng" dirty="0"/>
          </a:p>
        </p:txBody>
      </p:sp>
    </p:spTree>
    <p:extLst>
      <p:ext uri="{BB962C8B-B14F-4D97-AF65-F5344CB8AC3E}">
        <p14:creationId xmlns:p14="http://schemas.microsoft.com/office/powerpoint/2010/main" val="18815403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/>
              <a:t>Project Selection Process Deliverables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80654" y="2052918"/>
            <a:ext cx="9615055" cy="419548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b="1" u="sng" dirty="0"/>
              <a:t>Cost Benefits Analysis</a:t>
            </a:r>
            <a:r>
              <a:rPr lang="en-GB" sz="3200" dirty="0"/>
              <a:t> (CBA) – is a comprehensive financial evaluation of the project.  It is concerned with the detail of the benefits in regard to cost and revenue impact that is expected to be realised as a result of the project</a:t>
            </a:r>
            <a:endParaRPr lang="en-GB" sz="3200" b="1" u="sng" dirty="0"/>
          </a:p>
        </p:txBody>
      </p:sp>
    </p:spTree>
    <p:extLst>
      <p:ext uri="{BB962C8B-B14F-4D97-AF65-F5344CB8AC3E}">
        <p14:creationId xmlns:p14="http://schemas.microsoft.com/office/powerpoint/2010/main" val="22767002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/>
              <a:t>Project Selection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2618" y="2052918"/>
            <a:ext cx="11125200" cy="4195481"/>
          </a:xfrm>
        </p:spPr>
        <p:txBody>
          <a:bodyPr>
            <a:normAutofit/>
          </a:bodyPr>
          <a:lstStyle/>
          <a:p>
            <a:r>
              <a:rPr lang="en-GB" sz="3200" dirty="0"/>
              <a:t>The problem or opportunity to be addressed is identified by the champion or Process Owner with the Business case as the output</a:t>
            </a:r>
          </a:p>
          <a:p>
            <a:r>
              <a:rPr lang="en-GB" sz="3200" dirty="0"/>
              <a:t>Once its identified the appropriate metrics or KPIs are selected.  Examples include: (1) Cycle time; (2) Defects; (3) Cost; (4) Safety; (5) Complaints and ; (6) Environmental</a:t>
            </a:r>
          </a:p>
        </p:txBody>
      </p:sp>
    </p:spTree>
    <p:extLst>
      <p:ext uri="{BB962C8B-B14F-4D97-AF65-F5344CB8AC3E}">
        <p14:creationId xmlns:p14="http://schemas.microsoft.com/office/powerpoint/2010/main" val="31798213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/>
              <a:t>Selecting Key Measures or KPIs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8818" y="2052918"/>
            <a:ext cx="11035146" cy="4195481"/>
          </a:xfrm>
        </p:spPr>
        <p:txBody>
          <a:bodyPr>
            <a:normAutofit/>
          </a:bodyPr>
          <a:lstStyle/>
          <a:p>
            <a:r>
              <a:rPr lang="en-GB" sz="3200" dirty="0"/>
              <a:t>Only focus on </a:t>
            </a:r>
            <a:r>
              <a:rPr lang="en-GB" sz="3200" b="1" dirty="0"/>
              <a:t>one</a:t>
            </a:r>
            <a:r>
              <a:rPr lang="en-GB" sz="3200" dirty="0"/>
              <a:t> key business measure or KPI</a:t>
            </a:r>
          </a:p>
          <a:p>
            <a:r>
              <a:rPr lang="en-GB" sz="3200" dirty="0"/>
              <a:t>The selected measure should tie in indirectly with the organisation’s strategic objective</a:t>
            </a:r>
          </a:p>
          <a:p>
            <a:r>
              <a:rPr lang="en-GB" sz="3200" dirty="0"/>
              <a:t>Narrow in on the greatest opportunity for improvement</a:t>
            </a:r>
          </a:p>
          <a:p>
            <a:r>
              <a:rPr lang="en-GB" sz="3200" dirty="0"/>
              <a:t>Determine how success will be measured</a:t>
            </a:r>
          </a:p>
          <a:p>
            <a:r>
              <a:rPr lang="en-GB" sz="3200" dirty="0"/>
              <a:t>Break down to an actionable level of detail</a:t>
            </a:r>
          </a:p>
        </p:txBody>
      </p:sp>
    </p:spTree>
    <p:extLst>
      <p:ext uri="{BB962C8B-B14F-4D97-AF65-F5344CB8AC3E}">
        <p14:creationId xmlns:p14="http://schemas.microsoft.com/office/powerpoint/2010/main" val="344142263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/>
              <a:t>Key Business Measures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/>
              <a:t>Several metrics or KPIs fall into the following overall categories:</a:t>
            </a:r>
          </a:p>
          <a:p>
            <a:r>
              <a:rPr lang="en-GB" sz="3200" dirty="0"/>
              <a:t>Critical-to-Cost</a:t>
            </a:r>
          </a:p>
          <a:p>
            <a:r>
              <a:rPr lang="en-GB" sz="3200" dirty="0"/>
              <a:t>Critical-to-Schedule</a:t>
            </a:r>
          </a:p>
          <a:p>
            <a:r>
              <a:rPr lang="en-GB" sz="3200" dirty="0"/>
              <a:t>Critical-to-Quality</a:t>
            </a:r>
          </a:p>
        </p:txBody>
      </p:sp>
    </p:spTree>
    <p:extLst>
      <p:ext uri="{BB962C8B-B14F-4D97-AF65-F5344CB8AC3E}">
        <p14:creationId xmlns:p14="http://schemas.microsoft.com/office/powerpoint/2010/main" val="55863745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/>
              <a:t>Critical-to-Cost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1109" y="2052918"/>
            <a:ext cx="10993581" cy="4500282"/>
          </a:xfrm>
        </p:spPr>
        <p:txBody>
          <a:bodyPr>
            <a:normAutofit/>
          </a:bodyPr>
          <a:lstStyle/>
          <a:p>
            <a:r>
              <a:rPr lang="en-GB" sz="3200" dirty="0"/>
              <a:t>Identifies areas of a process that significantly increase the expense</a:t>
            </a:r>
          </a:p>
          <a:p>
            <a:r>
              <a:rPr lang="en-GB" sz="3200" dirty="0"/>
              <a:t>Critical-to-cost metrics should include not only the typical cost of a task, but also the increased cost of errors incurred in the performance of this task</a:t>
            </a:r>
          </a:p>
          <a:p>
            <a:r>
              <a:rPr lang="en-GB" sz="3200" dirty="0"/>
              <a:t>The amount of money required to align a product or service with quality baselines is known as the cost of quality</a:t>
            </a:r>
          </a:p>
        </p:txBody>
      </p:sp>
    </p:spTree>
    <p:extLst>
      <p:ext uri="{BB962C8B-B14F-4D97-AF65-F5344CB8AC3E}">
        <p14:creationId xmlns:p14="http://schemas.microsoft.com/office/powerpoint/2010/main" val="62411997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/>
              <a:t>Critical to Schedule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0274" y="2052918"/>
            <a:ext cx="11284526" cy="4555700"/>
          </a:xfrm>
        </p:spPr>
        <p:txBody>
          <a:bodyPr>
            <a:normAutofit/>
          </a:bodyPr>
          <a:lstStyle/>
          <a:p>
            <a:r>
              <a:rPr lang="en-GB" sz="3200" dirty="0"/>
              <a:t>Cycle time is the most common critical-to-schedule metric.  Cycle time is the duration required for the completion of a defined process</a:t>
            </a:r>
          </a:p>
          <a:p>
            <a:r>
              <a:rPr lang="en-GB" sz="3200" dirty="0"/>
              <a:t>Improvement of critical-to-schedule issues begins with distinguishing between process steps that add value and process steps that do not add value</a:t>
            </a:r>
          </a:p>
          <a:p>
            <a:r>
              <a:rPr lang="en-GB" sz="3200" dirty="0"/>
              <a:t>Use process efficiency and velocity numbers to assess value added relative to cycle time</a:t>
            </a:r>
          </a:p>
        </p:txBody>
      </p:sp>
    </p:spTree>
    <p:extLst>
      <p:ext uri="{BB962C8B-B14F-4D97-AF65-F5344CB8AC3E}">
        <p14:creationId xmlns:p14="http://schemas.microsoft.com/office/powerpoint/2010/main" val="42588288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/>
              <a:t>Critical to Schedule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3200" dirty="0"/>
              <a:t>In most Six Sigma projects, cycle time is considered secondary to metrics related to quality or cost</a:t>
            </a:r>
          </a:p>
          <a:p>
            <a:r>
              <a:rPr lang="en-GB" sz="3200" dirty="0"/>
              <a:t>Focusing exclusively on reducing cycle time is likely to compromise quality</a:t>
            </a:r>
          </a:p>
          <a:p>
            <a:r>
              <a:rPr lang="en-GB" sz="3200" dirty="0"/>
              <a:t>It can be useful to baseline quality and cost metrics and then work to reduce cycle time</a:t>
            </a:r>
          </a:p>
        </p:txBody>
      </p:sp>
    </p:spTree>
    <p:extLst>
      <p:ext uri="{BB962C8B-B14F-4D97-AF65-F5344CB8AC3E}">
        <p14:creationId xmlns:p14="http://schemas.microsoft.com/office/powerpoint/2010/main" val="92906183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/>
              <a:t>Critical to Quality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03312" y="2052918"/>
            <a:ext cx="8946541" cy="4431009"/>
          </a:xfrm>
        </p:spPr>
        <p:txBody>
          <a:bodyPr>
            <a:normAutofit/>
          </a:bodyPr>
          <a:lstStyle/>
          <a:p>
            <a:r>
              <a:rPr lang="en-GB" sz="3200" dirty="0"/>
              <a:t>A common metric is yield, or the amount of completed product divided by the amount of product that began the process</a:t>
            </a:r>
          </a:p>
          <a:p>
            <a:r>
              <a:rPr lang="en-GB" sz="3200" dirty="0"/>
              <a:t>Yield does not distinguish those pieces of scrap that can still be salvaged</a:t>
            </a:r>
          </a:p>
          <a:p>
            <a:r>
              <a:rPr lang="en-GB" sz="3200" dirty="0"/>
              <a:t>While useful, it does not indicate where in the process errors occurred</a:t>
            </a:r>
          </a:p>
        </p:txBody>
      </p:sp>
    </p:spTree>
    <p:extLst>
      <p:ext uri="{BB962C8B-B14F-4D97-AF65-F5344CB8AC3E}">
        <p14:creationId xmlns:p14="http://schemas.microsoft.com/office/powerpoint/2010/main" val="286665528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/>
              <a:t>Key KPI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6111" y="2052918"/>
            <a:ext cx="10811597" cy="448642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/>
              <a:t>Key KPI         Detailed Metric       Activity       Process</a:t>
            </a:r>
          </a:p>
          <a:p>
            <a:pPr marL="514350" indent="-514350">
              <a:buAutoNum type="arabicPeriod"/>
            </a:pPr>
            <a:r>
              <a:rPr lang="en-GB" sz="3200" b="1" u="sng" dirty="0"/>
              <a:t>An Activity</a:t>
            </a:r>
            <a:r>
              <a:rPr lang="en-GB" sz="3200" dirty="0"/>
              <a:t> is an action that has one or more processes associated to it;  such as customer call received at a call centre</a:t>
            </a:r>
            <a:endParaRPr lang="en-GB" sz="3200" b="1" u="sng" dirty="0"/>
          </a:p>
          <a:p>
            <a:pPr marL="514350" indent="-514350">
              <a:buAutoNum type="arabicPeriod"/>
            </a:pPr>
            <a:r>
              <a:rPr lang="en-GB" sz="3200" b="1" u="sng" dirty="0"/>
              <a:t>A Process</a:t>
            </a:r>
            <a:r>
              <a:rPr lang="en-GB" sz="3200" dirty="0"/>
              <a:t> is a specific repetitive, and systematic set of steps to be followed to produce a specific value-added outcome.  Processes have inputs, processing steps, and outputs </a:t>
            </a:r>
          </a:p>
        </p:txBody>
      </p:sp>
      <p:cxnSp>
        <p:nvCxnSpPr>
          <p:cNvPr id="5" name="Straight Arrow Connector 4"/>
          <p:cNvCxnSpPr/>
          <p:nvPr/>
        </p:nvCxnSpPr>
        <p:spPr>
          <a:xfrm>
            <a:off x="2251364" y="2362200"/>
            <a:ext cx="831272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/>
          <p:cNvCxnSpPr/>
          <p:nvPr/>
        </p:nvCxnSpPr>
        <p:spPr>
          <a:xfrm>
            <a:off x="6269182" y="2362200"/>
            <a:ext cx="644236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/>
          <p:cNvCxnSpPr/>
          <p:nvPr/>
        </p:nvCxnSpPr>
        <p:spPr>
          <a:xfrm>
            <a:off x="8555182" y="2362200"/>
            <a:ext cx="561109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053561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/>
              <a:t>Establishing the Primary Metric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The primary metric is a quantified measure of the defect or primary issue</a:t>
            </a:r>
          </a:p>
          <a:p>
            <a:r>
              <a:rPr lang="en-GB" sz="3200" dirty="0"/>
              <a:t>Links to the KPI or key business measure</a:t>
            </a:r>
          </a:p>
          <a:p>
            <a:r>
              <a:rPr lang="en-GB" sz="3200" dirty="0"/>
              <a:t>We can have only one primary metric.  The equation Y = f(x) – Y will be your defect</a:t>
            </a:r>
          </a:p>
          <a:p>
            <a:r>
              <a:rPr lang="en-GB" sz="3200" dirty="0"/>
              <a:t>Serves as the indicator of project success</a:t>
            </a:r>
          </a:p>
        </p:txBody>
      </p:sp>
    </p:spTree>
    <p:extLst>
      <p:ext uri="{BB962C8B-B14F-4D97-AF65-F5344CB8AC3E}">
        <p14:creationId xmlns:p14="http://schemas.microsoft.com/office/powerpoint/2010/main" val="33517811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/>
              <a:t>Establishing Secondary Metrics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Secondary metrics measure potential changes that may occur as a result of changes in the primary metric</a:t>
            </a:r>
          </a:p>
          <a:p>
            <a:r>
              <a:rPr lang="en-GB" sz="3200" dirty="0"/>
              <a:t>Measures positive and negative consequences resulting from changes in the process</a:t>
            </a:r>
          </a:p>
          <a:p>
            <a:r>
              <a:rPr lang="en-GB" sz="3200" dirty="0"/>
              <a:t>Can have multiple secondary metrics</a:t>
            </a:r>
          </a:p>
        </p:txBody>
      </p:sp>
    </p:spTree>
    <p:extLst>
      <p:ext uri="{BB962C8B-B14F-4D97-AF65-F5344CB8AC3E}">
        <p14:creationId xmlns:p14="http://schemas.microsoft.com/office/powerpoint/2010/main" val="153690304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/>
              <a:t>Process Elements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6112" y="2052918"/>
            <a:ext cx="11047124" cy="452799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/>
              <a:t>Six Sigma has a process focus in order:</a:t>
            </a:r>
          </a:p>
          <a:p>
            <a:r>
              <a:rPr lang="en-GB" sz="3200" dirty="0"/>
              <a:t>To understand how and why work gets done</a:t>
            </a:r>
          </a:p>
          <a:p>
            <a:r>
              <a:rPr lang="en-GB" sz="3200" dirty="0"/>
              <a:t>To identify and deconstruct customer and supplier relationships</a:t>
            </a:r>
          </a:p>
          <a:p>
            <a:r>
              <a:rPr lang="en-GB" sz="3200" dirty="0"/>
              <a:t>To manage for maximum customer satisfaction while utilising minimum resource</a:t>
            </a:r>
          </a:p>
          <a:p>
            <a:r>
              <a:rPr lang="en-GB" sz="3200" dirty="0"/>
              <a:t>Resolve defects and errors by focusing on the process, not the people</a:t>
            </a:r>
          </a:p>
        </p:txBody>
      </p:sp>
    </p:spTree>
    <p:extLst>
      <p:ext uri="{BB962C8B-B14F-4D97-AF65-F5344CB8AC3E}">
        <p14:creationId xmlns:p14="http://schemas.microsoft.com/office/powerpoint/2010/main" val="369626926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/>
              <a:t>Process Maps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Identify the complexity of the process</a:t>
            </a:r>
          </a:p>
          <a:p>
            <a:r>
              <a:rPr lang="en-GB" sz="3200" dirty="0"/>
              <a:t>Communicate the steps in the process</a:t>
            </a:r>
          </a:p>
          <a:p>
            <a:r>
              <a:rPr lang="en-GB" sz="3200" dirty="0"/>
              <a:t>Represents what is actually happening, not what you think is happening</a:t>
            </a:r>
          </a:p>
          <a:p>
            <a:r>
              <a:rPr lang="en-GB" sz="3200" dirty="0"/>
              <a:t>Should be created by the people who are closest to the process</a:t>
            </a:r>
          </a:p>
        </p:txBody>
      </p:sp>
    </p:spTree>
    <p:extLst>
      <p:ext uri="{BB962C8B-B14F-4D97-AF65-F5344CB8AC3E}">
        <p14:creationId xmlns:p14="http://schemas.microsoft.com/office/powerpoint/2010/main" val="50538313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/>
              <a:t>Process Maps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5692" y="2052918"/>
            <a:ext cx="11208326" cy="4583409"/>
          </a:xfrm>
        </p:spPr>
        <p:txBody>
          <a:bodyPr>
            <a:normAutofit lnSpcReduction="10000"/>
          </a:bodyPr>
          <a:lstStyle/>
          <a:p>
            <a:r>
              <a:rPr lang="en-GB" sz="3200" dirty="0"/>
              <a:t>In the define phase, they are used to record top-level processes</a:t>
            </a:r>
          </a:p>
          <a:p>
            <a:r>
              <a:rPr lang="en-GB" sz="3200" dirty="0"/>
              <a:t>In the measure phase, they are used to record the lower process levels</a:t>
            </a:r>
          </a:p>
          <a:p>
            <a:r>
              <a:rPr lang="en-GB" sz="3200" dirty="0"/>
              <a:t>In the analyse phase, process maps are used to investigate the sources of variation or excessive cycle time</a:t>
            </a:r>
          </a:p>
          <a:p>
            <a:r>
              <a:rPr lang="en-GB" sz="3200" dirty="0"/>
              <a:t>In the control phase process maps may be used to record process adjustments</a:t>
            </a:r>
          </a:p>
        </p:txBody>
      </p:sp>
    </p:spTree>
    <p:extLst>
      <p:ext uri="{BB962C8B-B14F-4D97-AF65-F5344CB8AC3E}">
        <p14:creationId xmlns:p14="http://schemas.microsoft.com/office/powerpoint/2010/main" val="238408495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/>
              <a:t>Process Mapping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8818" y="1593273"/>
            <a:ext cx="11104418" cy="497378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/>
              <a:t>By mapping processes we can identify important characteristics:</a:t>
            </a:r>
          </a:p>
          <a:p>
            <a:pPr marL="514350" indent="-514350">
              <a:buAutoNum type="arabicPeriod"/>
            </a:pPr>
            <a:r>
              <a:rPr lang="en-GB" sz="3200" dirty="0"/>
              <a:t>Process inputs (X’s)</a:t>
            </a:r>
          </a:p>
          <a:p>
            <a:pPr marL="514350" indent="-514350">
              <a:buAutoNum type="arabicPeriod"/>
            </a:pPr>
            <a:r>
              <a:rPr lang="en-GB" sz="3200" dirty="0"/>
              <a:t>Supplier requirements</a:t>
            </a:r>
          </a:p>
          <a:p>
            <a:pPr marL="514350" indent="-514350">
              <a:buAutoNum type="arabicPeriod"/>
            </a:pPr>
            <a:r>
              <a:rPr lang="en-GB" sz="3200" dirty="0"/>
              <a:t>Process outputs (Ys)</a:t>
            </a:r>
          </a:p>
          <a:p>
            <a:pPr marL="514350" indent="-514350">
              <a:buAutoNum type="arabicPeriod"/>
            </a:pPr>
            <a:r>
              <a:rPr lang="en-GB" sz="3200" dirty="0"/>
              <a:t>Actual customer needs</a:t>
            </a:r>
          </a:p>
          <a:p>
            <a:pPr marL="514350" indent="-514350">
              <a:buAutoNum type="arabicPeriod"/>
            </a:pPr>
            <a:r>
              <a:rPr lang="en-GB" sz="3200" dirty="0"/>
              <a:t>All value-added and non-value added process tasks and steps</a:t>
            </a:r>
          </a:p>
        </p:txBody>
      </p:sp>
    </p:spTree>
    <p:extLst>
      <p:ext uri="{BB962C8B-B14F-4D97-AF65-F5344CB8AC3E}">
        <p14:creationId xmlns:p14="http://schemas.microsoft.com/office/powerpoint/2010/main" val="404761582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/>
              <a:t>Process Mapping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7255" y="1731818"/>
            <a:ext cx="11097489" cy="481445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/>
              <a:t>By mapping processes we can identify important characteristics:</a:t>
            </a:r>
          </a:p>
          <a:p>
            <a:pPr marL="514350" indent="-514350">
              <a:buAutoNum type="arabicPeriod" startAt="6"/>
            </a:pPr>
            <a:r>
              <a:rPr lang="en-GB" sz="3200" dirty="0"/>
              <a:t>Data collection points: (1) cycle time; (2) Defects; (3) Inventory levels and; (4) Cost of poor quality</a:t>
            </a:r>
          </a:p>
          <a:p>
            <a:pPr marL="514350" indent="-514350">
              <a:buAutoNum type="arabicPeriod" startAt="6"/>
            </a:pPr>
            <a:r>
              <a:rPr lang="en-GB" sz="3200" dirty="0"/>
              <a:t>Decision points</a:t>
            </a:r>
          </a:p>
          <a:p>
            <a:pPr marL="514350" indent="-514350">
              <a:buAutoNum type="arabicPeriod" startAt="6"/>
            </a:pPr>
            <a:r>
              <a:rPr lang="en-GB" sz="3200" dirty="0"/>
              <a:t>Problems that have immediate fixes</a:t>
            </a:r>
          </a:p>
          <a:p>
            <a:pPr marL="514350" indent="-514350">
              <a:buAutoNum type="arabicPeriod" startAt="6"/>
            </a:pPr>
            <a:r>
              <a:rPr lang="en-GB" sz="3200" dirty="0"/>
              <a:t>Process control needs</a:t>
            </a:r>
          </a:p>
          <a:p>
            <a:pPr marL="0" indent="0">
              <a:buNone/>
            </a:pP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65150298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/>
              <a:t>Process Mapping Symbols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46111" y="1537855"/>
            <a:ext cx="10776961" cy="49391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789866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/>
              <a:t>Process Elements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03312" y="1600200"/>
            <a:ext cx="8946541" cy="49114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/>
              <a:t>One of the Define Phase deliverables is the high level Process Map; which as a minimum must include: -</a:t>
            </a:r>
          </a:p>
          <a:p>
            <a:r>
              <a:rPr lang="en-GB" sz="3200" dirty="0"/>
              <a:t>Start and stop points</a:t>
            </a:r>
          </a:p>
          <a:p>
            <a:r>
              <a:rPr lang="en-GB" sz="3200" dirty="0"/>
              <a:t>All process steps</a:t>
            </a:r>
          </a:p>
          <a:p>
            <a:r>
              <a:rPr lang="en-GB" sz="3200" dirty="0"/>
              <a:t>All decision points</a:t>
            </a:r>
          </a:p>
          <a:p>
            <a:r>
              <a:rPr lang="en-GB" sz="3200" dirty="0"/>
              <a:t>Directional flow</a:t>
            </a:r>
          </a:p>
          <a:p>
            <a:r>
              <a:rPr lang="en-GB" sz="3200" dirty="0"/>
              <a:t>Value categories</a:t>
            </a:r>
          </a:p>
        </p:txBody>
      </p:sp>
    </p:spTree>
    <p:extLst>
      <p:ext uri="{BB962C8B-B14F-4D97-AF65-F5344CB8AC3E}">
        <p14:creationId xmlns:p14="http://schemas.microsoft.com/office/powerpoint/2010/main" val="222325152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/>
              <a:t>Process Elements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47255" y="1738745"/>
            <a:ext cx="10931235" cy="37753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478746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/>
              <a:t>Process Flow Elements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1000" y="1427018"/>
            <a:ext cx="11333018" cy="4821381"/>
          </a:xfrm>
        </p:spPr>
        <p:txBody>
          <a:bodyPr>
            <a:normAutofit/>
          </a:bodyPr>
          <a:lstStyle/>
          <a:p>
            <a:r>
              <a:rPr lang="en-GB" sz="3200" dirty="0"/>
              <a:t>A swim lane map shows who or which department is responsible for the steps in a process</a:t>
            </a:r>
          </a:p>
          <a:p>
            <a:pPr marL="0" indent="0">
              <a:buNone/>
            </a:pPr>
            <a:endParaRPr lang="en-GB" sz="32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3400" y="2694710"/>
            <a:ext cx="11069782" cy="38169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757400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/>
              <a:t>Value Categories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6111" y="1392382"/>
            <a:ext cx="10860089" cy="5153891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3200" dirty="0"/>
              <a:t>Value added</a:t>
            </a:r>
          </a:p>
          <a:p>
            <a:r>
              <a:rPr lang="en-GB" sz="3200" dirty="0"/>
              <a:t>Physically transforms the product going</a:t>
            </a:r>
          </a:p>
          <a:p>
            <a:r>
              <a:rPr lang="en-GB" sz="3200" dirty="0"/>
              <a:t>Adds value or quality</a:t>
            </a:r>
          </a:p>
          <a:p>
            <a:r>
              <a:rPr lang="en-GB" sz="3200" dirty="0"/>
              <a:t>Important from the customer’s perspective</a:t>
            </a:r>
          </a:p>
          <a:p>
            <a:pPr marL="0" indent="0">
              <a:buNone/>
            </a:pPr>
            <a:r>
              <a:rPr lang="en-GB" sz="3200" dirty="0"/>
              <a:t>Value enabling</a:t>
            </a:r>
          </a:p>
          <a:p>
            <a:r>
              <a:rPr lang="en-GB" sz="3200" dirty="0"/>
              <a:t>Satisfies the requirements of non-paying external stakeholders, such as regulators</a:t>
            </a:r>
          </a:p>
          <a:p>
            <a:pPr marL="0" indent="0">
              <a:buNone/>
            </a:pPr>
            <a:r>
              <a:rPr lang="en-GB" sz="3200" dirty="0"/>
              <a:t>Non-value added</a:t>
            </a:r>
          </a:p>
          <a:p>
            <a:r>
              <a:rPr lang="en-GB" sz="3200" dirty="0"/>
              <a:t>Everything else</a:t>
            </a:r>
          </a:p>
        </p:txBody>
      </p:sp>
    </p:spTree>
    <p:extLst>
      <p:ext uri="{BB962C8B-B14F-4D97-AF65-F5344CB8AC3E}">
        <p14:creationId xmlns:p14="http://schemas.microsoft.com/office/powerpoint/2010/main" val="16421149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/>
              <a:t>Process Elements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4964" y="2052918"/>
            <a:ext cx="10813472" cy="4500282"/>
          </a:xfrm>
        </p:spPr>
        <p:txBody>
          <a:bodyPr>
            <a:normAutofit/>
          </a:bodyPr>
          <a:lstStyle/>
          <a:p>
            <a:r>
              <a:rPr lang="en-GB" sz="3200" dirty="0"/>
              <a:t>The relationship from one process to the next in an organisation creates a value chain of suppliers and receivers of process outputs</a:t>
            </a:r>
          </a:p>
          <a:p>
            <a:r>
              <a:rPr lang="en-GB" sz="3200" dirty="0"/>
              <a:t>Each process has a contribution and accountability to the next to satisfy the external customer</a:t>
            </a:r>
          </a:p>
          <a:p>
            <a:r>
              <a:rPr lang="en-GB" sz="3200" dirty="0"/>
              <a:t>External customers needs and requirements are best met when all process owners work cooperatively in the value chain</a:t>
            </a:r>
          </a:p>
        </p:txBody>
      </p:sp>
    </p:spTree>
    <p:extLst>
      <p:ext uri="{BB962C8B-B14F-4D97-AF65-F5344CB8AC3E}">
        <p14:creationId xmlns:p14="http://schemas.microsoft.com/office/powerpoint/2010/main" val="187472814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/>
              <a:t>The No Process Problem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03312" y="2052918"/>
            <a:ext cx="9197543" cy="4493355"/>
          </a:xfrm>
        </p:spPr>
        <p:txBody>
          <a:bodyPr>
            <a:normAutofit/>
          </a:bodyPr>
          <a:lstStyle/>
          <a:p>
            <a:r>
              <a:rPr lang="en-GB" sz="3200" dirty="0"/>
              <a:t>Many businesses and industries are notorious for their lack of “process thinking.”</a:t>
            </a:r>
          </a:p>
          <a:p>
            <a:r>
              <a:rPr lang="en-GB" sz="3200" dirty="0"/>
              <a:t>You may discover that there is no process for performing the work</a:t>
            </a:r>
          </a:p>
          <a:p>
            <a:r>
              <a:rPr lang="en-GB" sz="3200" dirty="0"/>
              <a:t>In these cases, bypass the Analysis step and proceed directly to improve to design and implement a production process that meets the needs of the customers</a:t>
            </a:r>
          </a:p>
        </p:txBody>
      </p:sp>
    </p:spTree>
    <p:extLst>
      <p:ext uri="{BB962C8B-B14F-4D97-AF65-F5344CB8AC3E}">
        <p14:creationId xmlns:p14="http://schemas.microsoft.com/office/powerpoint/2010/main" val="47735464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/>
              <a:t>The No Process Problem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7365" y="2052918"/>
            <a:ext cx="10363200" cy="4541846"/>
          </a:xfrm>
        </p:spPr>
        <p:txBody>
          <a:bodyPr>
            <a:normAutofit/>
          </a:bodyPr>
          <a:lstStyle/>
          <a:p>
            <a:r>
              <a:rPr lang="en-GB" sz="3200" dirty="0"/>
              <a:t>Key Question is “Why was there no process, and what other products and services are being produced without a process?”</a:t>
            </a:r>
          </a:p>
          <a:p>
            <a:r>
              <a:rPr lang="en-GB" sz="3200" dirty="0"/>
              <a:t>Initially develop and implement the “best” process you can</a:t>
            </a:r>
          </a:p>
          <a:p>
            <a:r>
              <a:rPr lang="en-GB" sz="3200" dirty="0"/>
              <a:t>Then bring the people who work the process together to develop the best method</a:t>
            </a:r>
          </a:p>
        </p:txBody>
      </p:sp>
    </p:spTree>
    <p:extLst>
      <p:ext uri="{BB962C8B-B14F-4D97-AF65-F5344CB8AC3E}">
        <p14:creationId xmlns:p14="http://schemas.microsoft.com/office/powerpoint/2010/main" val="43389372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/>
              <a:t>Process Exists, but not followed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A “good” process exists but it is not being followed and we have to ask</a:t>
            </a:r>
          </a:p>
          <a:p>
            <a:pPr marL="514350" indent="-514350">
              <a:buAutoNum type="arabicPeriod"/>
            </a:pPr>
            <a:r>
              <a:rPr lang="en-GB" sz="3200" dirty="0"/>
              <a:t>Do staff understand the importance of the “standards”?</a:t>
            </a:r>
          </a:p>
          <a:p>
            <a:pPr marL="514350" indent="-514350">
              <a:buAutoNum type="arabicPeriod"/>
            </a:pPr>
            <a:r>
              <a:rPr lang="en-GB" sz="3200" dirty="0"/>
              <a:t>Do management emphasise their importance</a:t>
            </a:r>
          </a:p>
          <a:p>
            <a:r>
              <a:rPr lang="en-GB" sz="3200" dirty="0"/>
              <a:t>Solution is education and communication</a:t>
            </a:r>
          </a:p>
        </p:txBody>
      </p:sp>
    </p:spTree>
    <p:extLst>
      <p:ext uri="{BB962C8B-B14F-4D97-AF65-F5344CB8AC3E}">
        <p14:creationId xmlns:p14="http://schemas.microsoft.com/office/powerpoint/2010/main" val="241117502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/>
              <a:t>Process Exists, but not followed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A “bad” process exists- the process must be revised</a:t>
            </a:r>
          </a:p>
          <a:p>
            <a:pPr marL="0" indent="0">
              <a:buNone/>
            </a:pPr>
            <a:r>
              <a:rPr lang="en-GB" sz="3200" dirty="0"/>
              <a:t>But questions must be asked</a:t>
            </a:r>
          </a:p>
          <a:p>
            <a:pPr marL="514350" indent="-514350">
              <a:buAutoNum type="arabicPeriod"/>
            </a:pPr>
            <a:r>
              <a:rPr lang="en-GB" sz="3200" dirty="0"/>
              <a:t>Why are processes difficult to follow?</a:t>
            </a:r>
          </a:p>
          <a:p>
            <a:pPr marL="514350" indent="-514350">
              <a:buAutoNum type="arabicPeriod"/>
            </a:pPr>
            <a:r>
              <a:rPr lang="en-GB" sz="3200" dirty="0"/>
              <a:t>Are suggestions for improvement not offered, or taken?</a:t>
            </a:r>
          </a:p>
          <a:p>
            <a:pPr marL="514350" indent="-514350">
              <a:buAutoNum type="arabicPeriod"/>
            </a:pPr>
            <a:r>
              <a:rPr lang="en-GB" sz="3200" dirty="0"/>
              <a:t>Are the ad hoc ‘processes’ better?</a:t>
            </a:r>
          </a:p>
        </p:txBody>
      </p:sp>
    </p:spTree>
    <p:extLst>
      <p:ext uri="{BB962C8B-B14F-4D97-AF65-F5344CB8AC3E}">
        <p14:creationId xmlns:p14="http://schemas.microsoft.com/office/powerpoint/2010/main" val="401182479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10560153" cy="889699"/>
          </a:xfrm>
        </p:spPr>
        <p:txBody>
          <a:bodyPr/>
          <a:lstStyle/>
          <a:p>
            <a:pPr algn="ctr"/>
            <a:r>
              <a:rPr lang="en-GB" sz="4400" dirty="0"/>
              <a:t>Process Boundaries and Interfaces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03311" y="1426723"/>
            <a:ext cx="10459634" cy="5233481"/>
          </a:xfrm>
        </p:spPr>
        <p:txBody>
          <a:bodyPr>
            <a:normAutofit/>
          </a:bodyPr>
          <a:lstStyle/>
          <a:p>
            <a:r>
              <a:rPr lang="en-GB" sz="3200" b="1" u="sng" dirty="0"/>
              <a:t>Process Boundary</a:t>
            </a:r>
            <a:r>
              <a:rPr lang="en-GB" sz="3200" dirty="0"/>
              <a:t> defines the process entry and exit points where inputs flow in and outputs flow out</a:t>
            </a:r>
          </a:p>
          <a:p>
            <a:pPr marL="0" indent="0">
              <a:buNone/>
            </a:pPr>
            <a:r>
              <a:rPr lang="en-GB" sz="3200" dirty="0"/>
              <a:t>	- Provides a clear picture of the process scope</a:t>
            </a:r>
          </a:p>
          <a:p>
            <a:pPr marL="0" indent="0">
              <a:buNone/>
            </a:pPr>
            <a:r>
              <a:rPr lang="en-GB" sz="3200" dirty="0"/>
              <a:t>	- Defines the external interfaces</a:t>
            </a:r>
          </a:p>
          <a:p>
            <a:pPr marL="0" indent="0">
              <a:buNone/>
            </a:pPr>
            <a:r>
              <a:rPr lang="en-GB" sz="3200" b="1" u="sng" dirty="0"/>
              <a:t>Internal Interfaces</a:t>
            </a:r>
          </a:p>
          <a:p>
            <a:pPr marL="0" indent="0">
              <a:buNone/>
            </a:pPr>
            <a:r>
              <a:rPr lang="en-GB" sz="3200" dirty="0"/>
              <a:t>	- Hand-off points within the process boundaries</a:t>
            </a:r>
          </a:p>
          <a:p>
            <a:pPr marL="0" indent="0">
              <a:buNone/>
            </a:pPr>
            <a:r>
              <a:rPr lang="en-GB" sz="3200" dirty="0"/>
              <a:t>	- Most critical where the process crosses    	 	 		  functional or organisational borders</a:t>
            </a:r>
          </a:p>
          <a:p>
            <a:pPr marL="0" indent="0">
              <a:buNone/>
            </a:pP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73456574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/>
              <a:t>Benchmarking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03312" y="2052918"/>
            <a:ext cx="9571173" cy="4477584"/>
          </a:xfrm>
        </p:spPr>
        <p:txBody>
          <a:bodyPr>
            <a:normAutofit/>
          </a:bodyPr>
          <a:lstStyle/>
          <a:p>
            <a:r>
              <a:rPr lang="en-GB" sz="3200" dirty="0"/>
              <a:t>Is a process for obtaining a measure</a:t>
            </a:r>
          </a:p>
          <a:p>
            <a:r>
              <a:rPr lang="en-GB" sz="3200" dirty="0"/>
              <a:t>Comes in three types; competitive, collaboration and best practices</a:t>
            </a:r>
          </a:p>
          <a:p>
            <a:r>
              <a:rPr lang="en-GB" sz="3200" dirty="0"/>
              <a:t>Used to measure progress against</a:t>
            </a:r>
          </a:p>
          <a:p>
            <a:r>
              <a:rPr lang="en-GB" sz="3200" dirty="0"/>
              <a:t>Dimensions typically measured are quality, time and cost</a:t>
            </a:r>
          </a:p>
        </p:txBody>
      </p:sp>
    </p:spTree>
    <p:extLst>
      <p:ext uri="{BB962C8B-B14F-4D97-AF65-F5344CB8AC3E}">
        <p14:creationId xmlns:p14="http://schemas.microsoft.com/office/powerpoint/2010/main" val="253304926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/>
              <a:t>Benchmarking Process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03312" y="2052918"/>
            <a:ext cx="10336416" cy="4195481"/>
          </a:xfrm>
        </p:spPr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en-GB" sz="3200" dirty="0"/>
              <a:t>Determine what and why you’re benchmarking</a:t>
            </a:r>
          </a:p>
          <a:p>
            <a:pPr marL="514350" indent="-514350">
              <a:buAutoNum type="arabicPeriod"/>
            </a:pPr>
            <a:r>
              <a:rPr lang="en-GB" sz="3200" dirty="0"/>
              <a:t>Identify the drivers</a:t>
            </a:r>
          </a:p>
          <a:p>
            <a:pPr marL="514350" indent="-514350">
              <a:buAutoNum type="arabicPeriod"/>
            </a:pPr>
            <a:r>
              <a:rPr lang="en-GB" sz="3200" dirty="0"/>
              <a:t>Find a way to measure</a:t>
            </a:r>
          </a:p>
          <a:p>
            <a:pPr marL="514350" indent="-514350">
              <a:buAutoNum type="arabicPeriod"/>
            </a:pPr>
            <a:r>
              <a:rPr lang="en-GB" sz="3200" dirty="0"/>
              <a:t>State your current situation</a:t>
            </a:r>
          </a:p>
          <a:p>
            <a:pPr marL="514350" indent="-514350">
              <a:buAutoNum type="arabicPeriod"/>
            </a:pPr>
            <a:r>
              <a:rPr lang="en-GB" sz="3200" dirty="0"/>
              <a:t>Identify who or what you are going to benchmark against</a:t>
            </a:r>
          </a:p>
        </p:txBody>
      </p:sp>
    </p:spTree>
    <p:extLst>
      <p:ext uri="{BB962C8B-B14F-4D97-AF65-F5344CB8AC3E}">
        <p14:creationId xmlns:p14="http://schemas.microsoft.com/office/powerpoint/2010/main" val="4248938132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/>
              <a:t>Benchmarking Process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03312" y="2052918"/>
            <a:ext cx="10459633" cy="4195481"/>
          </a:xfrm>
        </p:spPr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en-GB" sz="3200" b="1" u="sng" dirty="0"/>
              <a:t>Determine what and why you’re benchmarking</a:t>
            </a:r>
            <a:r>
              <a:rPr lang="en-GB" sz="3200" dirty="0"/>
              <a:t>: - Decide on the real reasons you’re benchmarking.  Identify what you want to benchmark and the reasons why.</a:t>
            </a:r>
          </a:p>
          <a:p>
            <a:pPr marL="514350" indent="-514350">
              <a:buAutoNum type="arabicPeriod"/>
            </a:pPr>
            <a:r>
              <a:rPr lang="en-GB" sz="3200" b="1" u="sng" dirty="0"/>
              <a:t>Identify the drivers</a:t>
            </a:r>
            <a:r>
              <a:rPr lang="en-GB" sz="3200" dirty="0"/>
              <a:t>: - find the drivers that will be used to determine the particular metric you are benchmarking</a:t>
            </a:r>
            <a:endParaRPr lang="en-GB" sz="3200" b="1" u="sng" dirty="0"/>
          </a:p>
          <a:p>
            <a:pPr marL="0" indent="0">
              <a:buNone/>
            </a:pP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730386468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/>
              <a:t>Benchmarking Process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01430" y="2052918"/>
            <a:ext cx="10732851" cy="4195481"/>
          </a:xfrm>
        </p:spPr>
        <p:txBody>
          <a:bodyPr>
            <a:normAutofit lnSpcReduction="10000"/>
          </a:bodyPr>
          <a:lstStyle/>
          <a:p>
            <a:pPr marL="514350" indent="-514350">
              <a:buAutoNum type="arabicPeriod" startAt="3"/>
            </a:pPr>
            <a:r>
              <a:rPr lang="en-GB" sz="3200" b="1" u="sng" dirty="0"/>
              <a:t>Find a way to measure</a:t>
            </a:r>
            <a:r>
              <a:rPr lang="en-GB" sz="3200" dirty="0"/>
              <a:t>: - how are you going to measure these drivers?</a:t>
            </a:r>
            <a:endParaRPr lang="en-GB" sz="3200" b="1" u="sng" dirty="0"/>
          </a:p>
          <a:p>
            <a:pPr marL="514350" indent="-514350">
              <a:buAutoNum type="arabicPeriod" startAt="3"/>
            </a:pPr>
            <a:r>
              <a:rPr lang="en-GB" sz="3200" b="1" u="sng" dirty="0"/>
              <a:t>State your current situation</a:t>
            </a:r>
            <a:r>
              <a:rPr lang="en-GB" sz="3200" dirty="0"/>
              <a:t>: - here you need to find your base point- measure your current performance</a:t>
            </a:r>
            <a:endParaRPr lang="en-GB" sz="3200" b="1" u="sng" dirty="0"/>
          </a:p>
          <a:p>
            <a:pPr marL="514350" indent="-514350">
              <a:buAutoNum type="arabicPeriod" startAt="3"/>
            </a:pPr>
            <a:r>
              <a:rPr lang="en-GB" sz="3200" b="1" u="sng" dirty="0"/>
              <a:t>Identify who or what you are going to benchmark against</a:t>
            </a:r>
            <a:r>
              <a:rPr lang="en-GB" sz="3200" dirty="0"/>
              <a:t>: - who do you want to compare against?  Competitors? Best Practices?</a:t>
            </a:r>
          </a:p>
        </p:txBody>
      </p:sp>
    </p:spTree>
    <p:extLst>
      <p:ext uri="{BB962C8B-B14F-4D97-AF65-F5344CB8AC3E}">
        <p14:creationId xmlns:p14="http://schemas.microsoft.com/office/powerpoint/2010/main" val="1929242961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6111" y="155644"/>
            <a:ext cx="9404723" cy="823608"/>
          </a:xfrm>
        </p:spPr>
        <p:txBody>
          <a:bodyPr/>
          <a:lstStyle/>
          <a:p>
            <a:pPr algn="ctr"/>
            <a:r>
              <a:rPr lang="en-GB" sz="4400" dirty="0"/>
              <a:t>Competitive Benchmarking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69004" y="979252"/>
            <a:ext cx="10823643" cy="5590161"/>
          </a:xfrm>
        </p:spPr>
        <p:txBody>
          <a:bodyPr>
            <a:normAutofit lnSpcReduction="10000"/>
          </a:bodyPr>
          <a:lstStyle/>
          <a:p>
            <a:r>
              <a:rPr lang="en-GB" sz="3200" dirty="0"/>
              <a:t>Can be defined as the continuous process of comparing a firm’s practices and performance measures with that of its most successful competitors</a:t>
            </a:r>
          </a:p>
          <a:p>
            <a:r>
              <a:rPr lang="en-GB" sz="3200" dirty="0"/>
              <a:t>Select the best-in-class companies for each area to be benchmarked</a:t>
            </a:r>
          </a:p>
          <a:p>
            <a:r>
              <a:rPr lang="en-GB" sz="3200" dirty="0"/>
              <a:t>Measure the performance of the best-in-class companies for each benchmark being considered</a:t>
            </a:r>
          </a:p>
          <a:p>
            <a:r>
              <a:rPr lang="en-GB" sz="3200" dirty="0"/>
              <a:t>Compare and use the comparison as input to you project selection process</a:t>
            </a:r>
          </a:p>
          <a:p>
            <a:r>
              <a:rPr lang="en-GB" sz="3200" dirty="0"/>
              <a:t>Still possible in more competitive industries</a:t>
            </a:r>
          </a:p>
        </p:txBody>
      </p:sp>
    </p:spTree>
    <p:extLst>
      <p:ext uri="{BB962C8B-B14F-4D97-AF65-F5344CB8AC3E}">
        <p14:creationId xmlns:p14="http://schemas.microsoft.com/office/powerpoint/2010/main" val="2390558587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/>
              <a:t>Collaborative Benchmarking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Carried out collaboratively by groups of companies; either related subsidiaries or otherwise independent companies collaborating</a:t>
            </a:r>
          </a:p>
          <a:p>
            <a:r>
              <a:rPr lang="en-GB" sz="3200" dirty="0"/>
              <a:t>Easiest when the collaborating organisations are not in a highly competitive industry; such as education or healthcare</a:t>
            </a:r>
          </a:p>
        </p:txBody>
      </p:sp>
    </p:spTree>
    <p:extLst>
      <p:ext uri="{BB962C8B-B14F-4D97-AF65-F5344CB8AC3E}">
        <p14:creationId xmlns:p14="http://schemas.microsoft.com/office/powerpoint/2010/main" val="2823675422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/>
              <a:t>Best Practices Benchmarking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88460" y="1556426"/>
            <a:ext cx="10862553" cy="5071353"/>
          </a:xfrm>
        </p:spPr>
        <p:txBody>
          <a:bodyPr>
            <a:normAutofit/>
          </a:bodyPr>
          <a:lstStyle/>
          <a:p>
            <a:r>
              <a:rPr lang="en-GB" sz="3200" dirty="0"/>
              <a:t>It is used to identify and analyse world class performance.  This form of benchmarking is used most when a company needs to go outside of its own industry</a:t>
            </a:r>
          </a:p>
          <a:p>
            <a:r>
              <a:rPr lang="en-GB" sz="3200" dirty="0"/>
              <a:t>The rational is that customer satisfaction is driven by critical-to-quality measures that are similar regardless of the industry</a:t>
            </a:r>
          </a:p>
          <a:p>
            <a:r>
              <a:rPr lang="en-GB" sz="3200" dirty="0"/>
              <a:t>Challenge is to both identify the best-of-breed company and to deconstruct its processes</a:t>
            </a:r>
          </a:p>
        </p:txBody>
      </p:sp>
    </p:spTree>
    <p:extLst>
      <p:ext uri="{BB962C8B-B14F-4D97-AF65-F5344CB8AC3E}">
        <p14:creationId xmlns:p14="http://schemas.microsoft.com/office/powerpoint/2010/main" val="3659675346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/>
              <a:t>Process Inputs and Outputs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81974" y="1465634"/>
            <a:ext cx="10674486" cy="511026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3200" dirty="0"/>
              <a:t>The Supplier, Inputs, Process, Outputs, Customer (SIPOC) model</a:t>
            </a:r>
          </a:p>
          <a:p>
            <a:r>
              <a:rPr lang="en-GB" sz="3200" dirty="0"/>
              <a:t>Provides a comprehensive look at a process</a:t>
            </a:r>
          </a:p>
          <a:p>
            <a:r>
              <a:rPr lang="en-GB" sz="3200" dirty="0"/>
              <a:t>SIPOC is used during the define stage of DMAIC to identify each top-level process, as well as its stakeholders</a:t>
            </a:r>
          </a:p>
          <a:p>
            <a:r>
              <a:rPr lang="en-GB" sz="3200" dirty="0"/>
              <a:t>SIPOC is initiated with the creation of a flowchart or process map</a:t>
            </a:r>
          </a:p>
          <a:p>
            <a:r>
              <a:rPr lang="en-GB" sz="3200" dirty="0"/>
              <a:t>Typically, the first category to be identified is the outputs</a:t>
            </a:r>
          </a:p>
        </p:txBody>
      </p:sp>
    </p:spTree>
    <p:extLst>
      <p:ext uri="{BB962C8B-B14F-4D97-AF65-F5344CB8AC3E}">
        <p14:creationId xmlns:p14="http://schemas.microsoft.com/office/powerpoint/2010/main" val="1819560153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6111" y="188068"/>
            <a:ext cx="9404723" cy="817123"/>
          </a:xfrm>
        </p:spPr>
        <p:txBody>
          <a:bodyPr/>
          <a:lstStyle/>
          <a:p>
            <a:pPr algn="ctr"/>
            <a:r>
              <a:rPr lang="en-GB" sz="4400" dirty="0"/>
              <a:t>SIPOC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0094" y="1005191"/>
            <a:ext cx="10869038" cy="5570707"/>
          </a:xfrm>
        </p:spPr>
        <p:txBody>
          <a:bodyPr>
            <a:normAutofit lnSpcReduction="10000"/>
          </a:bodyPr>
          <a:lstStyle/>
          <a:p>
            <a:r>
              <a:rPr lang="en-GB" sz="3200" dirty="0"/>
              <a:t>The list of customers from your SIPOC are the starting point for the voice of the customer analysis</a:t>
            </a:r>
          </a:p>
          <a:p>
            <a:r>
              <a:rPr lang="en-GB" sz="3200" dirty="0"/>
              <a:t>The major process steps (macro map) from your SIPOC are the overview for later detailed process mapping</a:t>
            </a:r>
          </a:p>
          <a:p>
            <a:r>
              <a:rPr lang="en-GB" sz="3200" dirty="0"/>
              <a:t>The inputs, process steps, and outputs on your SIPOC generates ideas for what can and should be measured, which feeds the Data Collection Plan in the measure phase</a:t>
            </a:r>
          </a:p>
          <a:p>
            <a:r>
              <a:rPr lang="en-GB" sz="3200" dirty="0"/>
              <a:t>The SIPOC contains clues about potential root causes that driver performance</a:t>
            </a:r>
          </a:p>
        </p:txBody>
      </p:sp>
    </p:spTree>
    <p:extLst>
      <p:ext uri="{BB962C8B-B14F-4D97-AF65-F5344CB8AC3E}">
        <p14:creationId xmlns:p14="http://schemas.microsoft.com/office/powerpoint/2010/main" val="4267984389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6111" y="181583"/>
            <a:ext cx="9404723" cy="732817"/>
          </a:xfrm>
        </p:spPr>
        <p:txBody>
          <a:bodyPr/>
          <a:lstStyle/>
          <a:p>
            <a:pPr algn="ctr"/>
            <a:r>
              <a:rPr lang="en-GB" sz="4400" dirty="0"/>
              <a:t>SIPOC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03312" y="992222"/>
            <a:ext cx="10543939" cy="5564222"/>
          </a:xfrm>
        </p:spPr>
        <p:txBody>
          <a:bodyPr>
            <a:normAutofit lnSpcReduction="10000"/>
          </a:bodyPr>
          <a:lstStyle/>
          <a:p>
            <a:r>
              <a:rPr lang="en-GB" sz="3200" dirty="0"/>
              <a:t>Suppliers are those persons who contribute inputs to the process</a:t>
            </a:r>
          </a:p>
          <a:p>
            <a:r>
              <a:rPr lang="en-GB" sz="3200" dirty="0"/>
              <a:t>Inputs are defined as all of the knowledge, resources, and information required to produce the desired output</a:t>
            </a:r>
          </a:p>
          <a:p>
            <a:r>
              <a:rPr lang="en-GB" sz="3200" dirty="0"/>
              <a:t>Process is defined as any task that translates inputs into outputs</a:t>
            </a:r>
          </a:p>
          <a:p>
            <a:r>
              <a:rPr lang="en-GB" sz="3200" dirty="0"/>
              <a:t>Outputs are deliverables, or the products of the process</a:t>
            </a:r>
          </a:p>
          <a:p>
            <a:r>
              <a:rPr lang="en-GB" sz="3200" dirty="0"/>
              <a:t>Customers are all of those parties that receive the deliverables (outputs)</a:t>
            </a:r>
          </a:p>
        </p:txBody>
      </p:sp>
    </p:spTree>
    <p:extLst>
      <p:ext uri="{BB962C8B-B14F-4D97-AF65-F5344CB8AC3E}">
        <p14:creationId xmlns:p14="http://schemas.microsoft.com/office/powerpoint/2010/main" val="3435440388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/>
              <a:t>SIPOC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59796" y="1608306"/>
            <a:ext cx="10415081" cy="49286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1119945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/>
              <a:t>SIPOC Map Construction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03312" y="2052918"/>
            <a:ext cx="10595820" cy="4195481"/>
          </a:xfrm>
        </p:spPr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en-GB" sz="3200" dirty="0"/>
              <a:t>Name the process</a:t>
            </a:r>
          </a:p>
          <a:p>
            <a:pPr marL="514350" indent="-514350">
              <a:buAutoNum type="arabicPeriod"/>
            </a:pPr>
            <a:r>
              <a:rPr lang="en-GB" sz="3200" dirty="0"/>
              <a:t>Clarify the start and the stop (boundaries) of the process</a:t>
            </a:r>
          </a:p>
          <a:p>
            <a:pPr marL="514350" indent="-514350">
              <a:buAutoNum type="arabicPeriod"/>
            </a:pPr>
            <a:r>
              <a:rPr lang="en-GB" sz="3200" dirty="0"/>
              <a:t>List key outputs and customers</a:t>
            </a:r>
          </a:p>
          <a:p>
            <a:pPr marL="514350" indent="-514350">
              <a:buAutoNum type="arabicPeriod"/>
            </a:pPr>
            <a:r>
              <a:rPr lang="en-GB" sz="3200" dirty="0"/>
              <a:t>List key inputs and suppliers</a:t>
            </a:r>
          </a:p>
          <a:p>
            <a:pPr marL="514350" indent="-514350">
              <a:buAutoNum type="arabicPeriod"/>
            </a:pPr>
            <a:r>
              <a:rPr lang="en-GB" sz="3200" dirty="0"/>
              <a:t>Identify, name, and order the major</a:t>
            </a:r>
          </a:p>
        </p:txBody>
      </p:sp>
    </p:spTree>
    <p:extLst>
      <p:ext uri="{BB962C8B-B14F-4D97-AF65-F5344CB8AC3E}">
        <p14:creationId xmlns:p14="http://schemas.microsoft.com/office/powerpoint/2010/main" val="1917331366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/>
              <a:t>Owners and Stakeholders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03312" y="1582366"/>
            <a:ext cx="10634731" cy="502595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b="1" u="sng" dirty="0"/>
              <a:t>Senior Executive</a:t>
            </a:r>
          </a:p>
          <a:p>
            <a:r>
              <a:rPr lang="en-GB" sz="3200" dirty="0"/>
              <a:t>Provides the impetus, direction and alignment necessary for six sigma ultimate success</a:t>
            </a:r>
          </a:p>
          <a:p>
            <a:r>
              <a:rPr lang="en-GB" sz="3200" dirty="0"/>
              <a:t>The senior executive should:</a:t>
            </a:r>
          </a:p>
          <a:p>
            <a:pPr marL="0" indent="0">
              <a:buNone/>
            </a:pPr>
            <a:r>
              <a:rPr lang="en-GB" sz="3200" dirty="0"/>
              <a:t>	- Study six sigma management</a:t>
            </a:r>
          </a:p>
          <a:p>
            <a:pPr marL="0" indent="0">
              <a:buNone/>
            </a:pPr>
            <a:r>
              <a:rPr lang="en-GB" sz="3200" dirty="0"/>
              <a:t>	- Link company’s objectives to six sigma projects</a:t>
            </a:r>
          </a:p>
          <a:p>
            <a:pPr marL="0" indent="0">
              <a:buNone/>
            </a:pPr>
            <a:r>
              <a:rPr lang="en-GB" sz="3200" dirty="0"/>
              <a:t>	- Champion six sigma projects</a:t>
            </a:r>
          </a:p>
          <a:p>
            <a:pPr marL="0" indent="0">
              <a:buNone/>
            </a:pPr>
            <a:r>
              <a:rPr lang="en-GB" sz="3200" dirty="0"/>
              <a:t>	- Constantly review six sigma projects progress</a:t>
            </a:r>
          </a:p>
        </p:txBody>
      </p:sp>
    </p:spTree>
    <p:extLst>
      <p:ext uri="{BB962C8B-B14F-4D97-AF65-F5344CB8AC3E}">
        <p14:creationId xmlns:p14="http://schemas.microsoft.com/office/powerpoint/2010/main" val="7197376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/>
              <a:t>Owners and Stakeholders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01430" y="1478604"/>
            <a:ext cx="10791217" cy="511026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3200" b="1" u="sng" dirty="0"/>
              <a:t>The Board</a:t>
            </a:r>
          </a:p>
          <a:p>
            <a:r>
              <a:rPr lang="en-GB" sz="3200" dirty="0"/>
              <a:t>They are the top management of an organisation</a:t>
            </a:r>
          </a:p>
          <a:p>
            <a:r>
              <a:rPr lang="en-GB" sz="3200" dirty="0"/>
              <a:t>Board members should</a:t>
            </a:r>
          </a:p>
          <a:p>
            <a:pPr marL="0" indent="0">
              <a:buNone/>
            </a:pPr>
            <a:r>
              <a:rPr lang="en-GB" sz="3200" dirty="0"/>
              <a:t>	- Deploy six sigma throughout the organisation</a:t>
            </a:r>
          </a:p>
          <a:p>
            <a:pPr marL="0" indent="0">
              <a:buNone/>
            </a:pPr>
            <a:r>
              <a:rPr lang="en-GB" sz="3200" dirty="0"/>
              <a:t>	- Prioritise and manage six sigma portfolio</a:t>
            </a:r>
          </a:p>
          <a:p>
            <a:pPr marL="0" indent="0">
              <a:buNone/>
            </a:pPr>
            <a:r>
              <a:rPr lang="en-GB" sz="3200" dirty="0"/>
              <a:t>	- Assign champion, Black Belt and Green Belts to six</a:t>
            </a:r>
          </a:p>
          <a:p>
            <a:pPr marL="0" indent="0">
              <a:buNone/>
            </a:pPr>
            <a:r>
              <a:rPr lang="en-GB" sz="3200" dirty="0"/>
              <a:t>	  sigma projects</a:t>
            </a:r>
          </a:p>
          <a:p>
            <a:pPr marL="0" indent="0">
              <a:buNone/>
            </a:pPr>
            <a:r>
              <a:rPr lang="en-GB" sz="3200" dirty="0"/>
              <a:t>	- Remove barriers to six sigma management</a:t>
            </a:r>
          </a:p>
          <a:p>
            <a:pPr marL="0" indent="0">
              <a:buNone/>
            </a:pPr>
            <a:r>
              <a:rPr lang="en-GB" sz="3200" dirty="0"/>
              <a:t>	- Provide resources for six sigma management 	</a:t>
            </a:r>
          </a:p>
        </p:txBody>
      </p:sp>
    </p:spTree>
    <p:extLst>
      <p:ext uri="{BB962C8B-B14F-4D97-AF65-F5344CB8AC3E}">
        <p14:creationId xmlns:p14="http://schemas.microsoft.com/office/powerpoint/2010/main" val="3954656422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6111" y="175098"/>
            <a:ext cx="9404723" cy="739302"/>
          </a:xfrm>
        </p:spPr>
        <p:txBody>
          <a:bodyPr/>
          <a:lstStyle/>
          <a:p>
            <a:pPr algn="ctr"/>
            <a:r>
              <a:rPr lang="en-GB" sz="4400" dirty="0"/>
              <a:t>Owners and Stakeholders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84698" y="985736"/>
            <a:ext cx="10985770" cy="5804170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3200" b="1" u="sng" dirty="0"/>
              <a:t>Process Owner</a:t>
            </a:r>
          </a:p>
          <a:p>
            <a:r>
              <a:rPr lang="en-GB" sz="3200" dirty="0"/>
              <a:t>Is a manager of a process.  The process owner should be identified and involved in all six sigma projects relating to the process owner area</a:t>
            </a:r>
          </a:p>
          <a:p>
            <a:r>
              <a:rPr lang="en-GB" sz="3200" dirty="0"/>
              <a:t>A process owner should:</a:t>
            </a:r>
          </a:p>
          <a:p>
            <a:pPr marL="0" indent="0">
              <a:buNone/>
            </a:pPr>
            <a:r>
              <a:rPr lang="en-GB" sz="3200" dirty="0"/>
              <a:t>	- Empower employees to follow and improve best </a:t>
            </a:r>
          </a:p>
          <a:p>
            <a:pPr marL="0" indent="0">
              <a:buNone/>
            </a:pPr>
            <a:r>
              <a:rPr lang="en-GB" sz="3200" dirty="0"/>
              <a:t>	  practice methods</a:t>
            </a:r>
          </a:p>
          <a:p>
            <a:pPr marL="0" indent="0">
              <a:buNone/>
            </a:pPr>
            <a:r>
              <a:rPr lang="en-GB" sz="3200" dirty="0"/>
              <a:t>	- Accept and manage the improved process after </a:t>
            </a:r>
          </a:p>
          <a:p>
            <a:pPr marL="0" indent="0">
              <a:buNone/>
            </a:pPr>
            <a:r>
              <a:rPr lang="en-GB" sz="3200" dirty="0"/>
              <a:t>	  completion of the six sigma project</a:t>
            </a:r>
          </a:p>
          <a:p>
            <a:pPr marL="0" indent="0">
              <a:buNone/>
            </a:pPr>
            <a:r>
              <a:rPr lang="en-GB" sz="3200" dirty="0"/>
              <a:t>	- Understand how the process works, the capability of </a:t>
            </a:r>
          </a:p>
          <a:p>
            <a:pPr marL="0" indent="0">
              <a:buNone/>
            </a:pPr>
            <a:r>
              <a:rPr lang="en-GB" sz="3200" dirty="0"/>
              <a:t>	  the process, and the relationship of the process to </a:t>
            </a:r>
          </a:p>
          <a:p>
            <a:pPr marL="0" indent="0">
              <a:buNone/>
            </a:pPr>
            <a:r>
              <a:rPr lang="en-GB" sz="3200" dirty="0"/>
              <a:t>	  other processes in the organisation</a:t>
            </a:r>
          </a:p>
        </p:txBody>
      </p:sp>
    </p:spTree>
    <p:extLst>
      <p:ext uri="{BB962C8B-B14F-4D97-AF65-F5344CB8AC3E}">
        <p14:creationId xmlns:p14="http://schemas.microsoft.com/office/powerpoint/2010/main" val="3142373670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/>
              <a:t>Owners and Stakeholders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03312" y="1452664"/>
            <a:ext cx="10595820" cy="5142689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3200" b="1" u="sng" dirty="0"/>
              <a:t>Customer</a:t>
            </a:r>
          </a:p>
          <a:p>
            <a:r>
              <a:rPr lang="en-GB" sz="3200" dirty="0"/>
              <a:t>Is the recipient of the output obtained from a process</a:t>
            </a:r>
          </a:p>
          <a:p>
            <a:r>
              <a:rPr lang="en-GB" sz="3200" dirty="0"/>
              <a:t>Can be internal or external</a:t>
            </a:r>
          </a:p>
          <a:p>
            <a:r>
              <a:rPr lang="en-GB" sz="3200" dirty="0"/>
              <a:t>Has the final ‘say’ on what constitutes acceptable quality and value; especially the external customer</a:t>
            </a:r>
          </a:p>
          <a:p>
            <a:r>
              <a:rPr lang="en-GB" sz="3200" dirty="0"/>
              <a:t>Concept of voice of the customer is key to six sigma</a:t>
            </a:r>
          </a:p>
          <a:p>
            <a:pPr marL="0" indent="0">
              <a:buNone/>
            </a:pPr>
            <a:r>
              <a:rPr lang="en-GB" sz="3200" dirty="0"/>
              <a:t>Other stakeholders- Regulators, suppliers, team members, employees, etc.</a:t>
            </a:r>
          </a:p>
        </p:txBody>
      </p:sp>
    </p:spTree>
    <p:extLst>
      <p:ext uri="{BB962C8B-B14F-4D97-AF65-F5344CB8AC3E}">
        <p14:creationId xmlns:p14="http://schemas.microsoft.com/office/powerpoint/2010/main" val="48114254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19224</TotalTime>
  <Words>2254</Words>
  <Application>Microsoft Office PowerPoint</Application>
  <PresentationFormat>Widescreen</PresentationFormat>
  <Paragraphs>233</Paragraphs>
  <Slides>47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47</vt:i4>
      </vt:variant>
    </vt:vector>
  </HeadingPairs>
  <TitlesOfParts>
    <vt:vector size="51" baseType="lpstr">
      <vt:lpstr>Arial</vt:lpstr>
      <vt:lpstr>Century Gothic</vt:lpstr>
      <vt:lpstr>Wingdings 3</vt:lpstr>
      <vt:lpstr>Ion</vt:lpstr>
      <vt:lpstr>Define Phase-  Project Identification  </vt:lpstr>
      <vt:lpstr>Define Phase- Project Identification</vt:lpstr>
      <vt:lpstr>Overview of the Define Phase</vt:lpstr>
      <vt:lpstr>Project Selection Process Deliverables</vt:lpstr>
      <vt:lpstr>Project Selection Process Deliverables</vt:lpstr>
      <vt:lpstr>Project Selection</vt:lpstr>
      <vt:lpstr>Selecting Key Measures or KPIs</vt:lpstr>
      <vt:lpstr>Key Business Measures</vt:lpstr>
      <vt:lpstr>Critical-to-Cost</vt:lpstr>
      <vt:lpstr>Critical to Schedule</vt:lpstr>
      <vt:lpstr>Critical to Schedule</vt:lpstr>
      <vt:lpstr>Critical to Quality</vt:lpstr>
      <vt:lpstr>Key KPI</vt:lpstr>
      <vt:lpstr>Establishing the Primary Metric</vt:lpstr>
      <vt:lpstr>Establishing Secondary Metrics</vt:lpstr>
      <vt:lpstr>Process Elements</vt:lpstr>
      <vt:lpstr>Process Maps</vt:lpstr>
      <vt:lpstr>Process Maps</vt:lpstr>
      <vt:lpstr>Process Mapping</vt:lpstr>
      <vt:lpstr>Process Mapping</vt:lpstr>
      <vt:lpstr>Process Mapping Symbols</vt:lpstr>
      <vt:lpstr>Process Elements</vt:lpstr>
      <vt:lpstr>Process Elements</vt:lpstr>
      <vt:lpstr>Process Flow Elements</vt:lpstr>
      <vt:lpstr>Value Categories</vt:lpstr>
      <vt:lpstr>Process Elements</vt:lpstr>
      <vt:lpstr>The No Process Problem</vt:lpstr>
      <vt:lpstr>The No Process Problem</vt:lpstr>
      <vt:lpstr>Process Exists, but not followed</vt:lpstr>
      <vt:lpstr>Process Exists, but not followed</vt:lpstr>
      <vt:lpstr>Process Boundaries and Interfaces</vt:lpstr>
      <vt:lpstr>Benchmarking</vt:lpstr>
      <vt:lpstr>Benchmarking Process</vt:lpstr>
      <vt:lpstr>Benchmarking Process</vt:lpstr>
      <vt:lpstr>Benchmarking Process</vt:lpstr>
      <vt:lpstr>Competitive Benchmarking</vt:lpstr>
      <vt:lpstr>Collaborative Benchmarking</vt:lpstr>
      <vt:lpstr>Best Practices Benchmarking</vt:lpstr>
      <vt:lpstr>Process Inputs and Outputs</vt:lpstr>
      <vt:lpstr>SIPOC</vt:lpstr>
      <vt:lpstr>SIPOC</vt:lpstr>
      <vt:lpstr>SIPOC</vt:lpstr>
      <vt:lpstr>SIPOC Map Construction</vt:lpstr>
      <vt:lpstr>Owners and Stakeholders</vt:lpstr>
      <vt:lpstr>Owners and Stakeholders</vt:lpstr>
      <vt:lpstr>Owners and Stakeholders</vt:lpstr>
      <vt:lpstr>Owners and Stakeholders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Define Phase-  Project Identification</dc:title>
  <dc:creator>Andrew Thorn</dc:creator>
  <cp:lastModifiedBy>Andrew Thorn</cp:lastModifiedBy>
  <cp:revision>54</cp:revision>
  <dcterms:created xsi:type="dcterms:W3CDTF">2020-11-26T09:50:12Z</dcterms:created>
  <dcterms:modified xsi:type="dcterms:W3CDTF">2021-08-12T21:57:05Z</dcterms:modified>
</cp:coreProperties>
</file>