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sldIdLst>
    <p:sldId id="265" r:id="rId3"/>
    <p:sldId id="332" r:id="rId5"/>
    <p:sldId id="333" r:id="rId6"/>
    <p:sldId id="334" r:id="rId7"/>
    <p:sldId id="335" r:id="rId8"/>
    <p:sldId id="336" r:id="rId9"/>
    <p:sldId id="337" r:id="rId10"/>
    <p:sldId id="338" r:id="rId11"/>
    <p:sldId id="341" r:id="rId12"/>
    <p:sldId id="339" r:id="rId13"/>
    <p:sldId id="340" r:id="rId14"/>
    <p:sldId id="328" r:id="rId15"/>
    <p:sldId id="329" r:id="rId16"/>
    <p:sldId id="331" r:id="rId17"/>
    <p:sldId id="342" r:id="rId18"/>
    <p:sldId id="34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125E5076-3810-47DD-B79F-674D7AD40C01}" styleName="深色样式 1 - 强调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95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2" Type="http://schemas.openxmlformats.org/officeDocument/2006/relationships/tableStyles" Target="tableStyles.xml"/><Relationship Id="rId21" Type="http://schemas.openxmlformats.org/officeDocument/2006/relationships/viewProps" Target="viewProps.xml"/><Relationship Id="rId20" Type="http://schemas.openxmlformats.org/officeDocument/2006/relationships/presProps" Target="presProps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602B7D-D2D3-4F11-9773-40ECCB3E06A5}" type="datetimeFigureOut">
              <a:rPr lang="en-US" smtClean="0"/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FD4ABE-8835-4781-8D2A-87709A615339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zh-CN" altLang="en-US"/>
              <a:t>禹卫书法行书简体</a:t>
            </a:r>
            <a:endParaRPr lang="zh-CN" altLang="en-US"/>
          </a:p>
        </p:txBody>
      </p:sp>
      <p:sp>
        <p:nvSpPr>
          <p:cNvPr id="4100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C0CADA0B-BAD0-4801-B6AC-DA70516EF4C2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1D773D-8710-416F-9D63-F43FB6891E5D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C43E02-F6BD-478C-897D-AEA043A18681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4.xml"/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image" Target="../media/image12.png"/><Relationship Id="rId1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image" Target="../media/image15.png"/><Relationship Id="rId1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图片 11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TextBox 2"/>
          <p:cNvSpPr txBox="1">
            <a:spLocks noChangeArrowheads="1"/>
          </p:cNvSpPr>
          <p:nvPr/>
        </p:nvSpPr>
        <p:spPr bwMode="auto">
          <a:xfrm>
            <a:off x="3090862" y="4435475"/>
            <a:ext cx="7911917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4400" b="1" dirty="0">
                <a:solidFill>
                  <a:srgbClr val="40404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中国银行在哪儿</a:t>
            </a:r>
            <a:endParaRPr lang="zh-CN" altLang="en-US" sz="4400" b="1" dirty="0">
              <a:solidFill>
                <a:srgbClr val="404040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989013" y="4435475"/>
            <a:ext cx="2303462" cy="7683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4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第</a:t>
            </a:r>
            <a:r>
              <a:rPr lang="en-US" altLang="zh-CN" sz="4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7</a:t>
            </a:r>
            <a:r>
              <a:rPr lang="zh-CN" altLang="en-US" sz="4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课</a:t>
            </a:r>
            <a:endParaRPr lang="zh-CN" altLang="en-US" sz="4400" b="1" dirty="0">
              <a:solidFill>
                <a:schemeClr val="tx1">
                  <a:lumMod val="75000"/>
                  <a:lumOff val="25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p>
            <a:endParaRPr lang="zh-CN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53895"/>
            <a:ext cx="10515600" cy="4351338"/>
          </a:xfrm>
        </p:spPr>
        <p:txBody>
          <a:bodyPr/>
          <a:p>
            <a:pPr marL="0" indent="0">
              <a:buNone/>
            </a:pPr>
            <a:r>
              <a:rPr lang="zh-CN" altLang="en-US">
                <a:sym typeface="+mn-ea"/>
              </a:rPr>
              <a:t>你好，我家有</a:t>
            </a:r>
            <a:r>
              <a:rPr lang="en-US" altLang="zh-CN">
                <a:sym typeface="+mn-ea"/>
              </a:rPr>
              <a:t>______</a:t>
            </a:r>
            <a:r>
              <a:rPr lang="zh-CN" altLang="en-US">
                <a:sym typeface="+mn-ea"/>
              </a:rPr>
              <a:t>口人：，</a:t>
            </a:r>
            <a:r>
              <a:rPr lang="en-US" altLang="zh-CN">
                <a:sym typeface="+mn-ea"/>
              </a:rPr>
              <a:t>______</a:t>
            </a:r>
            <a:r>
              <a:rPr lang="zh-CN" altLang="en-US">
                <a:sym typeface="+mn-ea"/>
              </a:rPr>
              <a:t>，</a:t>
            </a:r>
            <a:r>
              <a:rPr lang="en-US" altLang="zh-CN">
                <a:sym typeface="+mn-ea"/>
              </a:rPr>
              <a:t>______</a:t>
            </a:r>
            <a:r>
              <a:rPr lang="zh-CN" altLang="en-US">
                <a:sym typeface="+mn-ea"/>
              </a:rPr>
              <a:t>和我。我爸爸是</a:t>
            </a:r>
            <a:r>
              <a:rPr lang="en-US" altLang="zh-CN">
                <a:sym typeface="+mn-ea"/>
              </a:rPr>
              <a:t>______</a:t>
            </a:r>
            <a:r>
              <a:rPr lang="zh-CN" altLang="en-US">
                <a:sym typeface="+mn-ea"/>
              </a:rPr>
              <a:t>，我</a:t>
            </a:r>
            <a:r>
              <a:rPr lang="en-US" altLang="zh-CN">
                <a:sym typeface="+mn-ea"/>
              </a:rPr>
              <a:t>______</a:t>
            </a:r>
            <a:r>
              <a:rPr lang="zh-CN" altLang="en-US">
                <a:sym typeface="+mn-ea"/>
              </a:rPr>
              <a:t>是</a:t>
            </a:r>
            <a:r>
              <a:rPr lang="en-US" altLang="zh-CN">
                <a:sym typeface="+mn-ea"/>
              </a:rPr>
              <a:t>______</a:t>
            </a:r>
            <a:r>
              <a:rPr lang="zh-CN" altLang="en-US">
                <a:sym typeface="+mn-ea"/>
              </a:rPr>
              <a:t>，我</a:t>
            </a:r>
            <a:r>
              <a:rPr lang="en-US" altLang="zh-CN">
                <a:sym typeface="+mn-ea"/>
              </a:rPr>
              <a:t>______</a:t>
            </a:r>
            <a:r>
              <a:rPr lang="zh-CN" altLang="en-US">
                <a:sym typeface="+mn-ea"/>
              </a:rPr>
              <a:t>是</a:t>
            </a:r>
            <a:r>
              <a:rPr lang="en-US" altLang="zh-CN">
                <a:sym typeface="+mn-ea"/>
              </a:rPr>
              <a:t>______</a:t>
            </a:r>
            <a:r>
              <a:rPr lang="zh-CN" altLang="en-US">
                <a:sym typeface="+mn-ea"/>
              </a:rPr>
              <a:t>。</a:t>
            </a:r>
            <a:endParaRPr lang="zh-CN" altLang="en-US">
              <a:sym typeface="+mn-ea"/>
            </a:endParaRPr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r>
              <a:rPr lang="zh-CN" altLang="en-US"/>
              <a:t>我们班有</a:t>
            </a:r>
            <a:r>
              <a:rPr lang="en-US" altLang="zh-CN">
                <a:sym typeface="+mn-ea"/>
              </a:rPr>
              <a:t>______</a:t>
            </a:r>
            <a:r>
              <a:rPr lang="zh-CN" altLang="en-US"/>
              <a:t>个学生，</a:t>
            </a:r>
            <a:r>
              <a:rPr lang="en-US" altLang="zh-CN">
                <a:sym typeface="+mn-ea"/>
              </a:rPr>
              <a:t>______</a:t>
            </a:r>
            <a:r>
              <a:rPr lang="zh-CN" altLang="en-US"/>
              <a:t>个老师，他们是</a:t>
            </a:r>
            <a:r>
              <a:rPr lang="en-US" altLang="zh-CN">
                <a:sym typeface="+mn-ea"/>
              </a:rPr>
              <a:t>______</a:t>
            </a:r>
            <a:r>
              <a:rPr lang="zh-CN" altLang="en-US"/>
              <a:t>。我们班有</a:t>
            </a:r>
            <a:r>
              <a:rPr lang="en-US" altLang="zh-CN">
                <a:sym typeface="+mn-ea"/>
              </a:rPr>
              <a:t>______</a:t>
            </a:r>
            <a:r>
              <a:rPr lang="zh-CN" altLang="en-US"/>
              <a:t>个英国人，有</a:t>
            </a:r>
            <a:r>
              <a:rPr lang="en-US" altLang="zh-CN">
                <a:sym typeface="+mn-ea"/>
              </a:rPr>
              <a:t>______</a:t>
            </a:r>
            <a:r>
              <a:rPr lang="zh-CN" altLang="en-US"/>
              <a:t>个博茨瓦纳人，有</a:t>
            </a:r>
            <a:r>
              <a:rPr lang="en-US" altLang="zh-CN">
                <a:sym typeface="+mn-ea"/>
              </a:rPr>
              <a:t>______</a:t>
            </a:r>
            <a:r>
              <a:rPr lang="zh-CN" altLang="en-US"/>
              <a:t>个中国人。我们一起学习</a:t>
            </a:r>
            <a:r>
              <a:rPr lang="en-US" altLang="zh-CN"/>
              <a:t>________</a:t>
            </a:r>
            <a:r>
              <a:rPr lang="zh-CN" altLang="en-US"/>
              <a:t>。</a:t>
            </a:r>
            <a:endParaRPr lang="zh-CN" altLang="en-US"/>
          </a:p>
        </p:txBody>
      </p:sp>
      <p:sp>
        <p:nvSpPr>
          <p:cNvPr id="4" name="Oval 3"/>
          <p:cNvSpPr/>
          <p:nvPr/>
        </p:nvSpPr>
        <p:spPr>
          <a:xfrm>
            <a:off x="8529320" y="504825"/>
            <a:ext cx="3067685" cy="126873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sz="2800"/>
              <a:t>复习</a:t>
            </a:r>
            <a:endParaRPr lang="zh-CN" altLang="en-US" sz="2800"/>
          </a:p>
          <a:p>
            <a:pPr algn="ctr"/>
            <a:r>
              <a:rPr lang="en-US" altLang="zh-CN" sz="2800"/>
              <a:t>Review</a:t>
            </a:r>
            <a:endParaRPr lang="en-US" altLang="zh-CN" sz="28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pic>
        <p:nvPicPr>
          <p:cNvPr id="4" name="Content Placeholder 3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302895" y="365125"/>
            <a:ext cx="11586210" cy="4521835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pic>
        <p:nvPicPr>
          <p:cNvPr id="4" name="Content Placeholder 3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334010" y="927735"/>
            <a:ext cx="11523980" cy="453644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pic>
        <p:nvPicPr>
          <p:cNvPr id="4" name="Content Placeholder 3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1455420" y="561340"/>
            <a:ext cx="10140950" cy="475551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pic>
        <p:nvPicPr>
          <p:cNvPr id="4" name="Content Placeholder 3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581660" y="1002030"/>
            <a:ext cx="11028045" cy="4277995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pic>
        <p:nvPicPr>
          <p:cNvPr id="4" name="Content Placeholder 3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545465" y="1691005"/>
            <a:ext cx="11101705" cy="302196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pic>
        <p:nvPicPr>
          <p:cNvPr id="4" name="Content Placeholder 3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838200" y="655320"/>
            <a:ext cx="10321290" cy="452247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pic>
        <p:nvPicPr>
          <p:cNvPr id="4" name="Content Placeholder 3" descr="银行"/>
          <p:cNvPicPr>
            <a:picLocks noChangeAspect="1"/>
          </p:cNvPicPr>
          <p:nvPr>
            <p:ph sz="half" idx="1"/>
          </p:nvPr>
        </p:nvPicPr>
        <p:blipFill>
          <a:blip r:embed="rId1"/>
          <a:stretch>
            <a:fillRect/>
          </a:stretch>
        </p:blipFill>
        <p:spPr>
          <a:xfrm>
            <a:off x="6013450" y="11430"/>
            <a:ext cx="4762500" cy="3257550"/>
          </a:xfrm>
          <a:prstGeom prst="rect">
            <a:avLst/>
          </a:prstGeom>
        </p:spPr>
      </p:pic>
      <p:sp>
        <p:nvSpPr>
          <p:cNvPr id="5" name="Text Box 4"/>
          <p:cNvSpPr txBox="1"/>
          <p:nvPr/>
        </p:nvSpPr>
        <p:spPr>
          <a:xfrm>
            <a:off x="6934835" y="3268980"/>
            <a:ext cx="4288790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200"/>
              <a:t>银   行 </a:t>
            </a:r>
            <a:endParaRPr lang="zh-CN" altLang="en-US" sz="3200"/>
          </a:p>
          <a:p>
            <a:r>
              <a:rPr lang="zh-CN" altLang="en-US" sz="3200"/>
              <a:t>yín háng </a:t>
            </a:r>
            <a:endParaRPr lang="zh-CN" altLang="en-US" sz="3200"/>
          </a:p>
          <a:p>
            <a:endParaRPr lang="zh-CN" altLang="en-US" sz="3200"/>
          </a:p>
        </p:txBody>
      </p:sp>
      <p:pic>
        <p:nvPicPr>
          <p:cNvPr id="6" name="Content Placeholder 5" descr="商店"/>
          <p:cNvPicPr>
            <a:picLocks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213360" y="11430"/>
            <a:ext cx="4312920" cy="3174365"/>
          </a:xfrm>
          <a:prstGeom prst="rect">
            <a:avLst/>
          </a:prstGeom>
        </p:spPr>
      </p:pic>
      <p:sp>
        <p:nvSpPr>
          <p:cNvPr id="8" name="Text Box 7"/>
          <p:cNvSpPr txBox="1"/>
          <p:nvPr/>
        </p:nvSpPr>
        <p:spPr>
          <a:xfrm>
            <a:off x="838200" y="3185795"/>
            <a:ext cx="4288790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/>
              <a:t>  </a:t>
            </a:r>
            <a:r>
              <a:rPr lang="zh-CN" altLang="en-US" sz="3200"/>
              <a:t>商      店</a:t>
            </a:r>
            <a:endParaRPr lang="zh-CN" altLang="en-US" sz="3200"/>
          </a:p>
          <a:p>
            <a:r>
              <a:rPr lang="zh-CN" altLang="en-US" sz="3200"/>
              <a:t>shāng diàn </a:t>
            </a:r>
            <a:endParaRPr lang="zh-CN" altLang="en-US" sz="3200"/>
          </a:p>
        </p:txBody>
      </p:sp>
      <p:pic>
        <p:nvPicPr>
          <p:cNvPr id="9" name="Picture 8" descr="卫生间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9090" y="4149725"/>
            <a:ext cx="3830955" cy="2551430"/>
          </a:xfrm>
          <a:prstGeom prst="rect">
            <a:avLst/>
          </a:prstGeom>
        </p:spPr>
      </p:pic>
      <p:sp>
        <p:nvSpPr>
          <p:cNvPr id="10" name="Text Box 9"/>
          <p:cNvSpPr txBox="1"/>
          <p:nvPr/>
        </p:nvSpPr>
        <p:spPr>
          <a:xfrm>
            <a:off x="6934835" y="5018405"/>
            <a:ext cx="4288790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200"/>
              <a:t>卫     生     间 </a:t>
            </a:r>
            <a:endParaRPr lang="zh-CN" altLang="en-US" sz="3200"/>
          </a:p>
          <a:p>
            <a:r>
              <a:rPr lang="zh-CN" altLang="en-US" sz="3200"/>
              <a:t>wèi shēng jiān </a:t>
            </a:r>
            <a:endParaRPr lang="zh-CN" altLang="en-US" sz="3200"/>
          </a:p>
          <a:p>
            <a:endParaRPr lang="zh-CN" altLang="en-US" sz="32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pic>
        <p:nvPicPr>
          <p:cNvPr id="4" name="Content Placeholder 3"/>
          <p:cNvPicPr>
            <a:picLocks noChangeAspect="1"/>
          </p:cNvPicPr>
          <p:nvPr>
            <p:ph sz="half" idx="1"/>
          </p:nvPr>
        </p:nvPicPr>
        <p:blipFill>
          <a:blip r:embed="rId1"/>
          <a:stretch>
            <a:fillRect/>
          </a:stretch>
        </p:blipFill>
        <p:spPr>
          <a:xfrm>
            <a:off x="260350" y="494665"/>
            <a:ext cx="9511665" cy="2396490"/>
          </a:xfrm>
          <a:prstGeom prst="rect">
            <a:avLst/>
          </a:prstGeom>
        </p:spPr>
      </p:pic>
      <p:pic>
        <p:nvPicPr>
          <p:cNvPr id="5" name="Content Placeholder 4"/>
          <p:cNvPicPr>
            <a:picLocks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3175" y="2378075"/>
            <a:ext cx="10803255" cy="348742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p>
            <a:pPr marL="0" indent="0">
              <a:buNone/>
            </a:pPr>
            <a:r>
              <a:rPr lang="zh-CN" altLang="en-US"/>
              <a:t>哪儿</a:t>
            </a:r>
            <a:r>
              <a:rPr lang="en-US" altLang="zh-CN"/>
              <a:t>?   nǎr      where</a:t>
            </a:r>
            <a:endParaRPr lang="zh-CN" altLang="en-US"/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r>
              <a:rPr lang="zh-CN" altLang="en-US"/>
              <a:t>这儿    </a:t>
            </a:r>
            <a:r>
              <a:rPr lang="zh-CN" altLang="en-US">
                <a:sym typeface="+mn-ea"/>
              </a:rPr>
              <a:t>zhèr      </a:t>
            </a:r>
            <a:r>
              <a:rPr lang="en-US" altLang="zh-CN">
                <a:sym typeface="+mn-ea"/>
              </a:rPr>
              <a:t>here</a:t>
            </a:r>
            <a:endParaRPr lang="zh-CN" altLang="en-US"/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r>
              <a:rPr lang="zh-CN" altLang="en-US"/>
              <a:t>那儿   </a:t>
            </a:r>
            <a:r>
              <a:rPr lang="zh-CN" altLang="en-US">
                <a:sym typeface="+mn-ea"/>
              </a:rPr>
              <a:t>nàr         </a:t>
            </a:r>
            <a:r>
              <a:rPr lang="en-US" altLang="zh-CN">
                <a:sym typeface="+mn-ea"/>
              </a:rPr>
              <a:t>there</a:t>
            </a:r>
            <a:endParaRPr lang="zh-CN" altLang="en-US"/>
          </a:p>
          <a:p>
            <a:pPr marL="0" indent="0">
              <a:buNone/>
            </a:pPr>
            <a:r>
              <a:rPr lang="zh-CN" altLang="en-US"/>
              <a:t>  </a:t>
            </a:r>
            <a:endParaRPr lang="zh-CN" altLang="en-US"/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endParaRPr lang="zh-CN" alt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0160" y="508635"/>
            <a:ext cx="10515600" cy="1325563"/>
          </a:xfrm>
        </p:spPr>
        <p:txBody>
          <a:bodyPr>
            <a:normAutofit fontScale="90000"/>
          </a:bodyPr>
          <a:p>
            <a:r>
              <a:rPr lang="en-US" altLang="zh-CN"/>
              <a:t>    ……</a:t>
            </a:r>
            <a:r>
              <a:rPr lang="zh-CN" altLang="en-US"/>
              <a:t>边 </a:t>
            </a:r>
            <a:r>
              <a:rPr lang="en-US" altLang="zh-CN"/>
              <a:t>side</a:t>
            </a:r>
            <a:br>
              <a:rPr lang="en-US" altLang="zh-CN"/>
            </a:br>
            <a:endParaRPr lang="en-US" altLang="zh-CN"/>
          </a:p>
        </p:txBody>
      </p:sp>
      <p:graphicFrame>
        <p:nvGraphicFramePr>
          <p:cNvPr id="5" name="Content Placeholder 4"/>
          <p:cNvGraphicFramePr/>
          <p:nvPr>
            <p:ph idx="1"/>
          </p:nvPr>
        </p:nvGraphicFramePr>
        <p:xfrm>
          <a:off x="-10160" y="1562100"/>
          <a:ext cx="12252960" cy="21920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1415"/>
                <a:gridCol w="1229360"/>
                <a:gridCol w="994410"/>
                <a:gridCol w="1438275"/>
                <a:gridCol w="1513205"/>
                <a:gridCol w="1109345"/>
                <a:gridCol w="1238250"/>
                <a:gridCol w="1207135"/>
                <a:gridCol w="1383665"/>
                <a:gridCol w="977900"/>
              </a:tblGrid>
              <a:tr h="1371600"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2800"/>
                        <a:t>北边</a:t>
                      </a:r>
                      <a:endParaRPr lang="zh-CN" altLang="en-US" sz="2800"/>
                    </a:p>
                    <a:p>
                      <a:pPr>
                        <a:buNone/>
                      </a:pPr>
                      <a:r>
                        <a:rPr lang="en-US" sz="2400">
                          <a:sym typeface="+mn-ea"/>
                        </a:rPr>
                        <a:t>běibian</a:t>
                      </a:r>
                      <a:r>
                        <a:rPr lang="en-US" sz="2800">
                          <a:sym typeface="+mn-ea"/>
                        </a:rPr>
                        <a:t> </a:t>
                      </a:r>
                      <a:endParaRPr lang="zh-CN" altLang="en-US" sz="2800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2800"/>
                        <a:t>南边</a:t>
                      </a:r>
                      <a:endParaRPr lang="zh-CN" altLang="en-US" sz="2800"/>
                    </a:p>
                    <a:p>
                      <a:pPr>
                        <a:buNone/>
                      </a:pPr>
                      <a:r>
                        <a:rPr lang="en-US" sz="2400">
                          <a:sym typeface="+mn-ea"/>
                        </a:rPr>
                        <a:t>nánbian</a:t>
                      </a:r>
                      <a:endParaRPr lang="en-US" sz="2400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2800"/>
                        <a:t>西边</a:t>
                      </a:r>
                      <a:endParaRPr lang="zh-CN" altLang="en-US" sz="2800"/>
                    </a:p>
                    <a:p>
                      <a:pPr>
                        <a:buNone/>
                      </a:pPr>
                      <a:r>
                        <a:rPr lang="en-US" sz="2400">
                          <a:sym typeface="+mn-ea"/>
                        </a:rPr>
                        <a:t>xībian </a:t>
                      </a:r>
                      <a:endParaRPr lang="zh-CN" altLang="en-US" sz="2800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2800"/>
                        <a:t>东边</a:t>
                      </a:r>
                      <a:endParaRPr lang="zh-CN" altLang="en-US" sz="2800"/>
                    </a:p>
                    <a:p>
                      <a:pPr>
                        <a:buNone/>
                      </a:pPr>
                      <a:r>
                        <a:rPr lang="en-US" sz="2400">
                          <a:sym typeface="+mn-ea"/>
                        </a:rPr>
                        <a:t>dōngbian</a:t>
                      </a:r>
                      <a:endParaRPr lang="en-US" sz="2400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2800"/>
                        <a:t>上边</a:t>
                      </a:r>
                      <a:endParaRPr lang="zh-CN" altLang="en-US" sz="2800"/>
                    </a:p>
                    <a:p>
                      <a:pPr algn="l">
                        <a:buNone/>
                      </a:pPr>
                      <a:r>
                        <a:rPr lang="en-US" sz="2400">
                          <a:sym typeface="+mn-ea"/>
                        </a:rPr>
                        <a:t>shàngbian </a:t>
                      </a:r>
                      <a:endParaRPr lang="en-US" sz="2400">
                        <a:sym typeface="+mn-ea"/>
                      </a:endParaRPr>
                    </a:p>
                    <a:p>
                      <a:pPr>
                        <a:buNone/>
                      </a:pPr>
                      <a:endParaRPr lang="zh-CN" altLang="en-US" sz="2800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2800"/>
                        <a:t>下边</a:t>
                      </a:r>
                      <a:endParaRPr lang="zh-CN" altLang="en-US" sz="2800"/>
                    </a:p>
                    <a:p>
                      <a:pPr algn="l">
                        <a:buNone/>
                      </a:pPr>
                      <a:r>
                        <a:rPr lang="en-US" sz="2400">
                          <a:sym typeface="+mn-ea"/>
                        </a:rPr>
                        <a:t>xiàbian </a:t>
                      </a:r>
                      <a:endParaRPr lang="en-US" sz="2400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2800"/>
                        <a:t>左边</a:t>
                      </a:r>
                      <a:endParaRPr lang="zh-CN" altLang="en-US" sz="2800"/>
                    </a:p>
                    <a:p>
                      <a:pPr algn="l">
                        <a:buNone/>
                      </a:pPr>
                      <a:r>
                        <a:rPr lang="en-US" sz="2400">
                          <a:sym typeface="+mn-ea"/>
                        </a:rPr>
                        <a:t>zuǒbian</a:t>
                      </a:r>
                      <a:endParaRPr lang="en-US" sz="2400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2800"/>
                        <a:t>右边</a:t>
                      </a:r>
                      <a:endParaRPr lang="zh-CN" altLang="en-US" sz="2800"/>
                    </a:p>
                    <a:p>
                      <a:pPr>
                        <a:buNone/>
                      </a:pPr>
                      <a:r>
                        <a:rPr lang="en-US" sz="2400">
                          <a:sym typeface="+mn-ea"/>
                        </a:rPr>
                        <a:t>yòubian</a:t>
                      </a:r>
                      <a:endParaRPr lang="en-US" sz="2400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2800"/>
                        <a:t>旁边</a:t>
                      </a:r>
                      <a:endParaRPr lang="zh-CN" altLang="en-US" sz="2800"/>
                    </a:p>
                    <a:p>
                      <a:pPr algn="l">
                        <a:buNone/>
                      </a:pPr>
                      <a:r>
                        <a:rPr lang="en-US" sz="2400">
                          <a:sym typeface="+mn-ea"/>
                        </a:rPr>
                        <a:t>p</a:t>
                      </a:r>
                      <a:r>
                        <a:rPr lang="en-US" sz="2400">
                          <a:sym typeface="+mn-ea"/>
                        </a:rPr>
                        <a:t>ángbian </a:t>
                      </a:r>
                      <a:endParaRPr lang="en-US" sz="2400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2800"/>
                        <a:t>里边</a:t>
                      </a:r>
                      <a:endParaRPr lang="zh-CN" altLang="en-US" sz="2800"/>
                    </a:p>
                    <a:p>
                      <a:pPr>
                        <a:buNone/>
                      </a:pPr>
                      <a:r>
                        <a:rPr lang="en-US" sz="2400">
                          <a:sym typeface="+mn-ea"/>
                        </a:rPr>
                        <a:t>lǐbian</a:t>
                      </a:r>
                      <a:r>
                        <a:rPr lang="en-US" sz="2800">
                          <a:sym typeface="+mn-ea"/>
                        </a:rPr>
                        <a:t> </a:t>
                      </a:r>
                      <a:endParaRPr lang="en-US" sz="2800">
                        <a:sym typeface="+mn-ea"/>
                      </a:endParaRPr>
                    </a:p>
                    <a:p>
                      <a:pPr>
                        <a:buNone/>
                      </a:pPr>
                      <a:endParaRPr lang="zh-CN" altLang="en-US" sz="2800"/>
                    </a:p>
                  </a:txBody>
                  <a:tcPr/>
                </a:tc>
              </a:tr>
              <a:tr h="820420">
                <a:tc>
                  <a:txBody>
                    <a:bodyPr/>
                    <a:p>
                      <a:pPr>
                        <a:buNone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endParaRPr lang="en-US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19195" y="-139065"/>
            <a:ext cx="8364855" cy="1732280"/>
          </a:xfrm>
          <a:prstGeom prst="rect">
            <a:avLst/>
          </a:prstGeom>
        </p:spPr>
      </p:pic>
      <p:sp>
        <p:nvSpPr>
          <p:cNvPr id="7" name="Text Box 6"/>
          <p:cNvSpPr txBox="1"/>
          <p:nvPr/>
        </p:nvSpPr>
        <p:spPr>
          <a:xfrm>
            <a:off x="1270000" y="3871595"/>
            <a:ext cx="6408420" cy="23685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sz="3600" b="1">
                <a:solidFill>
                  <a:srgbClr val="FF0000"/>
                </a:solidFill>
              </a:rPr>
              <a:t>sb./sth.   </a:t>
            </a:r>
            <a:r>
              <a:rPr lang="zh-CN" altLang="en-US" sz="3600" b="1">
                <a:solidFill>
                  <a:srgbClr val="FF0000"/>
                </a:solidFill>
              </a:rPr>
              <a:t>在    </a:t>
            </a:r>
            <a:r>
              <a:rPr lang="en-US" altLang="zh-CN" sz="3600" b="1">
                <a:solidFill>
                  <a:srgbClr val="FF0000"/>
                </a:solidFill>
              </a:rPr>
              <a:t>position</a:t>
            </a:r>
            <a:endParaRPr lang="en-US" altLang="zh-CN" sz="2800"/>
          </a:p>
          <a:p>
            <a:r>
              <a:rPr lang="en-US" sz="2800"/>
              <a:t>         A          </a:t>
            </a:r>
            <a:r>
              <a:rPr lang="zh-CN" altLang="en-US" sz="2800"/>
              <a:t>在       </a:t>
            </a:r>
            <a:r>
              <a:rPr lang="en-US" altLang="zh-CN" sz="2800"/>
              <a:t>B </a:t>
            </a:r>
            <a:r>
              <a:rPr lang="zh-CN" altLang="en-US" sz="2800"/>
              <a:t>（的）</a:t>
            </a:r>
            <a:r>
              <a:rPr lang="en-US" altLang="zh-CN" sz="2800"/>
              <a:t>…… </a:t>
            </a:r>
            <a:r>
              <a:rPr lang="zh-CN" altLang="en-US" sz="2800"/>
              <a:t>边。</a:t>
            </a:r>
            <a:endParaRPr lang="zh-CN" altLang="en-US" sz="2800"/>
          </a:p>
          <a:p>
            <a:r>
              <a:rPr lang="zh-CN" altLang="en-US" sz="2800"/>
              <a:t>                      zài         （de ）      biān</a:t>
            </a:r>
            <a:endParaRPr lang="zh-CN" altLang="en-US" sz="2800"/>
          </a:p>
          <a:p>
            <a:endParaRPr lang="en-US" altLang="zh-CN" sz="2800"/>
          </a:p>
          <a:p>
            <a:endParaRPr lang="zh-CN" altLang="en-US" sz="2800">
              <a:sym typeface="+mn-ea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45135"/>
            <a:ext cx="10515600" cy="1325563"/>
          </a:xfrm>
        </p:spPr>
        <p:txBody>
          <a:bodyPr>
            <a:normAutofit fontScale="90000"/>
          </a:bodyPr>
          <a:p>
            <a:br>
              <a:rPr lang="en-US" altLang="zh-CN">
                <a:sym typeface="+mn-ea"/>
              </a:rPr>
            </a:br>
            <a:br>
              <a:rPr lang="en-US" altLang="zh-CN">
                <a:sym typeface="+mn-ea"/>
              </a:rPr>
            </a:br>
            <a:r>
              <a:rPr lang="zh-CN" altLang="en-US" b="1">
                <a:solidFill>
                  <a:srgbClr val="FF0000"/>
                </a:solidFill>
                <a:sym typeface="+mn-ea"/>
              </a:rPr>
              <a:t>    </a:t>
            </a:r>
            <a:r>
              <a:rPr lang="en-US" altLang="zh-CN" b="1">
                <a:solidFill>
                  <a:srgbClr val="FF0000"/>
                </a:solidFill>
                <a:sym typeface="+mn-ea"/>
              </a:rPr>
              <a:t>position     </a:t>
            </a:r>
            <a:r>
              <a:rPr lang="zh-CN" altLang="en-US" b="1">
                <a:solidFill>
                  <a:srgbClr val="FF0000"/>
                </a:solidFill>
                <a:sym typeface="+mn-ea"/>
              </a:rPr>
              <a:t>有  </a:t>
            </a:r>
            <a:r>
              <a:rPr lang="en-US" altLang="zh-CN" b="1">
                <a:solidFill>
                  <a:srgbClr val="FF0000"/>
                </a:solidFill>
                <a:sym typeface="+mn-ea"/>
              </a:rPr>
              <a:t>sth.</a:t>
            </a:r>
            <a:br>
              <a:rPr lang="en-US" altLang="zh-CN">
                <a:sym typeface="+mn-ea"/>
              </a:rPr>
            </a:br>
            <a:r>
              <a:rPr lang="en-US" altLang="zh-CN">
                <a:sym typeface="+mn-ea"/>
              </a:rPr>
              <a:t>  </a:t>
            </a:r>
            <a:r>
              <a:rPr lang="zh-CN" altLang="en-US" sz="2800">
                <a:latin typeface="+mn-lt"/>
                <a:ea typeface="+mn-ea"/>
                <a:cs typeface="+mn-cs"/>
                <a:sym typeface="+mn-ea"/>
              </a:rPr>
              <a:t>A </a:t>
            </a:r>
            <a:r>
              <a:rPr lang="zh-CN" altLang="en-US" sz="2800">
                <a:latin typeface="+mn-lt"/>
                <a:ea typeface="+mn-ea"/>
                <a:cs typeface="+mn-cs"/>
                <a:sym typeface="+mn-ea"/>
              </a:rPr>
              <a:t>（的）…… 边       有    B。</a:t>
            </a:r>
            <a:br>
              <a:rPr lang="zh-CN" altLang="en-US" sz="2800">
                <a:latin typeface="+mn-lt"/>
                <a:ea typeface="+mn-ea"/>
                <a:cs typeface="+mn-cs"/>
                <a:sym typeface="+mn-ea"/>
              </a:rPr>
            </a:br>
            <a:r>
              <a:rPr lang="zh-CN" altLang="en-US" sz="2800">
                <a:latin typeface="+mn-lt"/>
                <a:ea typeface="+mn-ea"/>
                <a:cs typeface="+mn-cs"/>
                <a:sym typeface="+mn-ea"/>
              </a:rPr>
              <a:t>      （de ）……biān    yǒu  </a:t>
            </a:r>
            <a:br>
              <a:rPr lang="zh-CN" altLang="en-US" sz="2800">
                <a:latin typeface="+mn-lt"/>
                <a:ea typeface="+mn-ea"/>
                <a:cs typeface="+mn-cs"/>
              </a:rPr>
            </a:br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pic>
        <p:nvPicPr>
          <p:cNvPr id="6" name="Content Placeholder 5"/>
          <p:cNvPicPr>
            <a:picLocks noChangeAspect="1"/>
          </p:cNvPicPr>
          <p:nvPr>
            <p:ph sz="half" idx="1"/>
          </p:nvPr>
        </p:nvPicPr>
        <p:blipFill>
          <a:blip r:embed="rId1"/>
          <a:stretch>
            <a:fillRect/>
          </a:stretch>
        </p:blipFill>
        <p:spPr>
          <a:xfrm>
            <a:off x="6480810" y="852170"/>
            <a:ext cx="5306695" cy="5421630"/>
          </a:xfrm>
          <a:prstGeom prst="rect">
            <a:avLst/>
          </a:prstGeom>
        </p:spPr>
      </p:pic>
      <p:pic>
        <p:nvPicPr>
          <p:cNvPr id="7" name="Content Placeholder 6"/>
          <p:cNvPicPr>
            <a:picLocks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-84455" y="1554480"/>
            <a:ext cx="6565900" cy="3475355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2179955" y="2312035"/>
            <a:ext cx="2040255" cy="3536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2179955" y="2842260"/>
            <a:ext cx="1895475" cy="3054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3497580" y="3324225"/>
            <a:ext cx="1654175" cy="4178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2886710" y="3822065"/>
            <a:ext cx="1285240" cy="4819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23620" y="4319905"/>
            <a:ext cx="770890" cy="38544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p>
            <a:endParaRPr lang="en-US"/>
          </a:p>
        </p:txBody>
      </p:sp>
      <p:pic>
        <p:nvPicPr>
          <p:cNvPr id="5" name="Content Placeholder 4"/>
          <p:cNvPicPr>
            <a:picLocks noChangeAspect="1"/>
          </p:cNvPicPr>
          <p:nvPr>
            <p:ph sz="half" idx="1"/>
          </p:nvPr>
        </p:nvPicPr>
        <p:blipFill>
          <a:blip r:embed="rId1"/>
          <a:stretch>
            <a:fillRect/>
          </a:stretch>
        </p:blipFill>
        <p:spPr>
          <a:xfrm>
            <a:off x="758190" y="535940"/>
            <a:ext cx="11237595" cy="5473065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p>
            <a:endParaRPr lang="en-US"/>
          </a:p>
        </p:txBody>
      </p:sp>
      <p:pic>
        <p:nvPicPr>
          <p:cNvPr id="5" name="Content Placeholder 4"/>
          <p:cNvPicPr>
            <a:picLocks noChangeAspect="1"/>
          </p:cNvPicPr>
          <p:nvPr>
            <p:ph sz="half" idx="1"/>
          </p:nvPr>
        </p:nvPicPr>
        <p:blipFill>
          <a:blip r:embed="rId1"/>
          <a:stretch>
            <a:fillRect/>
          </a:stretch>
        </p:blipFill>
        <p:spPr>
          <a:xfrm>
            <a:off x="585470" y="532765"/>
            <a:ext cx="11336655" cy="564388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612</Words>
  <Application>WPS Presentation</Application>
  <PresentationFormat>Widescreen</PresentationFormat>
  <Paragraphs>75</Paragraphs>
  <Slides>16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16</vt:i4>
      </vt:variant>
    </vt:vector>
  </HeadingPairs>
  <TitlesOfParts>
    <vt:vector size="27" baseType="lpstr">
      <vt:lpstr>Arial</vt:lpstr>
      <vt:lpstr>SimSun</vt:lpstr>
      <vt:lpstr>Wingdings</vt:lpstr>
      <vt:lpstr>Calibri</vt:lpstr>
      <vt:lpstr>KaiTi</vt:lpstr>
      <vt:lpstr>Microsoft YaHei</vt:lpstr>
      <vt:lpstr>Arial Unicode MS</vt:lpstr>
      <vt:lpstr>Calibri Light</vt:lpstr>
      <vt:lpstr>DengXian</vt:lpstr>
      <vt:lpstr>DengXian Light</vt:lpstr>
      <vt:lpstr>Office Theme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复习</dc:title>
  <dc:creator>995055838@qq.com</dc:creator>
  <cp:lastModifiedBy>99505</cp:lastModifiedBy>
  <cp:revision>178</cp:revision>
  <dcterms:created xsi:type="dcterms:W3CDTF">2018-02-23T14:24:00Z</dcterms:created>
  <dcterms:modified xsi:type="dcterms:W3CDTF">2018-09-28T12:17:05Z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1033-10.2.0.7456</vt:lpwstr>
  </property>
</Properties>
</file>