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8"/>
  </p:notesMasterIdLst>
  <p:sldIdLst>
    <p:sldId id="256" r:id="rId5"/>
    <p:sldId id="257" r:id="rId6"/>
    <p:sldId id="265" r:id="rId7"/>
    <p:sldId id="261" r:id="rId8"/>
    <p:sldId id="262" r:id="rId9"/>
    <p:sldId id="260" r:id="rId10"/>
    <p:sldId id="267" r:id="rId11"/>
    <p:sldId id="279" r:id="rId12"/>
    <p:sldId id="273" r:id="rId13"/>
    <p:sldId id="280" r:id="rId14"/>
    <p:sldId id="269" r:id="rId15"/>
    <p:sldId id="272" r:id="rId16"/>
    <p:sldId id="278" r:id="rId17"/>
    <p:sldId id="258" r:id="rId18"/>
    <p:sldId id="285" r:id="rId19"/>
    <p:sldId id="286" r:id="rId20"/>
    <p:sldId id="304" r:id="rId21"/>
    <p:sldId id="259" r:id="rId22"/>
    <p:sldId id="306" r:id="rId23"/>
    <p:sldId id="291" r:id="rId24"/>
    <p:sldId id="307" r:id="rId25"/>
    <p:sldId id="292" r:id="rId26"/>
    <p:sldId id="29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B74CB4-9E79-4E55-B9FE-D2C804F664C8}" v="1" dt="2026-01-26T16:22:30.3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52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A143C-3EF0-490F-B3E4-4C80EE30CA9A}" type="datetimeFigureOut">
              <a:t>1/26/2026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37084-9EC5-49FB-94F2-ED8BD21F25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24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6CE6-43C4-4028-9E36-9FFA7E9AB9B9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95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F3CCD8C-5339-4189-8ED8-5C0DBC9C3B17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cw.tudelft.nl/courses/empirical-research-method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E5p2wNAmJI?list=PLfW3Wp3x6cZSZ8rFXALI1qaYHfGRjTa1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free-photos-vectors/study-skills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sTEw_6abBI?list=PLfW3Wp3x6cZSZ8rFXALI1qaYHfGRjTa1Y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404768" y="1516311"/>
            <a:ext cx="8862968" cy="1863997"/>
          </a:xfrm>
        </p:spPr>
        <p:txBody>
          <a:bodyPr>
            <a:normAutofit/>
          </a:bodyPr>
          <a:lstStyle/>
          <a:p>
            <a:r>
              <a:rPr lang="en-GB" err="1">
                <a:latin typeface="Arial"/>
                <a:cs typeface="Arial"/>
              </a:rPr>
              <a:t>Ymchwil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Addysgol</a:t>
            </a:r>
            <a:br>
              <a:rPr lang="en-US"/>
            </a:br>
            <a:r>
              <a:rPr lang="en-GB">
                <a:latin typeface="Arial"/>
                <a:cs typeface="Arial"/>
              </a:rPr>
              <a:t>ECES5020C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7072" y="3512869"/>
            <a:ext cx="6400800" cy="1473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latin typeface="Arial"/>
                <a:cs typeface="Arial"/>
              </a:rPr>
              <a:t>Sesiwn</a:t>
            </a:r>
            <a:r>
              <a:rPr lang="en-GB">
                <a:latin typeface="Arial"/>
                <a:cs typeface="Arial"/>
              </a:rPr>
              <a:t> 1</a:t>
            </a:r>
          </a:p>
        </p:txBody>
      </p:sp>
      <p:pic>
        <p:nvPicPr>
          <p:cNvPr id="4" name="Picture 3" descr="A magnifying glass and question mark&#10;&#10;Description automatically generated">
            <a:extLst>
              <a:ext uri="{FF2B5EF4-FFF2-40B4-BE49-F238E27FC236}">
                <a16:creationId xmlns:a16="http://schemas.microsoft.com/office/drawing/2014/main" id="{E6038137-FA3D-5B99-7712-9FC0FDDF41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48621" y="3299573"/>
            <a:ext cx="2139918" cy="1478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83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9337" y="366819"/>
            <a:ext cx="8229600" cy="1252728"/>
          </a:xfrm>
        </p:spPr>
        <p:txBody>
          <a:bodyPr/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 err="1">
                <a:latin typeface="Arial"/>
                <a:cs typeface="Arial"/>
              </a:rPr>
              <a:t>Gorolwg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Modiwl</a:t>
            </a:r>
            <a:endParaRPr lang="en-GB" sz="2800" dirty="0">
              <a:latin typeface="Arial"/>
              <a:cs typeface="Arial"/>
            </a:endParaRPr>
          </a:p>
          <a:p>
            <a:r>
              <a:rPr lang="en-GB" sz="2800" dirty="0" err="1">
                <a:latin typeface="Arial"/>
                <a:cs typeface="Arial"/>
              </a:rPr>
              <a:t>Amserlen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Modiwl</a:t>
            </a:r>
            <a:endParaRPr lang="en-GB" sz="2800" dirty="0">
              <a:latin typeface="Arial"/>
              <a:cs typeface="Arial"/>
            </a:endParaRPr>
          </a:p>
          <a:p>
            <a:r>
              <a:rPr lang="en-GB" sz="2800" err="1">
                <a:latin typeface="Arial"/>
                <a:cs typeface="Arial"/>
              </a:rPr>
              <a:t>Asesiad</a:t>
            </a:r>
            <a:endParaRPr lang="en-GB" sz="280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err="1">
                <a:latin typeface="Arial"/>
                <a:cs typeface="Arial"/>
              </a:rPr>
              <a:t>Cwestiynau</a:t>
            </a:r>
            <a:endParaRPr lang="en-GB" sz="280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/>
                <a:cs typeface="Arial"/>
              </a:rPr>
              <a:t>Beth </a:t>
            </a:r>
            <a:r>
              <a:rPr lang="en-GB" sz="2800" dirty="0" err="1">
                <a:latin typeface="Arial"/>
                <a:cs typeface="Arial"/>
              </a:rPr>
              <a:t>yw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ymchwil</a:t>
            </a:r>
            <a:r>
              <a:rPr lang="en-GB" sz="2800" dirty="0">
                <a:latin typeface="Arial"/>
                <a:cs typeface="Arial"/>
              </a:rPr>
              <a:t>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5271556" y="2773260"/>
            <a:ext cx="3021017" cy="335084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  <a:p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2800" i="1" dirty="0">
                <a:latin typeface="Arial"/>
                <a:cs typeface="Arial"/>
              </a:rPr>
              <a:t>Assessment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i="1" dirty="0">
                <a:latin typeface="Arial"/>
                <a:cs typeface="Arial"/>
              </a:rPr>
              <a:t>Questions</a:t>
            </a:r>
          </a:p>
          <a:p>
            <a:r>
              <a:rPr lang="en-GB" sz="2800" i="1" dirty="0">
                <a:latin typeface="Arial"/>
                <a:cs typeface="Arial"/>
              </a:rPr>
              <a:t>What is research?</a:t>
            </a:r>
          </a:p>
          <a:p>
            <a:pPr marL="0" indent="0">
              <a:buNone/>
            </a:pPr>
            <a:endParaRPr lang="en-GB" sz="2800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479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578" y="314639"/>
            <a:ext cx="8229600" cy="125272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Archwilio ystod o ddulliau ymchwil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>
                <a:latin typeface="Arial"/>
                <a:cs typeface="Arial"/>
              </a:rPr>
              <a:t>Datblygu dealltwriaeth o ddylunio a gweithredu ymchwil.</a:t>
            </a:r>
            <a:endParaRPr lang="cy-GB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5029897" y="3101189"/>
            <a:ext cx="389179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algn="just"/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Dangos ymwybyddiaeth feirniadol o amrywiol </a:t>
            </a:r>
            <a:r>
              <a:rPr lang="cy-GB" err="1">
                <a:latin typeface="Arial"/>
                <a:cs typeface="Arial"/>
              </a:rPr>
              <a:t>fethodolegau</a:t>
            </a:r>
            <a:r>
              <a:rPr lang="cy-GB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333218" y="2964704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3314403"/>
              </p:ext>
            </p:extLst>
          </p:nvPr>
        </p:nvGraphicFramePr>
        <p:xfrm>
          <a:off x="285212" y="2713780"/>
          <a:ext cx="8541409" cy="3571116"/>
        </p:xfrm>
        <a:graphic>
          <a:graphicData uri="http://schemas.openxmlformats.org/drawingml/2006/table">
            <a:tbl>
              <a:tblPr firstRow="1" firstCol="1" bandRow="1"/>
              <a:tblGrid>
                <a:gridCol w="966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17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733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7133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Gorolwg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o’r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modiwl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&amp;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asesiad</a:t>
                      </a: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Beth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yw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ymchwil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Overview of module &amp; assessment</a:t>
                      </a: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i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i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What is research?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7133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600" err="1"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Moeseg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ymchwil</a:t>
                      </a:r>
                      <a:endParaRPr lang="en-GB" sz="1600" dirty="0">
                        <a:effectLst/>
                        <a:latin typeface="Arial"/>
                        <a:ea typeface="Calibri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600" i="1" baseline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i="1" baseline="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Research ethics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459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err="1">
                          <a:effectLst/>
                          <a:latin typeface="Arial"/>
                          <a:ea typeface="Calibri"/>
                          <a:cs typeface="Arial"/>
                        </a:rPr>
                        <a:t>Casglu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data: </a:t>
                      </a:r>
                      <a:r>
                        <a:rPr lang="en-GB" sz="1600" err="1">
                          <a:effectLst/>
                          <a:latin typeface="Arial"/>
                          <a:ea typeface="Calibri"/>
                          <a:cs typeface="Arial"/>
                        </a:rPr>
                        <a:t>dulliau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err="1">
                          <a:effectLst/>
                          <a:latin typeface="Arial"/>
                          <a:ea typeface="Calibri"/>
                          <a:cs typeface="Arial"/>
                        </a:rPr>
                        <a:t>ansoddol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i="1" baseline="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Data collection: qualitative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838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err="1">
                          <a:effectLst/>
                          <a:latin typeface="+mn-lt"/>
                          <a:ea typeface="Calibri"/>
                          <a:cs typeface="Times New Roman"/>
                        </a:rPr>
                        <a:t>Annibynnol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Darlleniad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: </a:t>
                      </a: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Ymchwil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gyda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phlant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Reading: Research with children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98237" y="460452"/>
            <a:ext cx="8229600" cy="1252728"/>
          </a:xfrm>
        </p:spPr>
        <p:txBody>
          <a:bodyPr/>
          <a:lstStyle/>
          <a:p>
            <a:r>
              <a:rPr lang="en-GB" err="1">
                <a:cs typeface="Arial"/>
              </a:rPr>
              <a:t>Amserlen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Wythnos</a:t>
            </a:r>
            <a:r>
              <a:rPr lang="en-GB">
                <a:cs typeface="Arial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713719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379268"/>
              </p:ext>
            </p:extLst>
          </p:nvPr>
        </p:nvGraphicFramePr>
        <p:xfrm>
          <a:off x="915099" y="2818701"/>
          <a:ext cx="7408863" cy="3233789"/>
        </p:xfrm>
        <a:graphic>
          <a:graphicData uri="http://schemas.openxmlformats.org/drawingml/2006/table">
            <a:tbl>
              <a:tblPr firstRow="1" firstCol="1" bandRow="1"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4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98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Dulliau </a:t>
                      </a:r>
                      <a:r>
                        <a:rPr lang="en-GB" sz="1800" b="0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meintiol</a:t>
                      </a:r>
                      <a:endParaRPr lang="en-US" sz="1400" dirty="0" err="1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1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Quantitative methods</a:t>
                      </a:r>
                      <a:endParaRPr lang="en-US" sz="1400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44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Casglu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data</a:t>
                      </a:r>
                      <a:endParaRPr lang="en-GB" sz="1800" baseline="0" dirty="0" err="1">
                        <a:effectLst/>
                        <a:latin typeface="Arial"/>
                        <a:ea typeface="Calibri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Data collection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87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7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Dadanosddi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i="1" dirty="0">
                          <a:effectLst/>
                          <a:latin typeface="Arial"/>
                          <a:ea typeface="Calibri"/>
                          <a:cs typeface="Arial"/>
                        </a:rPr>
                        <a:t>Data analysis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51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err="1">
                          <a:effectLst/>
                          <a:latin typeface="+mn-lt"/>
                          <a:ea typeface="Calibri"/>
                          <a:cs typeface="Times New Roman"/>
                        </a:rPr>
                        <a:t>Annibynnol</a:t>
                      </a:r>
                      <a:endParaRPr lang="en-GB" sz="1600" dirty="0" err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Canllawiau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BERA/ PCYDDS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BERA/UWTSD guidelines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cs typeface="Arial"/>
              </a:rPr>
              <a:t>Amserlen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Wythnos</a:t>
            </a:r>
            <a:r>
              <a:rPr lang="en-GB">
                <a:cs typeface="Arial"/>
              </a:rPr>
              <a:t> 2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284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527730"/>
              </p:ext>
            </p:extLst>
          </p:nvPr>
        </p:nvGraphicFramePr>
        <p:xfrm>
          <a:off x="866862" y="2747394"/>
          <a:ext cx="7408863" cy="3041879"/>
        </p:xfrm>
        <a:graphic>
          <a:graphicData uri="http://schemas.openxmlformats.org/drawingml/2006/table">
            <a:tbl>
              <a:tblPr firstRow="1" firstCol="1" bandRow="1"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4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98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8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baseline="0" noProof="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Cynllunio</a:t>
                      </a:r>
                      <a:r>
                        <a:rPr lang="en-GB" sz="16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Poster </a:t>
                      </a:r>
                      <a:r>
                        <a:rPr lang="en-GB" sz="1600" b="0" i="0" u="none" strike="noStrike" baseline="0" noProof="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Academaidd</a:t>
                      </a:r>
                      <a:endParaRPr lang="en-GB" sz="1400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1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Academic Poster Planning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75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Gweithdy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–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fy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Mhrosiect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Annibynnol</a:t>
                      </a:r>
                      <a:endParaRPr lang="en-US" sz="1400" dirty="0" err="1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Workshop – my Independent Project</a:t>
                      </a:r>
                      <a:endParaRPr lang="en-US" sz="1400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33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aseline="0" err="1">
                          <a:effectLst/>
                          <a:latin typeface="Arial"/>
                          <a:ea typeface="Calibri"/>
                          <a:cs typeface="Arial"/>
                        </a:rPr>
                        <a:t>Tiwtorialau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Arial"/>
                          <a:ea typeface="Calibri"/>
                          <a:cs typeface="Arial"/>
                        </a:rPr>
                        <a:t>Tutorials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81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err="1">
                          <a:effectLst/>
                          <a:latin typeface="+mn-lt"/>
                          <a:ea typeface="Calibri"/>
                          <a:cs typeface="Times New Roman"/>
                        </a:rPr>
                        <a:t>Annibynnol</a:t>
                      </a:r>
                      <a:endParaRPr lang="en-GB" sz="1600" dirty="0" err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baseline="0" err="1">
                          <a:effectLst/>
                          <a:latin typeface="Arial"/>
                          <a:ea typeface="Calibri"/>
                          <a:cs typeface="Arial"/>
                        </a:rPr>
                        <a:t>Ymarfer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aseline="0" err="1">
                          <a:effectLst/>
                          <a:latin typeface="Arial"/>
                          <a:ea typeface="Calibri"/>
                          <a:cs typeface="Arial"/>
                        </a:rPr>
                        <a:t>Adfyfyriol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Reflective Practice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cs typeface="Arial"/>
              </a:rPr>
              <a:t>Amserlen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Wythnos</a:t>
            </a:r>
            <a:r>
              <a:rPr lang="en-GB">
                <a:cs typeface="Arial"/>
              </a:rPr>
              <a:t> 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721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Arial"/>
                <a:cs typeface="Arial"/>
              </a:rPr>
              <a:t>Tasg</a:t>
            </a:r>
            <a:r>
              <a:rPr lang="en-GB">
                <a:latin typeface="Arial"/>
                <a:cs typeface="Arial"/>
              </a:rPr>
              <a:t>  / Task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 err="1">
                <a:latin typeface="Arial"/>
                <a:cs typeface="Arial"/>
              </a:rPr>
              <a:t>Gweithiwch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mewn</a:t>
            </a:r>
            <a:r>
              <a:rPr lang="en-GB" dirty="0">
                <a:latin typeface="Arial"/>
                <a:cs typeface="Arial"/>
              </a:rPr>
              <a:t> grwp</a:t>
            </a:r>
          </a:p>
          <a:p>
            <a:r>
              <a:rPr lang="en-GB" dirty="0" err="1">
                <a:latin typeface="Arial"/>
                <a:cs typeface="Arial"/>
              </a:rPr>
              <a:t>Cawod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meddwl</a:t>
            </a:r>
            <a:r>
              <a:rPr lang="en-GB" dirty="0">
                <a:latin typeface="Arial"/>
                <a:cs typeface="Arial"/>
              </a:rPr>
              <a:t> (</a:t>
            </a:r>
            <a:r>
              <a:rPr lang="en-GB" dirty="0" err="1">
                <a:latin typeface="Arial"/>
                <a:cs typeface="Arial"/>
              </a:rPr>
              <a:t>bwrdd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gwyn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rhyngweithiol</a:t>
            </a:r>
            <a:r>
              <a:rPr lang="en-GB" dirty="0">
                <a:latin typeface="Arial"/>
                <a:cs typeface="Arial"/>
              </a:rPr>
              <a:t>)</a:t>
            </a:r>
          </a:p>
          <a:p>
            <a:r>
              <a:rPr lang="en-GB" dirty="0" err="1">
                <a:latin typeface="Arial"/>
                <a:cs typeface="Arial"/>
              </a:rPr>
              <a:t>Materion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allweddol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mewn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cynradd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heddiw</a:t>
            </a:r>
            <a:r>
              <a:rPr lang="en-GB" dirty="0">
                <a:latin typeface="Arial"/>
                <a:cs typeface="Arial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latin typeface="Arial"/>
                <a:cs typeface="Arial"/>
              </a:rPr>
              <a:t>Work in a group</a:t>
            </a:r>
          </a:p>
          <a:p>
            <a:r>
              <a:rPr lang="en-GB" i="1" dirty="0">
                <a:latin typeface="Arial"/>
                <a:cs typeface="Arial"/>
              </a:rPr>
              <a:t>Mind shower (</a:t>
            </a:r>
            <a:r>
              <a:rPr lang="en-GB" i="1" dirty="0" err="1">
                <a:latin typeface="Arial"/>
                <a:cs typeface="Arial"/>
              </a:rPr>
              <a:t>interactice</a:t>
            </a:r>
            <a:r>
              <a:rPr lang="en-GB" i="1" dirty="0">
                <a:latin typeface="Arial"/>
                <a:cs typeface="Arial"/>
              </a:rPr>
              <a:t> whiteboard)</a:t>
            </a:r>
          </a:p>
          <a:p>
            <a:r>
              <a:rPr lang="en-GB" i="1" dirty="0">
                <a:latin typeface="Arial"/>
                <a:cs typeface="Arial"/>
              </a:rPr>
              <a:t>Key issues in primary education today?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1000"/>
            <a:ext cx="2141145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202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Arial"/>
                <a:cs typeface="Arial"/>
              </a:rPr>
              <a:t>Tasg</a:t>
            </a:r>
            <a:r>
              <a:rPr lang="en-GB">
                <a:latin typeface="Arial"/>
                <a:cs typeface="Arial"/>
              </a:rPr>
              <a:t>  / Task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Pa </a:t>
            </a:r>
            <a:r>
              <a:rPr lang="en-GB" err="1">
                <a:latin typeface="Arial"/>
                <a:cs typeface="Arial"/>
              </a:rPr>
              <a:t>faes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sydd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wir</a:t>
            </a:r>
            <a:r>
              <a:rPr lang="en-GB">
                <a:latin typeface="Arial"/>
                <a:cs typeface="Arial"/>
              </a:rPr>
              <a:t> o </a:t>
            </a:r>
            <a:r>
              <a:rPr lang="en-GB" err="1">
                <a:latin typeface="Arial"/>
                <a:cs typeface="Arial"/>
              </a:rPr>
              <a:t>ddiddordeb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i</a:t>
            </a:r>
            <a:r>
              <a:rPr lang="en-GB">
                <a:latin typeface="Arial"/>
                <a:cs typeface="Arial"/>
              </a:rPr>
              <a:t> chi?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Pa </a:t>
            </a:r>
            <a:r>
              <a:rPr lang="en-GB" err="1">
                <a:latin typeface="Arial"/>
                <a:cs typeface="Arial"/>
              </a:rPr>
              <a:t>elfen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o'r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maes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hwnnw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yn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benodol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sydd</a:t>
            </a:r>
            <a:r>
              <a:rPr lang="en-GB">
                <a:latin typeface="Arial"/>
                <a:cs typeface="Arial"/>
              </a:rPr>
              <a:t> o </a:t>
            </a:r>
            <a:r>
              <a:rPr lang="en-GB" err="1">
                <a:latin typeface="Arial"/>
                <a:cs typeface="Arial"/>
              </a:rPr>
              <a:t>ddiddordeb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i</a:t>
            </a:r>
            <a:r>
              <a:rPr lang="en-GB">
                <a:latin typeface="Arial"/>
                <a:cs typeface="Arial"/>
              </a:rPr>
              <a:t> chi?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/>
                <a:cs typeface="Arial"/>
              </a:rPr>
              <a:t>Allai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hwn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fod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yn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ffocws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ar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gyfer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eich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prosiect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annibynnol</a:t>
            </a:r>
            <a:r>
              <a:rPr lang="en-GB">
                <a:latin typeface="Arial"/>
                <a:cs typeface="Arial"/>
              </a:rPr>
              <a:t> y </a:t>
            </a:r>
            <a:r>
              <a:rPr lang="en-GB" err="1">
                <a:latin typeface="Arial"/>
                <a:cs typeface="Arial"/>
              </a:rPr>
              <a:t>flwyddyn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nesaf</a:t>
            </a:r>
            <a:r>
              <a:rPr lang="en-GB">
                <a:latin typeface="Arial"/>
                <a:cs typeface="Arial"/>
              </a:rPr>
              <a:t>?</a:t>
            </a: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latin typeface="Arial"/>
                <a:cs typeface="Arial"/>
              </a:rPr>
              <a:t>Which area is of real interest to you?</a:t>
            </a:r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latin typeface="Arial"/>
                <a:cs typeface="Arial"/>
              </a:rPr>
              <a:t>What specific element of that area are you interested in?</a:t>
            </a:r>
          </a:p>
          <a:p>
            <a:r>
              <a:rPr lang="en-GB" i="1">
                <a:latin typeface="Arial"/>
                <a:cs typeface="Arial"/>
              </a:rPr>
              <a:t>Could this be a focus for your independent project next year?</a:t>
            </a:r>
          </a:p>
          <a:p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1000"/>
            <a:ext cx="2141145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74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905256"/>
          </a:xfrm>
        </p:spPr>
        <p:txBody>
          <a:bodyPr>
            <a:normAutofit fontScale="90000"/>
          </a:bodyPr>
          <a:lstStyle/>
          <a:p>
            <a:r>
              <a:rPr lang="en-GB" err="1">
                <a:latin typeface="Arial"/>
                <a:cs typeface="Arial"/>
              </a:rPr>
              <a:t>Asesiad</a:t>
            </a:r>
            <a:r>
              <a:rPr lang="en-GB">
                <a:latin typeface="Arial"/>
                <a:cs typeface="Arial"/>
              </a:rPr>
              <a:t> / Assessment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34710" y="2715237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3000" b="1" dirty="0">
                <a:latin typeface="Arial"/>
                <a:cs typeface="Arial"/>
              </a:rPr>
              <a:t>1 (100%)</a:t>
            </a:r>
          </a:p>
          <a:p>
            <a:r>
              <a:rPr lang="cy-GB" sz="3000" b="1" dirty="0">
                <a:solidFill>
                  <a:srgbClr val="FF0000"/>
                </a:solidFill>
                <a:latin typeface="Arial"/>
                <a:cs typeface="Arial"/>
              </a:rPr>
              <a:t>18.05.26</a:t>
            </a:r>
            <a:endParaRPr lang="en-GB" sz="3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Arial"/>
                <a:cs typeface="Arial"/>
              </a:rPr>
              <a:t>Cyflwyniad llafar 15 munud gyda sleidiau neu boster academaidd (cyfwerth â 2000 o eiriau)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68858" y="2673292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b="1" i="1" dirty="0">
                <a:latin typeface="Arial"/>
                <a:cs typeface="Arial"/>
              </a:rPr>
              <a:t>1 (100%)</a:t>
            </a:r>
          </a:p>
          <a:p>
            <a:r>
              <a:rPr lang="en-GB" sz="3000" b="1" i="1" dirty="0">
                <a:solidFill>
                  <a:srgbClr val="FF0000"/>
                </a:solidFill>
                <a:latin typeface="Arial"/>
                <a:cs typeface="Arial"/>
              </a:rPr>
              <a:t>18.05.26</a:t>
            </a:r>
            <a:endParaRPr lang="en-GB" sz="30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/>
                <a:cs typeface="Arial"/>
              </a:rPr>
              <a:t>15  minute oral presentation with slides or academic poster (equivalent to 2000 words) </a:t>
            </a:r>
            <a:endParaRPr lang="en-GB" i="1" strike="sngStrike" dirty="0">
              <a:cs typeface="Arial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497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409662" y="261429"/>
            <a:ext cx="8229600" cy="1252728"/>
          </a:xfrm>
        </p:spPr>
        <p:txBody>
          <a:bodyPr/>
          <a:lstStyle/>
          <a:p>
            <a:r>
              <a:rPr lang="en-GB" err="1">
                <a:latin typeface="Arial"/>
                <a:cs typeface="Arial"/>
              </a:rPr>
              <a:t>Tasg</a:t>
            </a:r>
            <a:r>
              <a:rPr lang="en-GB">
                <a:latin typeface="Arial"/>
                <a:cs typeface="Arial"/>
              </a:rPr>
              <a:t> 2 / Task 2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81517" y="2645328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/>
                <a:cs typeface="Arial"/>
              </a:rPr>
              <a:t>Trafodwch</a:t>
            </a:r>
            <a:r>
              <a:rPr lang="en-GB">
                <a:latin typeface="Arial"/>
                <a:cs typeface="Arial"/>
              </a:rPr>
              <a:t> y </a:t>
            </a:r>
            <a:r>
              <a:rPr lang="en-GB" err="1">
                <a:latin typeface="Arial"/>
                <a:cs typeface="Arial"/>
              </a:rPr>
              <a:t>fanyleb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asesu</a:t>
            </a:r>
            <a:endParaRPr lang="en-GB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err="1">
                <a:latin typeface="Arial"/>
                <a:cs typeface="Arial"/>
              </a:rPr>
              <a:t>Adborth</a:t>
            </a:r>
            <a:r>
              <a:rPr lang="en-GB">
                <a:latin typeface="Arial"/>
                <a:cs typeface="Arial"/>
              </a:rPr>
              <a:t>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969079" y="2764872"/>
            <a:ext cx="3822192" cy="42854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i="1">
                <a:latin typeface="Arial"/>
                <a:cs typeface="Arial"/>
              </a:rPr>
              <a:t>Discuss the assessment specification</a:t>
            </a:r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i="1">
                <a:latin typeface="Arial"/>
                <a:cs typeface="Arial"/>
              </a:rPr>
              <a:t>Feedback </a:t>
            </a:r>
          </a:p>
        </p:txBody>
      </p:sp>
      <p:pic>
        <p:nvPicPr>
          <p:cNvPr id="2051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528" y="607842"/>
            <a:ext cx="2121016" cy="110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431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10874" y="310365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err="1"/>
              <a:t>Tasg</a:t>
            </a:r>
            <a:r>
              <a:rPr lang="en-GB"/>
              <a:t> :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dilyn</a:t>
            </a:r>
            <a:r>
              <a:rPr lang="en-GB"/>
              <a:t> y </a:t>
            </a:r>
            <a:r>
              <a:rPr lang="en-GB" err="1"/>
              <a:t>ddarlith</a:t>
            </a:r>
            <a:br>
              <a:rPr lang="en-GB"/>
            </a:br>
            <a:r>
              <a:rPr lang="en-GB"/>
              <a:t>Task  : following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8875" y="2678884"/>
            <a:ext cx="3822192" cy="3992880"/>
          </a:xfrm>
        </p:spPr>
        <p:txBody>
          <a:bodyPr>
            <a:normAutofit fontScale="925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raglenni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Twitter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Tanysgrifiwch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/X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68858" y="2917272"/>
            <a:ext cx="3822192" cy="4069080"/>
          </a:xfrm>
        </p:spPr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Aim to become more aware of key issues in education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Watch the news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Watch documentaries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Follow educational matters on Twitter/X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Subscribe to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Dysg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newsletter</a:t>
            </a:r>
          </a:p>
        </p:txBody>
      </p:sp>
      <p:pic>
        <p:nvPicPr>
          <p:cNvPr id="6146" name="Picture 2" descr="C:\Users\l.roberts\AppData\Local\Microsoft\Windows\Temporary Internet Files\Content.IE5\VT7L4AUG\MM9003370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47" y="398253"/>
            <a:ext cx="27432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81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070" y="490303"/>
            <a:ext cx="8833087" cy="1059305"/>
          </a:xfrm>
        </p:spPr>
        <p:txBody>
          <a:bodyPr>
            <a:normAutofit fontScale="90000"/>
          </a:bodyPr>
          <a:lstStyle/>
          <a:p>
            <a:r>
              <a:rPr lang="cy-GB"/>
              <a:t>Beth yw ymchwil</a:t>
            </a:r>
            <a:r>
              <a:rPr lang="cy-GB" noProof="0"/>
              <a:t>?</a:t>
            </a:r>
            <a:r>
              <a:rPr lang="cy-GB"/>
              <a:t> / </a:t>
            </a:r>
            <a:r>
              <a:rPr lang="cy-GB" err="1"/>
              <a:t>What</a:t>
            </a:r>
            <a:r>
              <a:rPr lang="cy-GB" noProof="0"/>
              <a:t> is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0648" y="2686019"/>
            <a:ext cx="3483864" cy="34485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Diffiniwch y gair 'ymchwil'.</a:t>
            </a:r>
            <a:endParaRPr lang="cy-GB" noProof="0">
              <a:cs typeface="Arial"/>
            </a:endParaRPr>
          </a:p>
          <a:p>
            <a:r>
              <a:rPr lang="cy-GB"/>
              <a:t>Cymharwch a thrafodwch eich diffiniad yn eich grwp</a:t>
            </a:r>
            <a:endParaRPr lang="cy-GB" noProof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0365BC-6657-406D-AD43-F7FA9CAC18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1686" y="2621416"/>
            <a:ext cx="3483864" cy="3441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lnSpc>
                <a:spcPct val="120000"/>
              </a:lnSpc>
              <a:spcBef>
                <a:spcPts val="750"/>
              </a:spcBef>
              <a:buClr>
                <a:srgbClr val="B71E42"/>
              </a:buClr>
              <a:buNone/>
              <a:defRPr/>
            </a:pPr>
            <a:r>
              <a:rPr lang="cy-GB" err="1">
                <a:solidFill>
                  <a:prstClr val="black"/>
                </a:solidFill>
                <a:latin typeface="Gill Sans MT" panose="020B0502020104020203"/>
              </a:rPr>
              <a:t>Define</a:t>
            </a:r>
            <a:r>
              <a:rPr lang="cy-GB">
                <a:solidFill>
                  <a:prstClr val="black"/>
                </a:solidFill>
                <a:latin typeface="Gill Sans MT" panose="020B0502020104020203"/>
              </a:rPr>
              <a:t> the </a:t>
            </a:r>
            <a:r>
              <a:rPr lang="cy-GB" err="1">
                <a:solidFill>
                  <a:prstClr val="black"/>
                </a:solidFill>
                <a:latin typeface="Gill Sans MT" panose="020B0502020104020203"/>
              </a:rPr>
              <a:t>word</a:t>
            </a:r>
            <a:r>
              <a:rPr lang="cy-GB">
                <a:solidFill>
                  <a:prstClr val="black"/>
                </a:solidFill>
                <a:latin typeface="Gill Sans MT" panose="020B0502020104020203"/>
              </a:rPr>
              <a:t> '</a:t>
            </a:r>
            <a:r>
              <a:rPr lang="cy-GB" err="1">
                <a:solidFill>
                  <a:prstClr val="black"/>
                </a:solidFill>
                <a:latin typeface="Gill Sans MT" panose="020B0502020104020203"/>
              </a:rPr>
              <a:t>research</a:t>
            </a:r>
            <a:r>
              <a:rPr lang="cy-GB">
                <a:solidFill>
                  <a:prstClr val="black"/>
                </a:solidFill>
                <a:latin typeface="Gill Sans MT" panose="020B0502020104020203"/>
              </a:rPr>
              <a:t>'.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lang="cy-GB" err="1">
                <a:solidFill>
                  <a:prstClr val="black"/>
                </a:solidFill>
                <a:latin typeface="Gill Sans MT" panose="020B0502020104020203"/>
              </a:rPr>
              <a:t>group</a:t>
            </a:r>
            <a:endParaRPr lang="cy-GB" b="0" i="0" u="none" strike="noStrike" kern="1200" cap="none" spc="0" normalizeH="0" baseline="0" noProof="0" err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9763" y="5187843"/>
            <a:ext cx="2548014" cy="137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8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2342" y="2365409"/>
            <a:ext cx="4267020" cy="25864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/>
              <a:t>Ymchwiliad</a:t>
            </a:r>
            <a:r>
              <a:rPr lang="cy-GB" noProof="0"/>
              <a:t> systematig i ddeunyddiau neu ffynonellau a’r astudiaeth ohonynt er mwyn sefydlu ffeithiau, safbwyntiau neu </a:t>
            </a:r>
            <a:r>
              <a:rPr lang="cy-GB" noProof="0" err="1"/>
              <a:t>farnau</a:t>
            </a:r>
            <a:r>
              <a:rPr lang="cy-GB" noProof="0"/>
              <a:t> a dod i gasgliadau newydd.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8BB3B5-64D3-4DFA-ABB3-6F311F46F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0328" y="2370257"/>
            <a:ext cx="4333672" cy="2581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materials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order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establish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facts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r>
              <a:rPr kumimoji="0" lang="cy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967" y="5003971"/>
            <a:ext cx="2190353" cy="145571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F9238D7-CBF0-C1B2-39F7-008FAF26A495}"/>
              </a:ext>
            </a:extLst>
          </p:cNvPr>
          <p:cNvSpPr txBox="1">
            <a:spLocks/>
          </p:cNvSpPr>
          <p:nvPr/>
        </p:nvSpPr>
        <p:spPr>
          <a:xfrm>
            <a:off x="206070" y="490303"/>
            <a:ext cx="8833087" cy="1059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y-GB"/>
              <a:t>Beth yw ymchwil? / </a:t>
            </a:r>
            <a:r>
              <a:rPr lang="cy-GB" err="1"/>
              <a:t>What</a:t>
            </a:r>
            <a:r>
              <a:rPr lang="cy-GB"/>
              <a:t> is </a:t>
            </a:r>
            <a:r>
              <a:rPr lang="cy-GB" err="1"/>
              <a:t>research</a:t>
            </a:r>
            <a:r>
              <a:rPr lang="cy-GB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32279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498" y="2619081"/>
            <a:ext cx="4043130" cy="3448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1600" noProof="0"/>
              <a:t>Ymchwil yw’r ymchwiliad i </a:t>
            </a:r>
            <a:r>
              <a:rPr lang="cy-GB" sz="1600"/>
              <a:t>syniad, pwnc neu destun at ddiben. Mae’n galluogi’r ymchwilydd i ymestyn gwybodaeth neu ymchwilio damcaniaeth. Mae’n cynnig cyfle i ymchwilio i syniad o safbwynt penodol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Y dulliau a ddefnyddiwch i gael gwybodaeth o amrywiaeth o ffynonellau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Ymchwilio a darganfod. Cyfle i ymchwilio </a:t>
            </a:r>
            <a:r>
              <a:rPr lang="cy-GB" sz="1600"/>
              <a:t>i d</a:t>
            </a:r>
            <a:r>
              <a:rPr lang="cy-GB" sz="1600" noProof="0"/>
              <a:t>damcaniaeth sy’n gofyn am ddehongliad pellach a gwell dealltwriaeth</a:t>
            </a:r>
            <a:endParaRPr lang="cy-GB" sz="1600" noProof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B5EDE-8804-4D40-B3C5-828F45A2B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99080" y="2681471"/>
            <a:ext cx="3791460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 is the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purpose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enables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extend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offers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endParaRPr lang="cy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variety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endParaRPr lang="cy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requires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further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greater</a:t>
            </a:r>
            <a:r>
              <a:rPr kumimoji="0" lang="cy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5DEE857-2DE9-AE34-2516-44891F838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6" y="483312"/>
            <a:ext cx="9539160" cy="1059305"/>
          </a:xfrm>
        </p:spPr>
        <p:txBody>
          <a:bodyPr>
            <a:normAutofit/>
          </a:bodyPr>
          <a:lstStyle/>
          <a:p>
            <a:r>
              <a:rPr lang="en-GB" sz="4000">
                <a:cs typeface="Arial"/>
              </a:rPr>
              <a:t>Beth </a:t>
            </a:r>
            <a:r>
              <a:rPr lang="en-GB" sz="4000" err="1">
                <a:cs typeface="Arial"/>
              </a:rPr>
              <a:t>yw</a:t>
            </a:r>
            <a:r>
              <a:rPr lang="en-GB" sz="4000">
                <a:cs typeface="Arial"/>
              </a:rPr>
              <a:t> </a:t>
            </a:r>
            <a:r>
              <a:rPr lang="en-GB" sz="4000" err="1">
                <a:cs typeface="Arial"/>
              </a:rPr>
              <a:t>ymchwil</a:t>
            </a:r>
            <a:r>
              <a:rPr lang="en-GB" sz="4000">
                <a:cs typeface="Arial"/>
              </a:rPr>
              <a:t>? 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1497326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C4E37-AB8F-422B-A0E2-38DFBDDE0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269" y="2157686"/>
            <a:ext cx="3483864" cy="3448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1600" noProof="0"/>
              <a:t>Ymholiad trwyadl am faes sydd o ddiddordeb am wahanol resymau e.e. gall fod yn faes na wyddys llawer amdano neu’n faes sy’n peri pryder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Darganfod, cael gwybod, astudio, edrych yn fanwl, ymchwilio, cael syniadau newydd/dod i gasgliadau newydd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Ymchwiliad systematig o ffenomen neu faes gweithgarwch. Gellir ei fesur yn wyddonol neu gellir dadansoddi data a gasglwyd a’u cymharu i nodi tueddiadau, tebygrwydd neu wahaniaethau</a:t>
            </a:r>
            <a:endParaRPr lang="cy-GB" sz="1600" noProof="0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C80FD-F7B1-44D9-A530-C5836B414D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4071093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 defTabSz="685800">
              <a:lnSpc>
                <a:spcPct val="120000"/>
              </a:lnSpc>
              <a:spcBef>
                <a:spcPts val="750"/>
              </a:spcBef>
              <a:buClr>
                <a:srgbClr val="B71E42"/>
              </a:buClr>
              <a:buFont typeface="Arial" panose="020B0604020202020204" pitchFamily="34" charset="0"/>
              <a:buChar char="•"/>
              <a:defRPr/>
            </a:pP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rigorous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enquiry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</a:t>
            </a:r>
            <a:r>
              <a:rPr lang="cy-GB" sz="1800">
                <a:solidFill>
                  <a:prstClr val="black"/>
                </a:solidFill>
                <a:latin typeface="Gill Sans MT" panose="020B0502020104020203"/>
              </a:rPr>
              <a:t> 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various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e.g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little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causing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concern</a:t>
            </a:r>
            <a:endParaRPr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depth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endParaRPr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indent="-171450" defTabSz="685800">
              <a:lnSpc>
                <a:spcPct val="120000"/>
              </a:lnSpc>
              <a:spcBef>
                <a:spcPts val="750"/>
              </a:spcBef>
              <a:buClr>
                <a:srgbClr val="B71E42"/>
              </a:buClr>
              <a:buFont typeface="Arial" panose="020B0604020202020204" pitchFamily="34" charset="0"/>
              <a:buChar char="•"/>
              <a:defRPr/>
            </a:pP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phenomenon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activity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can be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measured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scientifically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data</a:t>
            </a:r>
            <a:r>
              <a:rPr lang="cy-GB" sz="1800">
                <a:solidFill>
                  <a:prstClr val="black"/>
                </a:solidFill>
                <a:latin typeface="Gill Sans MT" panose="020B0502020104020203"/>
              </a:rPr>
              <a:t> 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trends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similarities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differences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EF5A891-84C7-C7B8-E3FF-07AB79DB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069" y="511275"/>
            <a:ext cx="7204226" cy="105930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>
                <a:cs typeface="Arial"/>
              </a:rPr>
              <a:t>Beth </a:t>
            </a:r>
            <a:r>
              <a:rPr lang="en-GB" sz="3200" err="1">
                <a:cs typeface="Arial"/>
              </a:rPr>
              <a:t>yw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ymchwil</a:t>
            </a:r>
            <a:r>
              <a:rPr lang="en-GB" sz="3200">
                <a:cs typeface="Arial"/>
              </a:rPr>
              <a:t>? What is research?</a:t>
            </a:r>
            <a:endParaRPr lang="en-GB" sz="40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236238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638" y="546229"/>
            <a:ext cx="8154978" cy="1059305"/>
          </a:xfrm>
        </p:spPr>
        <p:txBody>
          <a:bodyPr>
            <a:normAutofit fontScale="90000"/>
          </a:bodyPr>
          <a:lstStyle/>
          <a:p>
            <a:pPr algn="l"/>
            <a:r>
              <a:rPr lang="cy-GB" dirty="0"/>
              <a:t>Pam ymchwilio</a:t>
            </a:r>
            <a:r>
              <a:rPr lang="cy-GB" noProof="0" dirty="0"/>
              <a:t>?</a:t>
            </a:r>
            <a:r>
              <a:rPr lang="cy-GB" dirty="0"/>
              <a:t>   </a:t>
            </a:r>
            <a:r>
              <a:rPr lang="cy-GB" noProof="0" dirty="0" err="1"/>
              <a:t>Why</a:t>
            </a:r>
            <a:r>
              <a:rPr lang="cy-GB" noProof="0" dirty="0"/>
              <a:t> </a:t>
            </a:r>
            <a:r>
              <a:rPr lang="cy-GB" noProof="0" dirty="0" err="1"/>
              <a:t>research</a:t>
            </a:r>
            <a:r>
              <a:rPr lang="cy-GB" noProof="0" dirty="0"/>
              <a:t>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8966" y="2702971"/>
            <a:ext cx="3483864" cy="34485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/>
              <a:t>Mewn </a:t>
            </a:r>
            <a:r>
              <a:rPr lang="cy-GB" dirty="0"/>
              <a:t>grwp</a:t>
            </a:r>
            <a:r>
              <a:rPr lang="cy-GB" noProof="0" dirty="0"/>
              <a:t> lluniwch restr sy’n dangos pam ei </a:t>
            </a:r>
            <a:r>
              <a:rPr lang="cy-GB" dirty="0"/>
              <a:t>fod</a:t>
            </a:r>
            <a:r>
              <a:rPr lang="cy-GB" noProof="0" dirty="0"/>
              <a:t> yn bwysig</a:t>
            </a:r>
            <a:r>
              <a:rPr lang="cy-GB" dirty="0"/>
              <a:t> i </a:t>
            </a:r>
            <a:r>
              <a:rPr lang="cy-GB" noProof="0" dirty="0"/>
              <a:t>ymchwilio</a:t>
            </a:r>
          </a:p>
          <a:p>
            <a:r>
              <a:rPr lang="cy-GB" noProof="0" dirty="0"/>
              <a:t>Ystyriwch pam ei </a:t>
            </a:r>
            <a:r>
              <a:rPr lang="cy-GB" dirty="0"/>
              <a:t>fod</a:t>
            </a:r>
            <a:r>
              <a:rPr lang="cy-GB" noProof="0" dirty="0"/>
              <a:t> yn arbennig o bwysig i ymarferwyr addysgol</a:t>
            </a:r>
            <a:endParaRPr lang="cy-GB" noProof="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A1C68-27D5-4884-BF7E-38982BD95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6163" y="2744389"/>
            <a:ext cx="3483864" cy="3441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compile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particularly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educational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practitioners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002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312559" y="384253"/>
            <a:ext cx="15773131" cy="1059305"/>
          </a:xfrm>
        </p:spPr>
        <p:txBody>
          <a:bodyPr>
            <a:normAutofit/>
          </a:bodyPr>
          <a:lstStyle/>
          <a:p>
            <a:r>
              <a:rPr lang="cy-GB" dirty="0"/>
              <a:t>Pam ymchwilio</a:t>
            </a:r>
            <a:r>
              <a:rPr lang="cy-GB" noProof="0" dirty="0"/>
              <a:t>?</a:t>
            </a:r>
            <a:r>
              <a:rPr lang="cy-GB" dirty="0"/>
              <a:t>   </a:t>
            </a:r>
            <a:r>
              <a:rPr lang="cy-GB" noProof="0" dirty="0" err="1"/>
              <a:t>Why</a:t>
            </a:r>
            <a:r>
              <a:rPr lang="cy-GB" dirty="0"/>
              <a:t> </a:t>
            </a:r>
            <a:r>
              <a:rPr lang="cy-GB" noProof="0" dirty="0" err="1"/>
              <a:t>research</a:t>
            </a:r>
            <a:r>
              <a:rPr lang="cy-GB" noProof="0" dirty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0214" y="2612090"/>
            <a:ext cx="3483864" cy="34485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y-GB" noProof="0" dirty="0"/>
              <a:t>Dod i wybod am rywbeth er ei </a:t>
            </a:r>
            <a:r>
              <a:rPr lang="cy-GB" dirty="0"/>
              <a:t>fwyn ei hun</a:t>
            </a:r>
            <a:endParaRPr lang="cy-GB" noProof="0" dirty="0"/>
          </a:p>
          <a:p>
            <a:r>
              <a:rPr lang="cy-GB" dirty="0"/>
              <a:t>Gwerthuso rhywbeth</a:t>
            </a:r>
            <a:endParaRPr lang="cy-GB" noProof="0" dirty="0">
              <a:cs typeface="Arial"/>
            </a:endParaRPr>
          </a:p>
          <a:p>
            <a:r>
              <a:rPr lang="cy-GB" dirty="0"/>
              <a:t>Gwella eich ymarfer chi neu arfer pobl </a:t>
            </a:r>
            <a:r>
              <a:rPr lang="cy-GB"/>
              <a:t>eraill</a:t>
            </a:r>
            <a:endParaRPr lang="cy-GB" dirty="0"/>
          </a:p>
          <a:p>
            <a:r>
              <a:rPr lang="cy-GB" dirty="0"/>
              <a:t>Darganfod os yw rhywbeth yn gweithio</a:t>
            </a:r>
            <a:endParaRPr lang="cy-GB" noProof="0">
              <a:cs typeface="Arial"/>
            </a:endParaRPr>
          </a:p>
          <a:p>
            <a:r>
              <a:rPr lang="cy-GB" dirty="0"/>
              <a:t>Casglu safbwyntiau ynglŷn â barn</a:t>
            </a:r>
            <a:endParaRPr lang="cy-GB" noProof="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F11B8-F8FC-40E0-A50F-1100F81E84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0328" y="2702444"/>
            <a:ext cx="4001185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its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sake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Evaluate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endParaRPr lang="cy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Improve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works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point</a:t>
            </a:r>
            <a:endParaRPr lang="cy-GB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3236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F3C8A-9240-4D4A-B670-F58311253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57" y="338328"/>
            <a:ext cx="8942087" cy="1077364"/>
          </a:xfrm>
        </p:spPr>
        <p:txBody>
          <a:bodyPr>
            <a:normAutofit fontScale="90000"/>
          </a:bodyPr>
          <a:lstStyle/>
          <a:p>
            <a:r>
              <a:rPr lang="cy-GB" dirty="0"/>
              <a:t>  </a:t>
            </a:r>
            <a:r>
              <a:rPr lang="cy-GB" sz="3600" dirty="0"/>
              <a:t>Ymchwil – gwir neu gau?</a:t>
            </a:r>
            <a:br>
              <a:rPr lang="cy-GB" sz="3600" dirty="0"/>
            </a:br>
            <a:r>
              <a:rPr lang="cy-GB" sz="3600" noProof="0" dirty="0"/>
              <a:t>Research </a:t>
            </a:r>
            <a:r>
              <a:rPr lang="cy-GB" sz="3600" dirty="0" err="1"/>
              <a:t>myths</a:t>
            </a:r>
            <a:r>
              <a:rPr lang="cy-GB" sz="3600" dirty="0"/>
              <a:t> </a:t>
            </a:r>
            <a:r>
              <a:rPr lang="cy-GB" sz="3600" dirty="0" err="1"/>
              <a:t>debunked</a:t>
            </a:r>
            <a:r>
              <a:rPr lang="cy-GB" sz="3600" dirty="0"/>
              <a:t>!</a:t>
            </a:r>
            <a:endParaRPr lang="cy-GB" sz="4000" noProof="0" dirty="0">
              <a:cs typeface="Arial"/>
            </a:endParaRPr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42B33CDC-EA52-4DE9-8830-E7CE7D0655C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4871" y="1713108"/>
            <a:ext cx="6791586" cy="5102428"/>
          </a:xfrm>
        </p:spPr>
      </p:pic>
    </p:spTree>
    <p:extLst>
      <p:ext uri="{BB962C8B-B14F-4D97-AF65-F5344CB8AC3E}">
        <p14:creationId xmlns:p14="http://schemas.microsoft.com/office/powerpoint/2010/main" val="759234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2AD28-0B2C-57C2-025A-DF08ACAC8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37BE1F-6620-94FA-332F-CBC5F4BC20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8296" r="1" b="2179"/>
          <a:stretch>
            <a:fillRect/>
          </a:stretch>
        </p:blipFill>
        <p:spPr>
          <a:xfrm>
            <a:off x="872067" y="2675467"/>
            <a:ext cx="7408333" cy="3450696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746EC6-7B96-D1A7-0967-B9F5C375F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4100" noProof="0" dirty="0"/>
              <a:t>Pa sgiliau sydd angen?</a:t>
            </a:r>
            <a:r>
              <a:rPr lang="cy-GB" sz="4100" dirty="0"/>
              <a:t>   </a:t>
            </a:r>
            <a:br>
              <a:rPr lang="cy-GB" sz="4100" dirty="0"/>
            </a:br>
            <a:r>
              <a:rPr lang="cy-GB" sz="4100" dirty="0" err="1"/>
              <a:t>Which</a:t>
            </a:r>
            <a:r>
              <a:rPr lang="cy-GB" sz="4100" dirty="0"/>
              <a:t> </a:t>
            </a:r>
            <a:r>
              <a:rPr lang="cy-GB" sz="4100" dirty="0" err="1"/>
              <a:t>skills</a:t>
            </a:r>
            <a:r>
              <a:rPr lang="cy-GB" sz="4100" dirty="0"/>
              <a:t> do I </a:t>
            </a:r>
            <a:r>
              <a:rPr lang="cy-GB" sz="4100" dirty="0" err="1"/>
              <a:t>need</a:t>
            </a:r>
            <a:r>
              <a:rPr lang="cy-GB" sz="4100" dirty="0"/>
              <a:t>?</a:t>
            </a:r>
            <a:endParaRPr lang="en-US" sz="4100" dirty="0"/>
          </a:p>
        </p:txBody>
      </p:sp>
    </p:spTree>
    <p:extLst>
      <p:ext uri="{BB962C8B-B14F-4D97-AF65-F5344CB8AC3E}">
        <p14:creationId xmlns:p14="http://schemas.microsoft.com/office/powerpoint/2010/main" val="35544532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58B4-50A2-4AD3-B4B0-59AFAF7F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Arial"/>
              </a:rPr>
              <a:t>Mae gennych y sgiliau yn barod!</a:t>
            </a:r>
            <a:endParaRPr lang="cy-GB" noProof="0" dirty="0">
              <a:cs typeface="Arial"/>
            </a:endParaRPr>
          </a:p>
        </p:txBody>
      </p:sp>
      <p:pic>
        <p:nvPicPr>
          <p:cNvPr id="4" name="Online Media 3" title="You can do research: it's just like booking a holiday!">
            <a:hlinkClick r:id="" action="ppaction://media"/>
            <a:extLst>
              <a:ext uri="{FF2B5EF4-FFF2-40B4-BE49-F238E27FC236}">
                <a16:creationId xmlns:a16="http://schemas.microsoft.com/office/drawing/2014/main" id="{AE270ACA-AF13-44F9-B94B-1905181E88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32833" y="2655968"/>
            <a:ext cx="6564538" cy="371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11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AB89-7981-4ED6-8272-5FCADAFC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500" noProof="0" dirty="0"/>
              <a:t>Darllen pellach</a:t>
            </a:r>
            <a:r>
              <a:rPr lang="cy-GB" sz="2500" dirty="0"/>
              <a:t> – tasg annibynnol wythnos 1    </a:t>
            </a:r>
            <a:br>
              <a:rPr lang="cy-GB" sz="2500" dirty="0"/>
            </a:br>
            <a:r>
              <a:rPr lang="cy-GB" sz="2500" noProof="0" err="1"/>
              <a:t>Further</a:t>
            </a:r>
            <a:r>
              <a:rPr lang="cy-GB" sz="2500" noProof="0" dirty="0"/>
              <a:t> </a:t>
            </a:r>
            <a:r>
              <a:rPr lang="cy-GB" sz="2500" noProof="0" err="1"/>
              <a:t>reading</a:t>
            </a:r>
            <a:r>
              <a:rPr lang="cy-GB" sz="2500" dirty="0"/>
              <a:t> – </a:t>
            </a:r>
            <a:r>
              <a:rPr lang="cy-GB" sz="2500" err="1"/>
              <a:t>Week</a:t>
            </a:r>
            <a:r>
              <a:rPr lang="cy-GB" sz="2500" dirty="0"/>
              <a:t> 1 </a:t>
            </a:r>
            <a:r>
              <a:rPr lang="cy-GB" sz="2500" err="1"/>
              <a:t>asynchronous</a:t>
            </a:r>
            <a:r>
              <a:rPr lang="cy-GB" sz="2500" dirty="0"/>
              <a:t> </a:t>
            </a:r>
            <a:r>
              <a:rPr lang="cy-GB" sz="2500" err="1"/>
              <a:t>task</a:t>
            </a:r>
            <a:endParaRPr lang="cy-GB" sz="2500" noProof="0"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C4178-A102-4E0E-A680-6E3EB2481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Christensen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, P. </a:t>
            </a:r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and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 James, A. (2017) 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Research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with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Children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: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Perspectives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and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Practices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. 2nd </a:t>
            </a:r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ed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. </a:t>
            </a:r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Oxon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: Routledge</a:t>
            </a:r>
          </a:p>
          <a:p>
            <a:r>
              <a:rPr lang="cy-GB" sz="2000" noProof="0" dirty="0">
                <a:latin typeface="Arial"/>
                <a:cs typeface="Arial"/>
              </a:rPr>
              <a:t>Ar gael ar-lein / </a:t>
            </a:r>
            <a:r>
              <a:rPr lang="cy-GB" sz="2000" noProof="0" err="1">
                <a:latin typeface="Arial"/>
                <a:cs typeface="Arial"/>
              </a:rPr>
              <a:t>Available</a:t>
            </a:r>
            <a:r>
              <a:rPr lang="cy-GB" sz="2000" noProof="0" dirty="0">
                <a:latin typeface="Arial"/>
                <a:cs typeface="Arial"/>
              </a:rPr>
              <a:t> </a:t>
            </a:r>
            <a:r>
              <a:rPr lang="cy-GB" sz="2000" noProof="0" err="1">
                <a:latin typeface="Arial"/>
                <a:cs typeface="Arial"/>
              </a:rPr>
              <a:t>online</a:t>
            </a:r>
            <a:endParaRPr lang="cy-GB" sz="2000" noProof="0" dirty="0">
              <a:latin typeface="Arial"/>
              <a:cs typeface="Arial"/>
            </a:endParaRPr>
          </a:p>
          <a:p>
            <a:r>
              <a:rPr lang="cy-GB" sz="2000" noProof="0" dirty="0">
                <a:latin typeface="Arial"/>
                <a:cs typeface="Arial"/>
              </a:rPr>
              <a:t>Darllenwch y </a:t>
            </a:r>
            <a:r>
              <a:rPr lang="cy-GB" sz="2000" dirty="0">
                <a:latin typeface="Arial"/>
                <a:cs typeface="Arial"/>
              </a:rPr>
              <a:t>bennod</a:t>
            </a:r>
            <a:r>
              <a:rPr lang="cy-GB" sz="2000" noProof="0" dirty="0">
                <a:latin typeface="Arial"/>
                <a:cs typeface="Arial"/>
              </a:rPr>
              <a:t> </a:t>
            </a:r>
            <a:r>
              <a:rPr lang="cy-GB" sz="2000" dirty="0">
                <a:latin typeface="Arial"/>
                <a:cs typeface="Arial"/>
              </a:rPr>
              <a:t>ragarweiniol</a:t>
            </a:r>
            <a:r>
              <a:rPr lang="cy-GB" sz="2000" noProof="0" dirty="0">
                <a:latin typeface="Arial"/>
                <a:cs typeface="Arial"/>
              </a:rPr>
              <a:t> / Read </a:t>
            </a:r>
            <a:r>
              <a:rPr lang="cy-GB" sz="2000" dirty="0" err="1">
                <a:latin typeface="Arial"/>
                <a:cs typeface="Arial"/>
              </a:rPr>
              <a:t>introductory</a:t>
            </a:r>
            <a:r>
              <a:rPr lang="cy-GB" sz="2000" dirty="0">
                <a:latin typeface="Arial"/>
                <a:cs typeface="Arial"/>
              </a:rPr>
              <a:t> </a:t>
            </a:r>
            <a:r>
              <a:rPr lang="cy-GB" sz="2000" dirty="0" err="1">
                <a:latin typeface="Arial"/>
                <a:cs typeface="Arial"/>
              </a:rPr>
              <a:t>chapter</a:t>
            </a:r>
          </a:p>
          <a:p>
            <a:r>
              <a:rPr lang="cy-GB" sz="2000" dirty="0">
                <a:latin typeface="Arial"/>
                <a:cs typeface="Arial"/>
              </a:rPr>
              <a:t>Byddwch yn barod i gynnig adborth wythnos nesaf / Be </a:t>
            </a:r>
            <a:r>
              <a:rPr lang="cy-GB" sz="2000" dirty="0" err="1">
                <a:latin typeface="Arial"/>
                <a:cs typeface="Arial"/>
              </a:rPr>
              <a:t>prepared</a:t>
            </a:r>
            <a:r>
              <a:rPr lang="cy-GB" sz="2000" dirty="0">
                <a:latin typeface="Arial"/>
                <a:cs typeface="Arial"/>
              </a:rPr>
              <a:t> to </a:t>
            </a:r>
            <a:r>
              <a:rPr lang="cy-GB" sz="2000" dirty="0" err="1">
                <a:latin typeface="Arial"/>
                <a:cs typeface="Arial"/>
              </a:rPr>
              <a:t>feedback</a:t>
            </a:r>
            <a:r>
              <a:rPr lang="cy-GB" sz="2000" dirty="0">
                <a:latin typeface="Arial"/>
                <a:cs typeface="Arial"/>
              </a:rPr>
              <a:t> </a:t>
            </a:r>
            <a:r>
              <a:rPr lang="cy-GB" sz="2000" dirty="0" err="1">
                <a:latin typeface="Arial"/>
                <a:cs typeface="Arial"/>
              </a:rPr>
              <a:t>next</a:t>
            </a:r>
            <a:r>
              <a:rPr lang="cy-GB" sz="2000" dirty="0">
                <a:latin typeface="Arial"/>
                <a:cs typeface="Arial"/>
              </a:rPr>
              <a:t> </a:t>
            </a:r>
            <a:r>
              <a:rPr lang="cy-GB" sz="2000" dirty="0" err="1">
                <a:latin typeface="Arial"/>
                <a:cs typeface="Arial"/>
              </a:rPr>
              <a:t>week</a:t>
            </a:r>
          </a:p>
        </p:txBody>
      </p:sp>
    </p:spTree>
    <p:extLst>
      <p:ext uri="{BB962C8B-B14F-4D97-AF65-F5344CB8AC3E}">
        <p14:creationId xmlns:p14="http://schemas.microsoft.com/office/powerpoint/2010/main" val="2040382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49937FC-BFC3-432B-8A3C-0E9C7EBF159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C94F4AD-0B11-44F2-8FEE-114939E24055}">
  <ds:schemaRefs>
    <ds:schemaRef ds:uri="71c52bda-6a2c-4ed2-b1a6-a6d6fbe210b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2472943-182D-40D4-8A1B-AAFD939A0DE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</TotalTime>
  <Words>1148</Words>
  <Application>Microsoft Office PowerPoint</Application>
  <PresentationFormat>On-screen Show (4:3)</PresentationFormat>
  <Paragraphs>165</Paragraphs>
  <Slides>23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Gill Sans MT</vt:lpstr>
      <vt:lpstr>Symbol</vt:lpstr>
      <vt:lpstr>Waveform</vt:lpstr>
      <vt:lpstr>Ymchwil Addysgol ECES5020C</vt:lpstr>
      <vt:lpstr>Gorolwg / Overview</vt:lpstr>
      <vt:lpstr>Nod y Modiwl / Module Aim</vt:lpstr>
      <vt:lpstr>Deilliannau Dysgu/ Learning Outcomes</vt:lpstr>
      <vt:lpstr>Deilliannau Dysgu/ Learning Outcomes </vt:lpstr>
      <vt:lpstr>Amserlen Wythnos 1</vt:lpstr>
      <vt:lpstr>Amserlen Wythnos 2</vt:lpstr>
      <vt:lpstr>Amserlen Wythnos 3</vt:lpstr>
      <vt:lpstr>Tasg  / Task </vt:lpstr>
      <vt:lpstr>Tasg  / Task </vt:lpstr>
      <vt:lpstr>Asesiad / Assessment </vt:lpstr>
      <vt:lpstr>Tasg 2 / Task 2</vt:lpstr>
      <vt:lpstr>Tasg : yn dilyn y ddarlith Task  : following lecture</vt:lpstr>
      <vt:lpstr>Beth yw ymchwil? / What is research?</vt:lpstr>
      <vt:lpstr>PowerPoint Presentation</vt:lpstr>
      <vt:lpstr>Beth yw ymchwil? What is research?</vt:lpstr>
      <vt:lpstr>Beth yw ymchwil? What is research?</vt:lpstr>
      <vt:lpstr>Pam ymchwilio?   Why research?</vt:lpstr>
      <vt:lpstr>Pam ymchwilio?   Why research?</vt:lpstr>
      <vt:lpstr>  Ymchwil – gwir neu gau? Research myths debunked!</vt:lpstr>
      <vt:lpstr>Pa sgiliau sydd angen?    Which skills do I need?</vt:lpstr>
      <vt:lpstr>Mae gennych y sgiliau yn barod!</vt:lpstr>
      <vt:lpstr>Darllen pellach – tasg annibynnol wythnos 1     Further reading – Week 1 asynchronous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143</cp:revision>
  <dcterms:created xsi:type="dcterms:W3CDTF">2014-07-16T09:04:15Z</dcterms:created>
  <dcterms:modified xsi:type="dcterms:W3CDTF">2026-01-26T16:23:36Z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