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13" roundtripDataSignature="AMtx7mhBjg9yvQp/NPEepgfXsmsKrjQoY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customschemas.google.com/relationships/presentationmetadata" Target="metadata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8" name="Google Shape;10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6" name="Google Shape;116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3" name="Google Shape;123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1" name="Google Shape;131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8" name="Google Shape;13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5" name="Google Shape;14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9"/>
          <p:cNvSpPr txBox="1"/>
          <p:nvPr>
            <p:ph type="ctrTitle"/>
          </p:nvPr>
        </p:nvSpPr>
        <p:spPr>
          <a:xfrm>
            <a:off x="432054" y="1124712"/>
            <a:ext cx="8277606" cy="31729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66"/>
              <a:buFont typeface="Avenir"/>
              <a:buNone/>
              <a:defRPr sz="10666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9"/>
          <p:cNvSpPr txBox="1"/>
          <p:nvPr>
            <p:ph idx="1" type="subTitle"/>
          </p:nvPr>
        </p:nvSpPr>
        <p:spPr>
          <a:xfrm>
            <a:off x="432054" y="4727448"/>
            <a:ext cx="8277606" cy="1481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733"/>
              <a:buNone/>
              <a:defRPr sz="3733"/>
            </a:lvl1pPr>
            <a:lvl2pPr lvl="1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67"/>
              <a:buNone/>
              <a:defRPr sz="2667"/>
            </a:lvl2pPr>
            <a:lvl3pPr lvl="2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sz="2133"/>
            </a:lvl4pPr>
            <a:lvl5pPr lvl="4" algn="ctr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sz="2133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sz="2133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sz="2133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sz="2133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sz="2133"/>
            </a:lvl9pPr>
          </a:lstStyle>
          <a:p/>
        </p:txBody>
      </p:sp>
      <p:sp>
        <p:nvSpPr>
          <p:cNvPr id="14" name="Google Shape;14;p9"/>
          <p:cNvSpPr txBox="1"/>
          <p:nvPr>
            <p:ph idx="10" type="dt"/>
          </p:nvPr>
        </p:nvSpPr>
        <p:spPr>
          <a:xfrm>
            <a:off x="432054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9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9"/>
          <p:cNvSpPr txBox="1"/>
          <p:nvPr>
            <p:ph idx="12" type="sldNum"/>
          </p:nvPr>
        </p:nvSpPr>
        <p:spPr>
          <a:xfrm>
            <a:off x="665226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7" name="Google Shape;17;p9"/>
          <p:cNvSpPr/>
          <p:nvPr/>
        </p:nvSpPr>
        <p:spPr>
          <a:xfrm rot="5400000">
            <a:off x="624870" y="434802"/>
            <a:ext cx="146304" cy="5280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18;p9"/>
          <p:cNvSpPr/>
          <p:nvPr/>
        </p:nvSpPr>
        <p:spPr>
          <a:xfrm flipH="1" rot="10800000">
            <a:off x="433989" y="4501201"/>
            <a:ext cx="8276022" cy="18288"/>
          </a:xfrm>
          <a:prstGeom prst="rect">
            <a:avLst/>
          </a:prstGeom>
          <a:solidFill>
            <a:srgbClr val="C8C8C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0"/>
          <p:cNvSpPr/>
          <p:nvPr/>
        </p:nvSpPr>
        <p:spPr>
          <a:xfrm>
            <a:off x="418657" y="0"/>
            <a:ext cx="8375585" cy="2018806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E8E8E8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D8D8D8">
                <a:alpha val="29411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10"/>
          <p:cNvSpPr/>
          <p:nvPr/>
        </p:nvSpPr>
        <p:spPr>
          <a:xfrm>
            <a:off x="425196" y="0"/>
            <a:ext cx="8366760" cy="201168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2;p10"/>
          <p:cNvSpPr/>
          <p:nvPr/>
        </p:nvSpPr>
        <p:spPr>
          <a:xfrm>
            <a:off x="374126" y="787352"/>
            <a:ext cx="96012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23;p10"/>
          <p:cNvSpPr txBox="1"/>
          <p:nvPr>
            <p:ph type="title"/>
          </p:nvPr>
        </p:nvSpPr>
        <p:spPr>
          <a:xfrm>
            <a:off x="836676" y="548640"/>
            <a:ext cx="7626096" cy="11795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33"/>
              <a:buFont typeface="Avenir"/>
              <a:buNone/>
              <a:defRPr sz="5333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0"/>
          <p:cNvSpPr txBox="1"/>
          <p:nvPr>
            <p:ph idx="1" type="body"/>
          </p:nvPr>
        </p:nvSpPr>
        <p:spPr>
          <a:xfrm>
            <a:off x="836676" y="2478024"/>
            <a:ext cx="7626096" cy="36941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5" name="Google Shape;25;p10"/>
          <p:cNvSpPr txBox="1"/>
          <p:nvPr>
            <p:ph idx="10" type="dt"/>
          </p:nvPr>
        </p:nvSpPr>
        <p:spPr>
          <a:xfrm>
            <a:off x="836676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0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0"/>
          <p:cNvSpPr txBox="1"/>
          <p:nvPr>
            <p:ph idx="12" type="sldNum"/>
          </p:nvPr>
        </p:nvSpPr>
        <p:spPr>
          <a:xfrm>
            <a:off x="6405372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1"/>
          <p:cNvSpPr/>
          <p:nvPr/>
        </p:nvSpPr>
        <p:spPr>
          <a:xfrm>
            <a:off x="418658" y="4981421"/>
            <a:ext cx="8351217" cy="82296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8E8E8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D8D8D8">
                <a:alpha val="29411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p11"/>
          <p:cNvSpPr/>
          <p:nvPr/>
        </p:nvSpPr>
        <p:spPr>
          <a:xfrm>
            <a:off x="374126" y="5118581"/>
            <a:ext cx="109728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11"/>
          <p:cNvSpPr txBox="1"/>
          <p:nvPr>
            <p:ph type="title"/>
          </p:nvPr>
        </p:nvSpPr>
        <p:spPr>
          <a:xfrm>
            <a:off x="418338" y="640080"/>
            <a:ext cx="8167878" cy="4114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venir"/>
              <a:buNone/>
              <a:defRPr sz="8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1"/>
          <p:cNvSpPr txBox="1"/>
          <p:nvPr>
            <p:ph idx="1" type="body"/>
          </p:nvPr>
        </p:nvSpPr>
        <p:spPr>
          <a:xfrm>
            <a:off x="630936" y="5102352"/>
            <a:ext cx="7955280" cy="5852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67"/>
              <a:buNone/>
              <a:defRPr sz="2667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667"/>
              <a:buNone/>
              <a:defRPr sz="2667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133"/>
              <a:buNone/>
              <a:defRPr sz="2133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133"/>
              <a:buNone/>
              <a:defRPr sz="2133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133"/>
              <a:buNone/>
              <a:defRPr sz="2133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133"/>
              <a:buNone/>
              <a:defRPr sz="2133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133"/>
              <a:buNone/>
              <a:defRPr sz="2133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133"/>
              <a:buNone/>
              <a:defRPr sz="2133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3" name="Google Shape;33;p1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2"/>
          <p:cNvSpPr/>
          <p:nvPr/>
        </p:nvSpPr>
        <p:spPr>
          <a:xfrm>
            <a:off x="418657" y="0"/>
            <a:ext cx="8375585" cy="2018806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E8E8E8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D8D8D8">
                <a:alpha val="29411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38;p12"/>
          <p:cNvSpPr/>
          <p:nvPr/>
        </p:nvSpPr>
        <p:spPr>
          <a:xfrm>
            <a:off x="425196" y="0"/>
            <a:ext cx="8366760" cy="201168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39;p12"/>
          <p:cNvSpPr/>
          <p:nvPr/>
        </p:nvSpPr>
        <p:spPr>
          <a:xfrm>
            <a:off x="374126" y="787352"/>
            <a:ext cx="96012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40;p12"/>
          <p:cNvSpPr txBox="1"/>
          <p:nvPr>
            <p:ph type="title"/>
          </p:nvPr>
        </p:nvSpPr>
        <p:spPr>
          <a:xfrm>
            <a:off x="836676" y="548640"/>
            <a:ext cx="7626096" cy="11795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33"/>
              <a:buFont typeface="Avenir"/>
              <a:buNone/>
              <a:defRPr sz="5333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2"/>
          <p:cNvSpPr txBox="1"/>
          <p:nvPr>
            <p:ph idx="1" type="body"/>
          </p:nvPr>
        </p:nvSpPr>
        <p:spPr>
          <a:xfrm>
            <a:off x="836676" y="2478024"/>
            <a:ext cx="3703320" cy="36941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2"/>
          <p:cNvSpPr txBox="1"/>
          <p:nvPr>
            <p:ph idx="2" type="body"/>
          </p:nvPr>
        </p:nvSpPr>
        <p:spPr>
          <a:xfrm>
            <a:off x="4759452" y="2478024"/>
            <a:ext cx="3703320" cy="36941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12"/>
          <p:cNvSpPr txBox="1"/>
          <p:nvPr>
            <p:ph idx="10" type="dt"/>
          </p:nvPr>
        </p:nvSpPr>
        <p:spPr>
          <a:xfrm>
            <a:off x="836676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2"/>
          <p:cNvSpPr txBox="1"/>
          <p:nvPr>
            <p:ph idx="12" type="sldNum"/>
          </p:nvPr>
        </p:nvSpPr>
        <p:spPr>
          <a:xfrm>
            <a:off x="6405372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3"/>
          <p:cNvSpPr/>
          <p:nvPr/>
        </p:nvSpPr>
        <p:spPr>
          <a:xfrm>
            <a:off x="418657" y="0"/>
            <a:ext cx="8375585" cy="2018806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rgbClr val="E8E8E8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D8D8D8">
                <a:alpha val="29411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" name="Google Shape;48;p13"/>
          <p:cNvSpPr/>
          <p:nvPr/>
        </p:nvSpPr>
        <p:spPr>
          <a:xfrm>
            <a:off x="425196" y="0"/>
            <a:ext cx="8366760" cy="201168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13"/>
          <p:cNvSpPr/>
          <p:nvPr/>
        </p:nvSpPr>
        <p:spPr>
          <a:xfrm>
            <a:off x="374126" y="787352"/>
            <a:ext cx="96012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13"/>
          <p:cNvSpPr txBox="1"/>
          <p:nvPr>
            <p:ph type="title"/>
          </p:nvPr>
        </p:nvSpPr>
        <p:spPr>
          <a:xfrm>
            <a:off x="836676" y="548640"/>
            <a:ext cx="7626096" cy="11795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33"/>
              <a:buFont typeface="Avenir"/>
              <a:buNone/>
              <a:defRPr sz="5333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3"/>
          <p:cNvSpPr txBox="1"/>
          <p:nvPr>
            <p:ph idx="1" type="body"/>
          </p:nvPr>
        </p:nvSpPr>
        <p:spPr>
          <a:xfrm>
            <a:off x="836676" y="2372650"/>
            <a:ext cx="370332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b="1" sz="3200" cap="none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67"/>
              <a:buNone/>
              <a:defRPr b="1" sz="2667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9pPr>
          </a:lstStyle>
          <a:p/>
        </p:txBody>
      </p:sp>
      <p:sp>
        <p:nvSpPr>
          <p:cNvPr id="52" name="Google Shape;52;p13"/>
          <p:cNvSpPr txBox="1"/>
          <p:nvPr>
            <p:ph idx="2" type="body"/>
          </p:nvPr>
        </p:nvSpPr>
        <p:spPr>
          <a:xfrm>
            <a:off x="836676" y="3203688"/>
            <a:ext cx="3703320" cy="29685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397954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67"/>
              <a:buChar char="•"/>
              <a:defRPr sz="2667"/>
            </a:lvl2pPr>
            <a:lvl3pPr indent="-3810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3" type="body"/>
          </p:nvPr>
        </p:nvSpPr>
        <p:spPr>
          <a:xfrm>
            <a:off x="4759452" y="2372650"/>
            <a:ext cx="370332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b="1" sz="3200" cap="none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67"/>
              <a:buNone/>
              <a:defRPr b="1" sz="2667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133"/>
              <a:buNone/>
              <a:defRPr b="1" sz="2133"/>
            </a:lvl9pPr>
          </a:lstStyle>
          <a:p/>
        </p:txBody>
      </p:sp>
      <p:sp>
        <p:nvSpPr>
          <p:cNvPr id="54" name="Google Shape;54;p13"/>
          <p:cNvSpPr txBox="1"/>
          <p:nvPr>
            <p:ph idx="4" type="body"/>
          </p:nvPr>
        </p:nvSpPr>
        <p:spPr>
          <a:xfrm>
            <a:off x="4759452" y="3203688"/>
            <a:ext cx="3703320" cy="296851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397954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67"/>
              <a:buChar char="•"/>
              <a:defRPr sz="2667"/>
            </a:lvl2pPr>
            <a:lvl3pPr indent="-3810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0" type="dt"/>
          </p:nvPr>
        </p:nvSpPr>
        <p:spPr>
          <a:xfrm>
            <a:off x="836676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3"/>
          <p:cNvSpPr txBox="1"/>
          <p:nvPr>
            <p:ph idx="12" type="sldNum"/>
          </p:nvPr>
        </p:nvSpPr>
        <p:spPr>
          <a:xfrm>
            <a:off x="6405372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/>
          <p:nvPr/>
        </p:nvSpPr>
        <p:spPr>
          <a:xfrm>
            <a:off x="499390" y="1533525"/>
            <a:ext cx="8187797" cy="379095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8E8E8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D8D8D8">
                <a:alpha val="29411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14"/>
          <p:cNvSpPr/>
          <p:nvPr/>
        </p:nvSpPr>
        <p:spPr>
          <a:xfrm>
            <a:off x="456813" y="2971798"/>
            <a:ext cx="96012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14"/>
          <p:cNvSpPr txBox="1"/>
          <p:nvPr>
            <p:ph type="title"/>
          </p:nvPr>
        </p:nvSpPr>
        <p:spPr>
          <a:xfrm>
            <a:off x="809244" y="1938528"/>
            <a:ext cx="7632954" cy="29900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venir"/>
              <a:buNone/>
              <a:defRPr sz="7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4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4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4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5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5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6"/>
          <p:cNvSpPr/>
          <p:nvPr/>
        </p:nvSpPr>
        <p:spPr>
          <a:xfrm>
            <a:off x="418658" y="1162033"/>
            <a:ext cx="2805555" cy="464334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8E8E8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D8D8D8">
                <a:alpha val="29411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16"/>
          <p:cNvSpPr/>
          <p:nvPr/>
        </p:nvSpPr>
        <p:spPr>
          <a:xfrm>
            <a:off x="374126" y="1618375"/>
            <a:ext cx="109728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16"/>
          <p:cNvSpPr txBox="1"/>
          <p:nvPr>
            <p:ph type="title"/>
          </p:nvPr>
        </p:nvSpPr>
        <p:spPr>
          <a:xfrm>
            <a:off x="651510" y="1709928"/>
            <a:ext cx="2324862" cy="17099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33"/>
              <a:buFont typeface="Avenir"/>
              <a:buNone/>
              <a:defRPr sz="4533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6"/>
          <p:cNvSpPr txBox="1"/>
          <p:nvPr>
            <p:ph idx="1" type="body"/>
          </p:nvPr>
        </p:nvSpPr>
        <p:spPr>
          <a:xfrm>
            <a:off x="3723894" y="1709928"/>
            <a:ext cx="5047488" cy="40965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65645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733"/>
              <a:buChar char="•"/>
              <a:defRPr sz="3733"/>
            </a:lvl1pPr>
            <a:lvl2pPr indent="-4318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2pPr>
            <a:lvl3pPr indent="-397954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67"/>
              <a:buChar char="•"/>
              <a:defRPr sz="2667"/>
            </a:lvl3pPr>
            <a:lvl4pPr indent="-397954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67"/>
              <a:buChar char="•"/>
              <a:defRPr sz="2667"/>
            </a:lvl4pPr>
            <a:lvl5pPr indent="-397954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67"/>
              <a:buChar char="•"/>
              <a:defRPr sz="2667"/>
            </a:lvl5pPr>
            <a:lvl6pPr indent="-397954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67"/>
              <a:buChar char="•"/>
              <a:defRPr sz="2667"/>
            </a:lvl6pPr>
            <a:lvl7pPr indent="-397954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67"/>
              <a:buChar char="•"/>
              <a:defRPr sz="2667"/>
            </a:lvl7pPr>
            <a:lvl8pPr indent="-397954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67"/>
              <a:buChar char="•"/>
              <a:defRPr sz="2667"/>
            </a:lvl8pPr>
            <a:lvl9pPr indent="-397954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67"/>
              <a:buChar char="•"/>
              <a:defRPr sz="2667"/>
            </a:lvl9pPr>
          </a:lstStyle>
          <a:p/>
        </p:txBody>
      </p:sp>
      <p:sp>
        <p:nvSpPr>
          <p:cNvPr id="74" name="Google Shape;74;p16"/>
          <p:cNvSpPr txBox="1"/>
          <p:nvPr>
            <p:ph idx="2" type="body"/>
          </p:nvPr>
        </p:nvSpPr>
        <p:spPr>
          <a:xfrm>
            <a:off x="651510" y="3429000"/>
            <a:ext cx="2324862" cy="2066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67"/>
              <a:buNone/>
              <a:defRPr sz="1867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9pPr>
          </a:lstStyle>
          <a:p/>
        </p:txBody>
      </p:sp>
      <p:sp>
        <p:nvSpPr>
          <p:cNvPr id="75" name="Google Shape;75;p16"/>
          <p:cNvSpPr txBox="1"/>
          <p:nvPr>
            <p:ph idx="10" type="dt"/>
          </p:nvPr>
        </p:nvSpPr>
        <p:spPr>
          <a:xfrm>
            <a:off x="65151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6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/>
          <p:nvPr/>
        </p:nvSpPr>
        <p:spPr>
          <a:xfrm>
            <a:off x="418658" y="1162033"/>
            <a:ext cx="2805555" cy="464334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8E8E8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D8D8D8">
                <a:alpha val="29411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17"/>
          <p:cNvSpPr/>
          <p:nvPr/>
        </p:nvSpPr>
        <p:spPr>
          <a:xfrm>
            <a:off x="374126" y="1618375"/>
            <a:ext cx="109728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p17"/>
          <p:cNvSpPr txBox="1"/>
          <p:nvPr>
            <p:ph type="title"/>
          </p:nvPr>
        </p:nvSpPr>
        <p:spPr>
          <a:xfrm>
            <a:off x="651510" y="1709928"/>
            <a:ext cx="2324862" cy="17099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33"/>
              <a:buFont typeface="Avenir"/>
              <a:buNone/>
              <a:defRPr sz="4533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7"/>
          <p:cNvSpPr/>
          <p:nvPr>
            <p:ph idx="2" type="pic"/>
          </p:nvPr>
        </p:nvSpPr>
        <p:spPr>
          <a:xfrm>
            <a:off x="3723894" y="1161288"/>
            <a:ext cx="5047488" cy="4645152"/>
          </a:xfrm>
          <a:prstGeom prst="rect">
            <a:avLst/>
          </a:prstGeom>
          <a:noFill/>
          <a:ln>
            <a:noFill/>
          </a:ln>
        </p:spPr>
      </p:sp>
      <p:sp>
        <p:nvSpPr>
          <p:cNvPr id="83" name="Google Shape;83;p17"/>
          <p:cNvSpPr txBox="1"/>
          <p:nvPr>
            <p:ph idx="1" type="body"/>
          </p:nvPr>
        </p:nvSpPr>
        <p:spPr>
          <a:xfrm>
            <a:off x="651510" y="3438144"/>
            <a:ext cx="2324862" cy="20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indent="-2286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67"/>
              <a:buNone/>
              <a:defRPr sz="1867"/>
            </a:lvl2pPr>
            <a:lvl3pPr indent="-2286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3pPr>
            <a:lvl4pPr indent="-2286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4pPr>
            <a:lvl5pPr indent="-2286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33"/>
              <a:buNone/>
              <a:defRPr sz="1333"/>
            </a:lvl9pPr>
          </a:lstStyle>
          <a:p/>
        </p:txBody>
      </p:sp>
      <p:sp>
        <p:nvSpPr>
          <p:cNvPr id="84" name="Google Shape;84;p17"/>
          <p:cNvSpPr txBox="1"/>
          <p:nvPr>
            <p:ph idx="10" type="dt"/>
          </p:nvPr>
        </p:nvSpPr>
        <p:spPr>
          <a:xfrm>
            <a:off x="65151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7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" type="body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8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/>
          <p:nvPr>
            <p:ph type="title"/>
          </p:nvPr>
        </p:nvSpPr>
        <p:spPr>
          <a:xfrm rot="5400000">
            <a:off x="4623594" y="2285207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" type="body"/>
          </p:nvPr>
        </p:nvSpPr>
        <p:spPr>
          <a:xfrm rot="5400000">
            <a:off x="623094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19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8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venir"/>
              <a:buNone/>
              <a:defRPr b="0" i="0" sz="44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8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indent="-381000" lvl="1" marL="9144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indent="-355600" lvl="2" marL="13716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indent="-342900" lvl="3" marL="18288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indent="-342900" lvl="4" marL="2286000" marR="0" rtl="0" algn="l">
              <a:lnSpc>
                <a:spcPct val="11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/>
        </p:txBody>
      </p:sp>
      <p:sp>
        <p:nvSpPr>
          <p:cNvPr id="8" name="Google Shape;8;p8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/>
        </p:txBody>
      </p:sp>
      <p:sp>
        <p:nvSpPr>
          <p:cNvPr id="9" name="Google Shape;9;p8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/>
        </p:txBody>
      </p:sp>
      <p:sp>
        <p:nvSpPr>
          <p:cNvPr id="10" name="Google Shape;10;p8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Relationship Id="rId4" Type="http://schemas.openxmlformats.org/officeDocument/2006/relationships/image" Target="../media/image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www.skillsforcare.org.uk" TargetMode="External"/><Relationship Id="rId4" Type="http://schemas.openxmlformats.org/officeDocument/2006/relationships/hyperlink" Target="https://www.skillsforcare.org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"/>
          <p:cNvSpPr txBox="1"/>
          <p:nvPr>
            <p:ph type="ctrTitle"/>
          </p:nvPr>
        </p:nvSpPr>
        <p:spPr>
          <a:xfrm>
            <a:off x="958970" y="3424387"/>
            <a:ext cx="7024778" cy="289338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venir"/>
              <a:buNone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Professional Career Development within H&amp;C</a:t>
            </a:r>
            <a:br>
              <a:rPr lang="en-GB" sz="2000">
                <a:latin typeface="Arial"/>
                <a:ea typeface="Arial"/>
                <a:cs typeface="Arial"/>
                <a:sym typeface="Arial"/>
              </a:rPr>
            </a:br>
            <a:r>
              <a:rPr lang="en-GB" sz="2000">
                <a:latin typeface="Arial"/>
                <a:ea typeface="Arial"/>
                <a:cs typeface="Arial"/>
                <a:sym typeface="Arial"/>
              </a:rPr>
              <a:t>Module Number: LCHS4009</a:t>
            </a:r>
            <a:br>
              <a:rPr lang="en-GB" sz="2000">
                <a:latin typeface="Arial"/>
                <a:ea typeface="Arial"/>
                <a:cs typeface="Arial"/>
                <a:sym typeface="Arial"/>
              </a:rPr>
            </a:br>
            <a:r>
              <a:rPr lang="en-GB" sz="2000">
                <a:latin typeface="Arial"/>
                <a:ea typeface="Arial"/>
                <a:cs typeface="Arial"/>
                <a:sym typeface="Arial"/>
              </a:rPr>
              <a:t>Assignment No: Assignment 1</a:t>
            </a:r>
            <a:br>
              <a:rPr lang="en-GB" sz="2000">
                <a:latin typeface="Arial"/>
                <a:ea typeface="Arial"/>
                <a:cs typeface="Arial"/>
                <a:sym typeface="Arial"/>
              </a:rPr>
            </a:br>
            <a:r>
              <a:rPr lang="en-GB" sz="2000">
                <a:latin typeface="Arial"/>
                <a:ea typeface="Arial"/>
                <a:cs typeface="Arial"/>
                <a:sym typeface="Arial"/>
              </a:rPr>
              <a:t>Student Name: Ludia Flavia Souza Silva</a:t>
            </a:r>
            <a:br>
              <a:rPr lang="en-GB" sz="2000">
                <a:latin typeface="Arial"/>
                <a:ea typeface="Arial"/>
                <a:cs typeface="Arial"/>
                <a:sym typeface="Arial"/>
              </a:rPr>
            </a:br>
            <a:r>
              <a:rPr lang="en-GB" sz="2000">
                <a:latin typeface="Arial"/>
                <a:ea typeface="Arial"/>
                <a:cs typeface="Arial"/>
                <a:sym typeface="Arial"/>
              </a:rPr>
              <a:t>Student ID:2429368</a:t>
            </a:r>
            <a:br>
              <a:rPr lang="en-GB" sz="2000">
                <a:latin typeface="Arial"/>
                <a:ea typeface="Arial"/>
                <a:cs typeface="Arial"/>
                <a:sym typeface="Arial"/>
              </a:rPr>
            </a:br>
            <a:r>
              <a:rPr lang="en-GB" sz="2000">
                <a:latin typeface="Arial"/>
                <a:ea typeface="Arial"/>
                <a:cs typeface="Arial"/>
                <a:sym typeface="Arial"/>
              </a:rPr>
              <a:t>Lecture's Name: Lou Wells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"/>
          <p:cNvSpPr txBox="1"/>
          <p:nvPr>
            <p:ph idx="1" type="subTitle"/>
          </p:nvPr>
        </p:nvSpPr>
        <p:spPr>
          <a:xfrm>
            <a:off x="2737448" y="6129067"/>
            <a:ext cx="6127631" cy="14650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33"/>
              <a:buNone/>
            </a:pPr>
            <a:r>
              <a:t/>
            </a:r>
            <a:endParaRPr/>
          </a:p>
          <a:p>
            <a:pPr indent="0" lvl="0" marL="0" rtl="0" algn="just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733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733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733"/>
              <a:buNone/>
            </a:pPr>
            <a:r>
              <a:t/>
            </a:r>
            <a:endParaRPr/>
          </a:p>
        </p:txBody>
      </p:sp>
      <p:pic>
        <p:nvPicPr>
          <p:cNvPr id="105" name="Google Shape;10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77501" y="1003719"/>
            <a:ext cx="4305300" cy="1428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"/>
          <p:cNvSpPr txBox="1"/>
          <p:nvPr>
            <p:ph type="title"/>
          </p:nvPr>
        </p:nvSpPr>
        <p:spPr>
          <a:xfrm>
            <a:off x="479375" y="153275"/>
            <a:ext cx="8082000" cy="1470000"/>
          </a:xfrm>
          <a:prstGeom prst="rect">
            <a:avLst/>
          </a:prstGeom>
          <a:solidFill>
            <a:srgbClr val="F4CCCC"/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venir"/>
              <a:buNone/>
            </a:pPr>
            <a:r>
              <a:rPr lang="en-GB" sz="3200"/>
              <a:t>I</a:t>
            </a:r>
            <a:r>
              <a:rPr lang="en-GB" sz="3200">
                <a:latin typeface="Arial"/>
                <a:ea typeface="Arial"/>
                <a:cs typeface="Arial"/>
                <a:sym typeface="Arial"/>
              </a:rPr>
              <a:t>ntroduction</a:t>
            </a:r>
            <a:endParaRPr sz="3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2"/>
          <p:cNvSpPr txBox="1"/>
          <p:nvPr>
            <p:ph idx="1" type="body"/>
          </p:nvPr>
        </p:nvSpPr>
        <p:spPr>
          <a:xfrm>
            <a:off x="707402" y="2074038"/>
            <a:ext cx="7625953" cy="36937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77800" lvl="0" marL="2286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>
                <a:latin typeface="Arial"/>
                <a:ea typeface="Arial"/>
                <a:cs typeface="Arial"/>
                <a:sym typeface="Arial"/>
              </a:rPr>
              <a:t>A SWOT analysis is a valuable method that supports businesses or individuals in evaluating their present position and preparing for future goals. It focuses on four main elements: Strengths, Weaknesses, Opportunities, and Threats. Through this assessment, we can recognise what performs effectively, what requires development, and how to make the most of upcoming possibilities while reducing possible challenges (Johnson, Scholes, &amp; Whittington, 2008).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2"/>
          <p:cNvSpPr txBox="1"/>
          <p:nvPr>
            <p:ph idx="10" type="dt"/>
          </p:nvPr>
        </p:nvSpPr>
        <p:spPr>
          <a:xfrm>
            <a:off x="836676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11/4/2025</a:t>
            </a:r>
            <a:endParaRPr/>
          </a:p>
        </p:txBody>
      </p:sp>
      <p:sp>
        <p:nvSpPr>
          <p:cNvPr id="113" name="Google Shape;113;p2"/>
          <p:cNvSpPr txBox="1"/>
          <p:nvPr>
            <p:ph idx="12" type="sldNum"/>
          </p:nvPr>
        </p:nvSpPr>
        <p:spPr>
          <a:xfrm>
            <a:off x="6405372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"/>
          <p:cNvSpPr txBox="1"/>
          <p:nvPr>
            <p:ph type="title"/>
          </p:nvPr>
        </p:nvSpPr>
        <p:spPr>
          <a:xfrm>
            <a:off x="836675" y="548653"/>
            <a:ext cx="7626000" cy="1111200"/>
          </a:xfrm>
          <a:prstGeom prst="rect">
            <a:avLst/>
          </a:prstGeom>
          <a:solidFill>
            <a:srgbClr val="F4CCCC"/>
          </a:solidFill>
          <a:ln cap="flat" cmpd="sng" w="9525">
            <a:solidFill>
              <a:srgbClr val="F4CC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venir"/>
              <a:buNone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My Strengths</a:t>
            </a:r>
            <a:endParaRPr sz="3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3"/>
          <p:cNvSpPr txBox="1"/>
          <p:nvPr>
            <p:ph idx="1" type="body"/>
          </p:nvPr>
        </p:nvSpPr>
        <p:spPr>
          <a:xfrm>
            <a:off x="852826" y="2364425"/>
            <a:ext cx="5731500" cy="3693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62500" lnSpcReduction="20000"/>
          </a:bodyPr>
          <a:lstStyle/>
          <a:p>
            <a:pPr indent="-50800" lvl="0" marL="2286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40000"/>
              <a:buNone/>
            </a:pPr>
            <a:r>
              <a:t/>
            </a:r>
            <a:endParaRPr sz="2000"/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73373"/>
              <a:buNone/>
            </a:pPr>
            <a:r>
              <a:rPr lang="en-GB" sz="3270"/>
              <a:t>• I am caring and empathetic with others (Thompson, 2018).</a:t>
            </a:r>
            <a:endParaRPr sz="3270"/>
          </a:p>
          <a:p>
            <a:pPr indent="0" lvl="0" marL="0" rtl="0" algn="l">
              <a:lnSpc>
                <a:spcPct val="11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ct val="73373"/>
              <a:buNone/>
            </a:pPr>
            <a:r>
              <a:rPr lang="en-GB" sz="3270"/>
              <a:t>• I have good communication and listening skills (Armstrong, 2014).</a:t>
            </a:r>
            <a:endParaRPr sz="3270"/>
          </a:p>
          <a:p>
            <a:pPr indent="0" lvl="0" marL="0" rtl="0" algn="l">
              <a:lnSpc>
                <a:spcPct val="11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ct val="73373"/>
              <a:buNone/>
            </a:pPr>
            <a:r>
              <a:rPr lang="en-GB" sz="3270"/>
              <a:t>• I am reliable and responsible in my tasks (Armstrong, 2014).</a:t>
            </a:r>
            <a:endParaRPr sz="3270"/>
          </a:p>
          <a:p>
            <a:pPr indent="0" lvl="0" marL="0" rtl="0" algn="l">
              <a:lnSpc>
                <a:spcPct val="11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ct val="73373"/>
              <a:buNone/>
            </a:pPr>
            <a:r>
              <a:rPr lang="en-GB" sz="3270"/>
              <a:t>• I am motivated to learn and improve (Whetton &amp; Cameron, 2016).</a:t>
            </a:r>
            <a:endParaRPr sz="3270"/>
          </a:p>
          <a:p>
            <a:pPr indent="0" lvl="0" marL="0" rtl="0" algn="l">
              <a:lnSpc>
                <a:spcPct val="11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ct val="85602"/>
              <a:buNone/>
            </a:pPr>
            <a:r>
              <a:t/>
            </a:r>
            <a:endParaRPr sz="3270"/>
          </a:p>
        </p:txBody>
      </p:sp>
      <p:pic>
        <p:nvPicPr>
          <p:cNvPr descr="Happy patient is holding caregiver for a hand while spending time together. Elderly woman in nursing home and nurse. Aged elegant woman at nursing home (Provided by Getty Images)" id="120" name="Google Shape;120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06800" y="2225200"/>
            <a:ext cx="2681851" cy="249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4"/>
          <p:cNvSpPr txBox="1"/>
          <p:nvPr>
            <p:ph type="title"/>
          </p:nvPr>
        </p:nvSpPr>
        <p:spPr>
          <a:xfrm>
            <a:off x="836675" y="807419"/>
            <a:ext cx="5009400" cy="888900"/>
          </a:xfrm>
          <a:prstGeom prst="rect">
            <a:avLst/>
          </a:prstGeom>
          <a:solidFill>
            <a:srgbClr val="F4CCCC"/>
          </a:solidFill>
          <a:ln cap="flat" cmpd="sng" w="9525">
            <a:solidFill>
              <a:srgbClr val="F4CC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My Weaknesses</a:t>
            </a:r>
            <a:endParaRPr sz="3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4"/>
          <p:cNvSpPr txBox="1"/>
          <p:nvPr>
            <p:ph idx="1" type="body"/>
          </p:nvPr>
        </p:nvSpPr>
        <p:spPr>
          <a:xfrm>
            <a:off x="739720" y="2720413"/>
            <a:ext cx="7625953" cy="36940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69227" lvl="0" marL="2286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>
                <a:latin typeface="Arial"/>
                <a:ea typeface="Arial"/>
                <a:cs typeface="Arial"/>
                <a:sym typeface="Arial"/>
              </a:rPr>
              <a:t>• Sometimes I feel nervous when speaking in public.</a:t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>
                <a:latin typeface="Arial"/>
                <a:ea typeface="Arial"/>
                <a:cs typeface="Arial"/>
                <a:sym typeface="Arial"/>
              </a:rPr>
              <a:t>• I can take too much time trying to make things perfect </a:t>
            </a:r>
            <a:endParaRPr/>
          </a:p>
          <a:p>
            <a:pPr indent="0" lvl="0" marL="0" rtl="0" algn="l">
              <a:lnSpc>
                <a:spcPct val="11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>
                <a:latin typeface="Arial"/>
                <a:ea typeface="Arial"/>
                <a:cs typeface="Arial"/>
                <a:sym typeface="Arial"/>
              </a:rPr>
              <a:t>• I am still improving my English writing skills </a:t>
            </a:r>
            <a:endParaRPr/>
          </a:p>
          <a:p>
            <a:pPr indent="-169227" lvl="0" marL="228600" rtl="0" algn="l">
              <a:lnSpc>
                <a:spcPct val="110000"/>
              </a:lnSpc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 sz="11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Mental health blue icon, psychiatry, psychology, therapy (Provided by Getty Images)" id="127" name="Google Shape;127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55575" y="4793225"/>
            <a:ext cx="1842176" cy="18421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ental health, psychiatry, psychology, therapy icon, rounded blue (Provided by Getty Images)" id="128" name="Google Shape;128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6625" y="4793225"/>
            <a:ext cx="1842176" cy="1842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5"/>
          <p:cNvSpPr txBox="1"/>
          <p:nvPr>
            <p:ph type="title"/>
          </p:nvPr>
        </p:nvSpPr>
        <p:spPr>
          <a:xfrm>
            <a:off x="836675" y="404878"/>
            <a:ext cx="7036500" cy="1127100"/>
          </a:xfrm>
          <a:prstGeom prst="rect">
            <a:avLst/>
          </a:prstGeom>
          <a:solidFill>
            <a:srgbClr val="F4CCCC"/>
          </a:solidFill>
          <a:ln cap="flat" cmpd="sng" w="9525">
            <a:solidFill>
              <a:srgbClr val="F4CC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venir"/>
              <a:buNone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Opportunities and Threats</a:t>
            </a:r>
            <a:endParaRPr sz="3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5"/>
          <p:cNvSpPr txBox="1"/>
          <p:nvPr>
            <p:ph idx="1" type="body"/>
          </p:nvPr>
        </p:nvSpPr>
        <p:spPr>
          <a:xfrm>
            <a:off x="291825" y="1732750"/>
            <a:ext cx="7783200" cy="452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90804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70"/>
              <a:buNone/>
            </a:pPr>
            <a:r>
              <a:t/>
            </a:r>
            <a:endParaRPr sz="2000"/>
          </a:p>
          <a:p>
            <a:pPr indent="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b="1" lang="en-GB" sz="2000">
                <a:solidFill>
                  <a:schemeClr val="dk1"/>
                </a:solidFill>
              </a:rPr>
              <a:t>Opportunities (Gorman, 2017):</a:t>
            </a:r>
            <a:r>
              <a:rPr lang="en-GB" sz="20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                                                                                   </a:t>
            </a:r>
            <a:endParaRPr sz="2000">
              <a:solidFill>
                <a:schemeClr val="dk1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sz="2000"/>
              <a:t>• Training courses in Health and Social Care. </a:t>
            </a:r>
            <a:endParaRPr sz="2000"/>
          </a:p>
          <a:p>
            <a:pPr indent="0" lvl="0" marL="22860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1800"/>
              <a:buNone/>
            </a:pPr>
            <a:r>
              <a:rPr lang="en-GB" sz="20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• Support from tutors and mentors.</a:t>
            </a:r>
            <a:endParaRPr sz="2000"/>
          </a:p>
          <a:p>
            <a:pPr indent="0" lvl="0" marL="22860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1800"/>
              <a:buNone/>
            </a:pPr>
            <a:r>
              <a:rPr lang="en-GB" sz="20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• English courses to improve communication.</a:t>
            </a:r>
            <a:endParaRPr sz="2000"/>
          </a:p>
          <a:p>
            <a:pPr indent="0" lvl="0" marL="22860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1800"/>
              <a:buNone/>
            </a:pPr>
            <a:r>
              <a:rPr b="1" lang="en-GB" sz="2000"/>
              <a:t>  </a:t>
            </a:r>
            <a:r>
              <a:rPr b="1" lang="en-GB" sz="2000">
                <a:solidFill>
                  <a:schemeClr val="dk1"/>
                </a:solidFill>
              </a:rPr>
              <a:t>Threats (Thompson, 2018):</a:t>
            </a:r>
            <a:endParaRPr b="1" sz="2000"/>
          </a:p>
          <a:p>
            <a:pPr indent="0" lvl="0" marL="22860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1800"/>
              <a:buNone/>
            </a:pPr>
            <a:r>
              <a:rPr lang="en-GB" sz="20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• Strong competition for jobs.</a:t>
            </a:r>
            <a:endParaRPr sz="2000"/>
          </a:p>
          <a:p>
            <a:pPr indent="0" lvl="0" marL="22860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1800"/>
              <a:buNone/>
            </a:pPr>
            <a:r>
              <a:rPr lang="en-GB" sz="20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• Time management between study and work.</a:t>
            </a:r>
            <a:endParaRPr sz="2000"/>
          </a:p>
          <a:p>
            <a:pPr indent="0" lvl="0" marL="228600" rtl="0" algn="l">
              <a:lnSpc>
                <a:spcPct val="90000"/>
              </a:lnSpc>
              <a:spcBef>
                <a:spcPts val="15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000"/>
          </a:p>
        </p:txBody>
      </p:sp>
      <p:pic>
        <p:nvPicPr>
          <p:cNvPr descr="Team of happy doctors in a meeting (Provided by Getty Images)" id="135" name="Google Shape;135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73700" y="4286250"/>
            <a:ext cx="2790625" cy="2183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6"/>
          <p:cNvSpPr txBox="1"/>
          <p:nvPr>
            <p:ph type="title"/>
          </p:nvPr>
        </p:nvSpPr>
        <p:spPr>
          <a:xfrm>
            <a:off x="859650" y="202127"/>
            <a:ext cx="7424700" cy="1421100"/>
          </a:xfrm>
          <a:prstGeom prst="rect">
            <a:avLst/>
          </a:prstGeom>
          <a:solidFill>
            <a:srgbClr val="F4CCCC"/>
          </a:solidFill>
          <a:ln cap="flat" cmpd="sng" w="9525">
            <a:solidFill>
              <a:srgbClr val="F4CC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venir"/>
              <a:buNone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How I Will Use My Strengths</a:t>
            </a:r>
            <a:endParaRPr sz="3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6"/>
          <p:cNvSpPr txBox="1"/>
          <p:nvPr>
            <p:ph idx="1" type="body"/>
          </p:nvPr>
        </p:nvSpPr>
        <p:spPr>
          <a:xfrm>
            <a:off x="307625" y="1867500"/>
            <a:ext cx="6076200" cy="4990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90804" lvl="0" marL="22860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sz="2000"/>
          </a:p>
          <a:p>
            <a:pPr indent="0" lvl="0" marL="228600" rtl="0" algn="l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sz="20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rPr>
              <a:t>•</a:t>
            </a: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 will use my empathy and communication skills to build good relationships with colleagues and clients (Thompson, 2018).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228600" rtl="0" algn="l">
              <a:lnSpc>
                <a:spcPct val="110000"/>
              </a:lnSpc>
              <a:spcBef>
                <a:spcPts val="1500"/>
              </a:spcBef>
              <a:spcAft>
                <a:spcPts val="0"/>
              </a:spcAft>
              <a:buSzPts val="1800"/>
              <a:buNone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 I will use my motivation to keep learning and attend more training.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228600" rtl="0" algn="l">
              <a:lnSpc>
                <a:spcPct val="110000"/>
              </a:lnSpc>
              <a:spcBef>
                <a:spcPts val="1500"/>
              </a:spcBef>
              <a:spcAft>
                <a:spcPts val="0"/>
              </a:spcAft>
              <a:buSzPts val="1800"/>
              <a:buNone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 I will overcome my fear of speaking by practicing and using feedback from teachers.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228600" rtl="0" algn="l">
              <a:lnSpc>
                <a:spcPct val="110000"/>
              </a:lnSpc>
              <a:spcBef>
                <a:spcPts val="1500"/>
              </a:spcBef>
              <a:spcAft>
                <a:spcPts val="0"/>
              </a:spcAft>
              <a:buSzPts val="1800"/>
              <a:buNone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• I will use my organisation skills to manage stress and time better (Armstrong, 2014).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228600" rtl="0" algn="l">
              <a:lnSpc>
                <a:spcPct val="110000"/>
              </a:lnSpc>
              <a:spcBef>
                <a:spcPts val="15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Psychiatrist Session in Mental Health Clinic. Patient Character with Depression in Psychologist Practitioner Office (Provided by Getty Images)" id="142" name="Google Shape;142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83824" y="4486875"/>
            <a:ext cx="2589926" cy="2145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"/>
          <p:cNvSpPr txBox="1"/>
          <p:nvPr>
            <p:ph type="title"/>
          </p:nvPr>
        </p:nvSpPr>
        <p:spPr>
          <a:xfrm>
            <a:off x="836675" y="218871"/>
            <a:ext cx="5181900" cy="1021200"/>
          </a:xfrm>
          <a:prstGeom prst="rect">
            <a:avLst/>
          </a:prstGeom>
          <a:solidFill>
            <a:srgbClr val="F4CCCC"/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venir"/>
              <a:buNone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References</a:t>
            </a:r>
            <a:endParaRPr sz="3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7"/>
          <p:cNvSpPr txBox="1"/>
          <p:nvPr>
            <p:ph idx="1" type="body"/>
          </p:nvPr>
        </p:nvSpPr>
        <p:spPr>
          <a:xfrm>
            <a:off x="189375" y="2377600"/>
            <a:ext cx="8751900" cy="35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06375" lvl="0" marL="2286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474747"/>
              </a:buClr>
              <a:buSzPts val="1450"/>
              <a:buFont typeface="Roboto"/>
              <a:buChar char="•"/>
            </a:pPr>
            <a:r>
              <a:rPr lang="en-GB" sz="1500">
                <a:latin typeface="Arial"/>
                <a:ea typeface="Arial"/>
                <a:cs typeface="Arial"/>
                <a:sym typeface="Arial"/>
              </a:rPr>
              <a:t>Armstrong, M. (2014). </a:t>
            </a:r>
            <a:r>
              <a:rPr i="1" lang="en-GB" sz="1500">
                <a:latin typeface="Arial"/>
                <a:ea typeface="Arial"/>
                <a:cs typeface="Arial"/>
                <a:sym typeface="Arial"/>
              </a:rPr>
              <a:t>A handbook of human resource management practice</a:t>
            </a:r>
            <a:r>
              <a:rPr lang="en-GB" sz="1500">
                <a:latin typeface="Arial"/>
                <a:ea typeface="Arial"/>
                <a:cs typeface="Arial"/>
                <a:sym typeface="Arial"/>
              </a:rPr>
              <a:t> (13th ed.). Kogan Page.</a:t>
            </a:r>
            <a:endParaRPr sz="1500">
              <a:latin typeface="Arial"/>
              <a:ea typeface="Arial"/>
              <a:cs typeface="Arial"/>
              <a:sym typeface="Arial"/>
            </a:endParaRPr>
          </a:p>
          <a:p>
            <a:pPr indent="-206375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74747"/>
              </a:buClr>
              <a:buSzPts val="1450"/>
              <a:buFont typeface="Roboto"/>
              <a:buChar char="•"/>
            </a:pPr>
            <a:r>
              <a:rPr lang="en-GB" sz="1500">
                <a:latin typeface="Arial"/>
                <a:ea typeface="Arial"/>
                <a:cs typeface="Arial"/>
                <a:sym typeface="Arial"/>
              </a:rPr>
              <a:t>Gorman, G. (2017). </a:t>
            </a:r>
            <a:r>
              <a:rPr i="1" lang="en-GB" sz="1500">
                <a:latin typeface="Arial"/>
                <a:ea typeface="Arial"/>
                <a:cs typeface="Arial"/>
                <a:sym typeface="Arial"/>
              </a:rPr>
              <a:t>Professional development in health and social care</a:t>
            </a:r>
            <a:r>
              <a:rPr lang="en-GB" sz="1500">
                <a:latin typeface="Arial"/>
                <a:ea typeface="Arial"/>
                <a:cs typeface="Arial"/>
                <a:sym typeface="Arial"/>
              </a:rPr>
              <a:t>. Routledge.</a:t>
            </a:r>
            <a:endParaRPr sz="1500">
              <a:latin typeface="Arial"/>
              <a:ea typeface="Arial"/>
              <a:cs typeface="Arial"/>
              <a:sym typeface="Arial"/>
            </a:endParaRPr>
          </a:p>
          <a:p>
            <a:pPr indent="-206375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74747"/>
              </a:buClr>
              <a:buSzPts val="1450"/>
              <a:buFont typeface="Roboto"/>
              <a:buChar char="•"/>
            </a:pPr>
            <a:r>
              <a:rPr lang="en-GB" sz="1500">
                <a:latin typeface="Arial"/>
                <a:ea typeface="Arial"/>
                <a:cs typeface="Arial"/>
                <a:sym typeface="Arial"/>
              </a:rPr>
              <a:t>Johnson, G., Scholes, K., &amp; Whittington, R. (2008). </a:t>
            </a:r>
            <a:r>
              <a:rPr i="1" lang="en-GB" sz="1500">
                <a:latin typeface="Arial"/>
                <a:ea typeface="Arial"/>
                <a:cs typeface="Arial"/>
                <a:sym typeface="Arial"/>
              </a:rPr>
              <a:t>Exploring corporate strategy: Text and cases</a:t>
            </a:r>
            <a:r>
              <a:rPr lang="en-GB" sz="1500">
                <a:latin typeface="Arial"/>
                <a:ea typeface="Arial"/>
                <a:cs typeface="Arial"/>
                <a:sym typeface="Arial"/>
              </a:rPr>
              <a:t> (8th ed.). Pearson Education.</a:t>
            </a:r>
            <a:endParaRPr sz="1500">
              <a:latin typeface="Arial"/>
              <a:ea typeface="Arial"/>
              <a:cs typeface="Arial"/>
              <a:sym typeface="Arial"/>
            </a:endParaRPr>
          </a:p>
          <a:p>
            <a:pPr indent="-206375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74747"/>
              </a:buClr>
              <a:buSzPts val="1450"/>
              <a:buFont typeface="Roboto"/>
              <a:buChar char="•"/>
            </a:pPr>
            <a:r>
              <a:rPr lang="en-GB" sz="1500">
                <a:latin typeface="Arial"/>
                <a:ea typeface="Arial"/>
                <a:cs typeface="Arial"/>
                <a:sym typeface="Arial"/>
              </a:rPr>
              <a:t>Sutherland, S., &amp; Canwell, D. (2004). </a:t>
            </a:r>
            <a:r>
              <a:rPr i="1" lang="en-GB" sz="1500">
                <a:latin typeface="Arial"/>
                <a:ea typeface="Arial"/>
                <a:cs typeface="Arial"/>
                <a:sym typeface="Arial"/>
              </a:rPr>
              <a:t>Key concepts in human resource management</a:t>
            </a:r>
            <a:r>
              <a:rPr lang="en-GB" sz="1500">
                <a:latin typeface="Arial"/>
                <a:ea typeface="Arial"/>
                <a:cs typeface="Arial"/>
                <a:sym typeface="Arial"/>
              </a:rPr>
              <a:t>. Palgrave Macmillan.</a:t>
            </a:r>
            <a:endParaRPr sz="1500">
              <a:latin typeface="Arial"/>
              <a:ea typeface="Arial"/>
              <a:cs typeface="Arial"/>
              <a:sym typeface="Arial"/>
            </a:endParaRPr>
          </a:p>
          <a:p>
            <a:pPr indent="-206375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74747"/>
              </a:buClr>
              <a:buSzPts val="1450"/>
              <a:buFont typeface="Roboto"/>
              <a:buChar char="•"/>
            </a:pPr>
            <a:r>
              <a:rPr lang="en-GB" sz="1500">
                <a:latin typeface="Arial"/>
                <a:ea typeface="Arial"/>
                <a:cs typeface="Arial"/>
                <a:sym typeface="Arial"/>
              </a:rPr>
              <a:t>Thompson, N. (2018). </a:t>
            </a:r>
            <a:r>
              <a:rPr i="1" lang="en-GB" sz="1500">
                <a:latin typeface="Arial"/>
                <a:ea typeface="Arial"/>
                <a:cs typeface="Arial"/>
                <a:sym typeface="Arial"/>
              </a:rPr>
              <a:t>People skills</a:t>
            </a:r>
            <a:r>
              <a:rPr lang="en-GB" sz="1500">
                <a:latin typeface="Arial"/>
                <a:ea typeface="Arial"/>
                <a:cs typeface="Arial"/>
                <a:sym typeface="Arial"/>
              </a:rPr>
              <a:t> (4th ed.). Red Globe Press.</a:t>
            </a:r>
            <a:endParaRPr sz="1500">
              <a:latin typeface="Arial"/>
              <a:ea typeface="Arial"/>
              <a:cs typeface="Arial"/>
              <a:sym typeface="Arial"/>
            </a:endParaRPr>
          </a:p>
          <a:p>
            <a:pPr indent="-206375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74747"/>
              </a:buClr>
              <a:buSzPts val="1450"/>
              <a:buFont typeface="Roboto"/>
              <a:buChar char="•"/>
            </a:pPr>
            <a:r>
              <a:rPr lang="en-GB" sz="1500">
                <a:latin typeface="Arial"/>
                <a:ea typeface="Arial"/>
                <a:cs typeface="Arial"/>
                <a:sym typeface="Arial"/>
              </a:rPr>
              <a:t>Whetton, D. A., &amp; Cameron, K. S. (2016). </a:t>
            </a:r>
            <a:r>
              <a:rPr i="1" lang="en-GB" sz="1500">
                <a:latin typeface="Arial"/>
                <a:ea typeface="Arial"/>
                <a:cs typeface="Arial"/>
                <a:sym typeface="Arial"/>
              </a:rPr>
              <a:t>Developing management skills</a:t>
            </a:r>
            <a:r>
              <a:rPr lang="en-GB" sz="1500">
                <a:latin typeface="Arial"/>
                <a:ea typeface="Arial"/>
                <a:cs typeface="Arial"/>
                <a:sym typeface="Arial"/>
              </a:rPr>
              <a:t> (9th ed.). Pearson Education.</a:t>
            </a:r>
            <a:endParaRPr sz="1500">
              <a:latin typeface="Arial"/>
              <a:ea typeface="Arial"/>
              <a:cs typeface="Arial"/>
              <a:sym typeface="Arial"/>
            </a:endParaRPr>
          </a:p>
          <a:p>
            <a:pPr indent="-206375" lvl="0" marL="228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74747"/>
              </a:buClr>
              <a:buSzPts val="1450"/>
              <a:buFont typeface="Roboto"/>
              <a:buChar char="•"/>
            </a:pPr>
            <a:r>
              <a:rPr lang="en-GB" sz="1500">
                <a:latin typeface="Arial"/>
                <a:ea typeface="Arial"/>
                <a:cs typeface="Arial"/>
                <a:sym typeface="Arial"/>
              </a:rPr>
              <a:t>Skills for Care. (2024). </a:t>
            </a:r>
            <a:r>
              <a:rPr i="1" lang="en-GB" sz="1500">
                <a:latin typeface="Arial"/>
                <a:ea typeface="Arial"/>
                <a:cs typeface="Arial"/>
                <a:sym typeface="Arial"/>
              </a:rPr>
              <a:t>Developing your career in adult social care</a:t>
            </a:r>
            <a:r>
              <a:rPr lang="en-GB" sz="1500">
                <a:latin typeface="Arial"/>
                <a:ea typeface="Arial"/>
                <a:cs typeface="Arial"/>
                <a:sym typeface="Arial"/>
              </a:rPr>
              <a:t>. Retrieved from</a:t>
            </a:r>
            <a:r>
              <a:rPr lang="en-GB" sz="1500">
                <a:solidFill>
                  <a:schemeClr val="hlink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 </a:t>
            </a:r>
            <a:r>
              <a:rPr lang="en-GB" sz="15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https://www.skillsforcare.org.uk</a:t>
            </a:r>
            <a:endParaRPr sz="3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AccentBoxVTI">
  <a:themeElements>
    <a:clrScheme name="AccentBoxVTI">
      <a:dk1>
        <a:srgbClr val="000000"/>
      </a:dk1>
      <a:lt1>
        <a:srgbClr val="FFFFFF"/>
      </a:lt1>
      <a:dk2>
        <a:srgbClr val="262626"/>
      </a:dk2>
      <a:lt2>
        <a:srgbClr val="FFFFFF"/>
      </a:lt2>
      <a:accent1>
        <a:srgbClr val="F5A700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