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515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469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463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248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500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160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209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81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56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070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46539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0931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008657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98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690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103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63C5F-3A41-4FE4-9284-9D6D8A30CB10}" type="datetimeFigureOut">
              <a:rPr lang="en-US" smtClean="0"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133351-D595-419F-8680-788713BEF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591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8302-BFDC-4BED-909B-914F0A1E5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9490" y="323558"/>
            <a:ext cx="11493304" cy="998806"/>
          </a:xfrm>
        </p:spPr>
        <p:txBody>
          <a:bodyPr/>
          <a:lstStyle/>
          <a:p>
            <a:pPr algn="ctr"/>
            <a:r>
              <a:rPr lang="en-US" sz="4400" b="1" dirty="0">
                <a:solidFill>
                  <a:schemeClr val="tx1"/>
                </a:solidFill>
                <a:latin typeface="Arial Black" panose="020B0A04020102020204" pitchFamily="34" charset="0"/>
              </a:rPr>
              <a:t>ASDA</a:t>
            </a:r>
            <a:endParaRPr lang="en-US" sz="44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EA9E1E-AA8C-44AF-870F-68EF77EA12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1148" y="1702191"/>
            <a:ext cx="6991645" cy="4832252"/>
          </a:xfrm>
        </p:spPr>
        <p:txBody>
          <a:bodyPr/>
          <a:lstStyle/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Founded in 1949 in Leeds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ASDA is an abbreviation of Peter </a:t>
            </a:r>
            <a:r>
              <a:rPr lang="en-US" sz="2400" dirty="0" err="1">
                <a:solidFill>
                  <a:schemeClr val="tx1"/>
                </a:solidFill>
                <a:latin typeface="Arial Black" panose="020B0A04020102020204" pitchFamily="34" charset="0"/>
              </a:rPr>
              <a:t>AS</a:t>
            </a:r>
            <a:r>
              <a:rPr lang="en-US" dirty="0" err="1">
                <a:solidFill>
                  <a:schemeClr val="tx1"/>
                </a:solidFill>
                <a:latin typeface="Arial Black" panose="020B0A04020102020204" pitchFamily="34" charset="0"/>
              </a:rPr>
              <a:t>quith</a:t>
            </a: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 and </a:t>
            </a:r>
            <a:r>
              <a:rPr lang="en-US" sz="2400" dirty="0" err="1">
                <a:solidFill>
                  <a:schemeClr val="tx1"/>
                </a:solidFill>
                <a:latin typeface="Arial Black" panose="020B0A04020102020204" pitchFamily="34" charset="0"/>
              </a:rPr>
              <a:t>DA</a:t>
            </a:r>
            <a:r>
              <a:rPr lang="en-US" dirty="0" err="1">
                <a:solidFill>
                  <a:schemeClr val="tx1"/>
                </a:solidFill>
                <a:latin typeface="Arial Black" panose="020B0A04020102020204" pitchFamily="34" charset="0"/>
              </a:rPr>
              <a:t>iries</a:t>
            </a:r>
            <a:endParaRPr lang="en-US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In 1964 GEM’s sales have grown from £6,000 per week to around £60,000 per week in just six months. 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In 2018 ASDA had opened UK's first parcel tower.</a:t>
            </a:r>
          </a:p>
        </p:txBody>
      </p:sp>
      <p:pic>
        <p:nvPicPr>
          <p:cNvPr id="7" name="Picture 6" descr="A picture containing building, outdoor, clock, green&#10;&#10;Description automatically generated">
            <a:extLst>
              <a:ext uri="{FF2B5EF4-FFF2-40B4-BE49-F238E27FC236}">
                <a16:creationId xmlns:a16="http://schemas.microsoft.com/office/drawing/2014/main" id="{A8A6AFB7-E5F4-428D-BE95-857C4108D4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7932" y="4389120"/>
            <a:ext cx="4065563" cy="2145322"/>
          </a:xfrm>
          <a:prstGeom prst="rect">
            <a:avLst/>
          </a:prstGeom>
        </p:spPr>
      </p:pic>
      <p:pic>
        <p:nvPicPr>
          <p:cNvPr id="9" name="Picture 8" descr="A picture containing building, bus, outdoor, old&#10;&#10;Description automatically generated">
            <a:extLst>
              <a:ext uri="{FF2B5EF4-FFF2-40B4-BE49-F238E27FC236}">
                <a16:creationId xmlns:a16="http://schemas.microsoft.com/office/drawing/2014/main" id="{4BF15D66-FC7C-49BF-8A34-0183597A13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490" y="1737360"/>
            <a:ext cx="4037428" cy="214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627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B3F8F-3285-4BA8-AB66-58C7677A2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81354"/>
            <a:ext cx="10872241" cy="71745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 Black" panose="020B0A04020102020204" pitchFamily="34" charset="0"/>
              </a:rPr>
              <a:t>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DBB36-F4C5-43C3-BA68-6E363E768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6257"/>
            <a:ext cx="11012918" cy="4740813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						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can be defined as the standard of something 										as measured against other things of a similar kind; the 										degree of excellence of something.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									Quality of a product or service refers to the 												perception of the degree to which the product or service 										meets the customer's expectations.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						Peter Drucker: "Quality in a product or service is not 										hat the supplier puts in. It is what the customer gets out 										and is willing to pay for”</a:t>
            </a:r>
          </a:p>
        </p:txBody>
      </p:sp>
      <p:pic>
        <p:nvPicPr>
          <p:cNvPr id="7" name="Picture 6" descr="A picture containing ball, game&#10;&#10;Description automatically generated">
            <a:extLst>
              <a:ext uri="{FF2B5EF4-FFF2-40B4-BE49-F238E27FC236}">
                <a16:creationId xmlns:a16="http://schemas.microsoft.com/office/drawing/2014/main" id="{B7EE4385-2224-499A-9145-62ED58C628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3" y="1716257"/>
            <a:ext cx="4056184" cy="4009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65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2B010-01B2-4BE4-B7C2-D6C0E889A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572" y="2385672"/>
            <a:ext cx="4602747" cy="333987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ASDA had made a lot of improvements in their products or business processes to satisfy internal and external customers in terms of QCDS (Quality, Cost-effective, Delivery on time, customer-care Service)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According to ASDA, all the employees aim to please customers, as the customers are one of the most important resources they have.</a:t>
            </a:r>
          </a:p>
        </p:txBody>
      </p:sp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320D99C2-5070-4FC7-B402-B9F3ADE9FA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582" y="2385672"/>
            <a:ext cx="4602747" cy="42460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31F3C9-6229-4F78-8082-8E60A6F7E9E1}"/>
              </a:ext>
            </a:extLst>
          </p:cNvPr>
          <p:cNvSpPr txBox="1"/>
          <p:nvPr/>
        </p:nvSpPr>
        <p:spPr>
          <a:xfrm>
            <a:off x="701040" y="536553"/>
            <a:ext cx="810533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 Black" panose="020B0A04020102020204" pitchFamily="34" charset="0"/>
              </a:rPr>
              <a:t>ASDA Total Quality Management (TQM)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51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867B9-B14C-4145-B6A2-C4E9A59A7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11139528" cy="573492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prstClr val="black"/>
                </a:solidFill>
                <a:latin typeface="Arial Black" panose="020B0A04020102020204" pitchFamily="34" charset="0"/>
              </a:rPr>
              <a:t>								ASDA TQM</a:t>
            </a:r>
            <a:br>
              <a:rPr lang="en-US" sz="4000" dirty="0">
                <a:solidFill>
                  <a:prstClr val="black"/>
                </a:solidFill>
                <a:latin typeface="Arial Black" panose="020B0A04020102020204" pitchFamily="34" charset="0"/>
              </a:rPr>
            </a:br>
            <a:br>
              <a:rPr lang="en-US" sz="4000" dirty="0">
                <a:solidFill>
                  <a:prstClr val="black"/>
                </a:solidFill>
                <a:latin typeface="Arial Black" panose="020B0A04020102020204" pitchFamily="34" charset="0"/>
              </a:rPr>
            </a:b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B21CC378-5FE9-4C6C-B317-76A883C2AE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8634" y="1288738"/>
            <a:ext cx="8337452" cy="2188325"/>
          </a:xfrm>
          <a:prstGeom prst="rect">
            <a:avLst/>
          </a:prstGeom>
        </p:spPr>
      </p:pic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F0CEBFD2-C333-4062-BBA3-CCB6BECA6B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0917716"/>
              </p:ext>
            </p:extLst>
          </p:nvPr>
        </p:nvGraphicFramePr>
        <p:xfrm>
          <a:off x="1378634" y="3477063"/>
          <a:ext cx="8128000" cy="31206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93108311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554756175"/>
                    </a:ext>
                  </a:extLst>
                </a:gridCol>
              </a:tblGrid>
              <a:tr h="3120685">
                <a:tc>
                  <a:txBody>
                    <a:bodyPr/>
                    <a:lstStyle/>
                    <a:p>
                      <a:pPr lvl="0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Customer loyalty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– more likely to be a source of repeat business and to recommend the business to friends and family.</a:t>
                      </a:r>
                    </a:p>
                    <a:p>
                      <a:pPr lvl="0"/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Enhanced public image 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–</a:t>
                      </a: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helps build a brand and provides protection if there is a slip-up in customer service</a:t>
                      </a:r>
                    </a:p>
                    <a:p>
                      <a:endParaRPr lang="en-US" b="0" i="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lvl="0" fontAlgn="base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Equality between customers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</a:t>
                      </a: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Not all the customers are equal - The customer is always right, but not every customer is right for your business. </a:t>
                      </a:r>
                    </a:p>
                    <a:p>
                      <a:pPr lvl="0" fontAlgn="base"/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 fontAlgn="base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Price hunters 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 Loving your customers doesn’t mean they’ll love you back.</a:t>
                      </a: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US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9239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0598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BA82C-52AC-4E93-BE83-C439DEB2E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988148"/>
          </a:xfrm>
        </p:spPr>
        <p:txBody>
          <a:bodyPr>
            <a:normAutofit fontScale="90000"/>
          </a:bodyPr>
          <a:lstStyle/>
          <a:p>
            <a:pPr fontAlgn="base"/>
            <a:r>
              <a:rPr lang="en-US" dirty="0">
                <a:solidFill>
                  <a:schemeClr val="tx1"/>
                </a:solidFill>
              </a:rPr>
              <a:t>				</a:t>
            </a:r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ASDA Stakeholders</a:t>
            </a:r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 main external stakeholders of ASDA are customers, suppliers, creditors, competitors, pressure groups, local communities, and the government.</a:t>
            </a: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 of TQM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products manufactured at lower cost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waste and saves time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engagement (reduces turnover and saves money on training and mistakes due to inexperience)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 of TQM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Requires Deep Commitment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levels of management must be on board for the program to be truly successful.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lack of effort or resources will undermine the success of a TQM program</a:t>
            </a:r>
            <a:br>
              <a:rPr lang="en-US" dirty="0"/>
            </a:b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utoShape 2" descr="Advantages &amp; Disadvantages of Total Quality Management Strategies">
            <a:extLst>
              <a:ext uri="{FF2B5EF4-FFF2-40B4-BE49-F238E27FC236}">
                <a16:creationId xmlns:a16="http://schemas.microsoft.com/office/drawing/2014/main" id="{2B0088F6-DBF6-4D88-B2B1-3CD7B8AEEA1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500" y="6794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335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6C253-2BED-4519-BE02-2FA52CFAB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9869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of ASDA</a:t>
            </a:r>
            <a:endParaRPr lang="en-US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22E4B0B-FACE-4533-90D6-57A48DE7B5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991645"/>
              </p:ext>
            </p:extLst>
          </p:nvPr>
        </p:nvGraphicFramePr>
        <p:xfrm>
          <a:off x="677861" y="1308294"/>
          <a:ext cx="9324268" cy="5190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2102">
                  <a:extLst>
                    <a:ext uri="{9D8B030D-6E8A-4147-A177-3AD203B41FA5}">
                      <a16:colId xmlns:a16="http://schemas.microsoft.com/office/drawing/2014/main" val="1618694268"/>
                    </a:ext>
                  </a:extLst>
                </a:gridCol>
                <a:gridCol w="5022166">
                  <a:extLst>
                    <a:ext uri="{9D8B030D-6E8A-4147-A177-3AD203B41FA5}">
                      <a16:colId xmlns:a16="http://schemas.microsoft.com/office/drawing/2014/main" val="57514680"/>
                    </a:ext>
                  </a:extLst>
                </a:gridCol>
              </a:tblGrid>
              <a:tr h="259549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endParaRPr 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Customers loyalty scheme.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Quality of its products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Lots of shareholders </a:t>
                      </a:r>
                    </a:p>
                    <a:p>
                      <a:endParaRPr lang="en-US" sz="3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</a:p>
                    <a:p>
                      <a:endParaRPr 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Less number of stores as Tesco and Sainsbury has.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Not cheaper than discounters such as Aldi and Lidl.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using a well-established TQM plan</a:t>
                      </a: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3614433"/>
                  </a:ext>
                </a:extLst>
              </a:tr>
              <a:tr h="259549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</a:p>
                    <a:p>
                      <a:endParaRPr 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Good job developments offer.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pening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new stores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Develop their online shopping platform</a:t>
                      </a:r>
                    </a:p>
                    <a:p>
                      <a:endParaRPr lang="en-US" sz="3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  <a:p>
                      <a:endParaRPr lang="en-US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Competitors as Tesco, Sainsbury, Aldi, Lidl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Decrease in the number of shareholders.</a:t>
                      </a:r>
                    </a:p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➤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ASDA HQ might pick at any stretch to become free of the range of George clothing.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1829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656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" name="Content Placeholder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4699A541-6A24-49B9-86B0-DF6C4B8EB3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9311"/>
          <a:stretch/>
        </p:blipFill>
        <p:spPr>
          <a:xfrm>
            <a:off x="677334" y="140677"/>
            <a:ext cx="8274669" cy="2907323"/>
          </a:xfrm>
          <a:custGeom>
            <a:avLst/>
            <a:gdLst/>
            <a:ahLst/>
            <a:cxnLst/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F523068-61B1-4461-A3A2-8F9CD54A4E0E}"/>
              </a:ext>
            </a:extLst>
          </p:cNvPr>
          <p:cNvSpPr txBox="1"/>
          <p:nvPr/>
        </p:nvSpPr>
        <p:spPr>
          <a:xfrm>
            <a:off x="1217783" y="3244840"/>
            <a:ext cx="82167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Opening more streets shops and develop the online selling platform.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the stakeholders’ number.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Following an implementation plan for providing good quality standards by fallowing quality control systems as: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Quality circle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Total quality management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ISO 9000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Self-checking or inspection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Training and development</a:t>
            </a:r>
          </a:p>
          <a:p>
            <a:pPr marL="1657350" lvl="3" indent="-285750">
              <a:buFont typeface="Wingdings" panose="05000000000000000000" pitchFamily="2" charset="2"/>
              <a:buChar char="Ø"/>
            </a:pPr>
            <a:r>
              <a:rPr lang="en-US" dirty="0"/>
              <a:t>Bench marking</a:t>
            </a:r>
          </a:p>
        </p:txBody>
      </p:sp>
    </p:spTree>
    <p:extLst>
      <p:ext uri="{BB962C8B-B14F-4D97-AF65-F5344CB8AC3E}">
        <p14:creationId xmlns:p14="http://schemas.microsoft.com/office/powerpoint/2010/main" val="41912880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662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Trebuchet MS</vt:lpstr>
      <vt:lpstr>Wingdings</vt:lpstr>
      <vt:lpstr>Wingdings 3</vt:lpstr>
      <vt:lpstr>Facet</vt:lpstr>
      <vt:lpstr>ASDA</vt:lpstr>
      <vt:lpstr>Quality</vt:lpstr>
      <vt:lpstr>PowerPoint Presentation</vt:lpstr>
      <vt:lpstr>        ASDA TQM  </vt:lpstr>
      <vt:lpstr>    ASDA Stakeholders   The main external stakeholders of ASDA are customers, suppliers, creditors, competitors, pressure groups, local communities, and the government.  Advantages of TQM ➤ Better products manufactured at lower cost ➤ Reduces waste and saves time ➤ Employee engagement (reduces turnover and saves money on training and mistakes due to inexperience)     Disadvantages of TQM ➤ Requires Deep Commitment ➤ All levels of management must be on board for the program to be truly successful. ➤ Any lack of effort or resources will undermine the success of a TQM program   </vt:lpstr>
      <vt:lpstr>SWOT analysis of ASDA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ASDA</dc:title>
  <dc:creator>Daniel</dc:creator>
  <cp:lastModifiedBy>Daniel</cp:lastModifiedBy>
  <cp:revision>4</cp:revision>
  <dcterms:created xsi:type="dcterms:W3CDTF">2020-03-19T02:11:15Z</dcterms:created>
  <dcterms:modified xsi:type="dcterms:W3CDTF">2020-03-19T02:28:49Z</dcterms:modified>
</cp:coreProperties>
</file>