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handoutMasterIdLst>
    <p:handoutMasterId r:id="rId9"/>
  </p:handoutMasterIdLst>
  <p:sldIdLst>
    <p:sldId id="290" r:id="rId2"/>
    <p:sldId id="263" r:id="rId3"/>
    <p:sldId id="265" r:id="rId4"/>
    <p:sldId id="267" r:id="rId5"/>
    <p:sldId id="268" r:id="rId6"/>
    <p:sldId id="271" r:id="rId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38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8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45436E-AAE6-4694-953D-F8DD45CFB3AF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06B8D7-653C-4E3A-940B-55A8FDB15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9688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9AA35-2B4E-483B-B38C-6CA1F9B3944B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6DCD6-B073-4C1D-9F49-44AAD05BD3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1) e.g.</a:t>
            </a:r>
            <a:r>
              <a:rPr lang="en-GB" baseline="0" dirty="0"/>
              <a:t> contrasting findings – why? Different contexts?</a:t>
            </a:r>
            <a:endParaRPr lang="en-GB" dirty="0"/>
          </a:p>
          <a:p>
            <a:endParaRPr lang="en-GB" dirty="0"/>
          </a:p>
          <a:p>
            <a:r>
              <a:rPr lang="en-GB" dirty="0"/>
              <a:t>2) Supporting a particular point of 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0193CA-9059-4C07-B6F4-1E4F2672801B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836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99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0256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820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3146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805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936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314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525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341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886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9841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9B25D-79AE-4B9C-9CBA-495B8E411B54}" type="datetimeFigureOut">
              <a:rPr lang="en-GB" smtClean="0"/>
              <a:t>06/02/2024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A87375-31AB-41C9-93C0-70B867C58B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651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A5466F-F819-DF45-A736-ACA4E546B2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t">
            <a:normAutofit/>
          </a:bodyPr>
          <a:lstStyle/>
          <a:p>
            <a:r>
              <a:rPr lang="en-US"/>
              <a:t>Critical Thinking about the Literature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99FBF45-5100-DD4D-A0D0-61AC0A7BB3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anchor="b"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7796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Demonstrate critical thinking!</a:t>
            </a:r>
            <a:endParaRPr lang="en-US" altLang="en-US" b="1"/>
          </a:p>
        </p:txBody>
      </p:sp>
      <p:sp>
        <p:nvSpPr>
          <p:cNvPr id="40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1900"/>
              <a:t>It is important to </a:t>
            </a:r>
            <a:r>
              <a:rPr lang="en-GB" sz="1900" b="1"/>
              <a:t>critically analyse </a:t>
            </a:r>
            <a:r>
              <a:rPr lang="en-GB" sz="1900"/>
              <a:t>the material you are reading</a:t>
            </a:r>
          </a:p>
          <a:p>
            <a:r>
              <a:rPr lang="en-GB" sz="1900"/>
              <a:t>You have to </a:t>
            </a:r>
            <a:r>
              <a:rPr lang="en-GB" sz="1900" b="1"/>
              <a:t>interpret</a:t>
            </a:r>
            <a:r>
              <a:rPr lang="en-GB" sz="1900"/>
              <a:t> the documents</a:t>
            </a:r>
          </a:p>
          <a:p>
            <a:r>
              <a:rPr lang="en-GB" sz="1900"/>
              <a:t>While reading, ask yourself questions about what you read:</a:t>
            </a:r>
          </a:p>
          <a:p>
            <a:pPr lvl="1"/>
            <a:r>
              <a:rPr lang="en-GB" sz="1900" b="1" u="sng"/>
              <a:t>Is the document valuable for your topic?</a:t>
            </a:r>
          </a:p>
          <a:p>
            <a:pPr lvl="1"/>
            <a:r>
              <a:rPr lang="en-GB" sz="1900"/>
              <a:t>What method(s) is used?</a:t>
            </a:r>
          </a:p>
          <a:p>
            <a:pPr lvl="1"/>
            <a:r>
              <a:rPr lang="en-GB" sz="1900"/>
              <a:t>What are the main conclusions?</a:t>
            </a:r>
          </a:p>
        </p:txBody>
      </p:sp>
      <p:pic>
        <p:nvPicPr>
          <p:cNvPr id="4101" name="Picture 4100" descr="Different coloured question marks">
            <a:extLst>
              <a:ext uri="{FF2B5EF4-FFF2-40B4-BE49-F238E27FC236}">
                <a16:creationId xmlns:a16="http://schemas.microsoft.com/office/drawing/2014/main" id="{D4093694-40B0-1049-C8FF-295D3FAA12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807" r="14193"/>
          <a:stretch/>
        </p:blipFill>
        <p:spPr>
          <a:xfrm>
            <a:off x="4648200" y="2080246"/>
            <a:ext cx="4038600" cy="302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92095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Examples of critical review questions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1600"/>
              <a:t>What is the main topic under review?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What are the main issues raised by the author?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1600"/>
              <a:t>To what extent do the findings echo existing studies?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What methodology has the author (s) used? Is it appropriate?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Is the article fair/biased?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How does the article relate to your own views?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Does the article display a contemporary view or are the findings/sources somewhat dated?</a:t>
            </a:r>
          </a:p>
          <a:p>
            <a:pPr>
              <a:lnSpc>
                <a:spcPct val="90000"/>
              </a:lnSpc>
            </a:pPr>
            <a:r>
              <a:rPr lang="en-GB" altLang="en-US" sz="1600"/>
              <a:t>What are your own conclusions about the literature?</a:t>
            </a:r>
          </a:p>
          <a:p>
            <a:pPr eaLnBrk="1" hangingPunct="1">
              <a:lnSpc>
                <a:spcPct val="90000"/>
              </a:lnSpc>
            </a:pPr>
            <a:endParaRPr lang="en-GB" altLang="en-US" sz="1600"/>
          </a:p>
        </p:txBody>
      </p:sp>
      <p:pic>
        <p:nvPicPr>
          <p:cNvPr id="19461" name="Picture 19460" descr="Magnifying glass and question mark">
            <a:extLst>
              <a:ext uri="{FF2B5EF4-FFF2-40B4-BE49-F238E27FC236}">
                <a16:creationId xmlns:a16="http://schemas.microsoft.com/office/drawing/2014/main" id="{54ABC2CE-76AB-562F-F141-FBA3CF6F97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03" r="20048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31441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/>
              <a:t>Writing a good literature review – success factors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altLang="en-US"/>
              <a:t>Read a few good, relevant reviews</a:t>
            </a:r>
          </a:p>
          <a:p>
            <a:r>
              <a:rPr lang="en-US" altLang="en-US"/>
              <a:t>Write critical annotations as you go</a:t>
            </a:r>
          </a:p>
          <a:p>
            <a:r>
              <a:rPr lang="en-US" altLang="en-US"/>
              <a:t>Develop a structure</a:t>
            </a:r>
          </a:p>
          <a:p>
            <a:r>
              <a:rPr lang="en-US" altLang="en-US"/>
              <a:t>Write purposefully</a:t>
            </a:r>
          </a:p>
          <a:p>
            <a:endParaRPr lang="en-US" altLang="en-US"/>
          </a:p>
        </p:txBody>
      </p:sp>
      <p:sp>
        <p:nvSpPr>
          <p:cNvPr id="2" name="TextBox 1"/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en-US" altLang="en-US" sz="2100" i="1"/>
              <a:t>Source: O’Leary (2004) </a:t>
            </a:r>
          </a:p>
          <a:p>
            <a:pPr marL="257175" indent="-257175" defTabSz="685800">
              <a:spcBef>
                <a:spcPct val="20000"/>
              </a:spcBef>
              <a:spcAft>
                <a:spcPts val="600"/>
              </a:spcAft>
              <a:buFont typeface="Arial" pitchFamily="34" charset="0"/>
              <a:buChar char="•"/>
            </a:pPr>
            <a:endParaRPr lang="en-US" sz="2100" i="1"/>
          </a:p>
        </p:txBody>
      </p:sp>
    </p:spTree>
    <p:extLst>
      <p:ext uri="{BB962C8B-B14F-4D97-AF65-F5344CB8AC3E}">
        <p14:creationId xmlns:p14="http://schemas.microsoft.com/office/powerpoint/2010/main" val="260964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How / Why record the literature?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Make a note of each source from the outset</a:t>
            </a:r>
          </a:p>
          <a:p>
            <a:pPr eaLnBrk="1" hangingPunct="1"/>
            <a:r>
              <a:rPr lang="en-GB" altLang="en-US" dirty="0"/>
              <a:t>Ideally enter full reference (Harvard Referencing) and comments in word</a:t>
            </a:r>
          </a:p>
          <a:p>
            <a:pPr eaLnBrk="1" hangingPunct="1"/>
            <a:r>
              <a:rPr lang="en-GB" altLang="en-US" dirty="0"/>
              <a:t>It is really frustrating to forget how to find a really good article/paper</a:t>
            </a:r>
          </a:p>
          <a:p>
            <a:pPr eaLnBrk="1" hangingPunct="1"/>
            <a:r>
              <a:rPr lang="en-GB" altLang="en-US" dirty="0"/>
              <a:t>Don’t leave it until two weeks prior to submission – difficult to find sources!</a:t>
            </a:r>
          </a:p>
        </p:txBody>
      </p:sp>
      <p:pic>
        <p:nvPicPr>
          <p:cNvPr id="23557" name="Picture 23556" descr="Exclamation mark on a yellow background">
            <a:extLst>
              <a:ext uri="{FF2B5EF4-FFF2-40B4-BE49-F238E27FC236}">
                <a16:creationId xmlns:a16="http://schemas.microsoft.com/office/drawing/2014/main" id="{C968FC5E-E17E-0863-29EF-63F1DA2CFC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106" r="5964" b="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0712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/>
              <a:t>Structure of a literature review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414338" indent="-414338"/>
            <a:r>
              <a:rPr lang="en-GB" altLang="en-US"/>
              <a:t>Include basic definitions</a:t>
            </a:r>
          </a:p>
          <a:p>
            <a:pPr marL="414338" indent="-414338"/>
            <a:r>
              <a:rPr lang="en-GB" altLang="en-US"/>
              <a:t>Discuss why the subject is of interest</a:t>
            </a:r>
          </a:p>
          <a:p>
            <a:pPr marL="414338" indent="-414338"/>
            <a:r>
              <a:rPr lang="en-GB" altLang="en-US"/>
              <a:t>Discuss what research has already been undertaken on the topic</a:t>
            </a:r>
          </a:p>
          <a:p>
            <a:pPr marL="414338" indent="-414338"/>
            <a:r>
              <a:rPr lang="en-GB" altLang="en-US"/>
              <a:t>Provide a clear summary of the research opportunities and objectives that emerge from the literature review</a:t>
            </a:r>
          </a:p>
        </p:txBody>
      </p:sp>
      <p:pic>
        <p:nvPicPr>
          <p:cNvPr id="21509" name="Picture 21508" descr="Close-up of open book against blurred bookshelf background">
            <a:extLst>
              <a:ext uri="{FF2B5EF4-FFF2-40B4-BE49-F238E27FC236}">
                <a16:creationId xmlns:a16="http://schemas.microsoft.com/office/drawing/2014/main" id="{0967F655-C004-69A5-752C-52BA4D2883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811" r="9609" b="-2"/>
          <a:stretch/>
        </p:blipFill>
        <p:spPr>
          <a:xfrm>
            <a:off x="4648200" y="1600201"/>
            <a:ext cx="40386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67035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95B19B56-67DE-41D4-A8AB-58A7788ACA29}" vid="{AC90CD25-97E4-450A-95ED-FC3CB2D79BD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302</Words>
  <Application>Microsoft Office PowerPoint</Application>
  <PresentationFormat>On-screen Show (4:3)</PresentationFormat>
  <Paragraphs>37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Myriad Pro</vt:lpstr>
      <vt:lpstr>Arial</vt:lpstr>
      <vt:lpstr>Calibri</vt:lpstr>
      <vt:lpstr>UWTSD</vt:lpstr>
      <vt:lpstr>Critical Thinking about the Literature</vt:lpstr>
      <vt:lpstr>Demonstrate critical thinking!</vt:lpstr>
      <vt:lpstr>Examples of critical review questions</vt:lpstr>
      <vt:lpstr>Writing a good literature review – success factors</vt:lpstr>
      <vt:lpstr>How / Why record the literature?</vt:lpstr>
      <vt:lpstr>Structure of a literature review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about the Literature</dc:title>
  <dc:creator>Helen Evans (Institute of Management and Health)</dc:creator>
  <cp:lastModifiedBy>Helen Evans (Institute of Management and Health)</cp:lastModifiedBy>
  <cp:revision>1</cp:revision>
  <dcterms:created xsi:type="dcterms:W3CDTF">2024-02-06T16:30:12Z</dcterms:created>
  <dcterms:modified xsi:type="dcterms:W3CDTF">2024-02-06T16:31:05Z</dcterms:modified>
</cp:coreProperties>
</file>