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tiff" ContentType="image/tiff"/>
  <Default Extension="png" ContentType="image/png"/>
  <Default Extension="rels" ContentType="application/vnd.openxmlformats-package.relationships+xml"/>
  <Default Extension="m4a" ContentType="audi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notesMasterIdLst>
    <p:notesMasterId r:id="rId14"/>
  </p:notesMasterIdLst>
  <p:sldIdLst>
    <p:sldId id="256" r:id="rId2"/>
    <p:sldId id="257" r:id="rId3"/>
    <p:sldId id="258" r:id="rId4"/>
    <p:sldId id="260" r:id="rId5"/>
    <p:sldId id="266" r:id="rId6"/>
    <p:sldId id="261" r:id="rId7"/>
    <p:sldId id="262" r:id="rId8"/>
    <p:sldId id="263" r:id="rId9"/>
    <p:sldId id="264" r:id="rId10"/>
    <p:sldId id="267" r:id="rId11"/>
    <p:sldId id="269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5010"/>
    <p:restoredTop sz="86612"/>
  </p:normalViewPr>
  <p:slideViewPr>
    <p:cSldViewPr snapToGrid="0" snapToObjects="1">
      <p:cViewPr varScale="1">
        <p:scale>
          <a:sx n="61" d="100"/>
          <a:sy n="61" d="100"/>
        </p:scale>
        <p:origin x="240" y="6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B0BF17-8550-574D-BE67-82216862060C}" type="datetimeFigureOut">
              <a:rPr lang="en-US" smtClean="0"/>
              <a:t>4/23/19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ADAC11-93AF-1E4C-BFB4-A5C608154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029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ADAC11-93AF-1E4C-BFB4-A5C608154B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1700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ADAC11-93AF-1E4C-BFB4-A5C608154B1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8376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 smtClean="0"/>
          </a:p>
          <a:p>
            <a:endParaRPr lang="en-US" baseline="0" dirty="0" smtClean="0"/>
          </a:p>
          <a:p>
            <a:endParaRPr lang="en-US" baseline="0" dirty="0" smtClean="0"/>
          </a:p>
          <a:p>
            <a:endParaRPr lang="en-US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ADAC11-93AF-1E4C-BFB4-A5C608154B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5603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ADAC11-93AF-1E4C-BFB4-A5C608154B1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8066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ADAC11-93AF-1E4C-BFB4-A5C608154B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9381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ADAC11-93AF-1E4C-BFB4-A5C608154B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57404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ADAC11-93AF-1E4C-BFB4-A5C608154B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45150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ADAC11-93AF-1E4C-BFB4-A5C608154B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304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ADAC11-93AF-1E4C-BFB4-A5C608154B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70794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ADAC11-93AF-1E4C-BFB4-A5C608154B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49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2A5D3400-2F0A-384C-91FA-CA5F01BD69CF}" type="datetimeFigureOut">
              <a:rPr lang="en-US" smtClean="0"/>
              <a:t>4/23/19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84227BD1-D09C-484B-9D28-631E07814E3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D3400-2F0A-384C-91FA-CA5F01BD69CF}" type="datetimeFigureOut">
              <a:rPr lang="en-US" smtClean="0"/>
              <a:t>4/23/19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27BD1-D09C-484B-9D28-631E07814E3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D3400-2F0A-384C-91FA-CA5F01BD69CF}" type="datetimeFigureOut">
              <a:rPr lang="en-US" smtClean="0"/>
              <a:t>4/23/19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27BD1-D09C-484B-9D28-631E07814E3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D3400-2F0A-384C-91FA-CA5F01BD69CF}" type="datetimeFigureOut">
              <a:rPr lang="en-US" smtClean="0"/>
              <a:t>4/23/19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27BD1-D09C-484B-9D28-631E07814E3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D3400-2F0A-384C-91FA-CA5F01BD69CF}" type="datetimeFigureOut">
              <a:rPr lang="en-US" smtClean="0"/>
              <a:t>4/23/19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27BD1-D09C-484B-9D28-631E07814E3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D3400-2F0A-384C-91FA-CA5F01BD69CF}" type="datetimeFigureOut">
              <a:rPr lang="en-US" smtClean="0"/>
              <a:t>4/23/19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27BD1-D09C-484B-9D28-631E07814E3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D3400-2F0A-384C-91FA-CA5F01BD69CF}" type="datetimeFigureOut">
              <a:rPr lang="en-US" smtClean="0"/>
              <a:t>4/23/19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27BD1-D09C-484B-9D28-631E07814E3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D3400-2F0A-384C-91FA-CA5F01BD69CF}" type="datetimeFigureOut">
              <a:rPr lang="en-US" smtClean="0"/>
              <a:t>4/23/19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27BD1-D09C-484B-9D28-631E07814E3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D3400-2F0A-384C-91FA-CA5F01BD69CF}" type="datetimeFigureOut">
              <a:rPr lang="en-US" smtClean="0"/>
              <a:t>4/23/19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27BD1-D09C-484B-9D28-631E07814E3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D3400-2F0A-384C-91FA-CA5F01BD69CF}" type="datetimeFigureOut">
              <a:rPr lang="en-US" smtClean="0"/>
              <a:t>4/23/19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27BD1-D09C-484B-9D28-631E07814E3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D3400-2F0A-384C-91FA-CA5F01BD69CF}" type="datetimeFigureOut">
              <a:rPr lang="en-US" smtClean="0"/>
              <a:t>4/23/19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27BD1-D09C-484B-9D28-631E07814E3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D3400-2F0A-384C-91FA-CA5F01BD69CF}" type="datetimeFigureOut">
              <a:rPr lang="en-US" smtClean="0"/>
              <a:t>4/23/19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27BD1-D09C-484B-9D28-631E07814E3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D3400-2F0A-384C-91FA-CA5F01BD69CF}" type="datetimeFigureOut">
              <a:rPr lang="en-US" smtClean="0"/>
              <a:t>4/23/19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27BD1-D09C-484B-9D28-631E07814E3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D3400-2F0A-384C-91FA-CA5F01BD69CF}" type="datetimeFigureOut">
              <a:rPr lang="en-US" smtClean="0"/>
              <a:t>4/23/19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27BD1-D09C-484B-9D28-631E07814E3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D3400-2F0A-384C-91FA-CA5F01BD69CF}" type="datetimeFigureOut">
              <a:rPr lang="en-US" smtClean="0"/>
              <a:t>4/23/19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27BD1-D09C-484B-9D28-631E07814E3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2A5D3400-2F0A-384C-91FA-CA5F01BD69CF}" type="datetimeFigureOut">
              <a:rPr lang="en-US" smtClean="0"/>
              <a:t>4/23/19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27BD1-D09C-484B-9D28-631E07814E3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2A5D3400-2F0A-384C-91FA-CA5F01BD69CF}" type="datetimeFigureOut">
              <a:rPr lang="en-US" smtClean="0"/>
              <a:t>4/23/19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27BD1-D09C-484B-9D28-631E07814E3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A5D3400-2F0A-384C-91FA-CA5F01BD69CF}" type="datetimeFigureOut">
              <a:rPr lang="en-US" smtClean="0"/>
              <a:t>4/23/19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84227BD1-D09C-484B-9D28-631E07814E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3716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Relationship Id="rId5" Type="http://schemas.openxmlformats.org/officeDocument/2006/relationships/image" Target="../media/image2.tiff"/><Relationship Id="rId6" Type="http://schemas.openxmlformats.org/officeDocument/2006/relationships/image" Target="../media/image3.png"/><Relationship Id="rId1" Type="http://schemas.microsoft.com/office/2007/relationships/media" Target="../media/media1.m4a"/><Relationship Id="rId2" Type="http://schemas.openxmlformats.org/officeDocument/2006/relationships/audio" Target="../media/media1.m4a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2.xml"/><Relationship Id="rId5" Type="http://schemas.openxmlformats.org/officeDocument/2006/relationships/image" Target="../media/image4.tiff"/><Relationship Id="rId6" Type="http://schemas.openxmlformats.org/officeDocument/2006/relationships/image" Target="../media/image3.png"/><Relationship Id="rId1" Type="http://schemas.microsoft.com/office/2007/relationships/media" Target="../media/media2.m4a"/><Relationship Id="rId2" Type="http://schemas.openxmlformats.org/officeDocument/2006/relationships/audio" Target="../media/media2.m4a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3.xml"/><Relationship Id="rId5" Type="http://schemas.openxmlformats.org/officeDocument/2006/relationships/image" Target="../media/image5.tiff"/><Relationship Id="rId6" Type="http://schemas.openxmlformats.org/officeDocument/2006/relationships/image" Target="../media/image6.tiff"/><Relationship Id="rId7" Type="http://schemas.openxmlformats.org/officeDocument/2006/relationships/image" Target="../media/image3.png"/><Relationship Id="rId1" Type="http://schemas.microsoft.com/office/2007/relationships/media" Target="../media/media3.m4a"/><Relationship Id="rId2" Type="http://schemas.openxmlformats.org/officeDocument/2006/relationships/audio" Target="../media/media3.m4a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4.xml"/><Relationship Id="rId5" Type="http://schemas.openxmlformats.org/officeDocument/2006/relationships/image" Target="../media/image3.png"/><Relationship Id="rId1" Type="http://schemas.microsoft.com/office/2007/relationships/media" Target="../media/media4.m4a"/><Relationship Id="rId2" Type="http://schemas.openxmlformats.org/officeDocument/2006/relationships/audio" Target="../media/media4.m4a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5.xml"/><Relationship Id="rId5" Type="http://schemas.openxmlformats.org/officeDocument/2006/relationships/image" Target="../media/image3.png"/><Relationship Id="rId1" Type="http://schemas.microsoft.com/office/2007/relationships/media" Target="../media/media5.m4a"/><Relationship Id="rId2" Type="http://schemas.openxmlformats.org/officeDocument/2006/relationships/audio" Target="../media/media5.m4a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6.xml"/><Relationship Id="rId5" Type="http://schemas.openxmlformats.org/officeDocument/2006/relationships/image" Target="../media/image7.tiff"/><Relationship Id="rId6" Type="http://schemas.openxmlformats.org/officeDocument/2006/relationships/image" Target="../media/image8.tiff"/><Relationship Id="rId7" Type="http://schemas.openxmlformats.org/officeDocument/2006/relationships/image" Target="../media/image3.png"/><Relationship Id="rId1" Type="http://schemas.microsoft.com/office/2007/relationships/media" Target="../media/media6.m4a"/><Relationship Id="rId2" Type="http://schemas.openxmlformats.org/officeDocument/2006/relationships/audio" Target="../media/media6.m4a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7.xml"/><Relationship Id="rId5" Type="http://schemas.openxmlformats.org/officeDocument/2006/relationships/image" Target="../media/image9.png"/><Relationship Id="rId6" Type="http://schemas.openxmlformats.org/officeDocument/2006/relationships/image" Target="../media/image3.png"/><Relationship Id="rId1" Type="http://schemas.microsoft.com/office/2007/relationships/media" Target="../media/media7.m4a"/><Relationship Id="rId2" Type="http://schemas.openxmlformats.org/officeDocument/2006/relationships/audio" Target="../media/media7.m4a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8.xml"/><Relationship Id="rId5" Type="http://schemas.openxmlformats.org/officeDocument/2006/relationships/image" Target="../media/image10.tiff"/><Relationship Id="rId6" Type="http://schemas.openxmlformats.org/officeDocument/2006/relationships/image" Target="../media/image11.tiff"/><Relationship Id="rId7" Type="http://schemas.openxmlformats.org/officeDocument/2006/relationships/image" Target="../media/image3.png"/><Relationship Id="rId1" Type="http://schemas.microsoft.com/office/2007/relationships/media" Target="../media/media8.m4a"/><Relationship Id="rId2" Type="http://schemas.openxmlformats.org/officeDocument/2006/relationships/audio" Target="../media/media8.m4a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9.xml"/><Relationship Id="rId5" Type="http://schemas.openxmlformats.org/officeDocument/2006/relationships/image" Target="../media/image12.tiff"/><Relationship Id="rId6" Type="http://schemas.openxmlformats.org/officeDocument/2006/relationships/image" Target="../media/image3.png"/><Relationship Id="rId1" Type="http://schemas.microsoft.com/office/2007/relationships/media" Target="../media/media9.m4a"/><Relationship Id="rId2" Type="http://schemas.openxmlformats.org/officeDocument/2006/relationships/audio" Target="../media/media9.m4a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10.xml"/><Relationship Id="rId5" Type="http://schemas.openxmlformats.org/officeDocument/2006/relationships/image" Target="../media/image13.tiff"/><Relationship Id="rId6" Type="http://schemas.openxmlformats.org/officeDocument/2006/relationships/image" Target="../media/image3.png"/><Relationship Id="rId1" Type="http://schemas.microsoft.com/office/2007/relationships/media" Target="../media/media10.m4a"/><Relationship Id="rId2" Type="http://schemas.openxmlformats.org/officeDocument/2006/relationships/audio" Target="../media/media10.m4a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4.tiff"/><Relationship Id="rId5" Type="http://schemas.openxmlformats.org/officeDocument/2006/relationships/image" Target="../media/image3.png"/><Relationship Id="rId1" Type="http://schemas.microsoft.com/office/2007/relationships/media" Target="../media/media11.m4a"/><Relationship Id="rId2" Type="http://schemas.openxmlformats.org/officeDocument/2006/relationships/audio" Target="../media/media11.m4a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lonelyplanet.com/abou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5532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150527" y="984738"/>
            <a:ext cx="3890945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smtClean="0">
                <a:solidFill>
                  <a:srgbClr val="0070C0"/>
                </a:solidFill>
              </a:rPr>
              <a:t>Digital Entrepreneurship</a:t>
            </a:r>
          </a:p>
          <a:p>
            <a:pPr algn="ctr"/>
            <a:r>
              <a:rPr lang="en-US" sz="2000" b="1" dirty="0" smtClean="0">
                <a:solidFill>
                  <a:srgbClr val="0070C0"/>
                </a:solidFill>
              </a:rPr>
              <a:t>By: Chelsey Cowan </a:t>
            </a:r>
          </a:p>
          <a:p>
            <a:pPr algn="ctr"/>
            <a:r>
              <a:rPr lang="en-US" sz="2000" b="1" dirty="0" smtClean="0">
                <a:solidFill>
                  <a:srgbClr val="0070C0"/>
                </a:solidFill>
              </a:rPr>
              <a:t>Publish date: 29/04/19 </a:t>
            </a:r>
          </a:p>
          <a:p>
            <a:pPr algn="ctr"/>
            <a:endParaRPr lang="en-US" sz="1600" dirty="0">
              <a:solidFill>
                <a:schemeClr val="accent1"/>
              </a:solidFill>
            </a:endParaRPr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75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81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714" y="551543"/>
            <a:ext cx="10515600" cy="1325563"/>
          </a:xfrm>
        </p:spPr>
        <p:txBody>
          <a:bodyPr/>
          <a:lstStyle/>
          <a:p>
            <a:r>
              <a:rPr lang="en-US" dirty="0" smtClean="0"/>
              <a:t>Introduction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0485" y="2283506"/>
            <a:ext cx="11126038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u="sng" dirty="0" smtClean="0"/>
              <a:t>Aims </a:t>
            </a:r>
          </a:p>
          <a:p>
            <a:r>
              <a:rPr lang="en-US" sz="2400" dirty="0" smtClean="0"/>
              <a:t>To deliver an analysis on the Lonely Planet’s organizational marketplace </a:t>
            </a:r>
          </a:p>
          <a:p>
            <a:pPr marL="0" indent="0">
              <a:buNone/>
            </a:pPr>
            <a:r>
              <a:rPr lang="en-US" sz="2400" b="1" u="sng" dirty="0" smtClean="0"/>
              <a:t>Objectives</a:t>
            </a:r>
          </a:p>
          <a:p>
            <a:r>
              <a:rPr lang="en-US" sz="2400" dirty="0" smtClean="0"/>
              <a:t>SWOT &amp; Porters 5 forces</a:t>
            </a:r>
          </a:p>
          <a:p>
            <a:r>
              <a:rPr lang="en-US" sz="2400" dirty="0" smtClean="0"/>
              <a:t>Identify the innovation within the industry and how it can keep up to date with its competitors </a:t>
            </a:r>
          </a:p>
          <a:p>
            <a:r>
              <a:rPr lang="en-US" sz="2400" dirty="0" smtClean="0"/>
              <a:t>Analyze how the industry has coped/gone through digital disruption </a:t>
            </a:r>
          </a:p>
          <a:p>
            <a:endParaRPr lang="en-US" sz="2400" b="1" u="sng" dirty="0" smtClean="0"/>
          </a:p>
          <a:p>
            <a:endParaRPr lang="en-US" sz="2400" dirty="0"/>
          </a:p>
          <a:p>
            <a:endParaRPr lang="en-US" sz="2400" dirty="0" smtClean="0"/>
          </a:p>
          <a:p>
            <a:endParaRPr lang="en-US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37786" y="-164123"/>
            <a:ext cx="2954214" cy="3013402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0015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9" dur="2419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5639" y="784982"/>
            <a:ext cx="8761413" cy="706964"/>
          </a:xfrm>
        </p:spPr>
        <p:txBody>
          <a:bodyPr/>
          <a:lstStyle/>
          <a:p>
            <a:r>
              <a:rPr lang="en-US" dirty="0" smtClean="0"/>
              <a:t>Lonely Planet Magazine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3219" y="2708450"/>
            <a:ext cx="11441212" cy="3416300"/>
          </a:xfrm>
        </p:spPr>
        <p:txBody>
          <a:bodyPr>
            <a:normAutofit/>
          </a:bodyPr>
          <a:lstStyle/>
          <a:p>
            <a:r>
              <a:rPr lang="en-US" sz="2400" dirty="0" smtClean="0"/>
              <a:t>Definitive source of imaginative travel inspiration to readers</a:t>
            </a:r>
          </a:p>
          <a:p>
            <a:r>
              <a:rPr lang="en-US" sz="2400" dirty="0" smtClean="0"/>
              <a:t>Both digital and paperback copies available </a:t>
            </a:r>
          </a:p>
          <a:p>
            <a:r>
              <a:rPr lang="en-US" sz="2400" dirty="0" smtClean="0"/>
              <a:t>Available as a monthly subscription delivered to doors </a:t>
            </a:r>
          </a:p>
          <a:p>
            <a:r>
              <a:rPr lang="en-US" sz="2400" dirty="0" smtClean="0"/>
              <a:t>Available in nine countries across the planet </a:t>
            </a:r>
          </a:p>
          <a:p>
            <a:r>
              <a:rPr lang="en-US" sz="2400" dirty="0" smtClean="0"/>
              <a:t>Over 10 million downloads </a:t>
            </a:r>
          </a:p>
          <a:p>
            <a:r>
              <a:rPr lang="en-US" sz="2400" dirty="0" smtClean="0"/>
              <a:t>Over 100 million printed guidebooks </a:t>
            </a:r>
          </a:p>
          <a:p>
            <a:endParaRPr lang="en-US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63658" y="4431324"/>
            <a:ext cx="1632540" cy="215997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37364" y="2241900"/>
            <a:ext cx="1925901" cy="2535115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121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1" dur="3188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Lonely Planet SWOT Analysis 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468923" y="1852246"/>
            <a:ext cx="11207262" cy="500575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Connector 5"/>
          <p:cNvCxnSpPr>
            <a:stCxn id="4" idx="0"/>
            <a:endCxn id="4" idx="2"/>
          </p:cNvCxnSpPr>
          <p:nvPr/>
        </p:nvCxnSpPr>
        <p:spPr>
          <a:xfrm>
            <a:off x="6072554" y="1852246"/>
            <a:ext cx="0" cy="500575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>
            <a:stCxn id="4" idx="1"/>
            <a:endCxn id="4" idx="3"/>
          </p:cNvCxnSpPr>
          <p:nvPr/>
        </p:nvCxnSpPr>
        <p:spPr>
          <a:xfrm>
            <a:off x="468923" y="4355123"/>
            <a:ext cx="112072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703385" y="2016369"/>
            <a:ext cx="506436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smtClean="0"/>
              <a:t>Strengths 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Digital publishing program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Dominant global reach  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First hand knowledge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Multi platform distribution 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Editorial independence 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Client focused 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Each magazine differentiates  </a:t>
            </a:r>
          </a:p>
          <a:p>
            <a:r>
              <a:rPr lang="en-US" dirty="0" smtClean="0"/>
              <a:t> </a:t>
            </a:r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6260124" y="2016369"/>
            <a:ext cx="511126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smtClean="0"/>
              <a:t>Weaknesses 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Penetrates the non-English market mostly 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Social media responsiveness very low/non existent 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Monetizing content 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Author vetting and and ethical supervision on each issue – bias 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703385" y="4467999"/>
            <a:ext cx="483227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smtClean="0"/>
              <a:t>Opportunities 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Domestic travel guides as well as long haul 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New destinations to cover and publish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Emerging market such as Mexico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Adopt in new technologies/partnerships in order to grow </a:t>
            </a:r>
          </a:p>
          <a:p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6283571" y="4464123"/>
            <a:ext cx="48557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smtClean="0"/>
              <a:t>Threats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Economic recession threatens the holiday market 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Google technology allowing people to search and read  travel for free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Future author behaviors changing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Brand confusion </a:t>
            </a:r>
          </a:p>
          <a:p>
            <a:endParaRPr lang="en-US" dirty="0"/>
          </a:p>
        </p:txBody>
      </p:sp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6466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15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Lonely Planet PEST Analysis 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492369" y="1875692"/>
            <a:ext cx="11183816" cy="49823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" name="Straight Connector 4"/>
          <p:cNvCxnSpPr>
            <a:stCxn id="6" idx="0"/>
            <a:endCxn id="6" idx="2"/>
          </p:cNvCxnSpPr>
          <p:nvPr/>
        </p:nvCxnSpPr>
        <p:spPr>
          <a:xfrm>
            <a:off x="6084277" y="1875692"/>
            <a:ext cx="0" cy="49823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>
            <a:stCxn id="6" idx="1"/>
            <a:endCxn id="6" idx="3"/>
          </p:cNvCxnSpPr>
          <p:nvPr/>
        </p:nvCxnSpPr>
        <p:spPr>
          <a:xfrm>
            <a:off x="492369" y="4366846"/>
            <a:ext cx="111838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656492" y="2039815"/>
            <a:ext cx="511126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u="sng" dirty="0" smtClean="0"/>
              <a:t>Political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600" dirty="0" smtClean="0"/>
              <a:t>BREXIT – cause disruption for travelers to experience,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600" dirty="0" smtClean="0"/>
              <a:t>Terrorism stopping people traveling sue to feeling unsafe and not trusting new destinations 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600" dirty="0" smtClean="0"/>
              <a:t>Travel rules and regulations stop people traveling to certain countries etc.</a:t>
            </a:r>
            <a:endParaRPr lang="en-US" sz="1600" dirty="0"/>
          </a:p>
        </p:txBody>
      </p:sp>
      <p:sp>
        <p:nvSpPr>
          <p:cNvPr id="8" name="TextBox 7"/>
          <p:cNvSpPr txBox="1"/>
          <p:nvPr/>
        </p:nvSpPr>
        <p:spPr>
          <a:xfrm>
            <a:off x="6265984" y="2016369"/>
            <a:ext cx="5410201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u="sng" dirty="0" smtClean="0"/>
              <a:t>Economic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600" dirty="0" smtClean="0"/>
              <a:t>Low income means no spare income for travel experiences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600" dirty="0" smtClean="0"/>
              <a:t>Some people cant afford a monthly subscription and commit due to spare income troubles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600" dirty="0" smtClean="0"/>
              <a:t>Exchange rate has a very important role in where people choose to visit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600" dirty="0" smtClean="0"/>
              <a:t> the industry is very popular so is always thriving </a:t>
            </a:r>
            <a:endParaRPr lang="en-US" sz="1600" dirty="0"/>
          </a:p>
        </p:txBody>
      </p:sp>
      <p:sp>
        <p:nvSpPr>
          <p:cNvPr id="9" name="TextBox 8"/>
          <p:cNvSpPr txBox="1"/>
          <p:nvPr/>
        </p:nvSpPr>
        <p:spPr>
          <a:xfrm>
            <a:off x="574430" y="4366846"/>
            <a:ext cx="550984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u="sng" dirty="0" smtClean="0"/>
              <a:t>Social 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600" dirty="0" smtClean="0"/>
              <a:t>People choose to go to destinations due to others influences – lonely planet has an advantage here with its authors etc.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600" dirty="0" smtClean="0"/>
              <a:t>Crime levels can cause doubt in people mind to visit especially with new destinations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600" dirty="0" smtClean="0"/>
              <a:t>Each destination is different in terms of culture – this needs to be respected by all parties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600" dirty="0" smtClean="0"/>
              <a:t>Travel experience is seen as a very good social aspect in peoples lives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304084" y="4470555"/>
            <a:ext cx="515229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u="sng" dirty="0" smtClean="0"/>
              <a:t>Technological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600" dirty="0" smtClean="0"/>
              <a:t>New technologies can help the industry be </a:t>
            </a:r>
            <a:r>
              <a:rPr lang="en-US" sz="1600" dirty="0"/>
              <a:t>m</a:t>
            </a:r>
            <a:r>
              <a:rPr lang="en-US" sz="1600" dirty="0" smtClean="0"/>
              <a:t>ore details, and meet the customer needs and wants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600" dirty="0" smtClean="0"/>
              <a:t>People are interested in new technologies so it is important organizations keep up to date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600" dirty="0" smtClean="0"/>
              <a:t>Social media is a massive platform to use 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600" dirty="0" smtClean="0"/>
              <a:t>  technology makes travel more comfortable to its customers </a:t>
            </a:r>
          </a:p>
          <a:p>
            <a:pPr marL="285750" indent="-285750">
              <a:buFont typeface="Arial" charset="0"/>
              <a:buChar char="•"/>
            </a:pPr>
            <a:endParaRPr lang="en-US" dirty="0"/>
          </a:p>
        </p:txBody>
      </p:sp>
      <p:pic>
        <p:nvPicPr>
          <p:cNvPr id="11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4315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444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Competition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6031" y="2556607"/>
            <a:ext cx="11177723" cy="3416300"/>
          </a:xfrm>
        </p:spPr>
        <p:txBody>
          <a:bodyPr>
            <a:normAutofit/>
          </a:bodyPr>
          <a:lstStyle/>
          <a:p>
            <a:r>
              <a:rPr lang="en-US" sz="2400" dirty="0" smtClean="0"/>
              <a:t>Many competitors within the business and industry </a:t>
            </a:r>
          </a:p>
          <a:p>
            <a:r>
              <a:rPr lang="en-US" sz="2400" dirty="0" smtClean="0"/>
              <a:t>Competition analysis to see how powerful the competition force is (Porters 5 forces)</a:t>
            </a:r>
          </a:p>
          <a:p>
            <a:r>
              <a:rPr lang="en-US" sz="2400" i="1" dirty="0" smtClean="0"/>
              <a:t>“</a:t>
            </a:r>
            <a:r>
              <a:rPr lang="en-US" sz="2400" i="1" dirty="0"/>
              <a:t>A</a:t>
            </a:r>
            <a:r>
              <a:rPr lang="en-US" sz="2400" i="1" dirty="0" smtClean="0"/>
              <a:t>nalyze </a:t>
            </a:r>
            <a:r>
              <a:rPr lang="en-US" sz="2400" i="1" dirty="0"/>
              <a:t>an industry's attractiveness and likely profitability</a:t>
            </a:r>
            <a:r>
              <a:rPr lang="en-US" sz="2400" i="1" dirty="0" smtClean="0"/>
              <a:t>.”</a:t>
            </a:r>
            <a:endParaRPr lang="en-US" sz="2400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4954" y="4484566"/>
            <a:ext cx="4140200" cy="19685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84199" y="4484566"/>
            <a:ext cx="3505200" cy="1970617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1784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4727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Porters 5 Forces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923" y="1680632"/>
            <a:ext cx="11254154" cy="5177368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5688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27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Digital Disruption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231" y="2282902"/>
            <a:ext cx="7907471" cy="34163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b="1" u="sng" dirty="0" smtClean="0"/>
              <a:t>What is it?</a:t>
            </a:r>
          </a:p>
          <a:p>
            <a:endParaRPr lang="en-US" sz="2400" dirty="0"/>
          </a:p>
          <a:p>
            <a:pPr marL="0" indent="0">
              <a:buNone/>
            </a:pPr>
            <a:r>
              <a:rPr lang="en-US" sz="2400" b="1" u="sng" dirty="0" smtClean="0"/>
              <a:t>What does it mean for Lonely Planet?</a:t>
            </a:r>
          </a:p>
          <a:p>
            <a:r>
              <a:rPr lang="en-US" sz="2400" dirty="0" smtClean="0"/>
              <a:t>Known mostly for its physical books</a:t>
            </a:r>
          </a:p>
          <a:p>
            <a:r>
              <a:rPr lang="en-US" sz="2400" dirty="0" smtClean="0"/>
              <a:t>Needed to adapt to the new digital market </a:t>
            </a:r>
            <a:endParaRPr lang="en-US" sz="2400" dirty="0"/>
          </a:p>
          <a:p>
            <a:r>
              <a:rPr lang="en-US" sz="2400" dirty="0" smtClean="0"/>
              <a:t>Competing with forums such as trip advisor </a:t>
            </a:r>
          </a:p>
          <a:p>
            <a:r>
              <a:rPr lang="en-US" sz="2400" dirty="0"/>
              <a:t>E</a:t>
            </a:r>
            <a:r>
              <a:rPr lang="en-US" sz="2400" dirty="0" smtClean="0"/>
              <a:t>-books, apps, visual maps and content on mobile devises, F5  &amp;content, CMS system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99719" y="4617905"/>
            <a:ext cx="3293695" cy="213490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99720" y="1600521"/>
            <a:ext cx="3476869" cy="2390531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2725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3" dur="6257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6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Innovation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10310215" cy="34163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b="1" u="sng" dirty="0" smtClean="0"/>
              <a:t>What is happening with Lonely Planet and its innovation moves?</a:t>
            </a:r>
          </a:p>
          <a:p>
            <a:r>
              <a:rPr lang="en-US" sz="2400" dirty="0" smtClean="0"/>
              <a:t>E-books and apps </a:t>
            </a:r>
          </a:p>
          <a:p>
            <a:r>
              <a:rPr lang="en-US" sz="2400" dirty="0" smtClean="0"/>
              <a:t>Instagram inspired app </a:t>
            </a:r>
          </a:p>
          <a:p>
            <a:r>
              <a:rPr lang="en-US" sz="2400" dirty="0" smtClean="0"/>
              <a:t>Voice control access </a:t>
            </a:r>
          </a:p>
          <a:p>
            <a:endParaRPr lang="en-US" sz="2400" dirty="0"/>
          </a:p>
          <a:p>
            <a:pPr marL="0" indent="0">
              <a:buNone/>
            </a:pPr>
            <a:r>
              <a:rPr lang="en-US" sz="2400" b="1" u="sng" dirty="0" smtClean="0"/>
              <a:t>Recommendations?</a:t>
            </a:r>
          </a:p>
          <a:p>
            <a:r>
              <a:rPr lang="en-US" sz="2400" dirty="0" smtClean="0"/>
              <a:t>Continue to grow within the digital world</a:t>
            </a:r>
          </a:p>
          <a:p>
            <a:r>
              <a:rPr lang="en-US" sz="2400" dirty="0" smtClean="0"/>
              <a:t>Use influence marketing to create a bigger ‘buzz’</a:t>
            </a:r>
          </a:p>
          <a:p>
            <a:endParaRPr lang="en-US" sz="2400" dirty="0"/>
          </a:p>
          <a:p>
            <a:endParaRPr lang="en-US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06654" y="5064368"/>
            <a:ext cx="2683756" cy="1660281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06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0" dur="5811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6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 smtClean="0"/>
              <a:t>Stands well within the market place for innovation and being different </a:t>
            </a:r>
          </a:p>
          <a:p>
            <a:r>
              <a:rPr lang="en-US" sz="2400" dirty="0" smtClean="0"/>
              <a:t>Has a high standard of product and service that users want </a:t>
            </a:r>
          </a:p>
          <a:p>
            <a:r>
              <a:rPr lang="en-US" sz="2400" dirty="0" smtClean="0"/>
              <a:t>Overall competition according to porters five forces is moderate </a:t>
            </a:r>
          </a:p>
          <a:p>
            <a:r>
              <a:rPr lang="en-US" sz="2400" dirty="0"/>
              <a:t>Continue to grow as long as travel continues to grow (BREXIT</a:t>
            </a:r>
            <a:r>
              <a:rPr lang="en-US" sz="2400" dirty="0" smtClean="0"/>
              <a:t>)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16366" y="2603500"/>
            <a:ext cx="2088065" cy="3609731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248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51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Thank you.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5592" y="2530549"/>
            <a:ext cx="5878286" cy="407227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9999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3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2708" y="2603500"/>
            <a:ext cx="11301046" cy="3416300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US" dirty="0"/>
              <a:t>Allen, R., 2008. </a:t>
            </a:r>
            <a:r>
              <a:rPr lang="en-US" dirty="0" err="1"/>
              <a:t>swot</a:t>
            </a:r>
            <a:r>
              <a:rPr lang="en-US" dirty="0"/>
              <a:t>. </a:t>
            </a:r>
            <a:r>
              <a:rPr lang="en-US" i="1" dirty="0"/>
              <a:t>Pocket Fowler's Modern English Usage</a:t>
            </a:r>
            <a:r>
              <a:rPr lang="en-US" dirty="0"/>
              <a:t>, </a:t>
            </a:r>
            <a:r>
              <a:rPr lang="en-US" dirty="0" err="1"/>
              <a:t>pp.Pocket</a:t>
            </a:r>
            <a:r>
              <a:rPr lang="en-US" dirty="0"/>
              <a:t> Fowler's Modern English Usage</a:t>
            </a:r>
            <a:r>
              <a:rPr lang="en-US" dirty="0" smtClean="0"/>
              <a:t>.</a:t>
            </a:r>
          </a:p>
          <a:p>
            <a:pPr lvl="0"/>
            <a:r>
              <a:rPr lang="en-US" dirty="0"/>
              <a:t>Anonymous, 2010. ANALYSIS: Fingertip attractions. </a:t>
            </a:r>
            <a:r>
              <a:rPr lang="en-US" i="1" dirty="0"/>
              <a:t>Design Week</a:t>
            </a:r>
            <a:r>
              <a:rPr lang="en-US" dirty="0"/>
              <a:t>, 25(34), </a:t>
            </a:r>
            <a:r>
              <a:rPr lang="en-US" dirty="0" err="1"/>
              <a:t>p.n</a:t>
            </a:r>
            <a:r>
              <a:rPr lang="en-US" dirty="0"/>
              <a:t>/a.</a:t>
            </a:r>
            <a:endParaRPr lang="en-US" dirty="0" smtClean="0"/>
          </a:p>
          <a:p>
            <a:pPr lvl="0"/>
            <a:r>
              <a:rPr lang="en-US" dirty="0"/>
              <a:t>Doyle, C., 2011. digital marketing. </a:t>
            </a:r>
            <a:r>
              <a:rPr lang="en-US" i="1" dirty="0"/>
              <a:t>A Dictionary of Marketing</a:t>
            </a:r>
            <a:r>
              <a:rPr lang="en-US" dirty="0"/>
              <a:t>, </a:t>
            </a:r>
            <a:r>
              <a:rPr lang="en-US" dirty="0" err="1"/>
              <a:t>pp.A</a:t>
            </a:r>
            <a:r>
              <a:rPr lang="en-US" dirty="0"/>
              <a:t> Dictionary of Marketing.</a:t>
            </a:r>
            <a:endParaRPr lang="en-US" dirty="0" smtClean="0"/>
          </a:p>
          <a:p>
            <a:pPr lvl="0"/>
            <a:r>
              <a:rPr lang="en-US" dirty="0"/>
              <a:t>Dobbs, M., 2014. Guidelines for applying Porter's five forces framework: a set of industry analysis templates. </a:t>
            </a:r>
            <a:r>
              <a:rPr lang="en-US" i="1" dirty="0"/>
              <a:t>Competitiveness Review</a:t>
            </a:r>
            <a:r>
              <a:rPr lang="en-US" dirty="0"/>
              <a:t>, 24(1), pp.32–45.</a:t>
            </a:r>
            <a:endParaRPr lang="en-US" dirty="0" smtClean="0"/>
          </a:p>
          <a:p>
            <a:pPr lvl="0"/>
            <a:r>
              <a:rPr lang="en-US" dirty="0" err="1"/>
              <a:t>Heery</a:t>
            </a:r>
            <a:r>
              <a:rPr lang="en-US" dirty="0"/>
              <a:t>, E. &amp; Noon, M., 2009. PEST analysis. </a:t>
            </a:r>
            <a:r>
              <a:rPr lang="en-US" i="1" dirty="0"/>
              <a:t>A Dictionary of Human Resource Management</a:t>
            </a:r>
            <a:r>
              <a:rPr lang="en-US" dirty="0"/>
              <a:t>, </a:t>
            </a:r>
            <a:r>
              <a:rPr lang="en-US" dirty="0" err="1"/>
              <a:t>pp.A</a:t>
            </a:r>
            <a:r>
              <a:rPr lang="en-US" dirty="0"/>
              <a:t> Dictionary of Human Resource Management</a:t>
            </a:r>
            <a:r>
              <a:rPr lang="en-US" dirty="0" smtClean="0"/>
              <a:t>.</a:t>
            </a:r>
          </a:p>
          <a:p>
            <a:pPr lvl="0"/>
            <a:r>
              <a:rPr lang="en-US" dirty="0" err="1"/>
              <a:t>Harpaz</a:t>
            </a:r>
            <a:r>
              <a:rPr lang="en-US" dirty="0"/>
              <a:t>, B., 2017. Lonely Planet app lets users share travel stories. </a:t>
            </a:r>
            <a:r>
              <a:rPr lang="en-US" i="1" dirty="0"/>
              <a:t>Philadelphia Tribune</a:t>
            </a:r>
            <a:r>
              <a:rPr lang="en-US" dirty="0"/>
              <a:t>, p.1B.</a:t>
            </a:r>
            <a:endParaRPr lang="en-US" dirty="0" smtClean="0"/>
          </a:p>
          <a:p>
            <a:pPr lvl="0"/>
            <a:r>
              <a:rPr lang="en-US" dirty="0" err="1"/>
              <a:t>Hee</a:t>
            </a:r>
            <a:r>
              <a:rPr lang="en-US" dirty="0"/>
              <a:t> </a:t>
            </a:r>
            <a:r>
              <a:rPr lang="en-US" dirty="0" err="1"/>
              <a:t>Youn</a:t>
            </a:r>
            <a:r>
              <a:rPr lang="en-US" dirty="0"/>
              <a:t> Kim, 2013. Examining national tourism brand image: content analysis of Lonely Planet Korea. </a:t>
            </a:r>
            <a:r>
              <a:rPr lang="en-US" i="1" dirty="0"/>
              <a:t>Tourism Review of AIEST - International Association of Scientific Experts in Tourism</a:t>
            </a:r>
            <a:r>
              <a:rPr lang="en-US" dirty="0"/>
              <a:t>, 68(2), pp.56–71</a:t>
            </a:r>
            <a:r>
              <a:rPr lang="en-US" dirty="0" smtClean="0"/>
              <a:t>.</a:t>
            </a:r>
          </a:p>
          <a:p>
            <a:pPr lvl="0"/>
            <a:r>
              <a:rPr lang="en-US" dirty="0" err="1"/>
              <a:t>Mesthrie</a:t>
            </a:r>
            <a:r>
              <a:rPr lang="en-US" dirty="0"/>
              <a:t>, R., 2013. Where does a New English dictionary stop? On the making of the Dictionary of South African Indian English. </a:t>
            </a:r>
            <a:r>
              <a:rPr lang="en-US" i="1" dirty="0"/>
              <a:t>English Today</a:t>
            </a:r>
            <a:r>
              <a:rPr lang="en-US" dirty="0"/>
              <a:t>, 29(1), pp.36–43.</a:t>
            </a:r>
            <a:endParaRPr lang="en-US" dirty="0" smtClean="0"/>
          </a:p>
          <a:p>
            <a:pPr lvl="0"/>
            <a:r>
              <a:rPr lang="en-US" dirty="0" smtClean="0"/>
              <a:t>Lonely </a:t>
            </a:r>
            <a:r>
              <a:rPr lang="en-US" dirty="0"/>
              <a:t>Planet, (2018) About us. [Online] Available at: </a:t>
            </a:r>
            <a:r>
              <a:rPr lang="en-US" u="sng" dirty="0">
                <a:hlinkClick r:id="rId2"/>
              </a:rPr>
              <a:t>https://www.lonelyplanet.com/about</a:t>
            </a:r>
            <a:r>
              <a:rPr lang="en-US" dirty="0"/>
              <a:t> (Accessed 20/04/19</a:t>
            </a:r>
            <a:r>
              <a:rPr lang="en-US" dirty="0" smtClean="0"/>
              <a:t>)</a:t>
            </a:r>
          </a:p>
          <a:p>
            <a:pPr lvl="0"/>
            <a:endParaRPr lang="en-US" dirty="0" smtClean="0"/>
          </a:p>
          <a:p>
            <a:pPr lvl="0"/>
            <a:endParaRPr lang="en-US" dirty="0" smtClean="0"/>
          </a:p>
          <a:p>
            <a:pPr lvl="0"/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0181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3253</TotalTime>
  <Words>595</Words>
  <Application>Microsoft Macintosh PowerPoint</Application>
  <PresentationFormat>Widescreen</PresentationFormat>
  <Paragraphs>121</Paragraphs>
  <Slides>12</Slides>
  <Notes>10</Notes>
  <HiddenSlides>0</HiddenSlides>
  <MMClips>11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Calibri</vt:lpstr>
      <vt:lpstr>Century Gothic</vt:lpstr>
      <vt:lpstr>Wingdings 3</vt:lpstr>
      <vt:lpstr>Arial</vt:lpstr>
      <vt:lpstr>Ion Boardroom</vt:lpstr>
      <vt:lpstr>PowerPoint Presentation</vt:lpstr>
      <vt:lpstr>Introduction </vt:lpstr>
      <vt:lpstr>Lonely Planet Magazine </vt:lpstr>
      <vt:lpstr>Lonely Planet SWOT Analysis </vt:lpstr>
      <vt:lpstr>Lonely Planet PEST Analysis </vt:lpstr>
      <vt:lpstr>Competition </vt:lpstr>
      <vt:lpstr>Porters 5 Forces</vt:lpstr>
      <vt:lpstr>Digital Disruption </vt:lpstr>
      <vt:lpstr>Innovation</vt:lpstr>
      <vt:lpstr>Conclusion </vt:lpstr>
      <vt:lpstr>Thank you. </vt:lpstr>
      <vt:lpstr>References </vt:lpstr>
    </vt:vector>
  </TitlesOfParts>
  <Company/>
  <LinksUpToDate>false</LinksUpToDate>
  <SharedDoc>false</SharedDoc>
  <HyperlinksChanged>false</HyperlinksChanged>
  <AppVersion>15.0030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chelsey cowan</dc:creator>
  <cp:lastModifiedBy>chelsey cowan</cp:lastModifiedBy>
  <cp:revision>37</cp:revision>
  <dcterms:created xsi:type="dcterms:W3CDTF">2019-04-09T16:46:44Z</dcterms:created>
  <dcterms:modified xsi:type="dcterms:W3CDTF">2019-04-25T00:36:31Z</dcterms:modified>
</cp:coreProperties>
</file>