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14" autoAdjust="0"/>
    <p:restoredTop sz="94660"/>
  </p:normalViewPr>
  <p:slideViewPr>
    <p:cSldViewPr snapToGrid="0">
      <p:cViewPr varScale="1">
        <p:scale>
          <a:sx n="150" d="100"/>
          <a:sy n="150" d="100"/>
        </p:scale>
        <p:origin x="624"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1D1FC07C-0133-4017-897B-3D2E916EB959}" type="datetimeFigureOut">
              <a:rPr lang="en-GB" smtClean="0"/>
              <a:t>18/05/2026</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98617315-ABE8-44C5-BF98-075F4213F170}" type="slidenum">
              <a:rPr lang="en-GB" smtClean="0"/>
              <a:t>‹#›</a:t>
            </a:fld>
            <a:endParaRPr lang="en-GB"/>
          </a:p>
        </p:txBody>
      </p:sp>
    </p:spTree>
    <p:extLst>
      <p:ext uri="{BB962C8B-B14F-4D97-AF65-F5344CB8AC3E}">
        <p14:creationId xmlns:p14="http://schemas.microsoft.com/office/powerpoint/2010/main" val="33864183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1FC07C-0133-4017-897B-3D2E916EB959}" type="datetimeFigureOut">
              <a:rPr lang="en-GB" smtClean="0"/>
              <a:t>18/05/2026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617315-ABE8-44C5-BF98-075F4213F170}" type="slidenum">
              <a:rPr lang="en-GB" smtClean="0"/>
              <a:t>‹#›</a:t>
            </a:fld>
            <a:endParaRPr lang="en-GB"/>
          </a:p>
        </p:txBody>
      </p:sp>
    </p:spTree>
    <p:extLst>
      <p:ext uri="{BB962C8B-B14F-4D97-AF65-F5344CB8AC3E}">
        <p14:creationId xmlns:p14="http://schemas.microsoft.com/office/powerpoint/2010/main" val="8079899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1FC07C-0133-4017-897B-3D2E916EB959}" type="datetimeFigureOut">
              <a:rPr lang="en-GB" smtClean="0"/>
              <a:t>18/05/2026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617315-ABE8-44C5-BF98-075F4213F170}" type="slidenum">
              <a:rPr lang="en-GB" smtClean="0"/>
              <a:t>‹#›</a:t>
            </a:fld>
            <a:endParaRPr lang="en-GB"/>
          </a:p>
        </p:txBody>
      </p:sp>
    </p:spTree>
    <p:extLst>
      <p:ext uri="{BB962C8B-B14F-4D97-AF65-F5344CB8AC3E}">
        <p14:creationId xmlns:p14="http://schemas.microsoft.com/office/powerpoint/2010/main" val="40299556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1FC07C-0133-4017-897B-3D2E916EB959}" type="datetimeFigureOut">
              <a:rPr lang="en-GB" smtClean="0"/>
              <a:t>18/05/2026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617315-ABE8-44C5-BF98-075F4213F170}" type="slidenum">
              <a:rPr lang="en-GB" smtClean="0"/>
              <a:t>‹#›</a:t>
            </a:fld>
            <a:endParaRPr lang="en-GB"/>
          </a:p>
        </p:txBody>
      </p:sp>
    </p:spTree>
    <p:extLst>
      <p:ext uri="{BB962C8B-B14F-4D97-AF65-F5344CB8AC3E}">
        <p14:creationId xmlns:p14="http://schemas.microsoft.com/office/powerpoint/2010/main" val="13160774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1FC07C-0133-4017-897B-3D2E916EB959}" type="datetimeFigureOut">
              <a:rPr lang="en-GB" smtClean="0"/>
              <a:t>18/05/2026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8617315-ABE8-44C5-BF98-075F4213F170}" type="slidenum">
              <a:rPr lang="en-GB" smtClean="0"/>
              <a:t>‹#›</a:t>
            </a:fld>
            <a:endParaRPr lang="en-GB"/>
          </a:p>
        </p:txBody>
      </p:sp>
    </p:spTree>
    <p:extLst>
      <p:ext uri="{BB962C8B-B14F-4D97-AF65-F5344CB8AC3E}">
        <p14:creationId xmlns:p14="http://schemas.microsoft.com/office/powerpoint/2010/main" val="31073952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1FC07C-0133-4017-897B-3D2E916EB959}" type="datetimeFigureOut">
              <a:rPr lang="en-GB" smtClean="0"/>
              <a:t>18/05/2026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617315-ABE8-44C5-BF98-075F4213F170}" type="slidenum">
              <a:rPr lang="en-GB" smtClean="0"/>
              <a:t>‹#›</a:t>
            </a:fld>
            <a:endParaRPr lang="en-GB"/>
          </a:p>
        </p:txBody>
      </p:sp>
    </p:spTree>
    <p:extLst>
      <p:ext uri="{BB962C8B-B14F-4D97-AF65-F5344CB8AC3E}">
        <p14:creationId xmlns:p14="http://schemas.microsoft.com/office/powerpoint/2010/main" val="2188113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1FC07C-0133-4017-897B-3D2E916EB959}" type="datetimeFigureOut">
              <a:rPr lang="en-GB" smtClean="0"/>
              <a:t>18/05/2026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8617315-ABE8-44C5-BF98-075F4213F170}" type="slidenum">
              <a:rPr lang="en-GB" smtClean="0"/>
              <a:t>‹#›</a:t>
            </a:fld>
            <a:endParaRPr lang="en-GB"/>
          </a:p>
        </p:txBody>
      </p:sp>
    </p:spTree>
    <p:extLst>
      <p:ext uri="{BB962C8B-B14F-4D97-AF65-F5344CB8AC3E}">
        <p14:creationId xmlns:p14="http://schemas.microsoft.com/office/powerpoint/2010/main" val="25825820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1FC07C-0133-4017-897B-3D2E916EB959}" type="datetimeFigureOut">
              <a:rPr lang="en-GB" smtClean="0"/>
              <a:t>18/05/2026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617315-ABE8-44C5-BF98-075F4213F170}" type="slidenum">
              <a:rPr lang="en-GB" smtClean="0"/>
              <a:t>‹#›</a:t>
            </a:fld>
            <a:endParaRPr lang="en-GB"/>
          </a:p>
        </p:txBody>
      </p:sp>
    </p:spTree>
    <p:extLst>
      <p:ext uri="{BB962C8B-B14F-4D97-AF65-F5344CB8AC3E}">
        <p14:creationId xmlns:p14="http://schemas.microsoft.com/office/powerpoint/2010/main" val="39506293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1FC07C-0133-4017-897B-3D2E916EB959}" type="datetimeFigureOut">
              <a:rPr lang="en-GB" smtClean="0"/>
              <a:t>18/05/2026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617315-ABE8-44C5-BF98-075F4213F170}" type="slidenum">
              <a:rPr lang="en-GB" smtClean="0"/>
              <a:t>‹#›</a:t>
            </a:fld>
            <a:endParaRPr lang="en-GB"/>
          </a:p>
        </p:txBody>
      </p:sp>
    </p:spTree>
    <p:extLst>
      <p:ext uri="{BB962C8B-B14F-4D97-AF65-F5344CB8AC3E}">
        <p14:creationId xmlns:p14="http://schemas.microsoft.com/office/powerpoint/2010/main" val="1307304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1FC07C-0133-4017-897B-3D2E916EB959}" type="datetimeFigureOut">
              <a:rPr lang="en-GB" smtClean="0"/>
              <a:t>18/05/2026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617315-ABE8-44C5-BF98-075F4213F170}" type="slidenum">
              <a:rPr lang="en-GB" smtClean="0"/>
              <a:t>‹#›</a:t>
            </a:fld>
            <a:endParaRPr lang="en-GB"/>
          </a:p>
        </p:txBody>
      </p:sp>
    </p:spTree>
    <p:extLst>
      <p:ext uri="{BB962C8B-B14F-4D97-AF65-F5344CB8AC3E}">
        <p14:creationId xmlns:p14="http://schemas.microsoft.com/office/powerpoint/2010/main" val="2826398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1FC07C-0133-4017-897B-3D2E916EB959}" type="datetimeFigureOut">
              <a:rPr lang="en-GB" smtClean="0"/>
              <a:t>18/05/2026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617315-ABE8-44C5-BF98-075F4213F170}" type="slidenum">
              <a:rPr lang="en-GB" smtClean="0"/>
              <a:t>‹#›</a:t>
            </a:fld>
            <a:endParaRPr lang="en-GB"/>
          </a:p>
        </p:txBody>
      </p:sp>
    </p:spTree>
    <p:extLst>
      <p:ext uri="{BB962C8B-B14F-4D97-AF65-F5344CB8AC3E}">
        <p14:creationId xmlns:p14="http://schemas.microsoft.com/office/powerpoint/2010/main" val="34698223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1FC07C-0133-4017-897B-3D2E916EB959}" type="datetimeFigureOut">
              <a:rPr lang="en-GB" smtClean="0"/>
              <a:t>18/05/2026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617315-ABE8-44C5-BF98-075F4213F170}"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3659729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1FC07C-0133-4017-897B-3D2E916EB959}" type="datetimeFigureOut">
              <a:rPr lang="en-GB" smtClean="0"/>
              <a:t>18/05/2026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617315-ABE8-44C5-BF98-075F4213F170}" type="slidenum">
              <a:rPr lang="en-GB" smtClean="0"/>
              <a:t>‹#›</a:t>
            </a:fld>
            <a:endParaRPr lang="en-GB"/>
          </a:p>
        </p:txBody>
      </p:sp>
    </p:spTree>
    <p:extLst>
      <p:ext uri="{BB962C8B-B14F-4D97-AF65-F5344CB8AC3E}">
        <p14:creationId xmlns:p14="http://schemas.microsoft.com/office/powerpoint/2010/main" val="15994821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D1FC07C-0133-4017-897B-3D2E916EB959}" type="datetimeFigureOut">
              <a:rPr lang="en-GB" smtClean="0"/>
              <a:t>18/05/2026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617315-ABE8-44C5-BF98-075F4213F170}" type="slidenum">
              <a:rPr lang="en-GB" smtClean="0"/>
              <a:t>‹#›</a:t>
            </a:fld>
            <a:endParaRPr lang="en-GB"/>
          </a:p>
        </p:txBody>
      </p:sp>
    </p:spTree>
    <p:extLst>
      <p:ext uri="{BB962C8B-B14F-4D97-AF65-F5344CB8AC3E}">
        <p14:creationId xmlns:p14="http://schemas.microsoft.com/office/powerpoint/2010/main" val="19365437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D1FC07C-0133-4017-897B-3D2E916EB959}" type="datetimeFigureOut">
              <a:rPr lang="en-GB" smtClean="0"/>
              <a:t>18/05/2026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617315-ABE8-44C5-BF98-075F4213F170}" type="slidenum">
              <a:rPr lang="en-GB" smtClean="0"/>
              <a:t>‹#›</a:t>
            </a:fld>
            <a:endParaRPr lang="en-GB"/>
          </a:p>
        </p:txBody>
      </p:sp>
    </p:spTree>
    <p:extLst>
      <p:ext uri="{BB962C8B-B14F-4D97-AF65-F5344CB8AC3E}">
        <p14:creationId xmlns:p14="http://schemas.microsoft.com/office/powerpoint/2010/main" val="31350049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1FC07C-0133-4017-897B-3D2E916EB959}" type="datetimeFigureOut">
              <a:rPr lang="en-GB" smtClean="0"/>
              <a:t>18/05/2026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617315-ABE8-44C5-BF98-075F4213F170}" type="slidenum">
              <a:rPr lang="en-GB" smtClean="0"/>
              <a:t>‹#›</a:t>
            </a:fld>
            <a:endParaRPr lang="en-GB"/>
          </a:p>
        </p:txBody>
      </p:sp>
    </p:spTree>
    <p:extLst>
      <p:ext uri="{BB962C8B-B14F-4D97-AF65-F5344CB8AC3E}">
        <p14:creationId xmlns:p14="http://schemas.microsoft.com/office/powerpoint/2010/main" val="35865345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1FC07C-0133-4017-897B-3D2E916EB959}" type="datetimeFigureOut">
              <a:rPr lang="en-GB" smtClean="0"/>
              <a:t>18/05/2026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617315-ABE8-44C5-BF98-075F4213F170}" type="slidenum">
              <a:rPr lang="en-GB" smtClean="0"/>
              <a:t>‹#›</a:t>
            </a:fld>
            <a:endParaRPr lang="en-GB"/>
          </a:p>
        </p:txBody>
      </p:sp>
    </p:spTree>
    <p:extLst>
      <p:ext uri="{BB962C8B-B14F-4D97-AF65-F5344CB8AC3E}">
        <p14:creationId xmlns:p14="http://schemas.microsoft.com/office/powerpoint/2010/main" val="18579713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D1FC07C-0133-4017-897B-3D2E916EB959}" type="datetimeFigureOut">
              <a:rPr lang="en-GB" smtClean="0"/>
              <a:t>18/05/2026</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8617315-ABE8-44C5-BF98-075F4213F170}" type="slidenum">
              <a:rPr lang="en-GB" smtClean="0"/>
              <a:t>‹#›</a:t>
            </a:fld>
            <a:endParaRPr lang="en-GB"/>
          </a:p>
        </p:txBody>
      </p:sp>
    </p:spTree>
    <p:extLst>
      <p:ext uri="{BB962C8B-B14F-4D97-AF65-F5344CB8AC3E}">
        <p14:creationId xmlns:p14="http://schemas.microsoft.com/office/powerpoint/2010/main" val="350965559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73CDB-E328-56CE-0C58-AAED897AD9AB}"/>
              </a:ext>
            </a:extLst>
          </p:cNvPr>
          <p:cNvSpPr>
            <a:spLocks noGrp="1"/>
          </p:cNvSpPr>
          <p:nvPr>
            <p:ph type="ctrTitle"/>
          </p:nvPr>
        </p:nvSpPr>
        <p:spPr/>
        <p:txBody>
          <a:bodyPr/>
          <a:lstStyle/>
          <a:p>
            <a:r>
              <a:rPr lang="en-GB" dirty="0"/>
              <a:t>Cyber Assignment</a:t>
            </a:r>
          </a:p>
        </p:txBody>
      </p:sp>
      <p:sp>
        <p:nvSpPr>
          <p:cNvPr id="3" name="Subtitle 2">
            <a:extLst>
              <a:ext uri="{FF2B5EF4-FFF2-40B4-BE49-F238E27FC236}">
                <a16:creationId xmlns:a16="http://schemas.microsoft.com/office/drawing/2014/main" id="{C7EB636C-415A-3CB6-039F-56DFB5BE69A6}"/>
              </a:ext>
            </a:extLst>
          </p:cNvPr>
          <p:cNvSpPr>
            <a:spLocks noGrp="1"/>
          </p:cNvSpPr>
          <p:nvPr>
            <p:ph type="subTitle" idx="1"/>
          </p:nvPr>
        </p:nvSpPr>
        <p:spPr>
          <a:xfrm>
            <a:off x="1524000" y="3602038"/>
            <a:ext cx="9144000" cy="436562"/>
          </a:xfrm>
        </p:spPr>
        <p:txBody>
          <a:bodyPr>
            <a:normAutofit/>
          </a:bodyPr>
          <a:lstStyle/>
          <a:p>
            <a:r>
              <a:rPr lang="en-GB" dirty="0"/>
              <a:t>Zero Trust security proposal</a:t>
            </a:r>
          </a:p>
        </p:txBody>
      </p:sp>
    </p:spTree>
    <p:extLst>
      <p:ext uri="{BB962C8B-B14F-4D97-AF65-F5344CB8AC3E}">
        <p14:creationId xmlns:p14="http://schemas.microsoft.com/office/powerpoint/2010/main" val="14733114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D0391-3690-1783-EAE8-659FE8E0F367}"/>
              </a:ext>
            </a:extLst>
          </p:cNvPr>
          <p:cNvSpPr>
            <a:spLocks noGrp="1"/>
          </p:cNvSpPr>
          <p:nvPr>
            <p:ph type="title"/>
          </p:nvPr>
        </p:nvSpPr>
        <p:spPr/>
        <p:txBody>
          <a:bodyPr/>
          <a:lstStyle/>
          <a:p>
            <a:r>
              <a:rPr lang="en-GB" dirty="0"/>
              <a:t>Why is the Zero Trust security needed?</a:t>
            </a:r>
          </a:p>
        </p:txBody>
      </p:sp>
      <p:sp>
        <p:nvSpPr>
          <p:cNvPr id="3" name="Content Placeholder 2">
            <a:extLst>
              <a:ext uri="{FF2B5EF4-FFF2-40B4-BE49-F238E27FC236}">
                <a16:creationId xmlns:a16="http://schemas.microsoft.com/office/drawing/2014/main" id="{665E9BAF-DD5D-C634-126F-68F0870DB552}"/>
              </a:ext>
            </a:extLst>
          </p:cNvPr>
          <p:cNvSpPr>
            <a:spLocks noGrp="1"/>
          </p:cNvSpPr>
          <p:nvPr>
            <p:ph idx="1"/>
          </p:nvPr>
        </p:nvSpPr>
        <p:spPr/>
        <p:txBody>
          <a:bodyPr>
            <a:normAutofit lnSpcReduction="10000"/>
          </a:bodyPr>
          <a:lstStyle/>
          <a:p>
            <a:r>
              <a:rPr lang="en-GB" dirty="0"/>
              <a:t>VTAM has recently experienced a number of security incidents, including phishing attacks that bypassed the email filters, and an attempt at a ransomware attack. This shows that the companies current security policies are not strong enough for the modern day threats. The impact that this will have if not fixed, would be financial loss from fraud, or ransomware, there will also be downtime for the company which will cause monetary loss. There will also be reputational damages, as if customer data is stolen and published, this would be a reputation loss.</a:t>
            </a:r>
          </a:p>
        </p:txBody>
      </p:sp>
    </p:spTree>
    <p:extLst>
      <p:ext uri="{BB962C8B-B14F-4D97-AF65-F5344CB8AC3E}">
        <p14:creationId xmlns:p14="http://schemas.microsoft.com/office/powerpoint/2010/main" val="13500308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C8BA5-D639-D311-BEC0-48589960B7DA}"/>
              </a:ext>
            </a:extLst>
          </p:cNvPr>
          <p:cNvSpPr>
            <a:spLocks noGrp="1"/>
          </p:cNvSpPr>
          <p:nvPr>
            <p:ph type="title"/>
          </p:nvPr>
        </p:nvSpPr>
        <p:spPr/>
        <p:txBody>
          <a:bodyPr/>
          <a:lstStyle/>
          <a:p>
            <a:r>
              <a:rPr lang="en-GB" dirty="0"/>
              <a:t>Main Threats</a:t>
            </a:r>
          </a:p>
        </p:txBody>
      </p:sp>
      <p:sp>
        <p:nvSpPr>
          <p:cNvPr id="3" name="Content Placeholder 2">
            <a:extLst>
              <a:ext uri="{FF2B5EF4-FFF2-40B4-BE49-F238E27FC236}">
                <a16:creationId xmlns:a16="http://schemas.microsoft.com/office/drawing/2014/main" id="{59341D20-B19F-0B76-9EA5-F9B7CE852015}"/>
              </a:ext>
            </a:extLst>
          </p:cNvPr>
          <p:cNvSpPr>
            <a:spLocks noGrp="1"/>
          </p:cNvSpPr>
          <p:nvPr>
            <p:ph idx="1"/>
          </p:nvPr>
        </p:nvSpPr>
        <p:spPr/>
        <p:txBody>
          <a:bodyPr>
            <a:normAutofit fontScale="92500"/>
          </a:bodyPr>
          <a:lstStyle/>
          <a:p>
            <a:r>
              <a:rPr lang="en-GB" dirty="0"/>
              <a:t>Ransomware – an attacker will encrypt the companies systems, and demand a fee for the files to be decrypted. Downtime is loss of revenue.</a:t>
            </a:r>
          </a:p>
          <a:p>
            <a:r>
              <a:rPr lang="en-GB" dirty="0"/>
              <a:t>Phishing – an attacker will send out phishing emails to trick employees into giving access to the network. This can lead to data theft or fraud, causing reputational damage and financial damage.</a:t>
            </a:r>
          </a:p>
          <a:p>
            <a:r>
              <a:rPr lang="en-GB" dirty="0"/>
              <a:t>Supply Chain Attacks – trusted software that the company uses gets compromised, which could lead to many infected devices on the companies network. This would lead to a lot of operation impact.</a:t>
            </a:r>
          </a:p>
        </p:txBody>
      </p:sp>
    </p:spTree>
    <p:extLst>
      <p:ext uri="{BB962C8B-B14F-4D97-AF65-F5344CB8AC3E}">
        <p14:creationId xmlns:p14="http://schemas.microsoft.com/office/powerpoint/2010/main" val="2260300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49745-80B2-59C6-518C-5FC953345926}"/>
              </a:ext>
            </a:extLst>
          </p:cNvPr>
          <p:cNvSpPr>
            <a:spLocks noGrp="1"/>
          </p:cNvSpPr>
          <p:nvPr>
            <p:ph type="title"/>
          </p:nvPr>
        </p:nvSpPr>
        <p:spPr/>
        <p:txBody>
          <a:bodyPr/>
          <a:lstStyle/>
          <a:p>
            <a:r>
              <a:rPr lang="en-GB" dirty="0"/>
              <a:t>What is Zero Trust?</a:t>
            </a:r>
          </a:p>
        </p:txBody>
      </p:sp>
      <p:sp>
        <p:nvSpPr>
          <p:cNvPr id="3" name="Content Placeholder 2">
            <a:extLst>
              <a:ext uri="{FF2B5EF4-FFF2-40B4-BE49-F238E27FC236}">
                <a16:creationId xmlns:a16="http://schemas.microsoft.com/office/drawing/2014/main" id="{5CC1AC14-9414-47F2-0C12-DDBA85405508}"/>
              </a:ext>
            </a:extLst>
          </p:cNvPr>
          <p:cNvSpPr>
            <a:spLocks noGrp="1"/>
          </p:cNvSpPr>
          <p:nvPr>
            <p:ph idx="1"/>
          </p:nvPr>
        </p:nvSpPr>
        <p:spPr/>
        <p:txBody>
          <a:bodyPr>
            <a:normAutofit lnSpcReduction="10000"/>
          </a:bodyPr>
          <a:lstStyle/>
          <a:p>
            <a:pPr marL="0" indent="0">
              <a:buNone/>
            </a:pPr>
            <a:r>
              <a:rPr lang="en-GB" dirty="0"/>
              <a:t>Zero Trust is a security principle, it means that any device on the network will be treated as a potential threat. It will always need verification before allowing someone into he company network, and it will also only give employees the necessary access to do their job. This Zero Trust principle matters because even if an attacker manages to get into the system, they won’t be able to do much with it, as they will need to verify, and even then, they will only have access to what that employee had access to. This will limit damage that the company could have.</a:t>
            </a:r>
          </a:p>
        </p:txBody>
      </p:sp>
    </p:spTree>
    <p:extLst>
      <p:ext uri="{BB962C8B-B14F-4D97-AF65-F5344CB8AC3E}">
        <p14:creationId xmlns:p14="http://schemas.microsoft.com/office/powerpoint/2010/main" val="9749687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0F611-D5F2-B1DC-FE0F-FBA03F11B352}"/>
              </a:ext>
            </a:extLst>
          </p:cNvPr>
          <p:cNvSpPr>
            <a:spLocks noGrp="1"/>
          </p:cNvSpPr>
          <p:nvPr>
            <p:ph type="title"/>
          </p:nvPr>
        </p:nvSpPr>
        <p:spPr/>
        <p:txBody>
          <a:bodyPr/>
          <a:lstStyle/>
          <a:p>
            <a:r>
              <a:rPr lang="en-GB" dirty="0"/>
              <a:t>Key Policies</a:t>
            </a:r>
          </a:p>
        </p:txBody>
      </p:sp>
      <p:sp>
        <p:nvSpPr>
          <p:cNvPr id="3" name="Content Placeholder 2">
            <a:extLst>
              <a:ext uri="{FF2B5EF4-FFF2-40B4-BE49-F238E27FC236}">
                <a16:creationId xmlns:a16="http://schemas.microsoft.com/office/drawing/2014/main" id="{0F7310B9-B1D1-978F-BBA8-983654659A7D}"/>
              </a:ext>
            </a:extLst>
          </p:cNvPr>
          <p:cNvSpPr>
            <a:spLocks noGrp="1"/>
          </p:cNvSpPr>
          <p:nvPr>
            <p:ph idx="1"/>
          </p:nvPr>
        </p:nvSpPr>
        <p:spPr/>
        <p:txBody>
          <a:bodyPr/>
          <a:lstStyle/>
          <a:p>
            <a:r>
              <a:rPr lang="en-GB" dirty="0"/>
              <a:t>MFA – MFA should be required on all user accounts, this will help with stolen passwords, as even if the password gets stolen, there is another layer of security.</a:t>
            </a:r>
          </a:p>
          <a:p>
            <a:r>
              <a:rPr lang="en-GB" dirty="0"/>
              <a:t>Minimum Access Given – reduces the damage to the company if breached.</a:t>
            </a:r>
          </a:p>
          <a:p>
            <a:r>
              <a:rPr lang="en-GB" dirty="0"/>
              <a:t>Perform Patches Regularly – this will help to make sure that any vulnerabilities are patched out, and will keep the company network secure.</a:t>
            </a:r>
          </a:p>
        </p:txBody>
      </p:sp>
    </p:spTree>
    <p:extLst>
      <p:ext uri="{BB962C8B-B14F-4D97-AF65-F5344CB8AC3E}">
        <p14:creationId xmlns:p14="http://schemas.microsoft.com/office/powerpoint/2010/main" val="33449900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57CA5-82E6-B936-7084-7B882A67CBA3}"/>
              </a:ext>
            </a:extLst>
          </p:cNvPr>
          <p:cNvSpPr>
            <a:spLocks noGrp="1"/>
          </p:cNvSpPr>
          <p:nvPr>
            <p:ph type="title"/>
          </p:nvPr>
        </p:nvSpPr>
        <p:spPr/>
        <p:txBody>
          <a:bodyPr/>
          <a:lstStyle/>
          <a:p>
            <a:r>
              <a:rPr lang="en-GB" dirty="0"/>
              <a:t>Technical Protections to be put in place</a:t>
            </a:r>
          </a:p>
        </p:txBody>
      </p:sp>
      <p:sp>
        <p:nvSpPr>
          <p:cNvPr id="3" name="Content Placeholder 2">
            <a:extLst>
              <a:ext uri="{FF2B5EF4-FFF2-40B4-BE49-F238E27FC236}">
                <a16:creationId xmlns:a16="http://schemas.microsoft.com/office/drawing/2014/main" id="{6AF9C3D6-9849-0B29-CAC6-72A07015D5A5}"/>
              </a:ext>
            </a:extLst>
          </p:cNvPr>
          <p:cNvSpPr>
            <a:spLocks noGrp="1"/>
          </p:cNvSpPr>
          <p:nvPr>
            <p:ph idx="1"/>
          </p:nvPr>
        </p:nvSpPr>
        <p:spPr/>
        <p:txBody>
          <a:bodyPr>
            <a:normAutofit lnSpcReduction="10000"/>
          </a:bodyPr>
          <a:lstStyle/>
          <a:p>
            <a:r>
              <a:rPr lang="en-GB" dirty="0"/>
              <a:t>MFA – Multi-factor authentication will prevent threat actors from using stolen credentials to gain access to the company network.</a:t>
            </a:r>
          </a:p>
          <a:p>
            <a:r>
              <a:rPr lang="en-GB" dirty="0"/>
              <a:t>SIEM – SIEM will detect any suspicious activity within the network early and report on it.</a:t>
            </a:r>
          </a:p>
          <a:p>
            <a:r>
              <a:rPr lang="en-GB" dirty="0"/>
              <a:t>EDR – EDR will detect malware on devices</a:t>
            </a:r>
          </a:p>
          <a:p>
            <a:r>
              <a:rPr lang="en-GB" dirty="0"/>
              <a:t>Email Filtering – will help with blocking any attempt at phishing employees.</a:t>
            </a:r>
          </a:p>
          <a:p>
            <a:r>
              <a:rPr lang="en-GB" dirty="0"/>
              <a:t>CSPM – will help to prevent any exposed data.</a:t>
            </a:r>
          </a:p>
        </p:txBody>
      </p:sp>
    </p:spTree>
    <p:extLst>
      <p:ext uri="{BB962C8B-B14F-4D97-AF65-F5344CB8AC3E}">
        <p14:creationId xmlns:p14="http://schemas.microsoft.com/office/powerpoint/2010/main" val="7400153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590CD-7013-8347-71FC-67EDE3212B6D}"/>
              </a:ext>
            </a:extLst>
          </p:cNvPr>
          <p:cNvSpPr>
            <a:spLocks noGrp="1"/>
          </p:cNvSpPr>
          <p:nvPr>
            <p:ph type="title"/>
          </p:nvPr>
        </p:nvSpPr>
        <p:spPr/>
        <p:txBody>
          <a:bodyPr/>
          <a:lstStyle/>
          <a:p>
            <a:r>
              <a:rPr lang="en-GB" dirty="0"/>
              <a:t>Training &amp; </a:t>
            </a:r>
            <a:r>
              <a:rPr lang="en-GB" dirty="0" err="1"/>
              <a:t>Awerness</a:t>
            </a:r>
            <a:endParaRPr lang="en-GB" dirty="0"/>
          </a:p>
        </p:txBody>
      </p:sp>
      <p:sp>
        <p:nvSpPr>
          <p:cNvPr id="3" name="Content Placeholder 2">
            <a:extLst>
              <a:ext uri="{FF2B5EF4-FFF2-40B4-BE49-F238E27FC236}">
                <a16:creationId xmlns:a16="http://schemas.microsoft.com/office/drawing/2014/main" id="{931A2A5F-ABD4-08FD-B152-07CD24E3B584}"/>
              </a:ext>
            </a:extLst>
          </p:cNvPr>
          <p:cNvSpPr>
            <a:spLocks noGrp="1"/>
          </p:cNvSpPr>
          <p:nvPr>
            <p:ph idx="1"/>
          </p:nvPr>
        </p:nvSpPr>
        <p:spPr/>
        <p:txBody>
          <a:bodyPr/>
          <a:lstStyle/>
          <a:p>
            <a:r>
              <a:rPr lang="en-GB" dirty="0"/>
              <a:t>VTAM should introduce training that will help the employees to recognise and respond appropriately to phishing or vishing. These training sessions should be performed regularly to reinforce the employees knowledge on cybersecurity. This will benefit the business as it will reduce the chances of human error, prevent threat actors from using common methods, and will strengthen the overall security culture.</a:t>
            </a:r>
          </a:p>
        </p:txBody>
      </p:sp>
    </p:spTree>
    <p:extLst>
      <p:ext uri="{BB962C8B-B14F-4D97-AF65-F5344CB8AC3E}">
        <p14:creationId xmlns:p14="http://schemas.microsoft.com/office/powerpoint/2010/main" val="27324705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069FC-2F48-D2C4-CC5B-80DFDD433B7C}"/>
              </a:ext>
            </a:extLst>
          </p:cNvPr>
          <p:cNvSpPr>
            <a:spLocks noGrp="1"/>
          </p:cNvSpPr>
          <p:nvPr>
            <p:ph type="title"/>
          </p:nvPr>
        </p:nvSpPr>
        <p:spPr/>
        <p:txBody>
          <a:bodyPr/>
          <a:lstStyle/>
          <a:p>
            <a:r>
              <a:rPr lang="en-GB" dirty="0"/>
              <a:t>Summary on Business Impact</a:t>
            </a:r>
          </a:p>
        </p:txBody>
      </p:sp>
      <p:sp>
        <p:nvSpPr>
          <p:cNvPr id="3" name="Content Placeholder 2">
            <a:extLst>
              <a:ext uri="{FF2B5EF4-FFF2-40B4-BE49-F238E27FC236}">
                <a16:creationId xmlns:a16="http://schemas.microsoft.com/office/drawing/2014/main" id="{1F1D8006-54B8-09EB-8C46-51C01662737C}"/>
              </a:ext>
            </a:extLst>
          </p:cNvPr>
          <p:cNvSpPr>
            <a:spLocks noGrp="1"/>
          </p:cNvSpPr>
          <p:nvPr>
            <p:ph idx="1"/>
          </p:nvPr>
        </p:nvSpPr>
        <p:spPr/>
        <p:txBody>
          <a:bodyPr>
            <a:normAutofit lnSpcReduction="10000"/>
          </a:bodyPr>
          <a:lstStyle/>
          <a:p>
            <a:r>
              <a:rPr lang="en-GB" dirty="0"/>
              <a:t>In summary, if VTAM does not introduce these much needed security improvements, there will be financial loss from fraud, ransomware, or fines given by law enforcement. There will also be operational downtime if hit by a ransomware attack, and this will also cause financial damages, </a:t>
            </a:r>
            <a:r>
              <a:rPr lang="en-GB" dirty="0" err="1"/>
              <a:t>aswell</a:t>
            </a:r>
            <a:r>
              <a:rPr lang="en-GB" dirty="0"/>
              <a:t> as this, there will be a loss of reputation, if the company is breached and has any customer data stolen. If VTAM were to introduce the Zero Trust changes, there will be a reduce in attack success’, faster detection and response times, and the company will have improved trust.</a:t>
            </a:r>
          </a:p>
        </p:txBody>
      </p:sp>
    </p:spTree>
    <p:extLst>
      <p:ext uri="{BB962C8B-B14F-4D97-AF65-F5344CB8AC3E}">
        <p14:creationId xmlns:p14="http://schemas.microsoft.com/office/powerpoint/2010/main" val="32860870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D4226-2462-0A36-5301-8DFBCE156098}"/>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41C8A8BA-D36E-659B-4842-7BA7B0FCDCDA}"/>
              </a:ext>
            </a:extLst>
          </p:cNvPr>
          <p:cNvSpPr>
            <a:spLocks noGrp="1"/>
          </p:cNvSpPr>
          <p:nvPr>
            <p:ph idx="1"/>
          </p:nvPr>
        </p:nvSpPr>
        <p:spPr/>
        <p:txBody>
          <a:bodyPr/>
          <a:lstStyle/>
          <a:p>
            <a:pPr marL="0" indent="0">
              <a:buNone/>
            </a:pPr>
            <a:r>
              <a:rPr lang="en-GB" dirty="0"/>
              <a:t>In conclusion, VTAM will require a shift to Zero Trust security, in order to reduce cyber attack risks, limit the damage from any attacks that may occur, and will also improve the business</a:t>
            </a:r>
            <a:r>
              <a:rPr lang="en-GB"/>
              <a:t>’ resilience.</a:t>
            </a:r>
          </a:p>
        </p:txBody>
      </p:sp>
    </p:spTree>
    <p:extLst>
      <p:ext uri="{BB962C8B-B14F-4D97-AF65-F5344CB8AC3E}">
        <p14:creationId xmlns:p14="http://schemas.microsoft.com/office/powerpoint/2010/main" val="15508555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TM04033919[[fn=Circuit]]</Template>
  <TotalTime>1</TotalTime>
  <Words>702</Words>
  <Application>Microsoft Office PowerPoint</Application>
  <PresentationFormat>Widescreen</PresentationFormat>
  <Paragraphs>26</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Tw Cen MT</vt:lpstr>
      <vt:lpstr>Circuit</vt:lpstr>
      <vt:lpstr>Cyber Assignment</vt:lpstr>
      <vt:lpstr>Why is the Zero Trust security needed?</vt:lpstr>
      <vt:lpstr>Main Threats</vt:lpstr>
      <vt:lpstr>What is Zero Trust?</vt:lpstr>
      <vt:lpstr>Key Policies</vt:lpstr>
      <vt:lpstr>Technical Protections to be put in place</vt:lpstr>
      <vt:lpstr>Training &amp; Awerness</vt:lpstr>
      <vt:lpstr>Summary on Business Impact</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Osian Murphy (2405124)</dc:creator>
  <cp:lastModifiedBy>Osian Murphy (2405124)</cp:lastModifiedBy>
  <cp:revision>2</cp:revision>
  <dcterms:created xsi:type="dcterms:W3CDTF">2026-05-18T16:36:40Z</dcterms:created>
  <dcterms:modified xsi:type="dcterms:W3CDTF">2026-05-18T16:41:51Z</dcterms:modified>
</cp:coreProperties>
</file>