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57" r:id="rId2"/>
    <p:sldId id="258" r:id="rId3"/>
    <p:sldId id="259" r:id="rId4"/>
    <p:sldId id="260" r:id="rId5"/>
    <p:sldId id="261" r:id="rId6"/>
    <p:sldId id="262"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2438" autoAdjust="0"/>
  </p:normalViewPr>
  <p:slideViewPr>
    <p:cSldViewPr snapToGrid="0">
      <p:cViewPr varScale="1">
        <p:scale>
          <a:sx n="95" d="100"/>
          <a:sy n="95" d="100"/>
        </p:scale>
        <p:origin x="204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3ACEC7-EBCC-4DC6-B8AA-B8F744ABAD81}" type="datetimeFigureOut">
              <a:rPr lang="en-GB" smtClean="0"/>
              <a:t>29/01/2018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29C754-427A-405B-8032-69FD1C0B8623}" type="slidenum">
              <a:rPr lang="en-GB" smtClean="0"/>
              <a:t>‹#›</a:t>
            </a:fld>
            <a:endParaRPr lang="en-GB"/>
          </a:p>
        </p:txBody>
      </p:sp>
    </p:spTree>
    <p:extLst>
      <p:ext uri="{BB962C8B-B14F-4D97-AF65-F5344CB8AC3E}">
        <p14:creationId xmlns:p14="http://schemas.microsoft.com/office/powerpoint/2010/main" val="1810763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wikipedia.org/wiki/Language" TargetMode="External"/><Relationship Id="rId2" Type="http://schemas.openxmlformats.org/officeDocument/2006/relationships/slide" Target="../slides/slide26.xml"/><Relationship Id="rId1" Type="http://schemas.openxmlformats.org/officeDocument/2006/relationships/notesMaster" Target="../notesMasters/notesMaster1.xml"/><Relationship Id="rId5" Type="http://schemas.openxmlformats.org/officeDocument/2006/relationships/hyperlink" Target="https://en.wikipedia.org/wiki/Cognition" TargetMode="External"/><Relationship Id="rId4" Type="http://schemas.openxmlformats.org/officeDocument/2006/relationships/hyperlink" Target="https://en.wikipedia.org/wiki/World_view"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29C754-427A-405B-8032-69FD1C0B8623}" type="slidenum">
              <a:rPr lang="en-GB" smtClean="0"/>
              <a:t>1</a:t>
            </a:fld>
            <a:endParaRPr lang="en-GB"/>
          </a:p>
        </p:txBody>
      </p:sp>
    </p:spTree>
    <p:extLst>
      <p:ext uri="{BB962C8B-B14F-4D97-AF65-F5344CB8AC3E}">
        <p14:creationId xmlns:p14="http://schemas.microsoft.com/office/powerpoint/2010/main" val="6942750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fld id="{2409D25D-95E0-4FA8-806A-3064B050A0C9}" type="slidenum">
              <a:rPr kumimoji="0" lang="en-GB" altLang="en-US" sz="1800" b="0" i="0" u="none" strike="noStrike" kern="0" cap="none" spc="0" normalizeH="0" baseline="0" noProof="0" smtClean="0">
                <a:ln>
                  <a:noFill/>
                </a:ln>
                <a:solidFill>
                  <a:schemeClr val="tx1"/>
                </a:solidFill>
                <a:effectLst/>
                <a:uLnTx/>
                <a:uFillTx/>
                <a:latin typeface="Arial" panose="020B0604020202020204" pitchFamily="34" charset="0"/>
                <a:cs typeface="Arial" panose="020B0604020202020204" pitchFamily="34" charset="0"/>
              </a:rPr>
              <a:pPr marL="0" marR="0" lvl="0" indent="0" defTabSz="914400" eaLnBrk="1" fontAlgn="auto" latinLnBrk="0" hangingPunct="1">
                <a:lnSpc>
                  <a:spcPct val="100000"/>
                </a:lnSpc>
                <a:spcBef>
                  <a:spcPts val="0"/>
                </a:spcBef>
                <a:spcAft>
                  <a:spcPts val="0"/>
                </a:spcAft>
                <a:buClrTx/>
                <a:buSzTx/>
                <a:buFontTx/>
                <a:buNone/>
                <a:tabLst/>
                <a:defRPr/>
              </a:pPr>
              <a:t>7</a:t>
            </a:fld>
            <a:endParaRPr kumimoji="0" lang="en-GB" altLang="en-US" sz="1800" b="0" i="0" u="none" strike="noStrike" kern="0" cap="none" spc="0" normalizeH="0" baseline="0" noProof="0" smtClean="0">
              <a:ln>
                <a:noFill/>
              </a:ln>
              <a:solidFill>
                <a:schemeClr val="tx1"/>
              </a:solidFill>
              <a:effectLst/>
              <a:uLnTx/>
              <a:uFillTx/>
              <a:latin typeface="Arial" panose="020B0604020202020204" pitchFamily="34" charset="0"/>
              <a:cs typeface="Arial" panose="020B0604020202020204" pitchFamily="34"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462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35188F8A-6A67-41E2-8645-5023E2B1B224}" type="slidenum">
              <a:rPr lang="en-GB" altLang="en-US"/>
              <a:pPr eaLnBrk="1" hangingPunct="1"/>
              <a:t>13</a:t>
            </a:fld>
            <a:endParaRPr lang="en-GB" altLang="en-US"/>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5535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AE86240-6A21-4825-B984-E603C87CBE74}" type="slidenum">
              <a:rPr lang="en-GB" altLang="en-US"/>
              <a:pPr eaLnBrk="1" hangingPunct="1"/>
              <a:t>16</a:t>
            </a:fld>
            <a:endParaRPr lang="en-GB"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11627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0BDA155-1007-4E46-ADD4-8183B281405A}" type="slidenum">
              <a:rPr lang="en-GB" altLang="en-US"/>
              <a:pPr eaLnBrk="1" hangingPunct="1"/>
              <a:t>18</a:t>
            </a:fld>
            <a:endParaRPr lang="en-GB" alt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lnSpc>
                <a:spcPct val="80000"/>
              </a:lnSpc>
            </a:pPr>
            <a:endParaRPr lang="en-US" altLang="en-US" sz="80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5493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D3987D7-0ED9-4BC3-9CC9-B2CF92D5EBCA}" type="slidenum">
              <a:rPr lang="en-GB" altLang="en-US"/>
              <a:pPr eaLnBrk="1" hangingPunct="1"/>
              <a:t>19</a:t>
            </a:fld>
            <a:endParaRPr lang="en-GB" alt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lnSpc>
                <a:spcPct val="80000"/>
              </a:lnSpc>
            </a:pPr>
            <a:endParaRPr lang="en-US" altLang="en-US" sz="80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3259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159A45A-7408-478A-8D7D-F16D1FDB1518}" type="slidenum">
              <a:rPr lang="en-GB" altLang="en-US"/>
              <a:pPr eaLnBrk="1" hangingPunct="1"/>
              <a:t>20</a:t>
            </a:fld>
            <a:endParaRPr lang="en-GB" alt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lnSpc>
                <a:spcPct val="80000"/>
              </a:lnSpc>
            </a:pPr>
            <a:endParaRPr lang="en-US" altLang="en-US" sz="80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15890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2A9C29E-2FB8-4434-B76A-6519CD23E937}" type="slidenum">
              <a:rPr lang="en-GB" altLang="en-US"/>
              <a:pPr eaLnBrk="1" hangingPunct="1"/>
              <a:t>22</a:t>
            </a:fld>
            <a:endParaRPr lang="en-GB" alt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0295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Sapir-</a:t>
            </a:r>
            <a:r>
              <a:rPr lang="en-GB" dirty="0" err="1" smtClean="0">
                <a:effectLst/>
              </a:rPr>
              <a:t>whorf</a:t>
            </a:r>
            <a:r>
              <a:rPr lang="en-GB" dirty="0" smtClean="0">
                <a:effectLst/>
              </a:rPr>
              <a:t>: the structure of a </a:t>
            </a:r>
            <a:r>
              <a:rPr lang="en-GB" dirty="0" smtClean="0">
                <a:effectLst/>
                <a:hlinkClick r:id="rId3" tooltip="Language"/>
              </a:rPr>
              <a:t>language</a:t>
            </a:r>
            <a:r>
              <a:rPr lang="en-GB" dirty="0" smtClean="0">
                <a:effectLst/>
              </a:rPr>
              <a:t> affects its speakers' </a:t>
            </a:r>
            <a:r>
              <a:rPr lang="en-GB" dirty="0" smtClean="0">
                <a:effectLst/>
                <a:hlinkClick r:id="rId4" tooltip="World view"/>
              </a:rPr>
              <a:t>world view</a:t>
            </a:r>
            <a:r>
              <a:rPr lang="en-GB" dirty="0" smtClean="0">
                <a:effectLst/>
              </a:rPr>
              <a:t> or </a:t>
            </a:r>
            <a:r>
              <a:rPr lang="en-GB" dirty="0" smtClean="0">
                <a:effectLst/>
                <a:hlinkClick r:id="rId5" tooltip="Cognition"/>
              </a:rPr>
              <a:t>cognition</a:t>
            </a:r>
            <a:r>
              <a:rPr lang="en-GB" dirty="0" smtClean="0">
                <a:effectLst/>
              </a:rPr>
              <a:t>.</a:t>
            </a:r>
          </a:p>
          <a:p>
            <a:endParaRPr lang="en-GB" dirty="0" smtClean="0">
              <a:effectLst/>
            </a:endParaRPr>
          </a:p>
          <a:p>
            <a:r>
              <a:rPr lang="en-GB" dirty="0" smtClean="0">
                <a:effectLst/>
              </a:rPr>
              <a:t>language </a:t>
            </a:r>
            <a:r>
              <a:rPr lang="en-GB" i="1" dirty="0" smtClean="0">
                <a:effectLst/>
              </a:rPr>
              <a:t>determines</a:t>
            </a:r>
            <a:r>
              <a:rPr lang="en-GB" dirty="0" smtClean="0">
                <a:effectLst/>
              </a:rPr>
              <a:t> thought, and that linguistic categories limit and determine cognitive categories.</a:t>
            </a:r>
            <a:endParaRPr lang="en-GB" dirty="0"/>
          </a:p>
        </p:txBody>
      </p:sp>
      <p:sp>
        <p:nvSpPr>
          <p:cNvPr id="4" name="Slide Number Placeholder 3"/>
          <p:cNvSpPr>
            <a:spLocks noGrp="1"/>
          </p:cNvSpPr>
          <p:nvPr>
            <p:ph type="sldNum" sz="quarter" idx="10"/>
          </p:nvPr>
        </p:nvSpPr>
        <p:spPr/>
        <p:txBody>
          <a:bodyPr/>
          <a:lstStyle/>
          <a:p>
            <a:fld id="{5029C754-427A-405B-8032-69FD1C0B8623}" type="slidenum">
              <a:rPr lang="en-GB" smtClean="0"/>
              <a:t>26</a:t>
            </a:fld>
            <a:endParaRPr lang="en-GB"/>
          </a:p>
        </p:txBody>
      </p:sp>
    </p:spTree>
    <p:extLst>
      <p:ext uri="{BB962C8B-B14F-4D97-AF65-F5344CB8AC3E}">
        <p14:creationId xmlns:p14="http://schemas.microsoft.com/office/powerpoint/2010/main" val="8706181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cy-GB" smtClean="0"/>
              <a:t>Cliciwch i olygu arddull y Meistr teitl</a:t>
            </a:r>
            <a:endParaRPr lang="cy-GB"/>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smtClean="0"/>
              <a:t>Cliciwch i olygu arddull is-deitl y Meistr</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7933A3D2-5564-4671-B1E5-2DB9D389721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749151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Cynnwys 2"/>
          <p:cNvSpPr>
            <a:spLocks noGrp="1"/>
          </p:cNvSpPr>
          <p:nvPr>
            <p:ph idx="1"/>
          </p:nvPr>
        </p:nvSpPr>
        <p:spPr/>
        <p:txBody>
          <a:body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25951FF8-A6F9-4112-B00C-5D47169C208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48596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cy-GB" smtClean="0"/>
              <a:t>Cliciwch i olygu arddull y Meistr teitl</a:t>
            </a:r>
            <a:endParaRPr lang="cy-GB"/>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smtClean="0"/>
              <a:t>Cliciwch i olygu arddulliau'r Meistr testun</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5B9950AA-7A2F-40B5-9614-DD7179BD25D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63100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17D680F-D484-4B92-9BFE-D5A351FB369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68225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cy-GB" smtClean="0"/>
              <a:t>Cliciwch i olygu arddull y Meistr teitl</a:t>
            </a:r>
            <a:endParaRPr lang="cy-GB"/>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Cliciwch i olygu arddulliau'r Meistr testun</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Cliciwch i olygu arddulliau'r Meistr testun</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54FDD7B1-EB49-4A7E-B12F-D554C073C1D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32359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D686C996-4F34-46E8-B595-92B59589803A}"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976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E56683C8-FDA5-41A4-A45F-27597C1F13F9}"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98930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cy-GB" smtClean="0"/>
              <a:t>Cliciwch i olygu arddull y Meistr teitl</a:t>
            </a:r>
            <a:endParaRPr lang="cy-GB"/>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5EB1E5B-DCBA-4AC4-9145-CABEEA790893}"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43598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cy-GB" smtClean="0"/>
              <a:t>Cliciwch i olygu arddull y Meistr teitl</a:t>
            </a:r>
            <a:endParaRPr lang="cy-GB"/>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y-GB" noProof="0" smtClean="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2D546BE-FA78-4F8B-9FCA-56D5A09CA7C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26668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Testun ar i fyny 2"/>
          <p:cNvSpPr>
            <a:spLocks noGrp="1"/>
          </p:cNvSpPr>
          <p:nvPr>
            <p:ph type="body" orient="vert" idx="1"/>
          </p:nvPr>
        </p:nvSpPr>
        <p:spPr/>
        <p:txBody>
          <a:bodyPr vert="eaVert"/>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87FFA8EF-94AA-4EDC-8261-5DB87616A48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835996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cy-GB" smtClean="0"/>
              <a:t>Cliciwch i olygu arddull y Meistr teitl</a:t>
            </a:r>
            <a:endParaRPr lang="cy-GB"/>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ABAC3721-DD31-4229-83FB-1A0A99F8448A}"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4272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60413E12-30C9-4DCC-A664-EA64884AE22D}" type="slidenum">
              <a:rPr lang="en-GB" altLang="en-US"/>
              <a:pPr/>
              <a:t>‹#›</a:t>
            </a:fld>
            <a:endParaRPr lang="en-GB" altLang="en-US"/>
          </a:p>
        </p:txBody>
      </p:sp>
    </p:spTree>
    <p:extLst>
      <p:ext uri="{BB962C8B-B14F-4D97-AF65-F5344CB8AC3E}">
        <p14:creationId xmlns:p14="http://schemas.microsoft.com/office/powerpoint/2010/main" val="41307455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fld id="{F1CCC3F2-B8E2-408D-A791-A5AF4FC24FBE}" type="slidenum">
              <a:rPr lang="en-GB" altLang="en-US"/>
              <a:pPr/>
              <a:t>‹#›</a:t>
            </a:fld>
            <a:endParaRPr lang="en-GB" altLang="en-US"/>
          </a:p>
        </p:txBody>
      </p:sp>
    </p:spTree>
    <p:extLst>
      <p:ext uri="{BB962C8B-B14F-4D97-AF65-F5344CB8AC3E}">
        <p14:creationId xmlns:p14="http://schemas.microsoft.com/office/powerpoint/2010/main" val="1871302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ea typeface="ＭＳ Ｐゴシック" charset="0"/>
                <a:cs typeface="ＭＳ Ｐゴシック" charset="0"/>
              </a:defRPr>
            </a:lvl1pPr>
          </a:lstStyle>
          <a:p>
            <a:pPr eaLnBrk="0" fontAlgn="base" hangingPunct="0">
              <a:spcBef>
                <a:spcPct val="0"/>
              </a:spcBef>
              <a:spcAft>
                <a:spcPct val="0"/>
              </a:spcAft>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ea typeface="ＭＳ Ｐゴシック" charset="0"/>
                <a:cs typeface="ＭＳ Ｐゴシック" charset="0"/>
              </a:defRPr>
            </a:lvl1pPr>
          </a:lstStyle>
          <a:p>
            <a:pPr eaLnBrk="0" fontAlgn="base" hangingPunct="0">
              <a:spcBef>
                <a:spcPct val="0"/>
              </a:spcBef>
              <a:spcAft>
                <a:spcPct val="0"/>
              </a:spcAft>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panose="020B0604020202020204" pitchFamily="34" charset="0"/>
              </a:defRPr>
            </a:lvl1pPr>
          </a:lstStyle>
          <a:p>
            <a:pPr eaLnBrk="0" fontAlgn="base" hangingPunct="0">
              <a:spcBef>
                <a:spcPct val="0"/>
              </a:spcBef>
              <a:spcAft>
                <a:spcPct val="0"/>
              </a:spcAft>
            </a:pPr>
            <a:fld id="{707E0AF5-9A41-4F87-A75A-A15678ECE813}" type="slidenum">
              <a:rPr lang="en-US" altLang="en-US">
                <a:solidFill>
                  <a:srgbClr val="000000"/>
                </a:solidFill>
                <a:ea typeface="MS PGothic" panose="020B0600070205080204" pitchFamily="34" charset="-128"/>
              </a:rPr>
              <a:pPr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pic>
        <p:nvPicPr>
          <p:cNvPr id="1031" name="Picture 2" descr="Slide-master-white2013.jpg"/>
          <p:cNvPicPr>
            <a:picLocks noChangeAspect="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33700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713" r:id="rId12"/>
    <p:sldLayoutId id="2147483714" r:id="rId13"/>
  </p:sldLayoutIdLst>
  <p:txStyles>
    <p:title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6.jpeg"/><Relationship Id="rId2" Type="http://schemas.openxmlformats.org/officeDocument/2006/relationships/hyperlink" Target="http://images.google.co.uk/imgres?imgurl=http://www.photogalaxy.com/pic/dean-7/baby_vervet_monkey.jpg&amp;imgrefurl=http://www.photogalaxy.com/photo/dean/7/&amp;h=400&amp;w=597&amp;sz=35&amp;hl=en&amp;start=45&amp;tbnid=9bQJ21mBvYgbZM:&amp;tbnh=90&amp;tbnw=135&amp;prev=/images?q%3Dvervet%2Bmonkey%2B%26start%3D40%26ndsp%3D20%26svnum%3D10%26hl%3Den%26lr%3D%26sa%3DN" TargetMode="External"/><Relationship Id="rId1" Type="http://schemas.openxmlformats.org/officeDocument/2006/relationships/slideLayout" Target="../slideLayouts/slideLayout13.xml"/><Relationship Id="rId6" Type="http://schemas.openxmlformats.org/officeDocument/2006/relationships/hyperlink" Target="http://images.google.co.uk/imgres?imgurl=http://www.univ-perp.fr/csp2001/queiroz_fichiers/image001.gif&amp;imgrefurl=http://www.univ-perp.fr/csp2001/queiroz.htm&amp;h=176&amp;w=149&amp;sz=22&amp;hl=en&amp;start=1&amp;tbnid=dJH_DuR5PFBQtM:&amp;tbnh=100&amp;tbnw=85&amp;prev=/images?q%3Dvervet%2Bmonkey%2Bseyfarth%26svnum%3D10%26hl%3Den%26lr%3D" TargetMode="External"/><Relationship Id="rId5" Type="http://schemas.openxmlformats.org/officeDocument/2006/relationships/image" Target="../media/image5.jpeg"/><Relationship Id="rId4" Type="http://schemas.openxmlformats.org/officeDocument/2006/relationships/hyperlink" Target="http://images.google.co.uk/imgres?imgurl=http://rosswarner.com/Vervet3.jpg&amp;imgrefurl=http://rosswarner.com/Vervet3.html&amp;h=525&amp;w=420&amp;sz=27&amp;hl=en&amp;start=6&amp;tbnid=vDdBDz7KKBvo6M:&amp;tbnh=132&amp;tbnw=106&amp;prev=/images?q%3Dvervet%2Bmonkey%2B%26ndsp%3D20%26svnum%3D10%26hl%3Den%26lr%3D%26sa%3DN"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8.jpeg"/><Relationship Id="rId2" Type="http://schemas.openxmlformats.org/officeDocument/2006/relationships/hyperlink" Target="http://images.google.co.uk/imgres?imgurl=http://www.paintbasket.co.za/gallery/leopard.jpg&amp;imgrefurl=http://www.paintbasket.co.za/gallery.htm&amp;h=884&amp;w=700&amp;sz=196&amp;hl=en&amp;start=3&amp;tbnid=79NWyiWJl90ITM:&amp;tbnh=146&amp;tbnw=116&amp;prev=/images?q%3Dleopard%26svnum%3D10%26hl%3Den%26lr%3D%26sa%3DG" TargetMode="External"/><Relationship Id="rId1" Type="http://schemas.openxmlformats.org/officeDocument/2006/relationships/slideLayout" Target="../slideLayouts/slideLayout13.xml"/><Relationship Id="rId6" Type="http://schemas.openxmlformats.org/officeDocument/2006/relationships/hyperlink" Target="http://images.google.co.uk/imgres?imgurl=http://www.africaelephants.com/gallery/photos/monkey.jpg&amp;imgrefurl=http://www.africaelephants.com/gallery/monkey.htm&amp;h=267&amp;w=400&amp;sz=31&amp;hl=en&amp;start=20&amp;tbnid=Sorfc-Ev94eAUM:&amp;tbnh=83&amp;tbnw=124&amp;prev=/images?q%3Dvervet%2Bmonkey%2B%26ndsp%3D20%26svnum%3D10%26hl%3Den%26lr%3D%26sa%3DN" TargetMode="External"/><Relationship Id="rId5" Type="http://schemas.openxmlformats.org/officeDocument/2006/relationships/image" Target="../media/image5.jpeg"/><Relationship Id="rId4" Type="http://schemas.openxmlformats.org/officeDocument/2006/relationships/hyperlink" Target="http://images.google.co.uk/imgres?imgurl=http://rosswarner.com/Vervet3.jpg&amp;imgrefurl=http://rosswarner.com/Vervet3.html&amp;h=525&amp;w=420&amp;sz=27&amp;hl=en&amp;start=6&amp;tbnid=vDdBDz7KKBvo6M:&amp;tbnh=132&amp;tbnw=106&amp;prev=/images?q%3Dvervet%2Bmonkey%2B%26ndsp%3D20%26svnum%3D10%26hl%3Den%26lr%3D%26sa%3DN"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sciencemuseum.org.uk/on-line/brain/images/1-1-6-3-3-1-0-0-0-0-0.jpg" TargetMode="External"/><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11.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270167" y="2462645"/>
            <a:ext cx="8759537" cy="2047155"/>
          </a:xfrm>
        </p:spPr>
        <p:txBody>
          <a:bodyPr/>
          <a:lstStyle/>
          <a:p>
            <a:pPr eaLnBrk="1" hangingPunct="1"/>
            <a:r>
              <a:rPr lang="en-GB" altLang="en-US" sz="3200" dirty="0" smtClean="0"/>
              <a:t>Lecture </a:t>
            </a:r>
            <a:r>
              <a:rPr lang="en-GB" altLang="en-US" sz="3200" dirty="0" smtClean="0"/>
              <a:t>2: </a:t>
            </a:r>
            <a:r>
              <a:rPr lang="en-GB" altLang="en-US" sz="3200" dirty="0" smtClean="0"/>
              <a:t>Language</a:t>
            </a:r>
            <a:br>
              <a:rPr lang="en-GB" altLang="en-US" sz="3200" dirty="0" smtClean="0"/>
            </a:br>
            <a:r>
              <a:rPr lang="en-GB" altLang="en-US" sz="3200" dirty="0" smtClean="0"/>
              <a:t/>
            </a:r>
            <a:br>
              <a:rPr lang="en-GB" altLang="en-US" sz="3200" dirty="0" smtClean="0"/>
            </a:br>
            <a:r>
              <a:rPr lang="en-GB" altLang="en-US" sz="3200" b="1" dirty="0" smtClean="0"/>
              <a:t>Dr Kate Williams</a:t>
            </a:r>
            <a:r>
              <a:rPr lang="en-GB" altLang="en-US" b="1" dirty="0" smtClean="0"/>
              <a:t> </a:t>
            </a:r>
          </a:p>
        </p:txBody>
      </p:sp>
      <p:sp>
        <p:nvSpPr>
          <p:cNvPr id="2051" name="Subtitle 2"/>
          <p:cNvSpPr>
            <a:spLocks noGrp="1"/>
          </p:cNvSpPr>
          <p:nvPr>
            <p:ph type="subTitle" idx="1"/>
          </p:nvPr>
        </p:nvSpPr>
        <p:spPr>
          <a:xfrm>
            <a:off x="415640" y="273194"/>
            <a:ext cx="8614064" cy="2189451"/>
          </a:xfrm>
        </p:spPr>
        <p:txBody>
          <a:bodyPr/>
          <a:lstStyle/>
          <a:p>
            <a:pPr eaLnBrk="1" hangingPunct="1"/>
            <a:endParaRPr lang="en-GB" altLang="en-US" sz="3600" b="1" dirty="0"/>
          </a:p>
          <a:p>
            <a:pPr eaLnBrk="1" hangingPunct="1"/>
            <a:r>
              <a:rPr lang="en-GB" altLang="en-US" sz="3600" b="1" dirty="0" smtClean="0"/>
              <a:t>Cognitive Psychology</a:t>
            </a:r>
          </a:p>
          <a:p>
            <a:pPr eaLnBrk="1" hangingPunct="1"/>
            <a:r>
              <a:rPr lang="en-GB" altLang="en-US" sz="2400" b="1" dirty="0"/>
              <a:t>M5X00908 Brain, Behaviour, and Cognition (BBC</a:t>
            </a:r>
            <a:r>
              <a:rPr lang="en-GB" altLang="en-US" sz="2400" b="1" dirty="0" smtClean="0"/>
              <a:t>)</a:t>
            </a:r>
            <a:endParaRPr lang="en-GB" altLang="en-US" sz="2400" b="1" dirty="0"/>
          </a:p>
        </p:txBody>
      </p:sp>
    </p:spTree>
    <p:extLst>
      <p:ext uri="{BB962C8B-B14F-4D97-AF65-F5344CB8AC3E}">
        <p14:creationId xmlns:p14="http://schemas.microsoft.com/office/powerpoint/2010/main" val="24264495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 Reading</a:t>
            </a:r>
            <a:endParaRPr lang="en-GB" dirty="0"/>
          </a:p>
        </p:txBody>
      </p:sp>
      <p:sp>
        <p:nvSpPr>
          <p:cNvPr id="3" name="Content Placeholder 2"/>
          <p:cNvSpPr>
            <a:spLocks noGrp="1"/>
          </p:cNvSpPr>
          <p:nvPr>
            <p:ph idx="1"/>
          </p:nvPr>
        </p:nvSpPr>
        <p:spPr>
          <a:xfrm>
            <a:off x="581891" y="1981200"/>
            <a:ext cx="8079971" cy="4114800"/>
          </a:xfrm>
        </p:spPr>
        <p:txBody>
          <a:bodyPr/>
          <a:lstStyle/>
          <a:p>
            <a:r>
              <a:rPr lang="en-GB" dirty="0"/>
              <a:t>Eysenck, </a:t>
            </a:r>
            <a:r>
              <a:rPr lang="en-GB" dirty="0" smtClean="0"/>
              <a:t>M. W., </a:t>
            </a:r>
            <a:r>
              <a:rPr lang="en-GB" dirty="0"/>
              <a:t>&amp; Keane, M. </a:t>
            </a:r>
            <a:r>
              <a:rPr lang="en-GB" dirty="0" smtClean="0"/>
              <a:t>T.  </a:t>
            </a:r>
            <a:r>
              <a:rPr lang="en-GB" i="1" dirty="0"/>
              <a:t>Cognitive psychology: </a:t>
            </a:r>
            <a:r>
              <a:rPr lang="en-GB" b="1" dirty="0" smtClean="0"/>
              <a:t>Chapters 9, 10, 11 </a:t>
            </a:r>
            <a:endParaRPr lang="en-GB" dirty="0"/>
          </a:p>
        </p:txBody>
      </p:sp>
    </p:spTree>
    <p:extLst>
      <p:ext uri="{BB962C8B-B14F-4D97-AF65-F5344CB8AC3E}">
        <p14:creationId xmlns:p14="http://schemas.microsoft.com/office/powerpoint/2010/main" val="9711956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77338"/>
            <a:ext cx="7772400" cy="870065"/>
          </a:xfrm>
        </p:spPr>
        <p:txBody>
          <a:bodyPr/>
          <a:lstStyle/>
          <a:p>
            <a:r>
              <a:rPr lang="en-GB" dirty="0" smtClean="0"/>
              <a:t>What is language?</a:t>
            </a:r>
            <a:endParaRPr lang="en-GB" dirty="0"/>
          </a:p>
        </p:txBody>
      </p:sp>
      <p:sp>
        <p:nvSpPr>
          <p:cNvPr id="3" name="Content Placeholder 2"/>
          <p:cNvSpPr>
            <a:spLocks noGrp="1"/>
          </p:cNvSpPr>
          <p:nvPr>
            <p:ph idx="1"/>
          </p:nvPr>
        </p:nvSpPr>
        <p:spPr>
          <a:xfrm>
            <a:off x="868679" y="1158240"/>
            <a:ext cx="7984375" cy="4114800"/>
          </a:xfrm>
        </p:spPr>
        <p:txBody>
          <a:bodyPr/>
          <a:lstStyle/>
          <a:p>
            <a:r>
              <a:rPr lang="en-GB" dirty="0" smtClean="0"/>
              <a:t>According to Harley (2008, p.5):</a:t>
            </a:r>
          </a:p>
          <a:p>
            <a:pPr lvl="1"/>
            <a:r>
              <a:rPr lang="en-GB" dirty="0" smtClean="0"/>
              <a:t>“Language is a system of symbols and rules that enable us to communicate. Symbols are things that stand for other things: Words, either written or spoken, are symbols. The rules specify how words are ordered to form sentences.”</a:t>
            </a:r>
            <a:endParaRPr lang="en-GB" dirty="0"/>
          </a:p>
        </p:txBody>
      </p:sp>
    </p:spTree>
    <p:extLst>
      <p:ext uri="{BB962C8B-B14F-4D97-AF65-F5344CB8AC3E}">
        <p14:creationId xmlns:p14="http://schemas.microsoft.com/office/powerpoint/2010/main" val="3695617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9709" y="166253"/>
            <a:ext cx="7772400" cy="831272"/>
          </a:xfrm>
        </p:spPr>
        <p:txBody>
          <a:bodyPr/>
          <a:lstStyle/>
          <a:p>
            <a:r>
              <a:rPr lang="en-GB" dirty="0" smtClean="0"/>
              <a:t>More than communication?</a:t>
            </a:r>
            <a:endParaRPr lang="en-GB" dirty="0"/>
          </a:p>
        </p:txBody>
      </p:sp>
      <p:sp>
        <p:nvSpPr>
          <p:cNvPr id="3" name="Content Placeholder 2"/>
          <p:cNvSpPr>
            <a:spLocks noGrp="1"/>
          </p:cNvSpPr>
          <p:nvPr>
            <p:ph idx="1"/>
          </p:nvPr>
        </p:nvSpPr>
        <p:spPr>
          <a:xfrm>
            <a:off x="140677" y="997526"/>
            <a:ext cx="8932985" cy="4277860"/>
          </a:xfrm>
          <a:solidFill>
            <a:schemeClr val="bg1"/>
          </a:solidFill>
        </p:spPr>
        <p:txBody>
          <a:bodyPr/>
          <a:lstStyle/>
          <a:p>
            <a:pPr eaLnBrk="1" hangingPunct="1"/>
            <a:r>
              <a:rPr lang="en-GB" altLang="en-US" dirty="0"/>
              <a:t>Remarkable human skill</a:t>
            </a:r>
          </a:p>
          <a:p>
            <a:pPr lvl="1" eaLnBrk="1" hangingPunct="1"/>
            <a:r>
              <a:rPr lang="en-GB" altLang="en-US" dirty="0" smtClean="0"/>
              <a:t>Used to think inside our head </a:t>
            </a:r>
            <a:r>
              <a:rPr lang="en-GB" altLang="en-US" dirty="0" smtClean="0"/>
              <a:t>&amp; </a:t>
            </a:r>
            <a:r>
              <a:rPr lang="en-GB" altLang="en-US" dirty="0" smtClean="0"/>
              <a:t>record </a:t>
            </a:r>
            <a:r>
              <a:rPr lang="en-GB" altLang="en-US" dirty="0" smtClean="0"/>
              <a:t>information</a:t>
            </a:r>
            <a:endParaRPr lang="en-GB" altLang="en-US" dirty="0" smtClean="0"/>
          </a:p>
          <a:p>
            <a:pPr lvl="1" eaLnBrk="1" hangingPunct="1"/>
            <a:r>
              <a:rPr lang="en-GB" altLang="en-US" dirty="0" smtClean="0"/>
              <a:t>Used </a:t>
            </a:r>
            <a:r>
              <a:rPr lang="en-GB" altLang="en-US" dirty="0"/>
              <a:t>to </a:t>
            </a:r>
            <a:r>
              <a:rPr lang="en-GB" altLang="en-US" dirty="0" smtClean="0"/>
              <a:t>express, </a:t>
            </a:r>
            <a:r>
              <a:rPr lang="en-GB" altLang="en-US" dirty="0"/>
              <a:t>solve problems</a:t>
            </a:r>
            <a:r>
              <a:rPr lang="en-GB" altLang="en-US" dirty="0" smtClean="0"/>
              <a:t>, &amp; </a:t>
            </a:r>
            <a:r>
              <a:rPr lang="en-GB" altLang="en-US" dirty="0"/>
              <a:t>plan </a:t>
            </a:r>
            <a:r>
              <a:rPr lang="en-GB" altLang="en-US" dirty="0" smtClean="0"/>
              <a:t>etc.</a:t>
            </a:r>
            <a:endParaRPr lang="en-GB" altLang="en-US" dirty="0"/>
          </a:p>
          <a:p>
            <a:pPr lvl="1" eaLnBrk="1" hangingPunct="1"/>
            <a:r>
              <a:rPr lang="en-GB" altLang="en-US" dirty="0"/>
              <a:t>Used creatively, to convey emotion, </a:t>
            </a:r>
            <a:r>
              <a:rPr lang="en-GB" altLang="en-US" dirty="0" smtClean="0"/>
              <a:t>&amp; form </a:t>
            </a:r>
            <a:r>
              <a:rPr lang="en-GB" altLang="en-US" dirty="0"/>
              <a:t>social </a:t>
            </a:r>
            <a:r>
              <a:rPr lang="en-GB" altLang="en-US" dirty="0" smtClean="0"/>
              <a:t>relationships.</a:t>
            </a:r>
          </a:p>
          <a:p>
            <a:pPr eaLnBrk="1" hangingPunct="1"/>
            <a:r>
              <a:rPr lang="en-GB" altLang="en-US" dirty="0"/>
              <a:t>Evolved historically / culturally </a:t>
            </a:r>
          </a:p>
          <a:p>
            <a:pPr lvl="1" eaLnBrk="1" hangingPunct="1"/>
            <a:r>
              <a:rPr lang="en-GB" altLang="en-US" dirty="0" smtClean="0"/>
              <a:t>Information is passed down generations through language. Provides knowledge</a:t>
            </a:r>
            <a:r>
              <a:rPr lang="en-GB" altLang="en-US" dirty="0" smtClean="0"/>
              <a:t>.</a:t>
            </a:r>
            <a:endParaRPr lang="en-GB" dirty="0"/>
          </a:p>
        </p:txBody>
      </p:sp>
    </p:spTree>
    <p:extLst>
      <p:ext uri="{BB962C8B-B14F-4D97-AF65-F5344CB8AC3E}">
        <p14:creationId xmlns:p14="http://schemas.microsoft.com/office/powerpoint/2010/main" val="18426794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49628"/>
            <a:ext cx="7772400" cy="804949"/>
          </a:xfrm>
        </p:spPr>
        <p:txBody>
          <a:bodyPr/>
          <a:lstStyle/>
          <a:p>
            <a:r>
              <a:rPr lang="en-GB" dirty="0" smtClean="0"/>
              <a:t>An uniquely human ability?</a:t>
            </a:r>
            <a:endParaRPr lang="en-GB" dirty="0"/>
          </a:p>
        </p:txBody>
      </p:sp>
      <p:sp>
        <p:nvSpPr>
          <p:cNvPr id="3" name="Content Placeholder 2"/>
          <p:cNvSpPr>
            <a:spLocks noGrp="1"/>
          </p:cNvSpPr>
          <p:nvPr>
            <p:ph idx="1"/>
          </p:nvPr>
        </p:nvSpPr>
        <p:spPr>
          <a:xfrm>
            <a:off x="785552" y="1046015"/>
            <a:ext cx="8050877" cy="4340630"/>
          </a:xfrm>
        </p:spPr>
        <p:txBody>
          <a:bodyPr/>
          <a:lstStyle/>
          <a:p>
            <a:r>
              <a:rPr lang="en-GB" dirty="0" smtClean="0"/>
              <a:t>Animals communicate with each other, so can we say they have language?</a:t>
            </a:r>
          </a:p>
          <a:p>
            <a:endParaRPr lang="en-GB" dirty="0"/>
          </a:p>
          <a:p>
            <a:r>
              <a:rPr lang="en-GB" dirty="0" smtClean="0"/>
              <a:t>What sets our language apart from animal communication?</a:t>
            </a:r>
          </a:p>
          <a:p>
            <a:endParaRPr lang="en-GB" dirty="0"/>
          </a:p>
          <a:p>
            <a:r>
              <a:rPr lang="en-GB" dirty="0" smtClean="0"/>
              <a:t>Let’s start by looking at how animals communicate</a:t>
            </a:r>
            <a:endParaRPr lang="en-GB" dirty="0"/>
          </a:p>
        </p:txBody>
      </p:sp>
    </p:spTree>
    <p:extLst>
      <p:ext uri="{BB962C8B-B14F-4D97-AF65-F5344CB8AC3E}">
        <p14:creationId xmlns:p14="http://schemas.microsoft.com/office/powerpoint/2010/main" val="2295577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500"/>
                                        <p:tgtEl>
                                          <p:spTgt spid="3">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94211"/>
            <a:ext cx="7772400" cy="778625"/>
          </a:xfrm>
        </p:spPr>
        <p:txBody>
          <a:bodyPr/>
          <a:lstStyle/>
          <a:p>
            <a:r>
              <a:rPr lang="en-GB" dirty="0" smtClean="0"/>
              <a:t>Animal communication</a:t>
            </a:r>
            <a:endParaRPr lang="en-GB" dirty="0"/>
          </a:p>
        </p:txBody>
      </p:sp>
      <p:sp>
        <p:nvSpPr>
          <p:cNvPr id="3" name="Content Placeholder 2"/>
          <p:cNvSpPr>
            <a:spLocks noGrp="1"/>
          </p:cNvSpPr>
          <p:nvPr>
            <p:ph idx="1"/>
          </p:nvPr>
        </p:nvSpPr>
        <p:spPr>
          <a:xfrm>
            <a:off x="407324" y="759228"/>
            <a:ext cx="8678487" cy="4452851"/>
          </a:xfrm>
        </p:spPr>
        <p:txBody>
          <a:bodyPr/>
          <a:lstStyle/>
          <a:p>
            <a:r>
              <a:rPr lang="en-GB" dirty="0" smtClean="0"/>
              <a:t>Animals can communicate with each other in simple and in complex ways.</a:t>
            </a:r>
          </a:p>
          <a:p>
            <a:pPr eaLnBrk="1" hangingPunct="1"/>
            <a:r>
              <a:rPr lang="en-GB" altLang="en-US" dirty="0"/>
              <a:t>Evidence </a:t>
            </a:r>
            <a:r>
              <a:rPr lang="en-GB" altLang="en-US" dirty="0" smtClean="0"/>
              <a:t>for this comes from </a:t>
            </a:r>
            <a:r>
              <a:rPr lang="en-GB" altLang="en-US" dirty="0"/>
              <a:t>Ethology – the study of animal behaviour in natural settings </a:t>
            </a:r>
          </a:p>
          <a:p>
            <a:pPr lvl="1" eaLnBrk="1" hangingPunct="1"/>
            <a:r>
              <a:rPr lang="en-GB" altLang="en-US" dirty="0"/>
              <a:t>Pioneered by Konrad </a:t>
            </a:r>
            <a:r>
              <a:rPr lang="en-GB" altLang="en-US" dirty="0" smtClean="0"/>
              <a:t>Lorenz (1903-1989)</a:t>
            </a:r>
            <a:endParaRPr lang="en-GB" altLang="en-US" dirty="0"/>
          </a:p>
          <a:p>
            <a:pPr lvl="1" eaLnBrk="1" hangingPunct="1"/>
            <a:r>
              <a:rPr lang="en-GB" altLang="en-US" dirty="0"/>
              <a:t>Imprinting of chicks and the critical </a:t>
            </a:r>
            <a:r>
              <a:rPr lang="en-GB" altLang="en-US" dirty="0" smtClean="0"/>
              <a:t>period</a:t>
            </a:r>
          </a:p>
          <a:p>
            <a:pPr lvl="2" eaLnBrk="1" hangingPunct="1"/>
            <a:r>
              <a:rPr lang="en-GB" altLang="en-US" dirty="0" smtClean="0"/>
              <a:t>When chicks bond with the first moving object it sees</a:t>
            </a:r>
            <a:endParaRPr lang="en-GB" altLang="en-US" dirty="0"/>
          </a:p>
          <a:p>
            <a:endParaRPr lang="en-GB" dirty="0"/>
          </a:p>
        </p:txBody>
      </p:sp>
      <p:pic>
        <p:nvPicPr>
          <p:cNvPr id="4" name="Picture 3"/>
          <p:cNvPicPr/>
          <p:nvPr/>
        </p:nvPicPr>
        <p:blipFill rotWithShape="1">
          <a:blip r:embed="rId2">
            <a:extLst>
              <a:ext uri="{BEBA8EAE-BF5A-486C-A8C5-ECC9F3942E4B}">
                <a14:imgProps xmlns:a14="http://schemas.microsoft.com/office/drawing/2010/main">
                  <a14:imgLayer r:embed="rId3">
                    <a14:imgEffect>
                      <a14:saturation sat="200000"/>
                    </a14:imgEffect>
                  </a14:imgLayer>
                </a14:imgProps>
              </a:ext>
            </a:extLst>
          </a:blip>
          <a:srcRect t="12500"/>
          <a:stretch/>
        </p:blipFill>
        <p:spPr>
          <a:xfrm>
            <a:off x="3125584" y="4330931"/>
            <a:ext cx="4347557" cy="2460567"/>
          </a:xfrm>
          <a:prstGeom prst="rect">
            <a:avLst/>
          </a:prstGeom>
          <a:ln>
            <a:solidFill>
              <a:schemeClr val="tx1"/>
            </a:solidFill>
          </a:ln>
        </p:spPr>
      </p:pic>
    </p:spTree>
    <p:extLst>
      <p:ext uri="{BB962C8B-B14F-4D97-AF65-F5344CB8AC3E}">
        <p14:creationId xmlns:p14="http://schemas.microsoft.com/office/powerpoint/2010/main" val="15932526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515389" y="91439"/>
            <a:ext cx="8437418" cy="691199"/>
          </a:xfrm>
        </p:spPr>
        <p:txBody>
          <a:bodyPr>
            <a:normAutofit fontScale="90000"/>
          </a:bodyPr>
          <a:lstStyle/>
          <a:p>
            <a:pPr eaLnBrk="1" hangingPunct="1"/>
            <a:r>
              <a:rPr lang="en-GB" altLang="en-US" sz="4000" dirty="0" smtClean="0">
                <a:solidFill>
                  <a:schemeClr val="tx1"/>
                </a:solidFill>
                <a:effectLst/>
                <a:latin typeface="Arial" panose="020B0604020202020204" pitchFamily="34" charset="0"/>
                <a:cs typeface="Arial" panose="020B0604020202020204" pitchFamily="34" charset="0"/>
              </a:rPr>
              <a:t> Honeybees (Karl Von-Frisch, 1950)</a:t>
            </a:r>
          </a:p>
        </p:txBody>
      </p:sp>
      <p:sp>
        <p:nvSpPr>
          <p:cNvPr id="68611" name="Rectangle 3"/>
          <p:cNvSpPr>
            <a:spLocks noGrp="1" noChangeArrowheads="1"/>
          </p:cNvSpPr>
          <p:nvPr>
            <p:ph type="body" sz="half" idx="1"/>
          </p:nvPr>
        </p:nvSpPr>
        <p:spPr>
          <a:xfrm>
            <a:off x="39080" y="689048"/>
            <a:ext cx="8980227" cy="2951162"/>
          </a:xfrm>
          <a:solidFill>
            <a:schemeClr val="bg1"/>
          </a:solidFill>
        </p:spPr>
        <p:txBody>
          <a:bodyPr/>
          <a:lstStyle/>
          <a:p>
            <a:pPr eaLnBrk="1" hangingPunct="1"/>
            <a:r>
              <a:rPr lang="en-GB" altLang="en-US" sz="2800" dirty="0" smtClean="0">
                <a:solidFill>
                  <a:schemeClr val="tx1"/>
                </a:solidFill>
                <a:effectLst/>
                <a:latin typeface="Arial" panose="020B0604020202020204" pitchFamily="34" charset="0"/>
                <a:cs typeface="Arial" panose="020B0604020202020204" pitchFamily="34" charset="0"/>
              </a:rPr>
              <a:t>Social insects</a:t>
            </a:r>
          </a:p>
          <a:p>
            <a:pPr eaLnBrk="1" hangingPunct="1"/>
            <a:r>
              <a:rPr lang="en-GB" altLang="en-US" sz="2800" dirty="0" smtClean="0">
                <a:solidFill>
                  <a:schemeClr val="tx1"/>
                </a:solidFill>
                <a:effectLst/>
                <a:latin typeface="Arial" panose="020B0604020202020204" pitchFamily="34" charset="0"/>
                <a:cs typeface="Arial" panose="020B0604020202020204" pitchFamily="34" charset="0"/>
              </a:rPr>
              <a:t>Specialised roles e.g. worker bee = sterile female who finds food for the community</a:t>
            </a:r>
          </a:p>
          <a:p>
            <a:pPr eaLnBrk="1" hangingPunct="1"/>
            <a:r>
              <a:rPr lang="en-GB" altLang="en-US" sz="2800" dirty="0" smtClean="0">
                <a:solidFill>
                  <a:schemeClr val="tx1"/>
                </a:solidFill>
                <a:effectLst/>
                <a:latin typeface="Arial" panose="020B0604020202020204" pitchFamily="34" charset="0"/>
                <a:cs typeface="Arial" panose="020B0604020202020204" pitchFamily="34" charset="0"/>
              </a:rPr>
              <a:t>Forage for pollen</a:t>
            </a:r>
          </a:p>
          <a:p>
            <a:pPr eaLnBrk="1" hangingPunct="1"/>
            <a:r>
              <a:rPr lang="en-GB" altLang="en-US" sz="2800" dirty="0" smtClean="0">
                <a:solidFill>
                  <a:schemeClr val="tx1"/>
                </a:solidFill>
                <a:effectLst/>
                <a:latin typeface="Arial" panose="020B0604020202020204" pitchFamily="34" charset="0"/>
                <a:cs typeface="Arial" panose="020B0604020202020204" pitchFamily="34" charset="0"/>
              </a:rPr>
              <a:t>Return to hive and ‘tell’ other workers the location</a:t>
            </a:r>
            <a:r>
              <a:rPr lang="en-GB" altLang="en-US" sz="2800" dirty="0" smtClean="0">
                <a:effectLst/>
                <a:latin typeface="Arial" panose="020B0604020202020204" pitchFamily="34" charset="0"/>
                <a:cs typeface="Arial" panose="020B0604020202020204" pitchFamily="34" charset="0"/>
              </a:rPr>
              <a:t> </a:t>
            </a:r>
            <a:r>
              <a:rPr lang="en-GB" altLang="en-US" sz="2800" dirty="0" smtClean="0">
                <a:solidFill>
                  <a:schemeClr val="tx1"/>
                </a:solidFill>
                <a:effectLst/>
                <a:latin typeface="Arial" panose="020B0604020202020204" pitchFamily="34" charset="0"/>
                <a:cs typeface="Arial" panose="020B0604020202020204" pitchFamily="34" charset="0"/>
              </a:rPr>
              <a:t>of the pollen</a:t>
            </a:r>
          </a:p>
          <a:p>
            <a:pPr eaLnBrk="1" hangingPunct="1"/>
            <a:endParaRPr lang="en-GB" altLang="en-US" sz="2800" dirty="0" smtClean="0">
              <a:solidFill>
                <a:schemeClr val="tx1"/>
              </a:solidFill>
              <a:effectLst/>
            </a:endParaRPr>
          </a:p>
          <a:p>
            <a:pPr eaLnBrk="1" hangingPunct="1"/>
            <a:endParaRPr lang="en-GB" altLang="en-US" sz="2800" dirty="0" smtClean="0">
              <a:effectLst/>
            </a:endParaRPr>
          </a:p>
          <a:p>
            <a:pPr eaLnBrk="1" hangingPunct="1"/>
            <a:endParaRPr lang="en-GB" altLang="en-US" sz="2800" dirty="0" smtClean="0">
              <a:effectLst/>
            </a:endParaRPr>
          </a:p>
        </p:txBody>
      </p:sp>
      <p:pic>
        <p:nvPicPr>
          <p:cNvPr id="5124" name="Picture 5" descr="BEE_DANC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a:xfrm>
            <a:off x="5279966" y="3194482"/>
            <a:ext cx="3016136" cy="2725294"/>
          </a:xfrm>
          <a:solidFill>
            <a:schemeClr val="bg1"/>
          </a:solidFill>
        </p:spPr>
      </p:pic>
      <p:sp>
        <p:nvSpPr>
          <p:cNvPr id="68615" name="Rectangle 7"/>
          <p:cNvSpPr>
            <a:spLocks noChangeArrowheads="1"/>
          </p:cNvSpPr>
          <p:nvPr/>
        </p:nvSpPr>
        <p:spPr bwMode="auto">
          <a:xfrm>
            <a:off x="39079" y="3560762"/>
            <a:ext cx="5414070" cy="194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marR="0" lvl="0" indent="-342900" defTabSz="914400" eaLnBrk="1" fontAlgn="auto" latinLnBrk="0" hangingPunct="1">
              <a:lnSpc>
                <a:spcPct val="100000"/>
              </a:lnSpc>
              <a:spcBef>
                <a:spcPct val="20000"/>
              </a:spcBef>
              <a:spcAft>
                <a:spcPts val="0"/>
              </a:spcAft>
              <a:buClrTx/>
              <a:buSzTx/>
              <a:buFontTx/>
              <a:buChar char="•"/>
              <a:tabLst/>
              <a:defRPr/>
            </a:pPr>
            <a:r>
              <a:rPr kumimoji="0" lang="en-GB" altLang="en-US" sz="2800" b="0" i="0" u="none" strike="noStrike" kern="0" cap="none" spc="0" normalizeH="0" baseline="0" noProof="0" dirty="0" smtClean="0">
                <a:ln>
                  <a:noFill/>
                </a:ln>
                <a:solidFill>
                  <a:schemeClr val="tx1"/>
                </a:solidFill>
                <a:effectLst/>
                <a:uLnTx/>
                <a:uFillTx/>
              </a:rPr>
              <a:t>Round dance</a:t>
            </a:r>
          </a:p>
          <a:p>
            <a:pPr marL="342900" marR="0" lvl="0" indent="-342900" defTabSz="914400" eaLnBrk="1" fontAlgn="auto" latinLnBrk="0" hangingPunct="1">
              <a:lnSpc>
                <a:spcPct val="100000"/>
              </a:lnSpc>
              <a:spcBef>
                <a:spcPct val="20000"/>
              </a:spcBef>
              <a:spcAft>
                <a:spcPts val="0"/>
              </a:spcAft>
              <a:buClrTx/>
              <a:buSzTx/>
              <a:buFontTx/>
              <a:buChar char="•"/>
              <a:tabLst/>
              <a:defRPr/>
            </a:pPr>
            <a:r>
              <a:rPr kumimoji="0" lang="en-GB" altLang="en-US" sz="2800" b="0" i="0" u="none" strike="noStrike" kern="0" cap="none" spc="0" normalizeH="0" baseline="0" noProof="0" dirty="0" smtClean="0">
                <a:ln>
                  <a:noFill/>
                </a:ln>
                <a:solidFill>
                  <a:schemeClr val="tx1"/>
                </a:solidFill>
                <a:effectLst/>
                <a:uLnTx/>
                <a:uFillTx/>
              </a:rPr>
              <a:t>Waggle dance</a:t>
            </a:r>
          </a:p>
          <a:p>
            <a:pPr marL="742950" marR="0" lvl="1" indent="-285750" defTabSz="914400" eaLnBrk="1" fontAlgn="auto" latinLnBrk="0" hangingPunct="1">
              <a:lnSpc>
                <a:spcPct val="100000"/>
              </a:lnSpc>
              <a:spcBef>
                <a:spcPct val="20000"/>
              </a:spcBef>
              <a:spcAft>
                <a:spcPts val="0"/>
              </a:spcAft>
              <a:buClrTx/>
              <a:buSzTx/>
              <a:buFontTx/>
              <a:buChar char="–"/>
              <a:tabLst/>
              <a:defRPr/>
            </a:pPr>
            <a:r>
              <a:rPr kumimoji="0" lang="en-GB" altLang="en-US" sz="2400" b="0" i="0" u="none" strike="noStrike" kern="0" cap="none" spc="0" normalizeH="0" baseline="0" noProof="0" dirty="0" smtClean="0">
                <a:ln>
                  <a:noFill/>
                </a:ln>
                <a:solidFill>
                  <a:schemeClr val="tx1"/>
                </a:solidFill>
                <a:effectLst/>
                <a:uLnTx/>
                <a:uFillTx/>
              </a:rPr>
              <a:t>Round dance = direction </a:t>
            </a:r>
          </a:p>
          <a:p>
            <a:pPr marL="742950" marR="0" lvl="1" indent="-285750" defTabSz="914400" eaLnBrk="1" fontAlgn="auto" latinLnBrk="0" hangingPunct="1">
              <a:lnSpc>
                <a:spcPct val="100000"/>
              </a:lnSpc>
              <a:spcBef>
                <a:spcPct val="20000"/>
              </a:spcBef>
              <a:spcAft>
                <a:spcPts val="0"/>
              </a:spcAft>
              <a:buClrTx/>
              <a:buSzTx/>
              <a:buFontTx/>
              <a:buChar char="–"/>
              <a:tabLst/>
              <a:defRPr/>
            </a:pPr>
            <a:r>
              <a:rPr kumimoji="0" lang="en-GB" altLang="en-US" sz="2400" b="0" i="0" u="none" strike="noStrike" kern="0" cap="none" spc="0" normalizeH="0" baseline="0" noProof="0" dirty="0" smtClean="0">
                <a:ln>
                  <a:noFill/>
                </a:ln>
                <a:solidFill>
                  <a:schemeClr val="tx1"/>
                </a:solidFill>
                <a:effectLst/>
                <a:uLnTx/>
                <a:uFillTx/>
              </a:rPr>
              <a:t>Number of waggles = distance</a:t>
            </a:r>
          </a:p>
        </p:txBody>
      </p:sp>
      <p:sp>
        <p:nvSpPr>
          <p:cNvPr id="68616" name="Text Box 8"/>
          <p:cNvSpPr txBox="1">
            <a:spLocks noChangeArrowheads="1"/>
          </p:cNvSpPr>
          <p:nvPr/>
        </p:nvSpPr>
        <p:spPr bwMode="auto">
          <a:xfrm>
            <a:off x="3313826" y="5881335"/>
            <a:ext cx="427864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auto" latinLnBrk="0" hangingPunct="1">
              <a:lnSpc>
                <a:spcPct val="100000"/>
              </a:lnSpc>
              <a:spcBef>
                <a:spcPts val="0"/>
              </a:spcBef>
              <a:spcAft>
                <a:spcPts val="0"/>
              </a:spcAft>
              <a:buClrTx/>
              <a:buSzTx/>
              <a:buFontTx/>
              <a:buChar char="•"/>
              <a:tabLst/>
              <a:defRPr/>
            </a:pPr>
            <a:r>
              <a:rPr kumimoji="0" lang="en-GB" altLang="en-US" sz="2400" b="0" i="0" u="none" strike="noStrike" kern="0" cap="none" spc="0" normalizeH="0" baseline="0" noProof="0" dirty="0" smtClean="0">
                <a:ln>
                  <a:noFill/>
                </a:ln>
                <a:solidFill>
                  <a:schemeClr val="bg1"/>
                </a:solidFill>
                <a:effectLst/>
                <a:uLnTx/>
                <a:uFillTx/>
                <a:latin typeface="Arial" panose="020B0604020202020204" pitchFamily="34" charset="0"/>
                <a:cs typeface="Arial" panose="020B0604020202020204" pitchFamily="34" charset="0"/>
              </a:rPr>
              <a:t> </a:t>
            </a:r>
            <a:r>
              <a:rPr kumimoji="0" lang="en-GB" altLang="en-US" sz="2400" b="0" i="0" u="none" strike="noStrike" kern="0" cap="none" spc="0" normalizeH="0" baseline="0" noProof="0" dirty="0" err="1" smtClean="0">
                <a:ln>
                  <a:noFill/>
                </a:ln>
                <a:solidFill>
                  <a:schemeClr val="tx1"/>
                </a:solidFill>
                <a:effectLst/>
                <a:uLnTx/>
                <a:uFillTx/>
                <a:latin typeface="Arial" panose="020B0604020202020204" pitchFamily="34" charset="0"/>
                <a:cs typeface="Arial" panose="020B0604020202020204" pitchFamily="34" charset="0"/>
              </a:rPr>
              <a:t>Kirschner</a:t>
            </a:r>
            <a:r>
              <a:rPr kumimoji="0" lang="en-GB" altLang="en-US" sz="2400" b="0"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and Towne (1994) – mini robot bees</a:t>
            </a:r>
          </a:p>
        </p:txBody>
      </p:sp>
    </p:spTree>
    <p:extLst>
      <p:ext uri="{BB962C8B-B14F-4D97-AF65-F5344CB8AC3E}">
        <p14:creationId xmlns:p14="http://schemas.microsoft.com/office/powerpoint/2010/main" val="267464412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989215" y="129381"/>
            <a:ext cx="7997623" cy="809957"/>
          </a:xfrm>
        </p:spPr>
        <p:txBody>
          <a:bodyPr>
            <a:normAutofit fontScale="90000"/>
          </a:bodyPr>
          <a:lstStyle/>
          <a:p>
            <a:pPr eaLnBrk="1" hangingPunct="1"/>
            <a:r>
              <a:rPr lang="en-GB" altLang="en-US" sz="3800" dirty="0" err="1" smtClean="0">
                <a:effectLst/>
                <a:latin typeface="Arial" panose="020B0604020202020204" pitchFamily="34" charset="0"/>
                <a:cs typeface="Arial" panose="020B0604020202020204" pitchFamily="34" charset="0"/>
              </a:rPr>
              <a:t>Vervet</a:t>
            </a:r>
            <a:r>
              <a:rPr lang="en-GB" altLang="en-US" sz="3800" dirty="0" smtClean="0">
                <a:effectLst/>
                <a:latin typeface="Arial" panose="020B0604020202020204" pitchFamily="34" charset="0"/>
                <a:cs typeface="Arial" panose="020B0604020202020204" pitchFamily="34" charset="0"/>
              </a:rPr>
              <a:t> Monkeys – </a:t>
            </a:r>
            <a:r>
              <a:rPr lang="en-GB" altLang="en-US" sz="3800" dirty="0" err="1" smtClean="0">
                <a:effectLst/>
                <a:latin typeface="Arial" panose="020B0604020202020204" pitchFamily="34" charset="0"/>
                <a:cs typeface="Arial" panose="020B0604020202020204" pitchFamily="34" charset="0"/>
              </a:rPr>
              <a:t>Seyfarth</a:t>
            </a:r>
            <a:r>
              <a:rPr lang="en-GB" altLang="en-US" sz="3800" dirty="0" smtClean="0">
                <a:effectLst/>
                <a:latin typeface="Arial" panose="020B0604020202020204" pitchFamily="34" charset="0"/>
                <a:cs typeface="Arial" panose="020B0604020202020204" pitchFamily="34" charset="0"/>
              </a:rPr>
              <a:t> et al (1980)</a:t>
            </a:r>
          </a:p>
        </p:txBody>
      </p:sp>
      <p:sp>
        <p:nvSpPr>
          <p:cNvPr id="72707" name="Rectangle 3"/>
          <p:cNvSpPr>
            <a:spLocks noGrp="1" noChangeArrowheads="1"/>
          </p:cNvSpPr>
          <p:nvPr>
            <p:ph type="body" sz="half" idx="1"/>
          </p:nvPr>
        </p:nvSpPr>
        <p:spPr>
          <a:xfrm>
            <a:off x="49875" y="1162878"/>
            <a:ext cx="4854633" cy="4209222"/>
          </a:xfrm>
          <a:solidFill>
            <a:schemeClr val="bg1"/>
          </a:solidFill>
        </p:spPr>
        <p:txBody>
          <a:bodyPr>
            <a:noAutofit/>
          </a:bodyPr>
          <a:lstStyle/>
          <a:p>
            <a:pPr eaLnBrk="1" hangingPunct="1"/>
            <a:r>
              <a:rPr lang="en-GB" altLang="en-US" sz="3000" dirty="0" smtClean="0">
                <a:effectLst/>
                <a:latin typeface="Arial" panose="020B0604020202020204" pitchFamily="34" charset="0"/>
                <a:cs typeface="Arial" panose="020B0604020202020204" pitchFamily="34" charset="0"/>
              </a:rPr>
              <a:t>Social and communicative </a:t>
            </a:r>
          </a:p>
          <a:p>
            <a:pPr eaLnBrk="1" hangingPunct="1"/>
            <a:r>
              <a:rPr lang="en-GB" altLang="en-US" sz="3000" dirty="0" smtClean="0">
                <a:effectLst/>
                <a:latin typeface="Arial" panose="020B0604020202020204" pitchFamily="34" charset="0"/>
                <a:cs typeface="Arial" panose="020B0604020202020204" pitchFamily="34" charset="0"/>
              </a:rPr>
              <a:t>Different alarm calls signal predators and elicits response</a:t>
            </a:r>
          </a:p>
          <a:p>
            <a:pPr lvl="1" eaLnBrk="1" hangingPunct="1"/>
            <a:r>
              <a:rPr lang="en-GB" altLang="en-US" sz="2500" dirty="0" smtClean="0">
                <a:effectLst/>
                <a:latin typeface="Arial" panose="020B0604020202020204" pitchFamily="34" charset="0"/>
                <a:cs typeface="Arial" panose="020B0604020202020204" pitchFamily="34" charset="0"/>
              </a:rPr>
              <a:t>Eagle call – look to sky</a:t>
            </a:r>
          </a:p>
          <a:p>
            <a:pPr lvl="1"/>
            <a:r>
              <a:rPr lang="en-GB" altLang="en-US" sz="2500" dirty="0" smtClean="0">
                <a:effectLst/>
                <a:latin typeface="Arial" panose="020B0604020202020204" pitchFamily="34" charset="0"/>
                <a:cs typeface="Arial" panose="020B0604020202020204" pitchFamily="34" charset="0"/>
              </a:rPr>
              <a:t>Leopard call – flee to trees</a:t>
            </a:r>
          </a:p>
          <a:p>
            <a:pPr lvl="1"/>
            <a:r>
              <a:rPr lang="en-GB" altLang="en-US" sz="2500" dirty="0" smtClean="0">
                <a:effectLst/>
                <a:latin typeface="Arial" panose="020B0604020202020204" pitchFamily="34" charset="0"/>
                <a:cs typeface="Arial" panose="020B0604020202020204" pitchFamily="34" charset="0"/>
              </a:rPr>
              <a:t>Snake call – look down </a:t>
            </a:r>
          </a:p>
          <a:p>
            <a:pPr eaLnBrk="1" hangingPunct="1">
              <a:buFontTx/>
              <a:buNone/>
            </a:pPr>
            <a:endParaRPr lang="en-GB" altLang="en-US" sz="3200" dirty="0" smtClean="0">
              <a:effectLst/>
              <a:latin typeface="Arial" panose="020B0604020202020204" pitchFamily="34" charset="0"/>
              <a:cs typeface="Arial" panose="020B0604020202020204" pitchFamily="34" charset="0"/>
            </a:endParaRPr>
          </a:p>
          <a:p>
            <a:pPr eaLnBrk="1" hangingPunct="1"/>
            <a:endParaRPr lang="en-GB" altLang="en-US" sz="3200" dirty="0" smtClean="0">
              <a:effectLst/>
              <a:latin typeface="Arial" panose="020B0604020202020204" pitchFamily="34" charset="0"/>
              <a:cs typeface="Arial" panose="020B0604020202020204" pitchFamily="34" charset="0"/>
            </a:endParaRPr>
          </a:p>
        </p:txBody>
      </p:sp>
      <p:pic>
        <p:nvPicPr>
          <p:cNvPr id="6148" name="Picture 7" descr="baby_vervet_monkey">
            <a:hlinkClick r:id="rId2"/>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4646817" y="1916113"/>
            <a:ext cx="1800225" cy="1200150"/>
          </a:xfrm>
        </p:spPr>
      </p:pic>
      <p:pic>
        <p:nvPicPr>
          <p:cNvPr id="6150" name="Picture 10" descr="Vervet3">
            <a:hlinkClick r:id="rId4"/>
          </p:cNvPr>
          <p:cNvPicPr>
            <a:picLocks noGrp="1" noChangeAspect="1" noChangeArrowheads="1"/>
          </p:cNvPicPr>
          <p:nvPr>
            <p:ph sz="quarter" idx="3"/>
          </p:nvPr>
        </p:nvPicPr>
        <p:blipFill>
          <a:blip r:embed="rId5">
            <a:extLst>
              <a:ext uri="{28A0092B-C50C-407E-A947-70E740481C1C}">
                <a14:useLocalDpi xmlns:a14="http://schemas.microsoft.com/office/drawing/2010/main" val="0"/>
              </a:ext>
            </a:extLst>
          </a:blip>
          <a:srcRect/>
          <a:stretch>
            <a:fillRect/>
          </a:stretch>
        </p:blipFill>
        <p:spPr>
          <a:xfrm>
            <a:off x="6501854" y="1916113"/>
            <a:ext cx="2543175" cy="3455987"/>
          </a:xfrm>
        </p:spPr>
      </p:pic>
      <p:pic>
        <p:nvPicPr>
          <p:cNvPr id="6149" name="Picture 5" descr="image001">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63443" y="3282950"/>
            <a:ext cx="1776413" cy="2089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5723102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85800" y="110837"/>
            <a:ext cx="7772400" cy="737062"/>
          </a:xfrm>
        </p:spPr>
        <p:txBody>
          <a:bodyPr/>
          <a:lstStyle/>
          <a:p>
            <a:r>
              <a:rPr lang="en-GB" dirty="0" smtClean="0"/>
              <a:t>Animal Communication</a:t>
            </a:r>
            <a:endParaRPr lang="en-GB" dirty="0"/>
          </a:p>
        </p:txBody>
      </p:sp>
      <p:sp>
        <p:nvSpPr>
          <p:cNvPr id="9" name="Content Placeholder 8"/>
          <p:cNvSpPr>
            <a:spLocks noGrp="1"/>
          </p:cNvSpPr>
          <p:nvPr>
            <p:ph idx="1"/>
          </p:nvPr>
        </p:nvSpPr>
        <p:spPr>
          <a:xfrm>
            <a:off x="482139" y="958735"/>
            <a:ext cx="8395854" cy="4114800"/>
          </a:xfrm>
        </p:spPr>
        <p:txBody>
          <a:bodyPr/>
          <a:lstStyle/>
          <a:p>
            <a:pPr eaLnBrk="1" hangingPunct="1"/>
            <a:r>
              <a:rPr lang="en-GB" altLang="en-US" dirty="0"/>
              <a:t>What are the differences between these examples of communication and language used by people? </a:t>
            </a:r>
          </a:p>
          <a:p>
            <a:pPr eaLnBrk="1" hangingPunct="1"/>
            <a:endParaRPr lang="en-GB" altLang="en-US" dirty="0"/>
          </a:p>
          <a:p>
            <a:pPr eaLnBrk="1" hangingPunct="1"/>
            <a:r>
              <a:rPr lang="en-GB" altLang="en-US" dirty="0"/>
              <a:t>Different in?:</a:t>
            </a:r>
          </a:p>
          <a:p>
            <a:pPr lvl="1" eaLnBrk="1" hangingPunct="1"/>
            <a:r>
              <a:rPr lang="en-GB" altLang="en-US" dirty="0"/>
              <a:t>The range of events that can be communicated</a:t>
            </a:r>
          </a:p>
          <a:p>
            <a:pPr lvl="1" eaLnBrk="1" hangingPunct="1"/>
            <a:r>
              <a:rPr lang="en-GB" altLang="en-US" dirty="0"/>
              <a:t>Flexibility in how the message is conveyed</a:t>
            </a:r>
          </a:p>
          <a:p>
            <a:endParaRPr lang="en-GB" dirty="0"/>
          </a:p>
        </p:txBody>
      </p:sp>
    </p:spTree>
    <p:extLst>
      <p:ext uri="{BB962C8B-B14F-4D97-AF65-F5344CB8AC3E}">
        <p14:creationId xmlns:p14="http://schemas.microsoft.com/office/powerpoint/2010/main" val="943232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5800" y="110836"/>
            <a:ext cx="7772400" cy="986444"/>
          </a:xfrm>
        </p:spPr>
        <p:txBody>
          <a:bodyPr/>
          <a:lstStyle/>
          <a:p>
            <a:pPr eaLnBrk="1" hangingPunct="1"/>
            <a:r>
              <a:rPr lang="en-GB" altLang="en-US" dirty="0" smtClean="0">
                <a:effectLst/>
              </a:rPr>
              <a:t>Criteria for language </a:t>
            </a:r>
          </a:p>
        </p:txBody>
      </p:sp>
      <p:sp>
        <p:nvSpPr>
          <p:cNvPr id="8195" name="Rectangle 3"/>
          <p:cNvSpPr>
            <a:spLocks noGrp="1" noChangeArrowheads="1"/>
          </p:cNvSpPr>
          <p:nvPr>
            <p:ph type="body" idx="1"/>
          </p:nvPr>
        </p:nvSpPr>
        <p:spPr>
          <a:xfrm>
            <a:off x="802178" y="1191491"/>
            <a:ext cx="8200505" cy="4114800"/>
          </a:xfrm>
        </p:spPr>
        <p:txBody>
          <a:bodyPr/>
          <a:lstStyle/>
          <a:p>
            <a:pPr eaLnBrk="1" hangingPunct="1"/>
            <a:r>
              <a:rPr lang="en-GB" altLang="en-US" dirty="0" smtClean="0">
                <a:effectLst/>
              </a:rPr>
              <a:t>How can we define human language? </a:t>
            </a:r>
          </a:p>
          <a:p>
            <a:pPr eaLnBrk="1" hangingPunct="1"/>
            <a:endParaRPr lang="en-GB" altLang="en-US" dirty="0" smtClean="0">
              <a:effectLst/>
            </a:endParaRPr>
          </a:p>
          <a:p>
            <a:pPr eaLnBrk="1" hangingPunct="1"/>
            <a:r>
              <a:rPr lang="en-GB" altLang="en-US" dirty="0" smtClean="0">
                <a:effectLst/>
              </a:rPr>
              <a:t>Language involves “associating a finite number of words, with particular meaning or concepts, and using a finite number of rules to combine those words into a potentially infinite number of sentences” (Harley 1995)</a:t>
            </a:r>
          </a:p>
        </p:txBody>
      </p:sp>
    </p:spTree>
    <p:extLst>
      <p:ext uri="{BB962C8B-B14F-4D97-AF65-F5344CB8AC3E}">
        <p14:creationId xmlns:p14="http://schemas.microsoft.com/office/powerpoint/2010/main" val="5217463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885305" y="110837"/>
            <a:ext cx="7772400" cy="919941"/>
          </a:xfrm>
        </p:spPr>
        <p:txBody>
          <a:bodyPr/>
          <a:lstStyle/>
          <a:p>
            <a:pPr eaLnBrk="1" hangingPunct="1"/>
            <a:r>
              <a:rPr lang="en-GB" altLang="en-US" dirty="0" smtClean="0">
                <a:effectLst/>
              </a:rPr>
              <a:t>Language design features</a:t>
            </a:r>
          </a:p>
        </p:txBody>
      </p:sp>
      <p:sp>
        <p:nvSpPr>
          <p:cNvPr id="77827" name="Rectangle 3"/>
          <p:cNvSpPr>
            <a:spLocks noGrp="1" noChangeArrowheads="1"/>
          </p:cNvSpPr>
          <p:nvPr>
            <p:ph type="body" idx="1"/>
          </p:nvPr>
        </p:nvSpPr>
        <p:spPr>
          <a:xfrm>
            <a:off x="625532" y="1030777"/>
            <a:ext cx="8410403" cy="4829695"/>
          </a:xfrm>
        </p:spPr>
        <p:txBody>
          <a:bodyPr/>
          <a:lstStyle/>
          <a:p>
            <a:pPr eaLnBrk="1" hangingPunct="1">
              <a:lnSpc>
                <a:spcPct val="90000"/>
              </a:lnSpc>
            </a:pPr>
            <a:r>
              <a:rPr lang="en-GB" altLang="en-US" sz="2800" dirty="0" smtClean="0">
                <a:effectLst/>
              </a:rPr>
              <a:t>Many (often complementary) design features specified by researchers – ‘what makes language’</a:t>
            </a:r>
          </a:p>
          <a:p>
            <a:pPr marL="0" indent="0" eaLnBrk="1" hangingPunct="1">
              <a:lnSpc>
                <a:spcPct val="90000"/>
              </a:lnSpc>
              <a:buNone/>
            </a:pPr>
            <a:endParaRPr lang="en-GB" altLang="en-US" sz="1400" dirty="0" smtClean="0">
              <a:effectLst/>
            </a:endParaRPr>
          </a:p>
          <a:p>
            <a:pPr eaLnBrk="1" hangingPunct="1">
              <a:lnSpc>
                <a:spcPct val="90000"/>
              </a:lnSpc>
            </a:pPr>
            <a:r>
              <a:rPr lang="en-GB" altLang="en-US" sz="2800" dirty="0" smtClean="0">
                <a:effectLst/>
              </a:rPr>
              <a:t>Criteria for comparing animal to human communication</a:t>
            </a:r>
          </a:p>
          <a:p>
            <a:pPr marL="0" indent="0" eaLnBrk="1" hangingPunct="1">
              <a:lnSpc>
                <a:spcPct val="90000"/>
              </a:lnSpc>
              <a:buNone/>
            </a:pPr>
            <a:endParaRPr lang="en-GB" altLang="en-US" sz="1400" dirty="0" smtClean="0">
              <a:effectLst/>
            </a:endParaRPr>
          </a:p>
          <a:p>
            <a:pPr eaLnBrk="1" hangingPunct="1">
              <a:lnSpc>
                <a:spcPct val="90000"/>
              </a:lnSpc>
            </a:pPr>
            <a:r>
              <a:rPr lang="en-GB" altLang="en-US" sz="2800" dirty="0" smtClean="0">
                <a:effectLst/>
              </a:rPr>
              <a:t>Comparative approach tells us more about our own nature of language</a:t>
            </a:r>
          </a:p>
          <a:p>
            <a:pPr marL="0" indent="0" eaLnBrk="1" hangingPunct="1">
              <a:lnSpc>
                <a:spcPct val="90000"/>
              </a:lnSpc>
              <a:buNone/>
            </a:pPr>
            <a:endParaRPr lang="en-GB" altLang="en-US" sz="1400" dirty="0" smtClean="0">
              <a:effectLst/>
            </a:endParaRPr>
          </a:p>
          <a:p>
            <a:pPr eaLnBrk="1" hangingPunct="1">
              <a:lnSpc>
                <a:spcPct val="90000"/>
              </a:lnSpc>
            </a:pPr>
            <a:r>
              <a:rPr lang="en-GB" altLang="en-US" sz="2800" dirty="0" smtClean="0">
                <a:effectLst/>
              </a:rPr>
              <a:t>Aitchison (1983) focused on four features he argued to be unique to humans </a:t>
            </a:r>
          </a:p>
          <a:p>
            <a:pPr eaLnBrk="1" hangingPunct="1">
              <a:lnSpc>
                <a:spcPct val="90000"/>
              </a:lnSpc>
            </a:pPr>
            <a:endParaRPr lang="en-GB" altLang="en-US" sz="2400" dirty="0" smtClean="0">
              <a:effectLst/>
            </a:endParaRPr>
          </a:p>
        </p:txBody>
      </p:sp>
    </p:spTree>
    <p:extLst>
      <p:ext uri="{BB962C8B-B14F-4D97-AF65-F5344CB8AC3E}">
        <p14:creationId xmlns:p14="http://schemas.microsoft.com/office/powerpoint/2010/main" val="6610191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68313" y="0"/>
            <a:ext cx="8229600" cy="1143000"/>
          </a:xfrm>
        </p:spPr>
        <p:txBody>
          <a:bodyPr/>
          <a:lstStyle/>
          <a:p>
            <a:pPr eaLnBrk="1" hangingPunct="1"/>
            <a:r>
              <a:rPr lang="en-GB" altLang="en-US" dirty="0" smtClean="0">
                <a:effectLst/>
              </a:rPr>
              <a:t>Criteria 1. </a:t>
            </a:r>
            <a:r>
              <a:rPr lang="en-GB" altLang="en-US" dirty="0" err="1" smtClean="0">
                <a:effectLst/>
              </a:rPr>
              <a:t>Semanticity</a:t>
            </a:r>
            <a:endParaRPr lang="en-GB" altLang="en-US" dirty="0" smtClean="0">
              <a:effectLst/>
            </a:endParaRPr>
          </a:p>
        </p:txBody>
      </p:sp>
      <p:sp>
        <p:nvSpPr>
          <p:cNvPr id="78851" name="Rectangle 3"/>
          <p:cNvSpPr>
            <a:spLocks noGrp="1" noChangeArrowheads="1"/>
          </p:cNvSpPr>
          <p:nvPr>
            <p:ph type="body" sz="half" idx="1"/>
          </p:nvPr>
        </p:nvSpPr>
        <p:spPr>
          <a:xfrm>
            <a:off x="111069" y="923377"/>
            <a:ext cx="4028670" cy="4525962"/>
          </a:xfrm>
          <a:solidFill>
            <a:schemeClr val="bg1"/>
          </a:solidFill>
        </p:spPr>
        <p:txBody>
          <a:bodyPr/>
          <a:lstStyle/>
          <a:p>
            <a:pPr eaLnBrk="1" hangingPunct="1"/>
            <a:r>
              <a:rPr lang="en-GB" altLang="en-US" sz="2600" dirty="0" smtClean="0">
                <a:effectLst/>
              </a:rPr>
              <a:t>Human language – each word has at least one specific meaning</a:t>
            </a:r>
          </a:p>
          <a:p>
            <a:pPr eaLnBrk="1" hangingPunct="1"/>
            <a:r>
              <a:rPr lang="en-GB" altLang="en-US" sz="2600" dirty="0" err="1" smtClean="0">
                <a:effectLst/>
              </a:rPr>
              <a:t>Vervet</a:t>
            </a:r>
            <a:r>
              <a:rPr lang="en-GB" altLang="en-US" sz="2600" dirty="0" smtClean="0">
                <a:effectLst/>
              </a:rPr>
              <a:t> monkeys – each call elicits a different response – is this </a:t>
            </a:r>
            <a:r>
              <a:rPr lang="en-GB" altLang="en-US" sz="2600" dirty="0" err="1" smtClean="0">
                <a:effectLst/>
              </a:rPr>
              <a:t>semanticity</a:t>
            </a:r>
            <a:r>
              <a:rPr lang="en-GB" altLang="en-US" sz="2600" dirty="0" smtClean="0">
                <a:effectLst/>
              </a:rPr>
              <a:t>? </a:t>
            </a:r>
          </a:p>
          <a:p>
            <a:pPr eaLnBrk="1" hangingPunct="1"/>
            <a:r>
              <a:rPr lang="en-GB" altLang="en-US" sz="2600" dirty="0" smtClean="0">
                <a:effectLst/>
              </a:rPr>
              <a:t>Does the monkey have a mental representation of the </a:t>
            </a:r>
            <a:r>
              <a:rPr lang="en-GB" altLang="en-US" sz="2600" u="sng" dirty="0" smtClean="0">
                <a:effectLst/>
              </a:rPr>
              <a:t>meaning</a:t>
            </a:r>
            <a:r>
              <a:rPr lang="en-GB" altLang="en-US" sz="2600" dirty="0" smtClean="0">
                <a:effectLst/>
              </a:rPr>
              <a:t> of the call?</a:t>
            </a:r>
          </a:p>
        </p:txBody>
      </p:sp>
      <p:pic>
        <p:nvPicPr>
          <p:cNvPr id="10244" name="Picture 5" descr="leopard">
            <a:hlinkClick r:id="rId2"/>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4725363" y="1371051"/>
            <a:ext cx="1104900" cy="1390650"/>
          </a:xfrm>
        </p:spPr>
      </p:pic>
      <p:pic>
        <p:nvPicPr>
          <p:cNvPr id="10245" name="Picture 10" descr="Vervet3">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74896" y="3956858"/>
            <a:ext cx="2543175" cy="28370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6" name="AutoShape 11"/>
          <p:cNvSpPr>
            <a:spLocks noChangeArrowheads="1"/>
          </p:cNvSpPr>
          <p:nvPr/>
        </p:nvSpPr>
        <p:spPr bwMode="auto">
          <a:xfrm rot="19472467">
            <a:off x="6306178" y="1439610"/>
            <a:ext cx="2969656" cy="1925908"/>
          </a:xfrm>
          <a:prstGeom prst="cloudCallout">
            <a:avLst>
              <a:gd name="adj1" fmla="val -47269"/>
              <a:gd name="adj2" fmla="val 61657"/>
            </a:avLst>
          </a:pr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endParaRPr lang="en-US" altLang="en-US"/>
          </a:p>
        </p:txBody>
      </p:sp>
      <p:sp>
        <p:nvSpPr>
          <p:cNvPr id="10247" name="AutoShape 15"/>
          <p:cNvSpPr>
            <a:spLocks noChangeArrowheads="1"/>
          </p:cNvSpPr>
          <p:nvPr/>
        </p:nvSpPr>
        <p:spPr bwMode="auto">
          <a:xfrm rot="2525943">
            <a:off x="3907414" y="1197633"/>
            <a:ext cx="2837800" cy="1894425"/>
          </a:xfrm>
          <a:prstGeom prst="cloudCallout">
            <a:avLst>
              <a:gd name="adj1" fmla="val 81403"/>
              <a:gd name="adj2" fmla="val 47880"/>
            </a:avLst>
          </a:pr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endParaRPr lang="en-US" altLang="en-US"/>
          </a:p>
        </p:txBody>
      </p:sp>
      <p:pic>
        <p:nvPicPr>
          <p:cNvPr id="10248" name="Picture 17" descr="monkey">
            <a:hlinkClick r:id="rId6"/>
          </p:cNvPr>
          <p:cNvPicPr>
            <a:picLocks noGrp="1" noChangeAspect="1" noChangeArrowheads="1"/>
          </p:cNvPicPr>
          <p:nvPr>
            <p:ph sz="quarter" idx="3"/>
          </p:nvPr>
        </p:nvPicPr>
        <p:blipFill>
          <a:blip r:embed="rId7">
            <a:extLst>
              <a:ext uri="{28A0092B-C50C-407E-A947-70E740481C1C}">
                <a14:useLocalDpi xmlns:a14="http://schemas.microsoft.com/office/drawing/2010/main" val="0"/>
              </a:ext>
            </a:extLst>
          </a:blip>
          <a:srcRect/>
          <a:stretch>
            <a:fillRect/>
          </a:stretch>
        </p:blipFill>
        <p:spPr>
          <a:xfrm>
            <a:off x="7140193" y="1776932"/>
            <a:ext cx="1512888" cy="1012825"/>
          </a:xfrm>
        </p:spPr>
      </p:pic>
    </p:spTree>
    <p:extLst>
      <p:ext uri="{BB962C8B-B14F-4D97-AF65-F5344CB8AC3E}">
        <p14:creationId xmlns:p14="http://schemas.microsoft.com/office/powerpoint/2010/main" val="203526136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759951" y="77730"/>
            <a:ext cx="8204662" cy="665019"/>
          </a:xfrm>
        </p:spPr>
        <p:txBody>
          <a:bodyPr/>
          <a:lstStyle/>
          <a:p>
            <a:pPr eaLnBrk="1" hangingPunct="1"/>
            <a:r>
              <a:rPr lang="en-GB" altLang="en-US" sz="3200" dirty="0" smtClean="0">
                <a:effectLst/>
              </a:rPr>
              <a:t>Animals can have mental representations</a:t>
            </a:r>
          </a:p>
        </p:txBody>
      </p:sp>
      <p:sp>
        <p:nvSpPr>
          <p:cNvPr id="11267" name="Rectangle 3"/>
          <p:cNvSpPr>
            <a:spLocks noGrp="1" noChangeArrowheads="1"/>
          </p:cNvSpPr>
          <p:nvPr>
            <p:ph type="body" sz="half" idx="1"/>
          </p:nvPr>
        </p:nvSpPr>
        <p:spPr>
          <a:xfrm>
            <a:off x="208598" y="972588"/>
            <a:ext cx="8785225" cy="5677593"/>
          </a:xfrm>
          <a:solidFill>
            <a:schemeClr val="bg1"/>
          </a:solidFill>
        </p:spPr>
        <p:txBody>
          <a:bodyPr/>
          <a:lstStyle/>
          <a:p>
            <a:pPr eaLnBrk="1" hangingPunct="1"/>
            <a:r>
              <a:rPr lang="en-GB" altLang="en-US" sz="2800" dirty="0" smtClean="0">
                <a:effectLst/>
              </a:rPr>
              <a:t>E.g. </a:t>
            </a:r>
            <a:r>
              <a:rPr lang="en-GB" altLang="en-US" sz="2800" dirty="0" err="1" smtClean="0">
                <a:effectLst/>
              </a:rPr>
              <a:t>Tolman</a:t>
            </a:r>
            <a:r>
              <a:rPr lang="en-GB" altLang="en-US" sz="2800" dirty="0" smtClean="0">
                <a:effectLst/>
              </a:rPr>
              <a:t> (1932) – maze learning in rats</a:t>
            </a:r>
          </a:p>
          <a:p>
            <a:pPr eaLnBrk="1" hangingPunct="1"/>
            <a:endParaRPr lang="en-GB" altLang="en-US" sz="2800" dirty="0" smtClean="0">
              <a:effectLst/>
            </a:endParaRPr>
          </a:p>
          <a:p>
            <a:pPr eaLnBrk="1" hangingPunct="1"/>
            <a:endParaRPr lang="en-GB" altLang="en-US" sz="2800" dirty="0" smtClean="0">
              <a:effectLst/>
            </a:endParaRPr>
          </a:p>
          <a:p>
            <a:pPr eaLnBrk="1" hangingPunct="1"/>
            <a:endParaRPr lang="en-GB" altLang="en-US" sz="2800" dirty="0" smtClean="0">
              <a:effectLst/>
            </a:endParaRPr>
          </a:p>
          <a:p>
            <a:pPr eaLnBrk="1" hangingPunct="1"/>
            <a:endParaRPr lang="en-GB" altLang="en-US" sz="2800" dirty="0" smtClean="0">
              <a:effectLst/>
            </a:endParaRPr>
          </a:p>
          <a:p>
            <a:pPr eaLnBrk="1" hangingPunct="1"/>
            <a:endParaRPr lang="en-GB" altLang="en-US" sz="2800" dirty="0" smtClean="0">
              <a:effectLst/>
            </a:endParaRPr>
          </a:p>
          <a:p>
            <a:pPr eaLnBrk="1" hangingPunct="1"/>
            <a:endParaRPr lang="en-GB" altLang="en-US" sz="2800" dirty="0" smtClean="0">
              <a:effectLst/>
            </a:endParaRPr>
          </a:p>
          <a:p>
            <a:pPr marL="0" indent="0" eaLnBrk="1" hangingPunct="1">
              <a:buNone/>
            </a:pPr>
            <a:endParaRPr lang="en-GB" altLang="en-US" sz="2800" dirty="0" smtClean="0">
              <a:effectLst/>
            </a:endParaRPr>
          </a:p>
          <a:p>
            <a:pPr eaLnBrk="1" hangingPunct="1"/>
            <a:r>
              <a:rPr lang="en-GB" altLang="en-US" sz="2800" dirty="0" smtClean="0">
                <a:effectLst/>
              </a:rPr>
              <a:t>Maybe </a:t>
            </a:r>
            <a:r>
              <a:rPr lang="en-GB" altLang="en-US" sz="2800" dirty="0" err="1" smtClean="0">
                <a:effectLst/>
              </a:rPr>
              <a:t>Vervet</a:t>
            </a:r>
            <a:r>
              <a:rPr lang="en-GB" altLang="en-US" sz="2800" dirty="0" smtClean="0">
                <a:effectLst/>
              </a:rPr>
              <a:t> monkey’s can convey meaning via mental representation</a:t>
            </a:r>
          </a:p>
        </p:txBody>
      </p:sp>
      <p:pic>
        <p:nvPicPr>
          <p:cNvPr id="11268" name="Picture 12" descr="tolman4"/>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91440" y="1670859"/>
            <a:ext cx="2808923" cy="3199592"/>
          </a:xfrm>
          <a:noFill/>
          <a:extLst>
            <a:ext uri="{909E8E84-426E-40DD-AFC4-6F175D3DCCD1}">
              <a14:hiddenFill xmlns:a14="http://schemas.microsoft.com/office/drawing/2010/main">
                <a:solidFill>
                  <a:srgbClr val="FFFFFF"/>
                </a:solidFill>
              </a14:hiddenFill>
            </a:ext>
          </a:extLst>
        </p:spPr>
      </p:pic>
      <p:pic>
        <p:nvPicPr>
          <p:cNvPr id="11269" name="Picture 14" descr="tolman5"/>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2843212" y="1670859"/>
            <a:ext cx="6192837" cy="3186891"/>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88785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27610" y="94211"/>
            <a:ext cx="7772400" cy="853440"/>
          </a:xfrm>
        </p:spPr>
        <p:txBody>
          <a:bodyPr/>
          <a:lstStyle/>
          <a:p>
            <a:pPr eaLnBrk="1" hangingPunct="1"/>
            <a:r>
              <a:rPr lang="en-GB" altLang="en-US" dirty="0" smtClean="0">
                <a:effectLst/>
              </a:rPr>
              <a:t>Criteria 2. Displacement</a:t>
            </a:r>
          </a:p>
        </p:txBody>
      </p:sp>
      <p:sp>
        <p:nvSpPr>
          <p:cNvPr id="79875" name="Rectangle 3"/>
          <p:cNvSpPr>
            <a:spLocks noGrp="1" noChangeArrowheads="1"/>
          </p:cNvSpPr>
          <p:nvPr>
            <p:ph type="body" idx="1"/>
          </p:nvPr>
        </p:nvSpPr>
        <p:spPr>
          <a:xfrm>
            <a:off x="103908" y="1030778"/>
            <a:ext cx="8819804" cy="4114800"/>
          </a:xfrm>
          <a:solidFill>
            <a:schemeClr val="bg1"/>
          </a:solidFill>
        </p:spPr>
        <p:txBody>
          <a:bodyPr/>
          <a:lstStyle/>
          <a:p>
            <a:pPr eaLnBrk="1" hangingPunct="1">
              <a:lnSpc>
                <a:spcPct val="80000"/>
              </a:lnSpc>
            </a:pPr>
            <a:r>
              <a:rPr lang="en-GB" altLang="en-US" sz="2800" dirty="0" smtClean="0">
                <a:effectLst/>
              </a:rPr>
              <a:t>Across Time / space ;  true / hypothetical situations</a:t>
            </a:r>
          </a:p>
          <a:p>
            <a:pPr eaLnBrk="1" hangingPunct="1">
              <a:lnSpc>
                <a:spcPct val="80000"/>
              </a:lnSpc>
            </a:pPr>
            <a:r>
              <a:rPr lang="en-GB" altLang="en-US" sz="2800" dirty="0" smtClean="0">
                <a:effectLst/>
              </a:rPr>
              <a:t>Step away from current true state of affairs</a:t>
            </a:r>
          </a:p>
          <a:p>
            <a:pPr lvl="1" eaLnBrk="1" hangingPunct="1">
              <a:lnSpc>
                <a:spcPct val="80000"/>
              </a:lnSpc>
            </a:pPr>
            <a:r>
              <a:rPr lang="en-GB" altLang="en-US" sz="2400" dirty="0" smtClean="0">
                <a:effectLst/>
              </a:rPr>
              <a:t>We can talk about what ‘might’ be true or a time that has not yet been reached (e.g., “where is the cognitive exam?”</a:t>
            </a:r>
          </a:p>
          <a:p>
            <a:pPr lvl="1" eaLnBrk="1" hangingPunct="1">
              <a:lnSpc>
                <a:spcPct val="80000"/>
              </a:lnSpc>
            </a:pPr>
            <a:r>
              <a:rPr lang="en-GB" altLang="en-US" sz="2400" dirty="0" smtClean="0">
                <a:effectLst/>
              </a:rPr>
              <a:t>Abstract concepts represented (e.g. Love, justice, truth)</a:t>
            </a:r>
          </a:p>
          <a:p>
            <a:pPr eaLnBrk="1" hangingPunct="1">
              <a:lnSpc>
                <a:spcPct val="80000"/>
              </a:lnSpc>
            </a:pPr>
            <a:endParaRPr lang="en-GB" altLang="en-US" sz="2800" dirty="0" smtClean="0">
              <a:effectLst/>
            </a:endParaRPr>
          </a:p>
          <a:p>
            <a:pPr eaLnBrk="1" hangingPunct="1">
              <a:lnSpc>
                <a:spcPct val="80000"/>
              </a:lnSpc>
            </a:pPr>
            <a:r>
              <a:rPr lang="en-GB" altLang="en-US" sz="2800" dirty="0" smtClean="0">
                <a:effectLst/>
              </a:rPr>
              <a:t>Consider the honey bee:</a:t>
            </a:r>
          </a:p>
          <a:p>
            <a:pPr lvl="1" eaLnBrk="1" hangingPunct="1">
              <a:lnSpc>
                <a:spcPct val="80000"/>
              </a:lnSpc>
            </a:pPr>
            <a:r>
              <a:rPr lang="en-GB" altLang="en-US" sz="2400" dirty="0" smtClean="0">
                <a:effectLst/>
              </a:rPr>
              <a:t>Spatial displacement from bees (and perhaps time)</a:t>
            </a:r>
          </a:p>
          <a:p>
            <a:pPr lvl="1" eaLnBrk="1" hangingPunct="1">
              <a:lnSpc>
                <a:spcPct val="80000"/>
              </a:lnSpc>
            </a:pPr>
            <a:r>
              <a:rPr lang="en-GB" altLang="en-US" sz="2400" dirty="0" smtClean="0">
                <a:effectLst/>
              </a:rPr>
              <a:t>But...“Bees will never dance a book on the psychology of the bees dance” (Harley, 1995 p. 10)</a:t>
            </a:r>
          </a:p>
        </p:txBody>
      </p:sp>
    </p:spTree>
    <p:extLst>
      <p:ext uri="{BB962C8B-B14F-4D97-AF65-F5344CB8AC3E}">
        <p14:creationId xmlns:p14="http://schemas.microsoft.com/office/powerpoint/2010/main" val="36118073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918556" y="149629"/>
            <a:ext cx="7772400" cy="763385"/>
          </a:xfrm>
        </p:spPr>
        <p:txBody>
          <a:bodyPr/>
          <a:lstStyle/>
          <a:p>
            <a:pPr eaLnBrk="1" hangingPunct="1"/>
            <a:r>
              <a:rPr lang="en-GB" altLang="en-US" sz="4000" dirty="0" smtClean="0">
                <a:effectLst/>
              </a:rPr>
              <a:t>Criteria 3. Structure dependence</a:t>
            </a:r>
          </a:p>
        </p:txBody>
      </p:sp>
      <p:sp>
        <p:nvSpPr>
          <p:cNvPr id="80899" name="Rectangle 3"/>
          <p:cNvSpPr>
            <a:spLocks noGrp="1" noChangeArrowheads="1"/>
          </p:cNvSpPr>
          <p:nvPr>
            <p:ph type="body" idx="1"/>
          </p:nvPr>
        </p:nvSpPr>
        <p:spPr>
          <a:xfrm>
            <a:off x="665018" y="1033549"/>
            <a:ext cx="8395855" cy="4436226"/>
          </a:xfrm>
        </p:spPr>
        <p:txBody>
          <a:bodyPr/>
          <a:lstStyle/>
          <a:p>
            <a:pPr eaLnBrk="1" hangingPunct="1"/>
            <a:r>
              <a:rPr lang="en-GB" altLang="en-US" dirty="0" smtClean="0">
                <a:effectLst/>
              </a:rPr>
              <a:t>Human language is characterised by a series of symbols that are abstract </a:t>
            </a:r>
          </a:p>
          <a:p>
            <a:pPr eaLnBrk="1" hangingPunct="1"/>
            <a:r>
              <a:rPr lang="en-GB" altLang="en-US" dirty="0" smtClean="0">
                <a:effectLst/>
              </a:rPr>
              <a:t>Words put into units of meaning in which their </a:t>
            </a:r>
            <a:r>
              <a:rPr lang="en-GB" altLang="en-US" dirty="0" smtClean="0">
                <a:solidFill>
                  <a:schemeClr val="accent2"/>
                </a:solidFill>
                <a:effectLst/>
              </a:rPr>
              <a:t>position</a:t>
            </a:r>
            <a:r>
              <a:rPr lang="en-GB" altLang="en-US" dirty="0" smtClean="0">
                <a:effectLst/>
              </a:rPr>
              <a:t> in the sentence is important to the meaning generated</a:t>
            </a:r>
          </a:p>
          <a:p>
            <a:pPr eaLnBrk="1" hangingPunct="1"/>
            <a:r>
              <a:rPr lang="en-GB" altLang="en-US" dirty="0" smtClean="0">
                <a:effectLst/>
              </a:rPr>
              <a:t>E.g. “water bird” vs. “bird water”</a:t>
            </a:r>
          </a:p>
          <a:p>
            <a:pPr eaLnBrk="1" hangingPunct="1"/>
            <a:r>
              <a:rPr lang="en-GB" altLang="en-US" dirty="0" smtClean="0">
                <a:effectLst/>
              </a:rPr>
              <a:t>The set of rules that govern how words are combined is </a:t>
            </a:r>
            <a:r>
              <a:rPr lang="en-GB" altLang="en-US" dirty="0" smtClean="0">
                <a:solidFill>
                  <a:schemeClr val="accent2"/>
                </a:solidFill>
                <a:effectLst/>
              </a:rPr>
              <a:t>syntax</a:t>
            </a:r>
            <a:r>
              <a:rPr lang="en-GB" altLang="en-US" b="1" dirty="0" smtClean="0">
                <a:solidFill>
                  <a:schemeClr val="accent2"/>
                </a:solidFill>
                <a:effectLst/>
              </a:rPr>
              <a:t> </a:t>
            </a:r>
            <a:r>
              <a:rPr lang="en-GB" altLang="en-US" sz="2800" dirty="0" smtClean="0">
                <a:effectLst/>
              </a:rPr>
              <a:t>(Chomsky, 1960)</a:t>
            </a:r>
          </a:p>
        </p:txBody>
      </p:sp>
    </p:spTree>
    <p:extLst>
      <p:ext uri="{BB962C8B-B14F-4D97-AF65-F5344CB8AC3E}">
        <p14:creationId xmlns:p14="http://schemas.microsoft.com/office/powerpoint/2010/main" val="399772835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85800" y="69273"/>
            <a:ext cx="7772400" cy="703811"/>
          </a:xfrm>
        </p:spPr>
        <p:txBody>
          <a:bodyPr/>
          <a:lstStyle/>
          <a:p>
            <a:pPr eaLnBrk="1" hangingPunct="1"/>
            <a:r>
              <a:rPr lang="en-GB" altLang="en-US" dirty="0" smtClean="0">
                <a:effectLst/>
              </a:rPr>
              <a:t>Criteria 4. Creativity</a:t>
            </a:r>
          </a:p>
        </p:txBody>
      </p:sp>
      <p:sp>
        <p:nvSpPr>
          <p:cNvPr id="81923" name="Rectangle 3"/>
          <p:cNvSpPr>
            <a:spLocks noGrp="1" noChangeArrowheads="1"/>
          </p:cNvSpPr>
          <p:nvPr>
            <p:ph type="body" idx="1"/>
          </p:nvPr>
        </p:nvSpPr>
        <p:spPr>
          <a:xfrm>
            <a:off x="685799" y="1058487"/>
            <a:ext cx="8358447" cy="4114800"/>
          </a:xfrm>
        </p:spPr>
        <p:txBody>
          <a:bodyPr/>
          <a:lstStyle/>
          <a:p>
            <a:pPr eaLnBrk="1" hangingPunct="1"/>
            <a:r>
              <a:rPr lang="en-GB" altLang="en-US" dirty="0" smtClean="0">
                <a:effectLst/>
              </a:rPr>
              <a:t>Human language allows us to produce utterances that have never been expressed before </a:t>
            </a:r>
          </a:p>
          <a:p>
            <a:pPr lvl="1" eaLnBrk="1" hangingPunct="1"/>
            <a:r>
              <a:rPr lang="en-GB" altLang="en-US" dirty="0" smtClean="0">
                <a:effectLst/>
              </a:rPr>
              <a:t>Novel utterances</a:t>
            </a:r>
          </a:p>
          <a:p>
            <a:pPr eaLnBrk="1" hangingPunct="1"/>
            <a:endParaRPr lang="en-GB" altLang="en-US" dirty="0" smtClean="0">
              <a:effectLst/>
            </a:endParaRPr>
          </a:p>
          <a:p>
            <a:pPr eaLnBrk="1" hangingPunct="1"/>
            <a:r>
              <a:rPr lang="en-GB" altLang="en-US" dirty="0" smtClean="0">
                <a:effectLst/>
              </a:rPr>
              <a:t>Flexible and infinitely productive</a:t>
            </a:r>
          </a:p>
          <a:p>
            <a:pPr eaLnBrk="1" hangingPunct="1"/>
            <a:r>
              <a:rPr lang="en-GB" altLang="en-US" dirty="0" smtClean="0">
                <a:effectLst/>
              </a:rPr>
              <a:t>Can animal ‘language’ be this flexible?</a:t>
            </a:r>
          </a:p>
        </p:txBody>
      </p:sp>
    </p:spTree>
    <p:extLst>
      <p:ext uri="{BB962C8B-B14F-4D97-AF65-F5344CB8AC3E}">
        <p14:creationId xmlns:p14="http://schemas.microsoft.com/office/powerpoint/2010/main" val="294643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910244" y="85898"/>
            <a:ext cx="7772400" cy="762000"/>
          </a:xfrm>
        </p:spPr>
        <p:txBody>
          <a:bodyPr/>
          <a:lstStyle/>
          <a:p>
            <a:pPr eaLnBrk="1" hangingPunct="1"/>
            <a:r>
              <a:rPr lang="en-GB" altLang="en-US" dirty="0" smtClean="0">
                <a:effectLst/>
              </a:rPr>
              <a:t>Levels of language creation</a:t>
            </a:r>
          </a:p>
        </p:txBody>
      </p:sp>
      <p:sp>
        <p:nvSpPr>
          <p:cNvPr id="99331" name="Rectangle 3"/>
          <p:cNvSpPr>
            <a:spLocks noGrp="1" noChangeArrowheads="1"/>
          </p:cNvSpPr>
          <p:nvPr>
            <p:ph type="body" idx="1"/>
          </p:nvPr>
        </p:nvSpPr>
        <p:spPr>
          <a:xfrm>
            <a:off x="91440" y="997527"/>
            <a:ext cx="8961120" cy="4222866"/>
          </a:xfrm>
          <a:solidFill>
            <a:schemeClr val="bg1"/>
          </a:solidFill>
        </p:spPr>
        <p:txBody>
          <a:bodyPr/>
          <a:lstStyle/>
          <a:p>
            <a:pPr eaLnBrk="1" hangingPunct="1">
              <a:lnSpc>
                <a:spcPct val="90000"/>
              </a:lnSpc>
            </a:pPr>
            <a:r>
              <a:rPr lang="en-GB" altLang="en-US" sz="2800" dirty="0" smtClean="0">
                <a:effectLst/>
              </a:rPr>
              <a:t>It is a multi-layered structured system for combining abstract elements into meaningful productions</a:t>
            </a:r>
          </a:p>
          <a:p>
            <a:pPr eaLnBrk="1" hangingPunct="1">
              <a:lnSpc>
                <a:spcPct val="90000"/>
              </a:lnSpc>
            </a:pPr>
            <a:r>
              <a:rPr lang="en-GB" altLang="en-US" sz="2800" dirty="0" smtClean="0">
                <a:effectLst/>
              </a:rPr>
              <a:t>Levels of language</a:t>
            </a:r>
          </a:p>
          <a:p>
            <a:pPr lvl="1" eaLnBrk="1" hangingPunct="1">
              <a:lnSpc>
                <a:spcPct val="90000"/>
              </a:lnSpc>
              <a:buFont typeface="Wingdings" panose="05000000000000000000" pitchFamily="2" charset="2"/>
              <a:buChar char="§"/>
            </a:pPr>
            <a:r>
              <a:rPr lang="en-GB" altLang="en-US" sz="2400" dirty="0" smtClean="0">
                <a:effectLst/>
              </a:rPr>
              <a:t>Phonemes – speech sounds (46)</a:t>
            </a:r>
          </a:p>
          <a:p>
            <a:pPr lvl="2" eaLnBrk="1" hangingPunct="1">
              <a:lnSpc>
                <a:spcPct val="90000"/>
              </a:lnSpc>
              <a:buFont typeface="Wingdings" panose="05000000000000000000" pitchFamily="2" charset="2"/>
              <a:buChar char="§"/>
            </a:pPr>
            <a:r>
              <a:rPr lang="en-GB" altLang="en-US" sz="2000" dirty="0" smtClean="0">
                <a:effectLst/>
              </a:rPr>
              <a:t>E.g. </a:t>
            </a:r>
            <a:r>
              <a:rPr lang="en-GB" altLang="en-US" sz="2000" i="1" dirty="0" smtClean="0">
                <a:solidFill>
                  <a:schemeClr val="accent2"/>
                </a:solidFill>
                <a:effectLst/>
              </a:rPr>
              <a:t>a</a:t>
            </a:r>
            <a:r>
              <a:rPr lang="en-GB" altLang="en-US" sz="2000" dirty="0" smtClean="0">
                <a:effectLst/>
              </a:rPr>
              <a:t> sound in </a:t>
            </a:r>
            <a:r>
              <a:rPr lang="en-GB" altLang="en-US" sz="2000" i="1" dirty="0" smtClean="0">
                <a:effectLst/>
              </a:rPr>
              <a:t>b</a:t>
            </a:r>
            <a:r>
              <a:rPr lang="en-GB" altLang="en-US" sz="2000" i="1" dirty="0" smtClean="0">
                <a:solidFill>
                  <a:schemeClr val="accent2"/>
                </a:solidFill>
                <a:effectLst/>
              </a:rPr>
              <a:t>a</a:t>
            </a:r>
            <a:r>
              <a:rPr lang="en-GB" altLang="en-US" sz="2000" i="1" dirty="0" smtClean="0">
                <a:effectLst/>
              </a:rPr>
              <a:t>by</a:t>
            </a:r>
            <a:r>
              <a:rPr lang="en-GB" altLang="en-US" sz="2000" dirty="0" smtClean="0">
                <a:effectLst/>
              </a:rPr>
              <a:t> and </a:t>
            </a:r>
            <a:r>
              <a:rPr lang="en-GB" altLang="en-US" sz="2000" i="1" dirty="0" smtClean="0">
                <a:effectLst/>
              </a:rPr>
              <a:t>t</a:t>
            </a:r>
            <a:r>
              <a:rPr lang="en-GB" altLang="en-US" sz="2000" i="1" dirty="0" smtClean="0">
                <a:solidFill>
                  <a:schemeClr val="accent2"/>
                </a:solidFill>
                <a:effectLst/>
              </a:rPr>
              <a:t>a</a:t>
            </a:r>
            <a:r>
              <a:rPr lang="en-GB" altLang="en-US" sz="2000" i="1" dirty="0" smtClean="0">
                <a:effectLst/>
              </a:rPr>
              <a:t>ble (note: </a:t>
            </a:r>
            <a:r>
              <a:rPr lang="en-GB" altLang="en-US" sz="2000" i="1" dirty="0" smtClean="0">
                <a:solidFill>
                  <a:schemeClr val="accent2"/>
                </a:solidFill>
                <a:effectLst/>
              </a:rPr>
              <a:t>sound</a:t>
            </a:r>
            <a:r>
              <a:rPr lang="en-GB" altLang="en-US" sz="2000" i="1" dirty="0" smtClean="0">
                <a:effectLst/>
              </a:rPr>
              <a:t> not letter)</a:t>
            </a:r>
          </a:p>
          <a:p>
            <a:pPr lvl="1" eaLnBrk="1" hangingPunct="1">
              <a:lnSpc>
                <a:spcPct val="90000"/>
              </a:lnSpc>
              <a:buFont typeface="Wingdings" panose="05000000000000000000" pitchFamily="2" charset="2"/>
              <a:buChar char="§"/>
            </a:pPr>
            <a:r>
              <a:rPr lang="en-GB" altLang="en-US" sz="2400" dirty="0" smtClean="0">
                <a:effectLst/>
              </a:rPr>
              <a:t>Phonemic rules</a:t>
            </a:r>
          </a:p>
          <a:p>
            <a:pPr lvl="2" eaLnBrk="1" hangingPunct="1">
              <a:lnSpc>
                <a:spcPct val="90000"/>
              </a:lnSpc>
              <a:buFont typeface="Wingdings" panose="05000000000000000000" pitchFamily="2" charset="2"/>
              <a:buChar char="§"/>
            </a:pPr>
            <a:r>
              <a:rPr lang="en-GB" altLang="en-US" sz="2000" dirty="0" smtClean="0">
                <a:effectLst/>
              </a:rPr>
              <a:t>language specific, possible phoneme combinations (e.g. stop consonants </a:t>
            </a:r>
            <a:r>
              <a:rPr lang="en-GB" altLang="en-US" sz="2000" i="1" dirty="0" err="1" smtClean="0">
                <a:effectLst/>
              </a:rPr>
              <a:t>p,b,d</a:t>
            </a:r>
            <a:r>
              <a:rPr lang="en-GB" altLang="en-US" sz="2000" dirty="0" smtClean="0">
                <a:effectLst/>
              </a:rPr>
              <a:t>)</a:t>
            </a:r>
          </a:p>
          <a:p>
            <a:pPr lvl="1" eaLnBrk="1" hangingPunct="1">
              <a:lnSpc>
                <a:spcPct val="90000"/>
              </a:lnSpc>
              <a:buFont typeface="Wingdings" panose="05000000000000000000" pitchFamily="2" charset="2"/>
              <a:buChar char="§"/>
            </a:pPr>
            <a:r>
              <a:rPr lang="en-GB" altLang="en-US" sz="2400" dirty="0" smtClean="0">
                <a:effectLst/>
              </a:rPr>
              <a:t>Words – approx. 600,000 in English language </a:t>
            </a:r>
          </a:p>
          <a:p>
            <a:pPr lvl="1" eaLnBrk="1" hangingPunct="1">
              <a:lnSpc>
                <a:spcPct val="90000"/>
              </a:lnSpc>
              <a:buFont typeface="Wingdings" panose="05000000000000000000" pitchFamily="2" charset="2"/>
              <a:buChar char="§"/>
            </a:pPr>
            <a:r>
              <a:rPr lang="en-GB" altLang="en-US" sz="2400" dirty="0" smtClean="0">
                <a:effectLst/>
              </a:rPr>
              <a:t>Sentences</a:t>
            </a:r>
          </a:p>
          <a:p>
            <a:pPr lvl="2" eaLnBrk="1" hangingPunct="1">
              <a:lnSpc>
                <a:spcPct val="90000"/>
              </a:lnSpc>
            </a:pPr>
            <a:r>
              <a:rPr lang="en-GB" altLang="en-US" sz="2000" dirty="0" smtClean="0">
                <a:effectLst/>
              </a:rPr>
              <a:t>Word order governed by rules (grammar and syntax)</a:t>
            </a:r>
          </a:p>
        </p:txBody>
      </p:sp>
    </p:spTree>
    <p:extLst>
      <p:ext uri="{BB962C8B-B14F-4D97-AF65-F5344CB8AC3E}">
        <p14:creationId xmlns:p14="http://schemas.microsoft.com/office/powerpoint/2010/main" val="23077497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014152" y="133003"/>
            <a:ext cx="7879023" cy="722602"/>
          </a:xfrm>
        </p:spPr>
        <p:txBody>
          <a:bodyPr/>
          <a:lstStyle/>
          <a:p>
            <a:pPr eaLnBrk="1" hangingPunct="1"/>
            <a:r>
              <a:rPr lang="en-GB" altLang="en-US" sz="4000" dirty="0" smtClean="0">
                <a:effectLst/>
              </a:rPr>
              <a:t>Language production in infants 1</a:t>
            </a:r>
          </a:p>
        </p:txBody>
      </p:sp>
      <p:sp>
        <p:nvSpPr>
          <p:cNvPr id="95235" name="Rectangle 3"/>
          <p:cNvSpPr>
            <a:spLocks noGrp="1" noChangeArrowheads="1"/>
          </p:cNvSpPr>
          <p:nvPr>
            <p:ph type="body" idx="1"/>
          </p:nvPr>
        </p:nvSpPr>
        <p:spPr>
          <a:xfrm>
            <a:off x="166255" y="964277"/>
            <a:ext cx="8902930" cy="5704812"/>
          </a:xfrm>
          <a:solidFill>
            <a:schemeClr val="bg1"/>
          </a:solidFill>
        </p:spPr>
        <p:txBody>
          <a:bodyPr/>
          <a:lstStyle/>
          <a:p>
            <a:pPr eaLnBrk="1" hangingPunct="1">
              <a:lnSpc>
                <a:spcPct val="80000"/>
              </a:lnSpc>
            </a:pPr>
            <a:r>
              <a:rPr lang="en-GB" altLang="en-US" sz="2400" dirty="0" smtClean="0">
                <a:effectLst/>
              </a:rPr>
              <a:t>Cooing 1-2 months </a:t>
            </a:r>
          </a:p>
          <a:p>
            <a:pPr lvl="1" eaLnBrk="1" hangingPunct="1">
              <a:lnSpc>
                <a:spcPct val="80000"/>
              </a:lnSpc>
            </a:pPr>
            <a:r>
              <a:rPr lang="en-GB" altLang="en-US" sz="2000" dirty="0" smtClean="0">
                <a:effectLst/>
              </a:rPr>
              <a:t>Long drawn out vowels or combinations of consonant-vowels </a:t>
            </a:r>
          </a:p>
          <a:p>
            <a:pPr lvl="1" eaLnBrk="1" hangingPunct="1">
              <a:lnSpc>
                <a:spcPct val="80000"/>
              </a:lnSpc>
            </a:pPr>
            <a:r>
              <a:rPr lang="en-GB" altLang="en-US" sz="2000" dirty="0" smtClean="0">
                <a:effectLst/>
              </a:rPr>
              <a:t>E.g. </a:t>
            </a:r>
            <a:r>
              <a:rPr lang="en-GB" altLang="en-US" sz="2000" dirty="0" err="1" smtClean="0">
                <a:effectLst/>
              </a:rPr>
              <a:t>oooooooh</a:t>
            </a:r>
            <a:r>
              <a:rPr lang="en-GB" altLang="en-US" sz="2000" dirty="0" smtClean="0">
                <a:effectLst/>
              </a:rPr>
              <a:t> or </a:t>
            </a:r>
            <a:r>
              <a:rPr lang="en-GB" altLang="en-US" sz="2000" dirty="0" err="1" smtClean="0">
                <a:effectLst/>
              </a:rPr>
              <a:t>gaaaaaaaah</a:t>
            </a:r>
            <a:endParaRPr lang="en-GB" altLang="en-US" sz="2000" dirty="0" smtClean="0">
              <a:effectLst/>
            </a:endParaRPr>
          </a:p>
          <a:p>
            <a:pPr lvl="1" eaLnBrk="1" hangingPunct="1">
              <a:lnSpc>
                <a:spcPct val="80000"/>
              </a:lnSpc>
            </a:pPr>
            <a:endParaRPr lang="en-GB" altLang="en-US" sz="2000" dirty="0" smtClean="0">
              <a:effectLst/>
            </a:endParaRPr>
          </a:p>
          <a:p>
            <a:pPr eaLnBrk="1" hangingPunct="1">
              <a:lnSpc>
                <a:spcPct val="80000"/>
              </a:lnSpc>
            </a:pPr>
            <a:r>
              <a:rPr lang="en-GB" altLang="en-US" sz="2400" dirty="0" smtClean="0">
                <a:effectLst/>
              </a:rPr>
              <a:t>Babbling 6-10 months </a:t>
            </a:r>
          </a:p>
          <a:p>
            <a:pPr lvl="1" eaLnBrk="1" hangingPunct="1">
              <a:lnSpc>
                <a:spcPct val="80000"/>
              </a:lnSpc>
            </a:pPr>
            <a:r>
              <a:rPr lang="en-GB" altLang="en-US" sz="2000" dirty="0" smtClean="0">
                <a:effectLst/>
              </a:rPr>
              <a:t>More consonant-vowel combinations and repetitions </a:t>
            </a:r>
          </a:p>
          <a:p>
            <a:pPr lvl="1" eaLnBrk="1" hangingPunct="1">
              <a:lnSpc>
                <a:spcPct val="80000"/>
              </a:lnSpc>
            </a:pPr>
            <a:r>
              <a:rPr lang="en-GB" altLang="en-US" sz="2000" dirty="0" smtClean="0">
                <a:effectLst/>
              </a:rPr>
              <a:t>E.g. </a:t>
            </a:r>
            <a:r>
              <a:rPr lang="en-GB" altLang="en-US" sz="2000" dirty="0" err="1" smtClean="0">
                <a:effectLst/>
              </a:rPr>
              <a:t>dadadada</a:t>
            </a:r>
            <a:endParaRPr lang="en-GB" altLang="en-US" sz="2000" dirty="0" smtClean="0">
              <a:effectLst/>
            </a:endParaRPr>
          </a:p>
          <a:p>
            <a:pPr lvl="1" eaLnBrk="1" hangingPunct="1">
              <a:lnSpc>
                <a:spcPct val="80000"/>
              </a:lnSpc>
            </a:pPr>
            <a:r>
              <a:rPr lang="en-GB" altLang="en-US" sz="2000" dirty="0" smtClean="0">
                <a:effectLst/>
              </a:rPr>
              <a:t>Phonemes are beginning to be constrained by language exposure</a:t>
            </a:r>
          </a:p>
          <a:p>
            <a:pPr lvl="1" eaLnBrk="1" hangingPunct="1">
              <a:lnSpc>
                <a:spcPct val="80000"/>
              </a:lnSpc>
            </a:pPr>
            <a:endParaRPr lang="en-GB" altLang="en-US" sz="2000" dirty="0" smtClean="0">
              <a:effectLst/>
            </a:endParaRPr>
          </a:p>
          <a:p>
            <a:pPr eaLnBrk="1" hangingPunct="1">
              <a:lnSpc>
                <a:spcPct val="80000"/>
              </a:lnSpc>
            </a:pPr>
            <a:r>
              <a:rPr lang="en-GB" altLang="en-US" sz="2400" dirty="0" smtClean="0">
                <a:effectLst/>
              </a:rPr>
              <a:t>First words 10-15 months </a:t>
            </a:r>
          </a:p>
          <a:p>
            <a:pPr lvl="1" eaLnBrk="1" hangingPunct="1">
              <a:lnSpc>
                <a:spcPct val="80000"/>
              </a:lnSpc>
            </a:pPr>
            <a:r>
              <a:rPr lang="en-GB" altLang="en-US" sz="2000" dirty="0" smtClean="0">
                <a:effectLst/>
              </a:rPr>
              <a:t>50 words</a:t>
            </a:r>
          </a:p>
          <a:p>
            <a:pPr lvl="1" eaLnBrk="1" hangingPunct="1">
              <a:lnSpc>
                <a:spcPct val="80000"/>
              </a:lnSpc>
            </a:pPr>
            <a:r>
              <a:rPr lang="en-GB" altLang="en-US" sz="2000" dirty="0" smtClean="0">
                <a:effectLst/>
              </a:rPr>
              <a:t>A single word has many purposes e.g. juice (request, comment, lament) – </a:t>
            </a:r>
            <a:r>
              <a:rPr lang="en-GB" altLang="en-US" sz="2000" dirty="0" err="1" smtClean="0">
                <a:effectLst/>
              </a:rPr>
              <a:t>holophrases</a:t>
            </a:r>
            <a:endParaRPr lang="en-GB" altLang="en-US" sz="2000" dirty="0" smtClean="0">
              <a:effectLst/>
            </a:endParaRPr>
          </a:p>
          <a:p>
            <a:pPr lvl="1" eaLnBrk="1" hangingPunct="1">
              <a:lnSpc>
                <a:spcPct val="80000"/>
              </a:lnSpc>
            </a:pPr>
            <a:endParaRPr lang="en-GB" altLang="en-US" sz="2000" dirty="0" smtClean="0">
              <a:effectLst/>
            </a:endParaRPr>
          </a:p>
          <a:p>
            <a:pPr eaLnBrk="1" hangingPunct="1">
              <a:lnSpc>
                <a:spcPct val="80000"/>
              </a:lnSpc>
            </a:pPr>
            <a:r>
              <a:rPr lang="en-GB" altLang="en-US" sz="2400" dirty="0" smtClean="0">
                <a:effectLst/>
              </a:rPr>
              <a:t>Two word utterances 18 months </a:t>
            </a:r>
          </a:p>
          <a:p>
            <a:pPr lvl="1" eaLnBrk="1" hangingPunct="1">
              <a:lnSpc>
                <a:spcPct val="80000"/>
              </a:lnSpc>
            </a:pPr>
            <a:r>
              <a:rPr lang="en-GB" altLang="en-US" sz="2000" dirty="0" smtClean="0">
                <a:effectLst/>
              </a:rPr>
              <a:t>Telegraphic speech – omit grammatical words e.g. milk gone</a:t>
            </a:r>
          </a:p>
        </p:txBody>
      </p:sp>
    </p:spTree>
    <p:extLst>
      <p:ext uri="{BB962C8B-B14F-4D97-AF65-F5344CB8AC3E}">
        <p14:creationId xmlns:p14="http://schemas.microsoft.com/office/powerpoint/2010/main" val="10182471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889462" y="124691"/>
            <a:ext cx="7963594" cy="772478"/>
          </a:xfrm>
        </p:spPr>
        <p:txBody>
          <a:bodyPr/>
          <a:lstStyle/>
          <a:p>
            <a:pPr eaLnBrk="1" hangingPunct="1"/>
            <a:r>
              <a:rPr lang="en-GB" altLang="en-US" sz="4000" dirty="0" smtClean="0">
                <a:effectLst/>
              </a:rPr>
              <a:t>Language production in infants 2</a:t>
            </a:r>
          </a:p>
        </p:txBody>
      </p:sp>
      <p:sp>
        <p:nvSpPr>
          <p:cNvPr id="100355" name="Rectangle 3"/>
          <p:cNvSpPr>
            <a:spLocks noGrp="1" noChangeArrowheads="1"/>
          </p:cNvSpPr>
          <p:nvPr>
            <p:ph type="body" idx="1"/>
          </p:nvPr>
        </p:nvSpPr>
        <p:spPr>
          <a:xfrm>
            <a:off x="108067" y="1046802"/>
            <a:ext cx="8853054" cy="5570133"/>
          </a:xfrm>
          <a:solidFill>
            <a:schemeClr val="bg1"/>
          </a:solidFill>
        </p:spPr>
        <p:txBody>
          <a:bodyPr/>
          <a:lstStyle/>
          <a:p>
            <a:pPr eaLnBrk="1" hangingPunct="1">
              <a:lnSpc>
                <a:spcPct val="90000"/>
              </a:lnSpc>
            </a:pPr>
            <a:r>
              <a:rPr lang="en-GB" altLang="en-US" dirty="0" smtClean="0">
                <a:effectLst/>
              </a:rPr>
              <a:t>Vocabulary explosion 24 months+</a:t>
            </a:r>
          </a:p>
          <a:p>
            <a:pPr lvl="1" eaLnBrk="1" hangingPunct="1">
              <a:lnSpc>
                <a:spcPct val="90000"/>
              </a:lnSpc>
            </a:pPr>
            <a:r>
              <a:rPr lang="en-GB" altLang="en-US" dirty="0" smtClean="0">
                <a:effectLst/>
              </a:rPr>
              <a:t>Straight from 2 words to sentences! </a:t>
            </a:r>
          </a:p>
          <a:p>
            <a:pPr lvl="1" eaLnBrk="1" hangingPunct="1">
              <a:lnSpc>
                <a:spcPct val="90000"/>
              </a:lnSpc>
            </a:pPr>
            <a:r>
              <a:rPr lang="en-GB" altLang="en-US" dirty="0" smtClean="0">
                <a:effectLst/>
              </a:rPr>
              <a:t>Sentence structure and grammar develops</a:t>
            </a:r>
          </a:p>
          <a:p>
            <a:pPr lvl="2" eaLnBrk="1" hangingPunct="1">
              <a:lnSpc>
                <a:spcPct val="90000"/>
              </a:lnSpc>
            </a:pPr>
            <a:r>
              <a:rPr lang="en-GB" altLang="en-US" dirty="0" smtClean="0">
                <a:effectLst/>
              </a:rPr>
              <a:t>Is inconsistent at first</a:t>
            </a:r>
          </a:p>
          <a:p>
            <a:pPr lvl="2" eaLnBrk="1" hangingPunct="1">
              <a:lnSpc>
                <a:spcPct val="90000"/>
              </a:lnSpc>
            </a:pPr>
            <a:r>
              <a:rPr lang="en-GB" altLang="en-US" dirty="0" smtClean="0">
                <a:effectLst/>
              </a:rPr>
              <a:t>E.g. over generalise – more than one ‘cat’ are ‘</a:t>
            </a:r>
            <a:r>
              <a:rPr lang="en-GB" altLang="en-US" dirty="0" err="1" smtClean="0">
                <a:effectLst/>
              </a:rPr>
              <a:t>catses</a:t>
            </a:r>
            <a:r>
              <a:rPr lang="en-GB" altLang="en-US" dirty="0" smtClean="0">
                <a:effectLst/>
              </a:rPr>
              <a:t>’, playing with past tense makes ‘go’ becomes ‘</a:t>
            </a:r>
            <a:r>
              <a:rPr lang="en-GB" altLang="en-US" dirty="0" err="1" smtClean="0">
                <a:effectLst/>
              </a:rPr>
              <a:t>goed</a:t>
            </a:r>
            <a:r>
              <a:rPr lang="en-GB" altLang="en-US" dirty="0" smtClean="0">
                <a:effectLst/>
              </a:rPr>
              <a:t>’</a:t>
            </a:r>
          </a:p>
          <a:p>
            <a:pPr lvl="1" eaLnBrk="1" hangingPunct="1">
              <a:lnSpc>
                <a:spcPct val="90000"/>
              </a:lnSpc>
            </a:pPr>
            <a:r>
              <a:rPr lang="en-GB" altLang="en-US" dirty="0" smtClean="0">
                <a:effectLst/>
              </a:rPr>
              <a:t>Grammar develops in a particular sequence</a:t>
            </a:r>
          </a:p>
          <a:p>
            <a:pPr lvl="2" eaLnBrk="1" hangingPunct="1">
              <a:lnSpc>
                <a:spcPct val="90000"/>
              </a:lnSpc>
            </a:pPr>
            <a:r>
              <a:rPr lang="en-GB" altLang="en-US" dirty="0" smtClean="0">
                <a:effectLst/>
              </a:rPr>
              <a:t>Words ending in –</a:t>
            </a:r>
            <a:r>
              <a:rPr lang="en-GB" altLang="en-US" dirty="0" err="1" smtClean="0">
                <a:effectLst/>
              </a:rPr>
              <a:t>ing</a:t>
            </a:r>
            <a:r>
              <a:rPr lang="en-GB" altLang="en-US" dirty="0" smtClean="0">
                <a:effectLst/>
              </a:rPr>
              <a:t> (notes verb)</a:t>
            </a:r>
          </a:p>
          <a:p>
            <a:pPr lvl="2" eaLnBrk="1" hangingPunct="1">
              <a:lnSpc>
                <a:spcPct val="90000"/>
              </a:lnSpc>
            </a:pPr>
            <a:r>
              <a:rPr lang="en-GB" altLang="en-US" dirty="0" smtClean="0">
                <a:effectLst/>
              </a:rPr>
              <a:t>Prepositions in/on</a:t>
            </a:r>
          </a:p>
          <a:p>
            <a:pPr lvl="2" eaLnBrk="1" hangingPunct="1">
              <a:lnSpc>
                <a:spcPct val="90000"/>
              </a:lnSpc>
            </a:pPr>
            <a:r>
              <a:rPr lang="en-GB" altLang="en-US" dirty="0" smtClean="0">
                <a:effectLst/>
              </a:rPr>
              <a:t>Plural -s</a:t>
            </a:r>
          </a:p>
          <a:p>
            <a:pPr lvl="1" eaLnBrk="1" hangingPunct="1">
              <a:lnSpc>
                <a:spcPct val="90000"/>
              </a:lnSpc>
            </a:pPr>
            <a:r>
              <a:rPr lang="en-GB" altLang="en-US" dirty="0" smtClean="0">
                <a:effectLst/>
              </a:rPr>
              <a:t>Consistent by age 4</a:t>
            </a:r>
          </a:p>
          <a:p>
            <a:pPr lvl="1" eaLnBrk="1" hangingPunct="1">
              <a:lnSpc>
                <a:spcPct val="90000"/>
              </a:lnSpc>
            </a:pPr>
            <a:endParaRPr lang="en-GB" altLang="en-US" dirty="0" smtClean="0">
              <a:effectLst/>
            </a:endParaRPr>
          </a:p>
        </p:txBody>
      </p:sp>
    </p:spTree>
    <p:extLst>
      <p:ext uri="{BB962C8B-B14F-4D97-AF65-F5344CB8AC3E}">
        <p14:creationId xmlns:p14="http://schemas.microsoft.com/office/powerpoint/2010/main" val="303890655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088967" y="99753"/>
            <a:ext cx="7689274" cy="730914"/>
          </a:xfrm>
        </p:spPr>
        <p:txBody>
          <a:bodyPr/>
          <a:lstStyle/>
          <a:p>
            <a:pPr eaLnBrk="1" hangingPunct="1"/>
            <a:r>
              <a:rPr lang="en-GB" altLang="en-US" sz="4000" dirty="0" smtClean="0">
                <a:effectLst/>
              </a:rPr>
              <a:t>Language production in infants 3</a:t>
            </a:r>
          </a:p>
        </p:txBody>
      </p:sp>
      <p:sp>
        <p:nvSpPr>
          <p:cNvPr id="102403" name="Rectangle 3"/>
          <p:cNvSpPr>
            <a:spLocks noGrp="1" noChangeArrowheads="1"/>
          </p:cNvSpPr>
          <p:nvPr>
            <p:ph type="body" idx="1"/>
          </p:nvPr>
        </p:nvSpPr>
        <p:spPr>
          <a:xfrm>
            <a:off x="108065" y="830667"/>
            <a:ext cx="8853054" cy="5844453"/>
          </a:xfrm>
          <a:solidFill>
            <a:schemeClr val="bg1"/>
          </a:solidFill>
        </p:spPr>
        <p:txBody>
          <a:bodyPr/>
          <a:lstStyle/>
          <a:p>
            <a:pPr eaLnBrk="1" hangingPunct="1"/>
            <a:r>
              <a:rPr lang="en-GB" altLang="en-US" sz="2800" dirty="0" smtClean="0">
                <a:effectLst/>
              </a:rPr>
              <a:t>Average 6 year old </a:t>
            </a:r>
          </a:p>
          <a:p>
            <a:pPr lvl="1" eaLnBrk="1" hangingPunct="1"/>
            <a:r>
              <a:rPr lang="en-GB" altLang="en-US" sz="2400" dirty="0" smtClean="0">
                <a:effectLst/>
              </a:rPr>
              <a:t>14,000-15,000words (Clark, 1991)</a:t>
            </a:r>
          </a:p>
          <a:p>
            <a:pPr lvl="1" eaLnBrk="1" hangingPunct="1"/>
            <a:endParaRPr lang="en-GB" altLang="en-US" sz="2400" dirty="0" smtClean="0">
              <a:effectLst/>
            </a:endParaRPr>
          </a:p>
          <a:p>
            <a:pPr eaLnBrk="1" hangingPunct="1"/>
            <a:r>
              <a:rPr lang="en-GB" altLang="en-US" sz="2800" dirty="0" smtClean="0">
                <a:effectLst/>
              </a:rPr>
              <a:t>Noam Chomsky (1957/1965)</a:t>
            </a:r>
          </a:p>
          <a:p>
            <a:pPr eaLnBrk="1" hangingPunct="1"/>
            <a:r>
              <a:rPr lang="en-GB" altLang="en-US" sz="2800" dirty="0" smtClean="0">
                <a:effectLst/>
              </a:rPr>
              <a:t>Language is innate and species specific</a:t>
            </a:r>
          </a:p>
          <a:p>
            <a:pPr lvl="1" eaLnBrk="1" hangingPunct="1"/>
            <a:r>
              <a:rPr lang="en-GB" altLang="en-US" sz="2400" dirty="0" smtClean="0">
                <a:effectLst/>
              </a:rPr>
              <a:t>The explosion of language indicates the innate nature of language</a:t>
            </a:r>
          </a:p>
          <a:p>
            <a:pPr lvl="1" eaLnBrk="1" hangingPunct="1"/>
            <a:r>
              <a:rPr lang="en-GB" altLang="en-US" sz="2400" dirty="0" smtClean="0">
                <a:effectLst/>
              </a:rPr>
              <a:t>Hard wired to pick up language, grammar and syntax and do so spontaneously with little formal training </a:t>
            </a:r>
          </a:p>
          <a:p>
            <a:pPr lvl="2" eaLnBrk="1" hangingPunct="1"/>
            <a:r>
              <a:rPr lang="en-GB" altLang="en-US" sz="2000" dirty="0" smtClean="0">
                <a:effectLst/>
              </a:rPr>
              <a:t>E.g. parents correct for </a:t>
            </a:r>
            <a:r>
              <a:rPr lang="en-GB" altLang="en-US" sz="2000" dirty="0" smtClean="0">
                <a:solidFill>
                  <a:schemeClr val="accent2"/>
                </a:solidFill>
                <a:effectLst/>
              </a:rPr>
              <a:t>meaning</a:t>
            </a:r>
            <a:r>
              <a:rPr lang="en-GB" altLang="en-US" sz="2000" dirty="0" smtClean="0">
                <a:effectLst/>
              </a:rPr>
              <a:t> but not </a:t>
            </a:r>
            <a:r>
              <a:rPr lang="en-GB" altLang="en-US" sz="2000" dirty="0" smtClean="0">
                <a:solidFill>
                  <a:schemeClr val="accent2"/>
                </a:solidFill>
                <a:effectLst/>
              </a:rPr>
              <a:t>grammar</a:t>
            </a:r>
          </a:p>
          <a:p>
            <a:pPr lvl="1" eaLnBrk="1" hangingPunct="1"/>
            <a:r>
              <a:rPr lang="en-GB" altLang="en-US" sz="2400" dirty="0" smtClean="0">
                <a:effectLst/>
              </a:rPr>
              <a:t>Sequence of language learning is universal </a:t>
            </a:r>
          </a:p>
          <a:p>
            <a:pPr lvl="2" eaLnBrk="1" hangingPunct="1"/>
            <a:r>
              <a:rPr lang="en-GB" altLang="en-US" sz="2000" dirty="0" smtClean="0">
                <a:effectLst/>
              </a:rPr>
              <a:t>E.g. Sign/invented languages </a:t>
            </a:r>
          </a:p>
        </p:txBody>
      </p:sp>
    </p:spTree>
    <p:extLst>
      <p:ext uri="{BB962C8B-B14F-4D97-AF65-F5344CB8AC3E}">
        <p14:creationId xmlns:p14="http://schemas.microsoft.com/office/powerpoint/2010/main" val="388243151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752475" y="135775"/>
            <a:ext cx="7772400" cy="853440"/>
          </a:xfrm>
        </p:spPr>
        <p:txBody>
          <a:bodyPr/>
          <a:lstStyle/>
          <a:p>
            <a:pPr eaLnBrk="1" hangingPunct="1"/>
            <a:r>
              <a:rPr lang="en-GB" altLang="en-US" dirty="0" smtClean="0">
                <a:effectLst/>
              </a:rPr>
              <a:t>Primate language learning</a:t>
            </a:r>
          </a:p>
        </p:txBody>
      </p:sp>
      <p:sp>
        <p:nvSpPr>
          <p:cNvPr id="107523" name="Rectangle 3"/>
          <p:cNvSpPr>
            <a:spLocks noGrp="1" noChangeArrowheads="1"/>
          </p:cNvSpPr>
          <p:nvPr>
            <p:ph type="body" idx="1"/>
          </p:nvPr>
        </p:nvSpPr>
        <p:spPr>
          <a:xfrm>
            <a:off x="191193" y="989214"/>
            <a:ext cx="8886305" cy="5685905"/>
          </a:xfrm>
          <a:solidFill>
            <a:schemeClr val="bg1"/>
          </a:solidFill>
        </p:spPr>
        <p:txBody>
          <a:bodyPr/>
          <a:lstStyle/>
          <a:p>
            <a:pPr eaLnBrk="1" hangingPunct="1">
              <a:lnSpc>
                <a:spcPct val="90000"/>
              </a:lnSpc>
            </a:pPr>
            <a:r>
              <a:rPr lang="en-GB" altLang="en-US" sz="2800" dirty="0" smtClean="0">
                <a:effectLst/>
              </a:rPr>
              <a:t>Early attempts to teach non-human primates to speak were only partially successful: </a:t>
            </a:r>
          </a:p>
          <a:p>
            <a:pPr eaLnBrk="1" hangingPunct="1">
              <a:lnSpc>
                <a:spcPct val="90000"/>
              </a:lnSpc>
            </a:pPr>
            <a:r>
              <a:rPr lang="en-GB" altLang="en-US" sz="2800" dirty="0" err="1" smtClean="0">
                <a:effectLst/>
              </a:rPr>
              <a:t>Washoe</a:t>
            </a:r>
            <a:r>
              <a:rPr lang="en-GB" altLang="en-US" sz="2800" dirty="0" smtClean="0">
                <a:effectLst/>
              </a:rPr>
              <a:t> the chimp (Gardner and Gardner, 1967)</a:t>
            </a:r>
          </a:p>
          <a:p>
            <a:pPr lvl="1" eaLnBrk="1" hangingPunct="1">
              <a:lnSpc>
                <a:spcPct val="90000"/>
              </a:lnSpc>
            </a:pPr>
            <a:r>
              <a:rPr lang="en-GB" altLang="en-US" sz="2400" dirty="0" smtClean="0">
                <a:effectLst/>
              </a:rPr>
              <a:t>Raised like a human infant</a:t>
            </a:r>
          </a:p>
          <a:p>
            <a:pPr lvl="1" eaLnBrk="1" hangingPunct="1">
              <a:lnSpc>
                <a:spcPct val="90000"/>
              </a:lnSpc>
            </a:pPr>
            <a:r>
              <a:rPr lang="en-GB" altLang="en-US" sz="2400" dirty="0" smtClean="0">
                <a:effectLst/>
              </a:rPr>
              <a:t>Learned American Sign Language (ASL)</a:t>
            </a:r>
          </a:p>
          <a:p>
            <a:pPr eaLnBrk="1" hangingPunct="1">
              <a:lnSpc>
                <a:spcPct val="90000"/>
              </a:lnSpc>
            </a:pPr>
            <a:r>
              <a:rPr lang="en-GB" altLang="en-US" sz="2800" dirty="0" smtClean="0">
                <a:effectLst/>
              </a:rPr>
              <a:t>Sarah the chimp (</a:t>
            </a:r>
            <a:r>
              <a:rPr lang="en-GB" altLang="en-US" sz="2800" dirty="0" err="1" smtClean="0">
                <a:effectLst/>
              </a:rPr>
              <a:t>Premack</a:t>
            </a:r>
            <a:r>
              <a:rPr lang="en-GB" altLang="en-US" sz="2800" dirty="0" smtClean="0">
                <a:effectLst/>
              </a:rPr>
              <a:t>, 1971)</a:t>
            </a:r>
          </a:p>
          <a:p>
            <a:pPr lvl="1" eaLnBrk="1" hangingPunct="1">
              <a:lnSpc>
                <a:spcPct val="90000"/>
              </a:lnSpc>
            </a:pPr>
            <a:r>
              <a:rPr lang="en-GB" altLang="en-US" sz="2400" dirty="0" smtClean="0">
                <a:effectLst/>
              </a:rPr>
              <a:t>Metal backed chips and a magnetic board</a:t>
            </a:r>
          </a:p>
          <a:p>
            <a:pPr lvl="1" eaLnBrk="1" hangingPunct="1">
              <a:lnSpc>
                <a:spcPct val="90000"/>
              </a:lnSpc>
            </a:pPr>
            <a:r>
              <a:rPr lang="en-GB" altLang="en-US" sz="2400" dirty="0" smtClean="0">
                <a:effectLst/>
              </a:rPr>
              <a:t>Chips symbolised </a:t>
            </a:r>
          </a:p>
          <a:p>
            <a:pPr lvl="2" eaLnBrk="1" hangingPunct="1">
              <a:lnSpc>
                <a:spcPct val="90000"/>
              </a:lnSpc>
            </a:pPr>
            <a:r>
              <a:rPr lang="en-GB" altLang="en-US" sz="2000" dirty="0" smtClean="0">
                <a:effectLst/>
              </a:rPr>
              <a:t>nouns (chocolate, dish, Sarah), </a:t>
            </a:r>
          </a:p>
          <a:p>
            <a:pPr lvl="2" eaLnBrk="1" hangingPunct="1">
              <a:lnSpc>
                <a:spcPct val="90000"/>
              </a:lnSpc>
            </a:pPr>
            <a:r>
              <a:rPr lang="en-GB" altLang="en-US" sz="2000" dirty="0" smtClean="0">
                <a:effectLst/>
              </a:rPr>
              <a:t>verbs (give, insert), </a:t>
            </a:r>
          </a:p>
          <a:p>
            <a:pPr lvl="2" eaLnBrk="1" hangingPunct="1">
              <a:lnSpc>
                <a:spcPct val="90000"/>
              </a:lnSpc>
            </a:pPr>
            <a:r>
              <a:rPr lang="en-GB" altLang="en-US" sz="2000" dirty="0" smtClean="0">
                <a:effectLst/>
              </a:rPr>
              <a:t>concepts (same, if-then), </a:t>
            </a:r>
          </a:p>
          <a:p>
            <a:pPr lvl="2" eaLnBrk="1" hangingPunct="1">
              <a:lnSpc>
                <a:spcPct val="90000"/>
              </a:lnSpc>
            </a:pPr>
            <a:r>
              <a:rPr lang="en-GB" altLang="en-US" sz="2000" dirty="0" smtClean="0">
                <a:effectLst/>
              </a:rPr>
              <a:t>adjectives (red, yellow)</a:t>
            </a:r>
          </a:p>
          <a:p>
            <a:pPr eaLnBrk="1" hangingPunct="1">
              <a:lnSpc>
                <a:spcPct val="90000"/>
              </a:lnSpc>
            </a:pPr>
            <a:endParaRPr lang="en-GB" altLang="en-US" sz="2800" dirty="0" smtClean="0">
              <a:effectLst/>
            </a:endParaRPr>
          </a:p>
        </p:txBody>
      </p:sp>
    </p:spTree>
    <p:extLst>
      <p:ext uri="{BB962C8B-B14F-4D97-AF65-F5344CB8AC3E}">
        <p14:creationId xmlns:p14="http://schemas.microsoft.com/office/powerpoint/2010/main" val="13393679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717694" y="99752"/>
            <a:ext cx="8229600" cy="860367"/>
          </a:xfrm>
        </p:spPr>
        <p:txBody>
          <a:bodyPr/>
          <a:lstStyle/>
          <a:p>
            <a:pPr eaLnBrk="1" hangingPunct="1"/>
            <a:r>
              <a:rPr lang="en-GB" altLang="en-US" dirty="0" smtClean="0">
                <a:effectLst/>
              </a:rPr>
              <a:t>‘Ape on brink of human mind’ </a:t>
            </a:r>
          </a:p>
        </p:txBody>
      </p:sp>
      <p:sp>
        <p:nvSpPr>
          <p:cNvPr id="109571" name="Rectangle 3"/>
          <p:cNvSpPr>
            <a:spLocks noGrp="1" noChangeArrowheads="1"/>
          </p:cNvSpPr>
          <p:nvPr>
            <p:ph type="body" sz="half" idx="1"/>
          </p:nvPr>
        </p:nvSpPr>
        <p:spPr>
          <a:xfrm>
            <a:off x="76257" y="960118"/>
            <a:ext cx="5235575" cy="5781503"/>
          </a:xfrm>
          <a:solidFill>
            <a:schemeClr val="bg1"/>
          </a:solidFill>
        </p:spPr>
        <p:txBody>
          <a:bodyPr/>
          <a:lstStyle/>
          <a:p>
            <a:pPr eaLnBrk="1" hangingPunct="1"/>
            <a:r>
              <a:rPr lang="en-GB" altLang="en-US" sz="2800" dirty="0" smtClean="0">
                <a:effectLst/>
              </a:rPr>
              <a:t>Bonobo called </a:t>
            </a:r>
            <a:r>
              <a:rPr lang="en-GB" altLang="en-US" sz="2800" dirty="0" err="1" smtClean="0">
                <a:effectLst/>
              </a:rPr>
              <a:t>Kanzi</a:t>
            </a:r>
            <a:endParaRPr lang="en-GB" altLang="en-US" sz="2800" dirty="0" smtClean="0">
              <a:effectLst/>
            </a:endParaRPr>
          </a:p>
          <a:p>
            <a:pPr eaLnBrk="1" hangingPunct="1"/>
            <a:r>
              <a:rPr lang="en-GB" altLang="en-US" sz="2800" dirty="0" smtClean="0">
                <a:effectLst/>
              </a:rPr>
              <a:t>Adopted mother </a:t>
            </a:r>
            <a:r>
              <a:rPr lang="en-GB" altLang="en-US" sz="2800" dirty="0" err="1" smtClean="0">
                <a:effectLst/>
              </a:rPr>
              <a:t>Matata</a:t>
            </a:r>
            <a:r>
              <a:rPr lang="en-GB" altLang="en-US" sz="2800" dirty="0" smtClean="0">
                <a:effectLst/>
              </a:rPr>
              <a:t> trained with computerised keyboard</a:t>
            </a:r>
          </a:p>
          <a:p>
            <a:pPr lvl="1" eaLnBrk="1" hangingPunct="1"/>
            <a:r>
              <a:rPr lang="en-GB" altLang="en-US" sz="2400" dirty="0" smtClean="0">
                <a:effectLst/>
              </a:rPr>
              <a:t>Reduced working memory load</a:t>
            </a:r>
          </a:p>
          <a:p>
            <a:pPr eaLnBrk="1" hangingPunct="1"/>
            <a:r>
              <a:rPr lang="en-GB" altLang="en-US" sz="2800" dirty="0" smtClean="0">
                <a:effectLst/>
              </a:rPr>
              <a:t>Trainers noted </a:t>
            </a:r>
            <a:r>
              <a:rPr lang="en-GB" altLang="en-US" sz="2800" dirty="0" err="1" smtClean="0">
                <a:effectLst/>
              </a:rPr>
              <a:t>Kanzi</a:t>
            </a:r>
            <a:r>
              <a:rPr lang="en-GB" altLang="en-US" sz="2800" dirty="0" smtClean="0">
                <a:effectLst/>
              </a:rPr>
              <a:t> spontaneously using keyboard</a:t>
            </a:r>
          </a:p>
          <a:p>
            <a:pPr lvl="1" eaLnBrk="1" hangingPunct="1"/>
            <a:r>
              <a:rPr lang="en-GB" altLang="en-US" sz="2400" dirty="0" smtClean="0">
                <a:effectLst/>
              </a:rPr>
              <a:t>More implicit learning?</a:t>
            </a:r>
          </a:p>
          <a:p>
            <a:pPr lvl="1" eaLnBrk="1" hangingPunct="1"/>
            <a:r>
              <a:rPr lang="en-GB" altLang="en-US" sz="2400" dirty="0" smtClean="0">
                <a:effectLst/>
              </a:rPr>
              <a:t>Early acquisition age</a:t>
            </a:r>
          </a:p>
          <a:p>
            <a:pPr lvl="1" eaLnBrk="1" hangingPunct="1"/>
            <a:r>
              <a:rPr lang="en-GB" altLang="en-US" sz="2400" dirty="0" smtClean="0">
                <a:effectLst/>
              </a:rPr>
              <a:t>Learning from own species in part</a:t>
            </a:r>
          </a:p>
        </p:txBody>
      </p:sp>
      <p:pic>
        <p:nvPicPr>
          <p:cNvPr id="20484" name="Picture 4" descr="1-1-6-3-3-1-0-0-0-0-0">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5311832" y="1222216"/>
            <a:ext cx="3240086" cy="3240086"/>
          </a:xfrm>
        </p:spPr>
      </p:pic>
      <p:sp>
        <p:nvSpPr>
          <p:cNvPr id="20485" name="Rectangle 5"/>
          <p:cNvSpPr>
            <a:spLocks noChangeArrowheads="1"/>
          </p:cNvSpPr>
          <p:nvPr/>
        </p:nvSpPr>
        <p:spPr bwMode="auto">
          <a:xfrm>
            <a:off x="4721630" y="4595486"/>
            <a:ext cx="4422370" cy="707886"/>
          </a:xfrm>
          <a:prstGeom prst="rect">
            <a:avLst/>
          </a:prstGeom>
          <a:solidFill>
            <a:schemeClr val="bg1"/>
          </a:solidFill>
          <a:ln>
            <a:solidFill>
              <a:schemeClr val="tx1"/>
            </a:solidFill>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pPr>
            <a:r>
              <a:rPr lang="en-GB" altLang="en-US" sz="2000" dirty="0"/>
              <a:t>(Savage-Rumbaugh and Lewin, 1994; Savage-Rumbaugh et al 1998)</a:t>
            </a:r>
          </a:p>
        </p:txBody>
      </p:sp>
    </p:spTree>
    <p:extLst>
      <p:ext uri="{BB962C8B-B14F-4D97-AF65-F5344CB8AC3E}">
        <p14:creationId xmlns:p14="http://schemas.microsoft.com/office/powerpoint/2010/main" val="367577829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835429" y="110837"/>
            <a:ext cx="7772400" cy="770312"/>
          </a:xfrm>
        </p:spPr>
        <p:txBody>
          <a:bodyPr/>
          <a:lstStyle/>
          <a:p>
            <a:pPr eaLnBrk="1" hangingPunct="1"/>
            <a:r>
              <a:rPr lang="en-GB" altLang="en-US" dirty="0" smtClean="0">
                <a:effectLst/>
              </a:rPr>
              <a:t>General primate findings</a:t>
            </a:r>
          </a:p>
        </p:txBody>
      </p:sp>
      <p:sp>
        <p:nvSpPr>
          <p:cNvPr id="111619" name="Rectangle 3"/>
          <p:cNvSpPr>
            <a:spLocks noGrp="1" noChangeArrowheads="1"/>
          </p:cNvSpPr>
          <p:nvPr>
            <p:ph type="body" idx="1"/>
          </p:nvPr>
        </p:nvSpPr>
        <p:spPr>
          <a:xfrm>
            <a:off x="494608" y="972589"/>
            <a:ext cx="8582890" cy="4114800"/>
          </a:xfrm>
        </p:spPr>
        <p:txBody>
          <a:bodyPr/>
          <a:lstStyle/>
          <a:p>
            <a:pPr eaLnBrk="1" hangingPunct="1">
              <a:lnSpc>
                <a:spcPct val="90000"/>
              </a:lnSpc>
            </a:pPr>
            <a:r>
              <a:rPr lang="en-GB" altLang="en-US" sz="2400" dirty="0" err="1" smtClean="0">
                <a:effectLst/>
              </a:rPr>
              <a:t>Washoe</a:t>
            </a:r>
            <a:r>
              <a:rPr lang="en-GB" altLang="en-US" sz="2400" dirty="0" smtClean="0">
                <a:effectLst/>
              </a:rPr>
              <a:t> acquired 132 signs</a:t>
            </a:r>
          </a:p>
          <a:p>
            <a:pPr lvl="1" eaLnBrk="1" hangingPunct="1">
              <a:lnSpc>
                <a:spcPct val="90000"/>
              </a:lnSpc>
            </a:pPr>
            <a:r>
              <a:rPr lang="en-GB" altLang="en-US" sz="2000" dirty="0" smtClean="0">
                <a:effectLst/>
              </a:rPr>
              <a:t>Most other chimps perform at this level</a:t>
            </a:r>
          </a:p>
          <a:p>
            <a:pPr lvl="1" eaLnBrk="1" hangingPunct="1">
              <a:lnSpc>
                <a:spcPct val="90000"/>
              </a:lnSpc>
            </a:pPr>
            <a:r>
              <a:rPr lang="en-GB" altLang="en-US" sz="2000" dirty="0" smtClean="0">
                <a:effectLst/>
              </a:rPr>
              <a:t>Most of </a:t>
            </a:r>
            <a:r>
              <a:rPr lang="en-GB" altLang="en-US" sz="2000" dirty="0" err="1" smtClean="0">
                <a:effectLst/>
              </a:rPr>
              <a:t>Washoe’s</a:t>
            </a:r>
            <a:r>
              <a:rPr lang="en-GB" altLang="en-US" sz="2000" dirty="0" smtClean="0">
                <a:effectLst/>
              </a:rPr>
              <a:t> signs were ‘natural’ chimp signs e.g. hurry, more </a:t>
            </a:r>
          </a:p>
          <a:p>
            <a:pPr eaLnBrk="1" hangingPunct="1">
              <a:lnSpc>
                <a:spcPct val="90000"/>
              </a:lnSpc>
            </a:pPr>
            <a:r>
              <a:rPr lang="en-GB" altLang="en-US" sz="2400" dirty="0" err="1" smtClean="0">
                <a:effectLst/>
              </a:rPr>
              <a:t>Kanzi</a:t>
            </a:r>
            <a:r>
              <a:rPr lang="en-GB" altLang="en-US" sz="2400" dirty="0" smtClean="0">
                <a:effectLst/>
              </a:rPr>
              <a:t> </a:t>
            </a:r>
          </a:p>
          <a:p>
            <a:pPr lvl="1" eaLnBrk="1" hangingPunct="1">
              <a:lnSpc>
                <a:spcPct val="90000"/>
              </a:lnSpc>
            </a:pPr>
            <a:r>
              <a:rPr lang="en-GB" altLang="en-US" sz="2000" dirty="0" smtClean="0">
                <a:effectLst/>
              </a:rPr>
              <a:t>Age 9 = 256 symbols</a:t>
            </a:r>
          </a:p>
          <a:p>
            <a:pPr eaLnBrk="1" hangingPunct="1">
              <a:lnSpc>
                <a:spcPct val="90000"/>
              </a:lnSpc>
            </a:pPr>
            <a:endParaRPr lang="en-GB" altLang="en-US" sz="2400" dirty="0" smtClean="0">
              <a:effectLst/>
            </a:endParaRPr>
          </a:p>
          <a:p>
            <a:pPr eaLnBrk="1" hangingPunct="1">
              <a:lnSpc>
                <a:spcPct val="90000"/>
              </a:lnSpc>
            </a:pPr>
            <a:r>
              <a:rPr lang="en-GB" altLang="en-US" sz="2400" dirty="0" smtClean="0">
                <a:effectLst/>
              </a:rPr>
              <a:t>Generalisability to novel contexts</a:t>
            </a:r>
          </a:p>
          <a:p>
            <a:pPr lvl="1" eaLnBrk="1" hangingPunct="1">
              <a:lnSpc>
                <a:spcPct val="90000"/>
              </a:lnSpc>
            </a:pPr>
            <a:r>
              <a:rPr lang="en-GB" altLang="en-US" sz="2000" dirty="0" smtClean="0">
                <a:effectLst/>
              </a:rPr>
              <a:t>Sarah selected chocolate after being told it was a brown object</a:t>
            </a:r>
          </a:p>
          <a:p>
            <a:pPr eaLnBrk="1" hangingPunct="1">
              <a:lnSpc>
                <a:spcPct val="90000"/>
              </a:lnSpc>
            </a:pPr>
            <a:endParaRPr lang="en-GB" altLang="en-US" sz="2400" dirty="0" smtClean="0">
              <a:effectLst/>
            </a:endParaRPr>
          </a:p>
          <a:p>
            <a:pPr eaLnBrk="1" hangingPunct="1">
              <a:lnSpc>
                <a:spcPct val="90000"/>
              </a:lnSpc>
            </a:pPr>
            <a:r>
              <a:rPr lang="en-GB" altLang="en-US" sz="2400" dirty="0" smtClean="0">
                <a:effectLst/>
              </a:rPr>
              <a:t>Creativity</a:t>
            </a:r>
          </a:p>
          <a:p>
            <a:pPr lvl="1" eaLnBrk="1" hangingPunct="1">
              <a:lnSpc>
                <a:spcPct val="90000"/>
              </a:lnSpc>
            </a:pPr>
            <a:r>
              <a:rPr lang="en-GB" altLang="en-US" sz="2000" dirty="0" err="1" smtClean="0">
                <a:effectLst/>
              </a:rPr>
              <a:t>Washoe</a:t>
            </a:r>
            <a:r>
              <a:rPr lang="en-GB" altLang="en-US" sz="2000" dirty="0" smtClean="0">
                <a:effectLst/>
              </a:rPr>
              <a:t> produced possible novelty e.g. ‘water bird’</a:t>
            </a:r>
          </a:p>
          <a:p>
            <a:pPr lvl="1" eaLnBrk="1" hangingPunct="1">
              <a:lnSpc>
                <a:spcPct val="90000"/>
              </a:lnSpc>
            </a:pPr>
            <a:r>
              <a:rPr lang="en-GB" altLang="en-US" sz="2000" dirty="0" err="1" smtClean="0">
                <a:effectLst/>
              </a:rPr>
              <a:t>Kanzi</a:t>
            </a:r>
            <a:r>
              <a:rPr lang="en-GB" altLang="en-US" sz="2000" dirty="0" smtClean="0">
                <a:effectLst/>
              </a:rPr>
              <a:t> produced novel utterances e.g. ‘water chase’</a:t>
            </a:r>
          </a:p>
        </p:txBody>
      </p:sp>
    </p:spTree>
    <p:extLst>
      <p:ext uri="{BB962C8B-B14F-4D97-AF65-F5344CB8AC3E}">
        <p14:creationId xmlns:p14="http://schemas.microsoft.com/office/powerpoint/2010/main" val="372013918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752475" y="124690"/>
            <a:ext cx="7772400" cy="530629"/>
          </a:xfrm>
        </p:spPr>
        <p:txBody>
          <a:bodyPr/>
          <a:lstStyle/>
          <a:p>
            <a:pPr eaLnBrk="1" hangingPunct="1"/>
            <a:r>
              <a:rPr lang="en-GB" altLang="en-US" dirty="0" smtClean="0">
                <a:effectLst/>
              </a:rPr>
              <a:t>Structure dependence</a:t>
            </a:r>
          </a:p>
        </p:txBody>
      </p:sp>
      <p:sp>
        <p:nvSpPr>
          <p:cNvPr id="108547" name="Rectangle 3"/>
          <p:cNvSpPr>
            <a:spLocks noGrp="1" noChangeArrowheads="1"/>
          </p:cNvSpPr>
          <p:nvPr>
            <p:ph type="body" idx="1"/>
          </p:nvPr>
        </p:nvSpPr>
        <p:spPr>
          <a:xfrm>
            <a:off x="91439" y="768927"/>
            <a:ext cx="8927869" cy="4642658"/>
          </a:xfrm>
          <a:solidFill>
            <a:schemeClr val="bg1"/>
          </a:solidFill>
        </p:spPr>
        <p:txBody>
          <a:bodyPr/>
          <a:lstStyle/>
          <a:p>
            <a:pPr eaLnBrk="1" hangingPunct="1">
              <a:lnSpc>
                <a:spcPct val="80000"/>
              </a:lnSpc>
            </a:pPr>
            <a:r>
              <a:rPr lang="en-GB" altLang="en-US" sz="2800" dirty="0" smtClean="0">
                <a:effectLst/>
              </a:rPr>
              <a:t>No strong evidence for primate </a:t>
            </a:r>
            <a:r>
              <a:rPr lang="en-GB" altLang="en-US" sz="2800" dirty="0" smtClean="0">
                <a:solidFill>
                  <a:schemeClr val="accent2"/>
                </a:solidFill>
                <a:effectLst/>
              </a:rPr>
              <a:t>grammar/syntax</a:t>
            </a:r>
            <a:r>
              <a:rPr lang="en-GB" altLang="en-US" sz="2800" dirty="0" smtClean="0">
                <a:effectLst/>
              </a:rPr>
              <a:t>:</a:t>
            </a:r>
          </a:p>
          <a:p>
            <a:pPr lvl="1" eaLnBrk="1" hangingPunct="1">
              <a:lnSpc>
                <a:spcPct val="80000"/>
              </a:lnSpc>
            </a:pPr>
            <a:r>
              <a:rPr lang="en-GB" altLang="en-US" sz="2400" dirty="0" smtClean="0">
                <a:effectLst/>
              </a:rPr>
              <a:t>E.g. Terrace et al (1979) </a:t>
            </a:r>
            <a:r>
              <a:rPr lang="en-GB" altLang="en-US" sz="2400" dirty="0" err="1" smtClean="0">
                <a:effectLst/>
              </a:rPr>
              <a:t>Nim</a:t>
            </a:r>
            <a:r>
              <a:rPr lang="en-GB" altLang="en-US" sz="2400" dirty="0" smtClean="0">
                <a:effectLst/>
              </a:rPr>
              <a:t> </a:t>
            </a:r>
            <a:r>
              <a:rPr lang="en-GB" altLang="en-US" sz="2400" dirty="0" err="1" smtClean="0">
                <a:effectLst/>
              </a:rPr>
              <a:t>Chimpsky</a:t>
            </a:r>
            <a:r>
              <a:rPr lang="en-GB" altLang="en-US" sz="2400" dirty="0" smtClean="0">
                <a:effectLst/>
              </a:rPr>
              <a:t> - ASL</a:t>
            </a:r>
          </a:p>
          <a:p>
            <a:pPr lvl="1" eaLnBrk="1" hangingPunct="1">
              <a:lnSpc>
                <a:spcPct val="80000"/>
              </a:lnSpc>
            </a:pPr>
            <a:r>
              <a:rPr lang="en-GB" altLang="en-US" sz="2400" dirty="0" smtClean="0">
                <a:effectLst/>
              </a:rPr>
              <a:t>Put ‘more’ before other words (e.g. chocolate, tickle) more often than chance (suggests grammar)</a:t>
            </a:r>
          </a:p>
          <a:p>
            <a:pPr lvl="1" eaLnBrk="1" hangingPunct="1">
              <a:lnSpc>
                <a:spcPct val="80000"/>
              </a:lnSpc>
            </a:pPr>
            <a:r>
              <a:rPr lang="en-GB" altLang="en-US" sz="2400" dirty="0" smtClean="0">
                <a:effectLst/>
              </a:rPr>
              <a:t>But the communications compared were largely mind-numbingly similar</a:t>
            </a:r>
          </a:p>
          <a:p>
            <a:pPr lvl="2" eaLnBrk="1" hangingPunct="1">
              <a:lnSpc>
                <a:spcPct val="80000"/>
              </a:lnSpc>
            </a:pPr>
            <a:r>
              <a:rPr lang="en-GB" altLang="en-US" sz="2000" dirty="0" smtClean="0">
                <a:effectLst/>
              </a:rPr>
              <a:t>More drink, more drink</a:t>
            </a:r>
          </a:p>
          <a:p>
            <a:pPr lvl="2" eaLnBrk="1" hangingPunct="1">
              <a:lnSpc>
                <a:spcPct val="80000"/>
              </a:lnSpc>
            </a:pPr>
            <a:r>
              <a:rPr lang="en-GB" altLang="en-US" sz="2000" dirty="0" smtClean="0">
                <a:effectLst/>
              </a:rPr>
              <a:t>More </a:t>
            </a:r>
            <a:r>
              <a:rPr lang="en-GB" altLang="en-US" sz="2000" dirty="0" err="1" smtClean="0">
                <a:effectLst/>
              </a:rPr>
              <a:t>Nim</a:t>
            </a:r>
            <a:r>
              <a:rPr lang="en-GB" altLang="en-US" sz="2000" dirty="0" smtClean="0">
                <a:effectLst/>
              </a:rPr>
              <a:t>, more </a:t>
            </a:r>
            <a:r>
              <a:rPr lang="en-GB" altLang="en-US" sz="2000" dirty="0" err="1" smtClean="0">
                <a:effectLst/>
              </a:rPr>
              <a:t>Nim</a:t>
            </a:r>
            <a:endParaRPr lang="en-GB" altLang="en-US" sz="2000" dirty="0" smtClean="0">
              <a:effectLst/>
            </a:endParaRPr>
          </a:p>
          <a:p>
            <a:pPr lvl="2" eaLnBrk="1" hangingPunct="1">
              <a:lnSpc>
                <a:spcPct val="80000"/>
              </a:lnSpc>
            </a:pPr>
            <a:r>
              <a:rPr lang="en-GB" altLang="en-US" sz="2000" dirty="0" smtClean="0">
                <a:effectLst/>
              </a:rPr>
              <a:t>Banana </a:t>
            </a:r>
            <a:r>
              <a:rPr lang="en-GB" altLang="en-US" sz="2000" dirty="0" err="1" smtClean="0">
                <a:effectLst/>
              </a:rPr>
              <a:t>Nim</a:t>
            </a:r>
            <a:r>
              <a:rPr lang="en-GB" altLang="en-US" sz="2000" dirty="0" smtClean="0">
                <a:effectLst/>
              </a:rPr>
              <a:t> banana </a:t>
            </a:r>
            <a:r>
              <a:rPr lang="en-GB" altLang="en-US" sz="2000" dirty="0" err="1" smtClean="0">
                <a:effectLst/>
              </a:rPr>
              <a:t>Nim</a:t>
            </a:r>
            <a:endParaRPr lang="en-GB" altLang="en-US" sz="2000" dirty="0" smtClean="0">
              <a:effectLst/>
            </a:endParaRPr>
          </a:p>
          <a:p>
            <a:pPr lvl="2" eaLnBrk="1" hangingPunct="1">
              <a:lnSpc>
                <a:spcPct val="80000"/>
              </a:lnSpc>
            </a:pPr>
            <a:r>
              <a:rPr lang="en-GB" altLang="en-US" sz="2000" dirty="0" smtClean="0">
                <a:effectLst/>
              </a:rPr>
              <a:t>Banana eat more </a:t>
            </a:r>
            <a:r>
              <a:rPr lang="en-GB" altLang="en-US" sz="2000" dirty="0" err="1" smtClean="0">
                <a:effectLst/>
              </a:rPr>
              <a:t>Nim</a:t>
            </a:r>
            <a:endParaRPr lang="en-GB" altLang="en-US" sz="2000" dirty="0" smtClean="0">
              <a:effectLst/>
            </a:endParaRPr>
          </a:p>
          <a:p>
            <a:pPr lvl="2" eaLnBrk="1" hangingPunct="1">
              <a:lnSpc>
                <a:spcPct val="80000"/>
              </a:lnSpc>
            </a:pPr>
            <a:r>
              <a:rPr lang="en-GB" altLang="en-US" sz="2000" dirty="0" smtClean="0">
                <a:effectLst/>
              </a:rPr>
              <a:t>Grape more </a:t>
            </a:r>
            <a:r>
              <a:rPr lang="en-GB" altLang="en-US" sz="2000" dirty="0" err="1" smtClean="0">
                <a:effectLst/>
              </a:rPr>
              <a:t>Nim</a:t>
            </a:r>
            <a:r>
              <a:rPr lang="en-GB" altLang="en-US" sz="2000" dirty="0" smtClean="0">
                <a:effectLst/>
              </a:rPr>
              <a:t> eat</a:t>
            </a:r>
          </a:p>
          <a:p>
            <a:pPr lvl="2" eaLnBrk="1" hangingPunct="1">
              <a:lnSpc>
                <a:spcPct val="80000"/>
              </a:lnSpc>
            </a:pPr>
            <a:endParaRPr lang="en-GB" altLang="en-US" sz="2000" dirty="0" smtClean="0">
              <a:effectLst/>
            </a:endParaRPr>
          </a:p>
          <a:p>
            <a:pPr eaLnBrk="1" hangingPunct="1">
              <a:lnSpc>
                <a:spcPct val="80000"/>
              </a:lnSpc>
            </a:pPr>
            <a:r>
              <a:rPr lang="en-GB" altLang="en-US" sz="2800" dirty="0" smtClean="0">
                <a:effectLst/>
              </a:rPr>
              <a:t>“Give orange me give eat orange me eat orange give me eat orange give me you!” – meaning and syntax?</a:t>
            </a:r>
          </a:p>
          <a:p>
            <a:pPr eaLnBrk="1" hangingPunct="1">
              <a:lnSpc>
                <a:spcPct val="80000"/>
              </a:lnSpc>
              <a:buFontTx/>
              <a:buNone/>
            </a:pPr>
            <a:endParaRPr lang="en-GB" altLang="en-US" sz="2800" dirty="0" smtClean="0">
              <a:effectLst/>
            </a:endParaRPr>
          </a:p>
        </p:txBody>
      </p:sp>
    </p:spTree>
    <p:extLst>
      <p:ext uri="{BB962C8B-B14F-4D97-AF65-F5344CB8AC3E}">
        <p14:creationId xmlns:p14="http://schemas.microsoft.com/office/powerpoint/2010/main" val="226406792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810491" y="144088"/>
            <a:ext cx="7772400" cy="695498"/>
          </a:xfrm>
        </p:spPr>
        <p:txBody>
          <a:bodyPr/>
          <a:lstStyle/>
          <a:p>
            <a:pPr eaLnBrk="1" hangingPunct="1"/>
            <a:r>
              <a:rPr lang="en-GB" altLang="en-US" dirty="0" smtClean="0">
                <a:effectLst/>
              </a:rPr>
              <a:t>A major difference</a:t>
            </a:r>
          </a:p>
        </p:txBody>
      </p:sp>
      <p:sp>
        <p:nvSpPr>
          <p:cNvPr id="113667" name="Rectangle 3"/>
          <p:cNvSpPr>
            <a:spLocks noGrp="1" noChangeArrowheads="1"/>
          </p:cNvSpPr>
          <p:nvPr>
            <p:ph type="body" idx="1"/>
          </p:nvPr>
        </p:nvSpPr>
        <p:spPr>
          <a:xfrm>
            <a:off x="719050" y="950422"/>
            <a:ext cx="8217131" cy="4114800"/>
          </a:xfrm>
        </p:spPr>
        <p:txBody>
          <a:bodyPr/>
          <a:lstStyle/>
          <a:p>
            <a:pPr eaLnBrk="1" hangingPunct="1"/>
            <a:r>
              <a:rPr lang="en-GB" altLang="en-US" sz="2800" dirty="0" smtClean="0">
                <a:effectLst/>
              </a:rPr>
              <a:t>Quality of ‘</a:t>
            </a:r>
            <a:r>
              <a:rPr lang="en-GB" altLang="en-US" sz="2800" dirty="0" smtClean="0">
                <a:solidFill>
                  <a:schemeClr val="accent2"/>
                </a:solidFill>
                <a:effectLst/>
              </a:rPr>
              <a:t>recursion</a:t>
            </a:r>
            <a:r>
              <a:rPr lang="en-GB" altLang="en-US" sz="2800" dirty="0" smtClean="0">
                <a:effectLst/>
              </a:rPr>
              <a:t>’ in human language</a:t>
            </a:r>
          </a:p>
          <a:p>
            <a:pPr lvl="1" eaLnBrk="1" hangingPunct="1"/>
            <a:r>
              <a:rPr lang="en-GB" altLang="en-US" sz="2400" dirty="0" smtClean="0">
                <a:effectLst/>
              </a:rPr>
              <a:t>Embedding of packets of meaning</a:t>
            </a:r>
          </a:p>
          <a:p>
            <a:pPr lvl="1" eaLnBrk="1" hangingPunct="1"/>
            <a:r>
              <a:rPr lang="en-GB" altLang="en-US" sz="2400" dirty="0" smtClean="0">
                <a:effectLst/>
              </a:rPr>
              <a:t>E.g. </a:t>
            </a:r>
          </a:p>
          <a:p>
            <a:pPr lvl="2" eaLnBrk="1" hangingPunct="1"/>
            <a:r>
              <a:rPr lang="en-GB" altLang="en-US" sz="2000" i="1" dirty="0" smtClean="0">
                <a:effectLst/>
              </a:rPr>
              <a:t>The man, who had just been to town, where the big shopping centre was (which had just been built), stopped to look at his watch, which he had just purchased in town, briefly.</a:t>
            </a:r>
          </a:p>
          <a:p>
            <a:pPr lvl="1" eaLnBrk="1" hangingPunct="1"/>
            <a:r>
              <a:rPr lang="en-GB" altLang="en-US" sz="2400" dirty="0" smtClean="0">
                <a:effectLst/>
              </a:rPr>
              <a:t>This recursion adds a large degree of flexibility not apparent in animal communication</a:t>
            </a:r>
          </a:p>
          <a:p>
            <a:pPr lvl="2" eaLnBrk="1" hangingPunct="1"/>
            <a:r>
              <a:rPr lang="en-GB" altLang="en-US" sz="2000" dirty="0" smtClean="0">
                <a:effectLst/>
              </a:rPr>
              <a:t>Complexity of meaning and information</a:t>
            </a:r>
          </a:p>
          <a:p>
            <a:pPr lvl="2" eaLnBrk="1" hangingPunct="1"/>
            <a:r>
              <a:rPr lang="en-GB" altLang="en-US" sz="2000" dirty="0" smtClean="0">
                <a:effectLst/>
              </a:rPr>
              <a:t>Compare to the ‘long’ sentence of </a:t>
            </a:r>
            <a:r>
              <a:rPr lang="en-GB" altLang="en-US" sz="2000" dirty="0" err="1" smtClean="0">
                <a:effectLst/>
              </a:rPr>
              <a:t>Nim</a:t>
            </a:r>
            <a:r>
              <a:rPr lang="en-GB" altLang="en-US" sz="2000" dirty="0" smtClean="0">
                <a:effectLst/>
              </a:rPr>
              <a:t> for </a:t>
            </a:r>
            <a:r>
              <a:rPr lang="en-GB" altLang="en-US" sz="2000" dirty="0" smtClean="0">
                <a:solidFill>
                  <a:schemeClr val="accent2"/>
                </a:solidFill>
                <a:effectLst/>
              </a:rPr>
              <a:t>meaning</a:t>
            </a:r>
          </a:p>
        </p:txBody>
      </p:sp>
    </p:spTree>
    <p:extLst>
      <p:ext uri="{BB962C8B-B14F-4D97-AF65-F5344CB8AC3E}">
        <p14:creationId xmlns:p14="http://schemas.microsoft.com/office/powerpoint/2010/main" val="132949939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777240" y="152400"/>
            <a:ext cx="7772400" cy="936567"/>
          </a:xfrm>
        </p:spPr>
        <p:txBody>
          <a:bodyPr/>
          <a:lstStyle/>
          <a:p>
            <a:r>
              <a:rPr lang="en-GB" altLang="en-US" smtClean="0">
                <a:effectLst/>
              </a:rPr>
              <a:t>Why are we interested?</a:t>
            </a:r>
          </a:p>
        </p:txBody>
      </p:sp>
      <p:sp>
        <p:nvSpPr>
          <p:cNvPr id="3" name="Content Placeholder 2"/>
          <p:cNvSpPr>
            <a:spLocks noGrp="1"/>
          </p:cNvSpPr>
          <p:nvPr>
            <p:ph idx="1"/>
          </p:nvPr>
        </p:nvSpPr>
        <p:spPr>
          <a:xfrm>
            <a:off x="669174" y="1088967"/>
            <a:ext cx="8333510" cy="4430684"/>
          </a:xfrm>
        </p:spPr>
        <p:txBody>
          <a:bodyPr/>
          <a:lstStyle/>
          <a:p>
            <a:pPr eaLnBrk="1" hangingPunct="1">
              <a:lnSpc>
                <a:spcPct val="90000"/>
              </a:lnSpc>
            </a:pPr>
            <a:r>
              <a:rPr lang="en-GB" altLang="en-US" sz="2800" dirty="0" smtClean="0">
                <a:effectLst/>
              </a:rPr>
              <a:t>Language is closely linked to the idea of ‘thought’ a heavily human-based concept</a:t>
            </a:r>
          </a:p>
          <a:p>
            <a:pPr lvl="1" eaLnBrk="1" hangingPunct="1">
              <a:lnSpc>
                <a:spcPct val="90000"/>
              </a:lnSpc>
            </a:pPr>
            <a:r>
              <a:rPr lang="en-GB" altLang="en-US" sz="2400" dirty="0" smtClean="0">
                <a:effectLst/>
              </a:rPr>
              <a:t>An important concept!</a:t>
            </a:r>
          </a:p>
          <a:p>
            <a:pPr lvl="1" eaLnBrk="1" hangingPunct="1">
              <a:lnSpc>
                <a:spcPct val="90000"/>
              </a:lnSpc>
            </a:pPr>
            <a:r>
              <a:rPr lang="en-GB" altLang="en-US" sz="2400" dirty="0" smtClean="0">
                <a:effectLst/>
              </a:rPr>
              <a:t>Sapir-Whorf hypothesis (Whorf, 1956)</a:t>
            </a:r>
          </a:p>
          <a:p>
            <a:pPr lvl="1" eaLnBrk="1" hangingPunct="1">
              <a:lnSpc>
                <a:spcPct val="90000"/>
              </a:lnSpc>
            </a:pPr>
            <a:r>
              <a:rPr lang="en-GB" altLang="en-US" sz="2400" dirty="0" smtClean="0">
                <a:effectLst/>
              </a:rPr>
              <a:t>Language guides and defines thought and cognition</a:t>
            </a:r>
          </a:p>
          <a:p>
            <a:pPr eaLnBrk="1" hangingPunct="1">
              <a:lnSpc>
                <a:spcPct val="90000"/>
              </a:lnSpc>
            </a:pPr>
            <a:r>
              <a:rPr lang="en-GB" altLang="en-US" sz="2800" dirty="0" smtClean="0">
                <a:effectLst/>
              </a:rPr>
              <a:t>Memory may be heavily reliant on language</a:t>
            </a:r>
          </a:p>
          <a:p>
            <a:pPr lvl="1" eaLnBrk="1" hangingPunct="1">
              <a:lnSpc>
                <a:spcPct val="90000"/>
              </a:lnSpc>
            </a:pPr>
            <a:r>
              <a:rPr lang="en-GB" altLang="en-US" sz="2400" dirty="0" smtClean="0">
                <a:effectLst/>
              </a:rPr>
              <a:t>E.g. Propositional representation</a:t>
            </a:r>
          </a:p>
          <a:p>
            <a:pPr lvl="2" eaLnBrk="1" hangingPunct="1">
              <a:lnSpc>
                <a:spcPct val="90000"/>
              </a:lnSpc>
            </a:pPr>
            <a:r>
              <a:rPr lang="en-GB" altLang="en-US" sz="2000" dirty="0" smtClean="0">
                <a:effectLst/>
              </a:rPr>
              <a:t>‘The car is behind the lorry’ as way to represent information in memory</a:t>
            </a:r>
          </a:p>
          <a:p>
            <a:pPr lvl="1" eaLnBrk="1" hangingPunct="1">
              <a:lnSpc>
                <a:spcPct val="90000"/>
              </a:lnSpc>
            </a:pPr>
            <a:r>
              <a:rPr lang="en-GB" altLang="en-US" sz="2400" dirty="0" smtClean="0">
                <a:effectLst/>
              </a:rPr>
              <a:t>Working memory close relation to spoken language</a:t>
            </a:r>
          </a:p>
          <a:p>
            <a:pPr lvl="2" eaLnBrk="1" hangingPunct="1">
              <a:lnSpc>
                <a:spcPct val="90000"/>
              </a:lnSpc>
            </a:pPr>
            <a:r>
              <a:rPr lang="en-GB" altLang="en-US" sz="2000" dirty="0" smtClean="0">
                <a:effectLst/>
              </a:rPr>
              <a:t>Phonological processing, stores and rehearsal</a:t>
            </a:r>
          </a:p>
          <a:p>
            <a:endParaRPr lang="en-GB" altLang="en-US" dirty="0" smtClean="0">
              <a:effectLst/>
            </a:endParaRPr>
          </a:p>
        </p:txBody>
      </p:sp>
    </p:spTree>
    <p:extLst>
      <p:ext uri="{BB962C8B-B14F-4D97-AF65-F5344CB8AC3E}">
        <p14:creationId xmlns:p14="http://schemas.microsoft.com/office/powerpoint/2010/main" val="180404960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529431" y="141316"/>
            <a:ext cx="8229600" cy="766734"/>
          </a:xfrm>
        </p:spPr>
        <p:txBody>
          <a:bodyPr/>
          <a:lstStyle/>
          <a:p>
            <a:pPr eaLnBrk="1" hangingPunct="1"/>
            <a:r>
              <a:rPr lang="en-GB" altLang="en-US" dirty="0" smtClean="0">
                <a:effectLst/>
              </a:rPr>
              <a:t>Summary</a:t>
            </a:r>
          </a:p>
        </p:txBody>
      </p:sp>
      <p:sp>
        <p:nvSpPr>
          <p:cNvPr id="98307" name="Rectangle 3"/>
          <p:cNvSpPr>
            <a:spLocks noGrp="1" noChangeArrowheads="1"/>
          </p:cNvSpPr>
          <p:nvPr>
            <p:ph type="body" idx="1"/>
          </p:nvPr>
        </p:nvSpPr>
        <p:spPr>
          <a:xfrm>
            <a:off x="141316" y="908049"/>
            <a:ext cx="8886306" cy="5775383"/>
          </a:xfrm>
          <a:solidFill>
            <a:schemeClr val="bg1"/>
          </a:solidFill>
        </p:spPr>
        <p:txBody>
          <a:bodyPr/>
          <a:lstStyle/>
          <a:p>
            <a:pPr eaLnBrk="1" hangingPunct="1">
              <a:lnSpc>
                <a:spcPct val="80000"/>
              </a:lnSpc>
            </a:pPr>
            <a:r>
              <a:rPr lang="en-GB" altLang="en-US" sz="2800" dirty="0" smtClean="0">
                <a:effectLst/>
              </a:rPr>
              <a:t>Human language and animal communication </a:t>
            </a:r>
          </a:p>
          <a:p>
            <a:pPr eaLnBrk="1" hangingPunct="1">
              <a:lnSpc>
                <a:spcPct val="80000"/>
              </a:lnSpc>
            </a:pPr>
            <a:r>
              <a:rPr lang="en-GB" altLang="en-US" sz="2800" dirty="0" smtClean="0">
                <a:effectLst/>
              </a:rPr>
              <a:t>Similar</a:t>
            </a:r>
          </a:p>
          <a:p>
            <a:pPr lvl="1" eaLnBrk="1" hangingPunct="1">
              <a:lnSpc>
                <a:spcPct val="80000"/>
              </a:lnSpc>
            </a:pPr>
            <a:r>
              <a:rPr lang="en-GB" altLang="en-US" sz="2400" dirty="0" smtClean="0">
                <a:effectLst/>
              </a:rPr>
              <a:t>Both use symbols to represent events in the world</a:t>
            </a:r>
          </a:p>
          <a:p>
            <a:pPr lvl="1" eaLnBrk="1" hangingPunct="1">
              <a:lnSpc>
                <a:spcPct val="80000"/>
              </a:lnSpc>
            </a:pPr>
            <a:r>
              <a:rPr lang="en-GB" altLang="en-US" sz="2400" dirty="0" smtClean="0">
                <a:effectLst/>
              </a:rPr>
              <a:t>Rely on sender and receiver sharing a representation</a:t>
            </a:r>
          </a:p>
          <a:p>
            <a:pPr lvl="1" eaLnBrk="1" hangingPunct="1">
              <a:lnSpc>
                <a:spcPct val="80000"/>
              </a:lnSpc>
            </a:pPr>
            <a:r>
              <a:rPr lang="en-GB" altLang="en-US" sz="2400" dirty="0" smtClean="0">
                <a:effectLst/>
              </a:rPr>
              <a:t>Likely that captured primates can learn the meaning of some arbitrary symbols for communication (as humans do)</a:t>
            </a:r>
          </a:p>
          <a:p>
            <a:pPr eaLnBrk="1" hangingPunct="1">
              <a:lnSpc>
                <a:spcPct val="80000"/>
              </a:lnSpc>
            </a:pPr>
            <a:r>
              <a:rPr lang="en-GB" altLang="en-US" sz="2800" dirty="0" smtClean="0">
                <a:effectLst/>
              </a:rPr>
              <a:t>Different </a:t>
            </a:r>
          </a:p>
          <a:p>
            <a:pPr lvl="1" eaLnBrk="1" hangingPunct="1">
              <a:lnSpc>
                <a:spcPct val="80000"/>
              </a:lnSpc>
            </a:pPr>
            <a:r>
              <a:rPr lang="en-GB" altLang="en-US" sz="2400" dirty="0" smtClean="0">
                <a:effectLst/>
              </a:rPr>
              <a:t>Less evidence that animals can communicate beyond the ‘here’ and ‘now’ (abstract)</a:t>
            </a:r>
          </a:p>
          <a:p>
            <a:pPr lvl="1" eaLnBrk="1" hangingPunct="1">
              <a:lnSpc>
                <a:spcPct val="80000"/>
              </a:lnSpc>
            </a:pPr>
            <a:r>
              <a:rPr lang="en-GB" altLang="en-US" sz="2400" dirty="0" smtClean="0">
                <a:effectLst/>
              </a:rPr>
              <a:t>Intensive training of primates produced linguistic abilities of young human child </a:t>
            </a:r>
          </a:p>
          <a:p>
            <a:pPr lvl="1" eaLnBrk="1" hangingPunct="1">
              <a:lnSpc>
                <a:spcPct val="80000"/>
              </a:lnSpc>
            </a:pPr>
            <a:r>
              <a:rPr lang="en-GB" altLang="en-US" sz="2400" dirty="0" smtClean="0">
                <a:effectLst/>
              </a:rPr>
              <a:t>Syntax in language more human</a:t>
            </a:r>
          </a:p>
          <a:p>
            <a:pPr lvl="1" eaLnBrk="1" hangingPunct="1">
              <a:lnSpc>
                <a:spcPct val="80000"/>
              </a:lnSpc>
            </a:pPr>
            <a:r>
              <a:rPr lang="en-GB" altLang="en-US" sz="2400" dirty="0" smtClean="0">
                <a:effectLst/>
              </a:rPr>
              <a:t>Recursion a human language sophistication</a:t>
            </a:r>
          </a:p>
          <a:p>
            <a:pPr lvl="1" eaLnBrk="1" hangingPunct="1">
              <a:lnSpc>
                <a:spcPct val="80000"/>
              </a:lnSpc>
            </a:pPr>
            <a:r>
              <a:rPr lang="en-GB" altLang="en-US" sz="2400" dirty="0" smtClean="0">
                <a:effectLst/>
              </a:rPr>
              <a:t>Semantics: difficult to fully test but possibly more human</a:t>
            </a:r>
          </a:p>
          <a:p>
            <a:pPr eaLnBrk="1" hangingPunct="1">
              <a:lnSpc>
                <a:spcPct val="80000"/>
              </a:lnSpc>
            </a:pPr>
            <a:r>
              <a:rPr lang="en-GB" altLang="en-US" sz="2800" dirty="0" smtClean="0">
                <a:effectLst/>
              </a:rPr>
              <a:t>Qualitative differences not just quantitative</a:t>
            </a:r>
          </a:p>
        </p:txBody>
      </p:sp>
    </p:spTree>
    <p:extLst>
      <p:ext uri="{BB962C8B-B14F-4D97-AF65-F5344CB8AC3E}">
        <p14:creationId xmlns:p14="http://schemas.microsoft.com/office/powerpoint/2010/main" val="10107888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946" y="1286190"/>
            <a:ext cx="8306054" cy="924447"/>
          </a:xfrm>
          <a:solidFill>
            <a:schemeClr val="bg1"/>
          </a:solidFill>
        </p:spPr>
        <p:txBody>
          <a:bodyPr/>
          <a:lstStyle/>
          <a:p>
            <a:pPr marL="457200" indent="-457200" algn="l">
              <a:buFont typeface="Arial" panose="020B0604020202020204" pitchFamily="34" charset="0"/>
              <a:buChar char="•"/>
            </a:pPr>
            <a:r>
              <a:rPr lang="en-GB" sz="3200" dirty="0" smtClean="0">
                <a:solidFill>
                  <a:schemeClr val="tx1"/>
                </a:solidFill>
              </a:rPr>
              <a:t>Perception</a:t>
            </a:r>
            <a:endParaRPr lang="en-GB" sz="3200" dirty="0">
              <a:solidFill>
                <a:schemeClr val="tx1"/>
              </a:solidFill>
            </a:endParaRPr>
          </a:p>
        </p:txBody>
      </p:sp>
      <p:sp>
        <p:nvSpPr>
          <p:cNvPr id="3" name="TextBox 2"/>
          <p:cNvSpPr txBox="1"/>
          <p:nvPr/>
        </p:nvSpPr>
        <p:spPr>
          <a:xfrm>
            <a:off x="2682910" y="361740"/>
            <a:ext cx="5295481" cy="830997"/>
          </a:xfrm>
          <a:prstGeom prst="rect">
            <a:avLst/>
          </a:prstGeom>
          <a:noFill/>
        </p:spPr>
        <p:txBody>
          <a:bodyPr wrap="square" rtlCol="0">
            <a:spAutoFit/>
          </a:bodyPr>
          <a:lstStyle/>
          <a:p>
            <a:r>
              <a:rPr lang="en-GB" sz="4800" dirty="0" smtClean="0"/>
              <a:t>Next week….</a:t>
            </a:r>
            <a:endParaRPr lang="en-GB" sz="4800" dirty="0"/>
          </a:p>
        </p:txBody>
      </p:sp>
      <p:sp>
        <p:nvSpPr>
          <p:cNvPr id="4" name="Rectangle 3"/>
          <p:cNvSpPr/>
          <p:nvPr/>
        </p:nvSpPr>
        <p:spPr>
          <a:xfrm>
            <a:off x="837946" y="2304090"/>
            <a:ext cx="7723250" cy="954107"/>
          </a:xfrm>
          <a:prstGeom prst="rect">
            <a:avLst/>
          </a:prstGeom>
        </p:spPr>
        <p:txBody>
          <a:bodyPr wrap="square">
            <a:spAutoFit/>
          </a:bodyPr>
          <a:lstStyle/>
          <a:p>
            <a:pPr marL="285750" indent="-285750">
              <a:buFont typeface="Arial" panose="020B0604020202020204" pitchFamily="34" charset="0"/>
              <a:buChar char="•"/>
            </a:pPr>
            <a:r>
              <a:rPr lang="en-GB" sz="2800" b="1" u="sng" dirty="0"/>
              <a:t>Reading:</a:t>
            </a:r>
            <a:r>
              <a:rPr lang="en-GB" sz="2800" dirty="0"/>
              <a:t> Eysenck, M. W., &amp; Keane, M. T. </a:t>
            </a:r>
            <a:r>
              <a:rPr lang="en-GB" sz="2800" i="1" dirty="0"/>
              <a:t>Cognitive psychology: </a:t>
            </a:r>
            <a:r>
              <a:rPr lang="en-GB" sz="2800" b="1" dirty="0"/>
              <a:t>Chapters 2, 3, 4</a:t>
            </a:r>
            <a:endParaRPr lang="en-GB" sz="2800" dirty="0"/>
          </a:p>
        </p:txBody>
      </p:sp>
    </p:spTree>
    <p:extLst>
      <p:ext uri="{BB962C8B-B14F-4D97-AF65-F5344CB8AC3E}">
        <p14:creationId xmlns:p14="http://schemas.microsoft.com/office/powerpoint/2010/main" val="121320416"/>
      </p:ext>
    </p:extLst>
  </p:cSld>
  <p:clrMapOvr>
    <a:masterClrMapping/>
  </p:clrMapOvr>
  <p:timing>
    <p:tnLst>
      <p:par>
        <p:cTn id="1" dur="indefinite" restart="never" nodeType="tmRoot"/>
      </p:par>
    </p:tnLst>
  </p:timing>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174</TotalTime>
  <Words>1681</Words>
  <Application>Microsoft Office PowerPoint</Application>
  <PresentationFormat>On-screen Show (4:3)</PresentationFormat>
  <Paragraphs>237</Paragraphs>
  <Slides>28</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MS PGothic</vt:lpstr>
      <vt:lpstr>MS PGothic</vt:lpstr>
      <vt:lpstr>Arial</vt:lpstr>
      <vt:lpstr>Calibri</vt:lpstr>
      <vt:lpstr>Wingdings</vt:lpstr>
      <vt:lpstr>Blank Presentation</vt:lpstr>
      <vt:lpstr>Lecture 2: Language  Dr Kate Williams </vt:lpstr>
      <vt:lpstr>Essential Reading</vt:lpstr>
      <vt:lpstr>What is language?</vt:lpstr>
      <vt:lpstr>More than communication?</vt:lpstr>
      <vt:lpstr>An uniquely human ability?</vt:lpstr>
      <vt:lpstr>Animal communication</vt:lpstr>
      <vt:lpstr> Honeybees (Karl Von-Frisch, 1950)</vt:lpstr>
      <vt:lpstr>Vervet Monkeys – Seyfarth et al (1980)</vt:lpstr>
      <vt:lpstr>Animal Communication</vt:lpstr>
      <vt:lpstr>Criteria for language </vt:lpstr>
      <vt:lpstr>Language design features</vt:lpstr>
      <vt:lpstr>Criteria 1. Semanticity</vt:lpstr>
      <vt:lpstr>Animals can have mental representations</vt:lpstr>
      <vt:lpstr>Criteria 2. Displacement</vt:lpstr>
      <vt:lpstr>Criteria 3. Structure dependence</vt:lpstr>
      <vt:lpstr>Criteria 4. Creativity</vt:lpstr>
      <vt:lpstr>Levels of language creation</vt:lpstr>
      <vt:lpstr>Language production in infants 1</vt:lpstr>
      <vt:lpstr>Language production in infants 2</vt:lpstr>
      <vt:lpstr>Language production in infants 3</vt:lpstr>
      <vt:lpstr>Primate language learning</vt:lpstr>
      <vt:lpstr>‘Ape on brink of human mind’ </vt:lpstr>
      <vt:lpstr>General primate findings</vt:lpstr>
      <vt:lpstr>Structure dependence</vt:lpstr>
      <vt:lpstr>A major difference</vt:lpstr>
      <vt:lpstr>Why are we interested?</vt:lpstr>
      <vt:lpstr>Summary</vt:lpstr>
      <vt:lpstr>Perception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3: Language  Dr Kate Williams</dc:title>
  <dc:creator>Home</dc:creator>
  <cp:lastModifiedBy>Kate Williams</cp:lastModifiedBy>
  <cp:revision>24</cp:revision>
  <dcterms:created xsi:type="dcterms:W3CDTF">2016-01-31T12:44:02Z</dcterms:created>
  <dcterms:modified xsi:type="dcterms:W3CDTF">2018-01-29T18:05:59Z</dcterms:modified>
</cp:coreProperties>
</file>