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64" r:id="rId4"/>
    <p:sldId id="266" r:id="rId5"/>
    <p:sldId id="258" r:id="rId6"/>
    <p:sldId id="267" r:id="rId7"/>
    <p:sldId id="265" r:id="rId8"/>
    <p:sldId id="260" r:id="rId9"/>
    <p:sldId id="261" r:id="rId10"/>
    <p:sldId id="262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16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223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36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57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018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0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884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89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6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03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381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3893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68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216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69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49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582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19D8250-5726-488D-9784-6B1A203EBFC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3215E-E97F-477D-95CB-4E11C75B2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6924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blog.plain-sense.co.uk/2011/02/competent-change-management-is-key-to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7/h0022100" TargetMode="External"/><Relationship Id="rId2" Type="http://schemas.openxmlformats.org/officeDocument/2006/relationships/hyperlink" Target="https://leadershipnow.com/CoveyOnTrus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80188-5F4B-4572-B43A-0BD6E8BFC1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1003300"/>
            <a:ext cx="8811883" cy="4038600"/>
          </a:xfrm>
        </p:spPr>
        <p:txBody>
          <a:bodyPr>
            <a:normAutofit/>
          </a:bodyPr>
          <a:lstStyle/>
          <a:p>
            <a:r>
              <a:rPr lang="en-GB" sz="5400" dirty="0"/>
              <a:t>Effective Team Working</a:t>
            </a:r>
            <a:br>
              <a:rPr lang="en-GB" sz="6100" dirty="0"/>
            </a:br>
            <a:r>
              <a:rPr lang="en-GB" sz="4800" dirty="0"/>
              <a:t>BMSK4002 – 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4274C5-8DA8-41C3-AF05-92CA5E31D0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056188"/>
            <a:ext cx="8008842" cy="878946"/>
          </a:xfrm>
        </p:spPr>
        <p:txBody>
          <a:bodyPr anchor="t">
            <a:normAutofit/>
          </a:bodyPr>
          <a:lstStyle/>
          <a:p>
            <a:r>
              <a:rPr lang="en-GB" sz="2400" dirty="0"/>
              <a:t>Sarah jones - 1911102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3276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8265A-4C32-4B0B-AF7E-4ABD5849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35767" cy="5248656"/>
          </a:xfrm>
        </p:spPr>
        <p:txBody>
          <a:bodyPr anchor="ctr">
            <a:normAutofit/>
          </a:bodyPr>
          <a:lstStyle/>
          <a:p>
            <a:pPr algn="ctr"/>
            <a:br>
              <a:rPr lang="en-GB" sz="4400" dirty="0"/>
            </a:br>
            <a:r>
              <a:rPr lang="en-GB" sz="4400" dirty="0"/>
              <a:t>An effective team is one that has cohesion.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E1666-BCEB-48D9-BBEC-6E2E38101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8121" y="804671"/>
            <a:ext cx="6067670" cy="5248657"/>
          </a:xfrm>
        </p:spPr>
        <p:txBody>
          <a:bodyPr anchor="ctr">
            <a:normAutofit/>
          </a:bodyPr>
          <a:lstStyle/>
          <a:p>
            <a:r>
              <a:rPr lang="en-GB" sz="4000" dirty="0"/>
              <a:t>Openness</a:t>
            </a:r>
          </a:p>
          <a:p>
            <a:r>
              <a:rPr lang="en-GB" sz="4000" dirty="0"/>
              <a:t>Trust</a:t>
            </a:r>
          </a:p>
          <a:p>
            <a:r>
              <a:rPr lang="en-GB" sz="4000" dirty="0"/>
              <a:t>Respect</a:t>
            </a:r>
          </a:p>
        </p:txBody>
      </p:sp>
    </p:spTree>
    <p:extLst>
      <p:ext uri="{BB962C8B-B14F-4D97-AF65-F5344CB8AC3E}">
        <p14:creationId xmlns:p14="http://schemas.microsoft.com/office/powerpoint/2010/main" val="12673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8265A-4C32-4B0B-AF7E-4ABD5849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4501926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Benefits of effective working relationships.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E1666-BCEB-48D9-BBEC-6E2E38101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8121" y="804671"/>
            <a:ext cx="606767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Improved teamwork.</a:t>
            </a:r>
          </a:p>
          <a:p>
            <a:r>
              <a:rPr lang="en-GB" dirty="0"/>
              <a:t>Team members that get on well are more likely to work well together.</a:t>
            </a:r>
          </a:p>
          <a:p>
            <a:r>
              <a:rPr lang="en-GB" dirty="0"/>
              <a:t>Improves employee morale.</a:t>
            </a:r>
          </a:p>
          <a:p>
            <a:r>
              <a:rPr lang="en-GB" dirty="0"/>
              <a:t>Boost the mood of employees and makes them more productive. </a:t>
            </a:r>
          </a:p>
          <a:p>
            <a:r>
              <a:rPr lang="en-GB" dirty="0"/>
              <a:t>Reduction in sickness and absence.</a:t>
            </a:r>
          </a:p>
          <a:p>
            <a:r>
              <a:rPr lang="en-GB" dirty="0"/>
              <a:t>Team members feel valued.</a:t>
            </a:r>
          </a:p>
          <a:p>
            <a:r>
              <a:rPr lang="en-GB" dirty="0"/>
              <a:t>Colleagues build good working relationships.</a:t>
            </a:r>
          </a:p>
          <a:p>
            <a:r>
              <a:rPr lang="en-GB" dirty="0"/>
              <a:t>An increase in productivity.</a:t>
            </a:r>
          </a:p>
          <a:p>
            <a:r>
              <a:rPr lang="en-GB" dirty="0"/>
              <a:t>Positive workplace.  </a:t>
            </a:r>
          </a:p>
        </p:txBody>
      </p:sp>
    </p:spTree>
    <p:extLst>
      <p:ext uri="{BB962C8B-B14F-4D97-AF65-F5344CB8AC3E}">
        <p14:creationId xmlns:p14="http://schemas.microsoft.com/office/powerpoint/2010/main" val="2151836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8939D-6A99-4F56-AA4E-16BE0DBB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14" y="804672"/>
            <a:ext cx="11444378" cy="5248656"/>
          </a:xfrm>
        </p:spPr>
        <p:txBody>
          <a:bodyPr anchor="ctr">
            <a:normAutofit/>
          </a:bodyPr>
          <a:lstStyle/>
          <a:p>
            <a:pPr algn="ctr"/>
            <a:br>
              <a:rPr lang="en-GB" b="1" dirty="0"/>
            </a:br>
            <a:r>
              <a:rPr lang="en-GB" b="1" dirty="0"/>
              <a:t>Attributes of an ineffective team.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1B9D1E2-9E99-4C7D-A47A-19EED4176A9A}"/>
              </a:ext>
            </a:extLst>
          </p:cNvPr>
          <p:cNvSpPr/>
          <p:nvPr/>
        </p:nvSpPr>
        <p:spPr>
          <a:xfrm>
            <a:off x="684361" y="1236453"/>
            <a:ext cx="2311877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Goals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EF820BA-03E2-44F0-9A32-E8D038C95D3E}"/>
              </a:ext>
            </a:extLst>
          </p:cNvPr>
          <p:cNvSpPr/>
          <p:nvPr/>
        </p:nvSpPr>
        <p:spPr>
          <a:xfrm>
            <a:off x="3433309" y="1236453"/>
            <a:ext cx="2438405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Contribution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2108DC2-2969-4797-A4F3-413D40E2A891}"/>
              </a:ext>
            </a:extLst>
          </p:cNvPr>
          <p:cNvSpPr/>
          <p:nvPr/>
        </p:nvSpPr>
        <p:spPr>
          <a:xfrm>
            <a:off x="6308784" y="1236453"/>
            <a:ext cx="2438405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Listening and Communicating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5E07EF4-1C92-4723-9608-2FF8A9E131B0}"/>
              </a:ext>
            </a:extLst>
          </p:cNvPr>
          <p:cNvSpPr/>
          <p:nvPr/>
        </p:nvSpPr>
        <p:spPr>
          <a:xfrm>
            <a:off x="9172754" y="1236453"/>
            <a:ext cx="2334884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Conflict Resolution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4D8231-169B-4901-88B7-409975BBF031}"/>
              </a:ext>
            </a:extLst>
          </p:cNvPr>
          <p:cNvSpPr/>
          <p:nvPr/>
        </p:nvSpPr>
        <p:spPr>
          <a:xfrm>
            <a:off x="684362" y="4572000"/>
            <a:ext cx="2317632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Decision Making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24E054B-6A34-4C9C-B0AD-8555127BF612}"/>
              </a:ext>
            </a:extLst>
          </p:cNvPr>
          <p:cNvSpPr/>
          <p:nvPr/>
        </p:nvSpPr>
        <p:spPr>
          <a:xfrm>
            <a:off x="3439064" y="4572000"/>
            <a:ext cx="2432650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Leadership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2A7096-052C-4165-9299-1AC38CB8B6D4}"/>
              </a:ext>
            </a:extLst>
          </p:cNvPr>
          <p:cNvSpPr/>
          <p:nvPr/>
        </p:nvSpPr>
        <p:spPr>
          <a:xfrm>
            <a:off x="6308784" y="4572000"/>
            <a:ext cx="2432649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Evaluation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50AB1CD-B23E-42E0-AB65-0FBEDBF2D58F}"/>
              </a:ext>
            </a:extLst>
          </p:cNvPr>
          <p:cNvSpPr/>
          <p:nvPr/>
        </p:nvSpPr>
        <p:spPr>
          <a:xfrm>
            <a:off x="9172755" y="4618008"/>
            <a:ext cx="2334883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Work Distribution</a:t>
            </a:r>
          </a:p>
        </p:txBody>
      </p:sp>
    </p:spTree>
    <p:extLst>
      <p:ext uri="{BB962C8B-B14F-4D97-AF65-F5344CB8AC3E}">
        <p14:creationId xmlns:p14="http://schemas.microsoft.com/office/powerpoint/2010/main" val="193577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8939D-6A99-4F56-AA4E-16BE0DBB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14" y="804672"/>
            <a:ext cx="11444378" cy="5248656"/>
          </a:xfrm>
        </p:spPr>
        <p:txBody>
          <a:bodyPr anchor="ctr">
            <a:normAutofit/>
          </a:bodyPr>
          <a:lstStyle/>
          <a:p>
            <a:pPr algn="ctr"/>
            <a:br>
              <a:rPr lang="en-GB" b="1" dirty="0"/>
            </a:br>
            <a:r>
              <a:rPr lang="en-GB" b="1" dirty="0"/>
              <a:t>Attributes of an effective team.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1B9D1E2-9E99-4C7D-A47A-19EED4176A9A}"/>
              </a:ext>
            </a:extLst>
          </p:cNvPr>
          <p:cNvSpPr/>
          <p:nvPr/>
        </p:nvSpPr>
        <p:spPr>
          <a:xfrm>
            <a:off x="684361" y="1236453"/>
            <a:ext cx="2311877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Goals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EF820BA-03E2-44F0-9A32-E8D038C95D3E}"/>
              </a:ext>
            </a:extLst>
          </p:cNvPr>
          <p:cNvSpPr/>
          <p:nvPr/>
        </p:nvSpPr>
        <p:spPr>
          <a:xfrm>
            <a:off x="3433309" y="1236453"/>
            <a:ext cx="2438405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Contribution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2108DC2-2969-4797-A4F3-413D40E2A891}"/>
              </a:ext>
            </a:extLst>
          </p:cNvPr>
          <p:cNvSpPr/>
          <p:nvPr/>
        </p:nvSpPr>
        <p:spPr>
          <a:xfrm>
            <a:off x="6308784" y="1236453"/>
            <a:ext cx="2438405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Listening and Communicating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5E07EF4-1C92-4723-9608-2FF8A9E131B0}"/>
              </a:ext>
            </a:extLst>
          </p:cNvPr>
          <p:cNvSpPr/>
          <p:nvPr/>
        </p:nvSpPr>
        <p:spPr>
          <a:xfrm>
            <a:off x="9172754" y="1236453"/>
            <a:ext cx="2334884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Conflict Resolution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D4D8231-169B-4901-88B7-409975BBF031}"/>
              </a:ext>
            </a:extLst>
          </p:cNvPr>
          <p:cNvSpPr/>
          <p:nvPr/>
        </p:nvSpPr>
        <p:spPr>
          <a:xfrm>
            <a:off x="684362" y="4572000"/>
            <a:ext cx="2317632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Decision Making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24E054B-6A34-4C9C-B0AD-8555127BF612}"/>
              </a:ext>
            </a:extLst>
          </p:cNvPr>
          <p:cNvSpPr/>
          <p:nvPr/>
        </p:nvSpPr>
        <p:spPr>
          <a:xfrm>
            <a:off x="3439064" y="4572000"/>
            <a:ext cx="2432650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Leadership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2A7096-052C-4165-9299-1AC38CB8B6D4}"/>
              </a:ext>
            </a:extLst>
          </p:cNvPr>
          <p:cNvSpPr/>
          <p:nvPr/>
        </p:nvSpPr>
        <p:spPr>
          <a:xfrm>
            <a:off x="6308784" y="4572000"/>
            <a:ext cx="2432649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Evaluation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50AB1CD-B23E-42E0-AB65-0FBEDBF2D58F}"/>
              </a:ext>
            </a:extLst>
          </p:cNvPr>
          <p:cNvSpPr/>
          <p:nvPr/>
        </p:nvSpPr>
        <p:spPr>
          <a:xfrm>
            <a:off x="9172755" y="4618008"/>
            <a:ext cx="2334883" cy="1230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Work Distribution</a:t>
            </a:r>
          </a:p>
        </p:txBody>
      </p:sp>
    </p:spTree>
    <p:extLst>
      <p:ext uri="{BB962C8B-B14F-4D97-AF65-F5344CB8AC3E}">
        <p14:creationId xmlns:p14="http://schemas.microsoft.com/office/powerpoint/2010/main" val="238044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8265A-4C32-4B0B-AF7E-4ABD5849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4501926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/>
              <a:t>13 Behaviours of a high trust leader.</a:t>
            </a:r>
            <a:br>
              <a:rPr lang="en-GB" sz="4400" b="1" dirty="0"/>
            </a:br>
            <a:br>
              <a:rPr lang="en-GB" sz="4400" b="1" dirty="0"/>
            </a:br>
            <a:r>
              <a:rPr lang="en-GB" sz="3200" b="1" dirty="0"/>
              <a:t>Covey, S.M.R. (2006)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E1666-BCEB-48D9-BBEC-6E2E38101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7132" y="736122"/>
            <a:ext cx="6067670" cy="5552996"/>
          </a:xfrm>
        </p:spPr>
        <p:txBody>
          <a:bodyPr anchor="ctr"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Talk Straight.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Demonstrate Respect.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Create Transparency.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Right Wrongs.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Show Loyalty.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Deliver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Get Better.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Confront Reality.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Clarify Expectation.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Practice Accountability.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Listen First.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Keep Commitments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Extend Trust</a:t>
            </a:r>
          </a:p>
        </p:txBody>
      </p:sp>
    </p:spTree>
    <p:extLst>
      <p:ext uri="{BB962C8B-B14F-4D97-AF65-F5344CB8AC3E}">
        <p14:creationId xmlns:p14="http://schemas.microsoft.com/office/powerpoint/2010/main" val="114660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8939D-6A99-4F56-AA4E-16BE0DBB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10615179" cy="4112385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“Without trust we don’t truly collaborate, we merely coordinate or, at best, cooperate. It is trust that transforms a group of people into a team.”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80846C-2CED-4F36-A738-C9A9D8400075}"/>
              </a:ext>
            </a:extLst>
          </p:cNvPr>
          <p:cNvSpPr txBox="1"/>
          <p:nvPr/>
        </p:nvSpPr>
        <p:spPr>
          <a:xfrm>
            <a:off x="6049992" y="5492151"/>
            <a:ext cx="5009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Covey, S.M.R. (2006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8522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8939D-6A99-4F56-AA4E-16BE0DBB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59" y="1962693"/>
            <a:ext cx="3882037" cy="30665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US" dirty="0">
                <a:solidFill>
                  <a:srgbClr val="EBEBEB"/>
                </a:solidFill>
              </a:rPr>
            </a:br>
            <a:br>
              <a:rPr lang="en-US" dirty="0">
                <a:solidFill>
                  <a:srgbClr val="EBEBEB"/>
                </a:solidFill>
              </a:rPr>
            </a:br>
            <a:r>
              <a:rPr lang="en-GB" sz="6000" b="1" dirty="0">
                <a:solidFill>
                  <a:schemeClr val="bg1"/>
                </a:solidFill>
              </a:rPr>
              <a:t>Groups </a:t>
            </a:r>
            <a:br>
              <a:rPr lang="en-GB" sz="6000" b="1" dirty="0">
                <a:solidFill>
                  <a:schemeClr val="bg1"/>
                </a:solidFill>
              </a:rPr>
            </a:br>
            <a:r>
              <a:rPr lang="en-GB" sz="6000" b="1" dirty="0">
                <a:solidFill>
                  <a:schemeClr val="bg1"/>
                </a:solidFill>
              </a:rPr>
              <a:t>vs </a:t>
            </a:r>
            <a:br>
              <a:rPr lang="en-GB" sz="6000" b="1" dirty="0">
                <a:solidFill>
                  <a:schemeClr val="bg1"/>
                </a:solidFill>
              </a:rPr>
            </a:br>
            <a:r>
              <a:rPr lang="en-GB" sz="6000" b="1" dirty="0">
                <a:solidFill>
                  <a:schemeClr val="bg1"/>
                </a:solidFill>
              </a:rPr>
              <a:t>Teams</a:t>
            </a:r>
            <a:b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close up of a toy&#10;&#10;Description automatically generated">
            <a:extLst>
              <a:ext uri="{FF2B5EF4-FFF2-40B4-BE49-F238E27FC236}">
                <a16:creationId xmlns:a16="http://schemas.microsoft.com/office/drawing/2014/main" id="{DBA6CA6F-A109-4A1C-9C0F-11D9F8BE9F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41459" y="647698"/>
            <a:ext cx="5075451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44875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849F1-AB99-403A-92B3-C15DDF1C7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62" y="546340"/>
            <a:ext cx="8062824" cy="5702059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4300" dirty="0"/>
              <a:t>Team Development Stages</a:t>
            </a:r>
          </a:p>
          <a:p>
            <a:pPr marL="0" indent="0" algn="ctr">
              <a:buNone/>
            </a:pPr>
            <a:r>
              <a:rPr lang="en-GB" sz="4300" dirty="0"/>
              <a:t>Tuckman B.W. (1965)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500" dirty="0"/>
              <a:t>Forming</a:t>
            </a:r>
            <a:r>
              <a:rPr lang="en-GB" sz="2800" dirty="0"/>
              <a:t>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300" dirty="0"/>
              <a:t>Storming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300" dirty="0"/>
              <a:t>Norming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300" dirty="0"/>
              <a:t>Performing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300" dirty="0"/>
              <a:t>Adjourning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9A2A69B2-3EAA-437B-BD33-6B448187EA98}"/>
              </a:ext>
            </a:extLst>
          </p:cNvPr>
          <p:cNvSpPr/>
          <p:nvPr/>
        </p:nvSpPr>
        <p:spPr>
          <a:xfrm>
            <a:off x="5221855" y="2582902"/>
            <a:ext cx="184030" cy="475892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EBC9161B-15EB-4DEC-A05C-F6D794329D52}"/>
              </a:ext>
            </a:extLst>
          </p:cNvPr>
          <p:cNvSpPr/>
          <p:nvPr/>
        </p:nvSpPr>
        <p:spPr>
          <a:xfrm>
            <a:off x="5233359" y="3497987"/>
            <a:ext cx="184030" cy="475891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6DD8611A-A96D-4161-A731-0303E5FB455B}"/>
              </a:ext>
            </a:extLst>
          </p:cNvPr>
          <p:cNvSpPr/>
          <p:nvPr/>
        </p:nvSpPr>
        <p:spPr>
          <a:xfrm>
            <a:off x="5221855" y="4347703"/>
            <a:ext cx="184030" cy="475891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EE78D9F0-058F-4390-9DE0-8978ABD8AAF8}"/>
              </a:ext>
            </a:extLst>
          </p:cNvPr>
          <p:cNvSpPr/>
          <p:nvPr/>
        </p:nvSpPr>
        <p:spPr>
          <a:xfrm>
            <a:off x="5221855" y="5298051"/>
            <a:ext cx="184030" cy="475891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849F1-AB99-403A-92B3-C15DDF1C7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313" y="546340"/>
            <a:ext cx="9920377" cy="57020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6600" dirty="0"/>
              <a:t>Team Roles</a:t>
            </a:r>
          </a:p>
          <a:p>
            <a:pPr marL="0" indent="0" algn="ctr">
              <a:buNone/>
            </a:pPr>
            <a:r>
              <a:rPr lang="en-GB" sz="5400" dirty="0"/>
              <a:t>Belbin, R.M. (1981)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98CF73F-E3D5-4044-B290-2FB797686444}"/>
              </a:ext>
            </a:extLst>
          </p:cNvPr>
          <p:cNvSpPr/>
          <p:nvPr/>
        </p:nvSpPr>
        <p:spPr>
          <a:xfrm>
            <a:off x="658482" y="3887638"/>
            <a:ext cx="2869721" cy="18403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/>
              <a:t>Action orientated</a:t>
            </a:r>
            <a:endParaRPr lang="en-GB" u="sng" dirty="0"/>
          </a:p>
          <a:p>
            <a:pPr algn="ctr"/>
            <a:r>
              <a:rPr lang="en-GB" dirty="0"/>
              <a:t>Shapers</a:t>
            </a:r>
          </a:p>
          <a:p>
            <a:pPr algn="ctr"/>
            <a:r>
              <a:rPr lang="en-GB" dirty="0"/>
              <a:t>Implementers</a:t>
            </a:r>
          </a:p>
          <a:p>
            <a:pPr algn="ctr"/>
            <a:r>
              <a:rPr lang="en-GB" dirty="0"/>
              <a:t>Completer-Finishers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AB3E239-C4E3-4E44-BB3D-7EB14CB36E88}"/>
              </a:ext>
            </a:extLst>
          </p:cNvPr>
          <p:cNvSpPr/>
          <p:nvPr/>
        </p:nvSpPr>
        <p:spPr>
          <a:xfrm>
            <a:off x="3877572" y="3887638"/>
            <a:ext cx="2869721" cy="18403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u="sng" dirty="0"/>
              <a:t>People orientated</a:t>
            </a:r>
            <a:endParaRPr lang="en-GB" u="sng" dirty="0"/>
          </a:p>
          <a:p>
            <a:pPr algn="ctr"/>
            <a:r>
              <a:rPr lang="en-GB" dirty="0"/>
              <a:t>Coordinators</a:t>
            </a:r>
          </a:p>
          <a:p>
            <a:pPr algn="ctr"/>
            <a:r>
              <a:rPr lang="en-GB" dirty="0"/>
              <a:t>Team Workers</a:t>
            </a:r>
          </a:p>
          <a:p>
            <a:pPr algn="ctr"/>
            <a:r>
              <a:rPr lang="en-GB" dirty="0"/>
              <a:t>Resource Investigators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957CE33-1658-48C7-8E5C-7747EC9B812A}"/>
              </a:ext>
            </a:extLst>
          </p:cNvPr>
          <p:cNvSpPr/>
          <p:nvPr/>
        </p:nvSpPr>
        <p:spPr>
          <a:xfrm>
            <a:off x="7096663" y="3887638"/>
            <a:ext cx="2869721" cy="18403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/>
              <a:t>Thought orientated</a:t>
            </a:r>
            <a:endParaRPr lang="en-GB" u="sng" dirty="0"/>
          </a:p>
          <a:p>
            <a:pPr algn="ctr"/>
            <a:r>
              <a:rPr lang="en-GB" dirty="0"/>
              <a:t>Plants</a:t>
            </a:r>
          </a:p>
          <a:p>
            <a:pPr algn="ctr"/>
            <a:r>
              <a:rPr lang="en-GB" dirty="0"/>
              <a:t>Monitors-Evaluators</a:t>
            </a:r>
          </a:p>
          <a:p>
            <a:pPr algn="ctr"/>
            <a:r>
              <a:rPr lang="en-GB" dirty="0"/>
              <a:t>Specialists</a:t>
            </a:r>
          </a:p>
        </p:txBody>
      </p:sp>
    </p:spTree>
    <p:extLst>
      <p:ext uri="{BB962C8B-B14F-4D97-AF65-F5344CB8AC3E}">
        <p14:creationId xmlns:p14="http://schemas.microsoft.com/office/powerpoint/2010/main" val="14284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A6A452D-4690-4260-9816-62045A2A4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 Team Role Questionnaire – RCN Business and Continuity Team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849F1-AB99-403A-92B3-C15DDF1C7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2" y="2052918"/>
            <a:ext cx="9404722" cy="4195481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1DD4915-A57C-4B3D-9C81-0388DFBA37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131645"/>
              </p:ext>
            </p:extLst>
          </p:nvPr>
        </p:nvGraphicFramePr>
        <p:xfrm>
          <a:off x="793629" y="2185358"/>
          <a:ext cx="8557405" cy="4071164"/>
        </p:xfrm>
        <a:graphic>
          <a:graphicData uri="http://schemas.openxmlformats.org/drawingml/2006/table">
            <a:tbl>
              <a:tblPr firstRow="1" firstCol="1" bandRow="1"/>
              <a:tblGrid>
                <a:gridCol w="1818735">
                  <a:extLst>
                    <a:ext uri="{9D8B030D-6E8A-4147-A177-3AD203B41FA5}">
                      <a16:colId xmlns:a16="http://schemas.microsoft.com/office/drawing/2014/main" val="1233703766"/>
                    </a:ext>
                  </a:extLst>
                </a:gridCol>
                <a:gridCol w="1991251">
                  <a:extLst>
                    <a:ext uri="{9D8B030D-6E8A-4147-A177-3AD203B41FA5}">
                      <a16:colId xmlns:a16="http://schemas.microsoft.com/office/drawing/2014/main" val="1470402349"/>
                    </a:ext>
                  </a:extLst>
                </a:gridCol>
                <a:gridCol w="4747419">
                  <a:extLst>
                    <a:ext uri="{9D8B030D-6E8A-4147-A177-3AD203B41FA5}">
                      <a16:colId xmlns:a16="http://schemas.microsoft.com/office/drawing/2014/main" val="1430432275"/>
                    </a:ext>
                  </a:extLst>
                </a:gridCol>
              </a:tblGrid>
              <a:tr h="6191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Sarah (myself)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Team Worker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Co-operative, diplomatic. Good listener averts friction.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0079229"/>
                  </a:ext>
                </a:extLst>
              </a:tr>
              <a:tr h="6191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Lynne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Co-ordinator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Mature, confident, clarifies goals and a good delegator.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933456"/>
                  </a:ext>
                </a:extLst>
              </a:tr>
              <a:tr h="9287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William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Implementor &amp; Plant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Practical, reliable and efficient. Organised and turns ideas into actions. Creative, free-thinking and good problem solver.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8704287"/>
                  </a:ext>
                </a:extLst>
              </a:tr>
              <a:tr h="6157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Wayne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Team Worker &amp; Co-ordinator.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Co-operative, diplomatic. Good listener averts friction. Mature, confident, clarifies goals and a good delegator.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1779029"/>
                  </a:ext>
                </a:extLst>
              </a:tr>
              <a:tr h="9287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Abigail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Completer-finisher &amp; Team Worker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Conscientious, anxious but searches out errors. Perfects. Co-operative and diplomatic. Listens well. 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22399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080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849F1-AB99-403A-92B3-C15DDF1C7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62" y="546340"/>
            <a:ext cx="8062824" cy="5702059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Bibliography - </a:t>
            </a:r>
          </a:p>
          <a:p>
            <a:endParaRPr lang="en-GB" dirty="0"/>
          </a:p>
          <a:p>
            <a:r>
              <a:rPr lang="en-GB" sz="1600" dirty="0"/>
              <a:t>Belbin, R.M. (1981) </a:t>
            </a:r>
            <a:r>
              <a:rPr lang="en-GB" sz="1600" i="1" dirty="0"/>
              <a:t>Management teams why they succeed or fail, </a:t>
            </a:r>
            <a:r>
              <a:rPr lang="en-GB" sz="1600" dirty="0"/>
              <a:t>1st </a:t>
            </a:r>
            <a:r>
              <a:rPr lang="en-GB" sz="1600" dirty="0" err="1"/>
              <a:t>edn</a:t>
            </a:r>
            <a:r>
              <a:rPr lang="en-GB" sz="1600" dirty="0"/>
              <a:t>, </a:t>
            </a:r>
            <a:r>
              <a:rPr lang="en-GB" sz="1600" dirty="0" err="1"/>
              <a:t>Biddles</a:t>
            </a:r>
            <a:r>
              <a:rPr lang="en-GB" sz="1600" dirty="0"/>
              <a:t> Ltd, Guilford and Kings Lynn.</a:t>
            </a:r>
          </a:p>
          <a:p>
            <a:r>
              <a:rPr lang="en-GB" sz="1600" dirty="0"/>
              <a:t>Covey, S.M.R (2006) </a:t>
            </a:r>
            <a:r>
              <a:rPr lang="en-GB" sz="1600" i="1" dirty="0"/>
              <a:t>The speed of trust: the one thing that changes everything. </a:t>
            </a:r>
            <a:r>
              <a:rPr lang="en-GB" sz="1600" dirty="0"/>
              <a:t>Simon &amp; Schuster, New York; London.</a:t>
            </a:r>
          </a:p>
          <a:p>
            <a:r>
              <a:rPr lang="en-GB" sz="1600" dirty="0"/>
              <a:t>Covey, S.M.R (2019) [Online] Available at </a:t>
            </a:r>
            <a:r>
              <a:rPr lang="en-GB" sz="1600" b="1" dirty="0">
                <a:hlinkClick r:id="rId2"/>
              </a:rPr>
              <a:t>https://leadershipnow.com/CoveyOnTrust.html</a:t>
            </a:r>
            <a:endParaRPr lang="en-GB" sz="1600" dirty="0"/>
          </a:p>
          <a:p>
            <a:r>
              <a:rPr lang="en-GB" sz="1600" dirty="0"/>
              <a:t>Tuckman, B.W. 1965, ‘</a:t>
            </a:r>
            <a:r>
              <a:rPr lang="en-GB" sz="1600" i="1" dirty="0"/>
              <a:t>Developmental sequence in small groups.’ </a:t>
            </a:r>
            <a:r>
              <a:rPr lang="en-GB" sz="1600" dirty="0"/>
              <a:t>Psychological Bulletin, Vol 63(6), June 1965, 384-399. [Online] Available at </a:t>
            </a:r>
            <a:r>
              <a:rPr lang="en-GB" sz="1600" b="1" dirty="0">
                <a:hlinkClick r:id="rId3"/>
              </a:rPr>
              <a:t>http://dx.doi.org/10.1037/h0022100</a:t>
            </a:r>
            <a:endParaRPr lang="en-GB" sz="16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14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2972</TotalTime>
  <Words>468</Words>
  <Application>Microsoft Office PowerPoint</Application>
  <PresentationFormat>Widescreen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Effective Team Working BMSK4002 – Part 1</vt:lpstr>
      <vt:lpstr> An effective team is one that has cohesion. </vt:lpstr>
      <vt:lpstr>Benefits of effective working relationships.  </vt:lpstr>
      <vt:lpstr> Attributes of an ineffective team. </vt:lpstr>
      <vt:lpstr> Attributes of an effective team. </vt:lpstr>
      <vt:lpstr>13 Behaviours of a high trust leader.  Covey, S.M.R. (2006) </vt:lpstr>
      <vt:lpstr>“Without trust we don’t truly collaborate, we merely coordinate or, at best, cooperate. It is trust that transforms a group of people into a team.”</vt:lpstr>
      <vt:lpstr>  Groups  vs  Teams </vt:lpstr>
      <vt:lpstr>PowerPoint Presentation</vt:lpstr>
      <vt:lpstr>PowerPoint Presentation</vt:lpstr>
      <vt:lpstr>Belbin Team Role Questionnaire – RCN Business and Continuity Team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BMSK4002 – Part 1</dc:title>
  <dc:creator>Sarah J Jones (Ty Maeth)</dc:creator>
  <cp:lastModifiedBy>Sarah J Jones (Ty Maeth)</cp:lastModifiedBy>
  <cp:revision>14</cp:revision>
  <dcterms:created xsi:type="dcterms:W3CDTF">2020-05-10T23:13:46Z</dcterms:created>
  <dcterms:modified xsi:type="dcterms:W3CDTF">2020-05-14T17:28:22Z</dcterms:modified>
</cp:coreProperties>
</file>