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7" r:id="rId5"/>
    <p:sldId id="256" r:id="rId6"/>
    <p:sldId id="259" r:id="rId7"/>
    <p:sldId id="260" r:id="rId8"/>
    <p:sldId id="261" r:id="rId9"/>
    <p:sldId id="25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F8D706-FE00-4E96-932A-F540611DC81A}" v="15" dt="2026-06-11T09:56:20.8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6927CD5-DBEE-4FC8-92C5-5E4C9B6AE325}"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EA38B89-8518-43EF-A3DD-7A505A07B228}" type="slidenum">
              <a:rPr lang="en-GB" smtClean="0"/>
              <a:t>‹#›</a:t>
            </a:fld>
            <a:endParaRPr lang="en-GB"/>
          </a:p>
        </p:txBody>
      </p:sp>
    </p:spTree>
    <p:extLst>
      <p:ext uri="{BB962C8B-B14F-4D97-AF65-F5344CB8AC3E}">
        <p14:creationId xmlns:p14="http://schemas.microsoft.com/office/powerpoint/2010/main" val="683640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6927CD5-DBEE-4FC8-92C5-5E4C9B6AE325}"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EA38B89-8518-43EF-A3DD-7A505A07B228}" type="slidenum">
              <a:rPr lang="en-GB" smtClean="0"/>
              <a:t>‹#›</a:t>
            </a:fld>
            <a:endParaRPr lang="en-GB"/>
          </a:p>
        </p:txBody>
      </p:sp>
    </p:spTree>
    <p:extLst>
      <p:ext uri="{BB962C8B-B14F-4D97-AF65-F5344CB8AC3E}">
        <p14:creationId xmlns:p14="http://schemas.microsoft.com/office/powerpoint/2010/main" val="3703753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6927CD5-DBEE-4FC8-92C5-5E4C9B6AE325}"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EA38B89-8518-43EF-A3DD-7A505A07B228}" type="slidenum">
              <a:rPr lang="en-GB" smtClean="0"/>
              <a:t>‹#›</a:t>
            </a:fld>
            <a:endParaRPr lang="en-GB"/>
          </a:p>
        </p:txBody>
      </p:sp>
    </p:spTree>
    <p:extLst>
      <p:ext uri="{BB962C8B-B14F-4D97-AF65-F5344CB8AC3E}">
        <p14:creationId xmlns:p14="http://schemas.microsoft.com/office/powerpoint/2010/main" val="4142641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6927CD5-DBEE-4FC8-92C5-5E4C9B6AE325}"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EA38B89-8518-43EF-A3DD-7A505A07B228}" type="slidenum">
              <a:rPr lang="en-GB" smtClean="0"/>
              <a:t>‹#›</a:t>
            </a:fld>
            <a:endParaRPr lang="en-GB"/>
          </a:p>
        </p:txBody>
      </p:sp>
    </p:spTree>
    <p:extLst>
      <p:ext uri="{BB962C8B-B14F-4D97-AF65-F5344CB8AC3E}">
        <p14:creationId xmlns:p14="http://schemas.microsoft.com/office/powerpoint/2010/main" val="564765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6927CD5-DBEE-4FC8-92C5-5E4C9B6AE325}" type="datetimeFigureOut">
              <a:rPr lang="en-GB" smtClean="0"/>
              <a:t>11/06/2026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EA38B89-8518-43EF-A3DD-7A505A07B228}" type="slidenum">
              <a:rPr lang="en-GB" smtClean="0"/>
              <a:t>‹#›</a:t>
            </a:fld>
            <a:endParaRPr lang="en-GB"/>
          </a:p>
        </p:txBody>
      </p:sp>
    </p:spTree>
    <p:extLst>
      <p:ext uri="{BB962C8B-B14F-4D97-AF65-F5344CB8AC3E}">
        <p14:creationId xmlns:p14="http://schemas.microsoft.com/office/powerpoint/2010/main" val="1423962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6927CD5-DBEE-4FC8-92C5-5E4C9B6AE325}" type="datetimeFigureOut">
              <a:rPr lang="en-GB" smtClean="0"/>
              <a:t>11/06/2026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EA38B89-8518-43EF-A3DD-7A505A07B228}" type="slidenum">
              <a:rPr lang="en-GB" smtClean="0"/>
              <a:t>‹#›</a:t>
            </a:fld>
            <a:endParaRPr lang="en-GB"/>
          </a:p>
        </p:txBody>
      </p:sp>
    </p:spTree>
    <p:extLst>
      <p:ext uri="{BB962C8B-B14F-4D97-AF65-F5344CB8AC3E}">
        <p14:creationId xmlns:p14="http://schemas.microsoft.com/office/powerpoint/2010/main" val="3438512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927CD5-DBEE-4FC8-92C5-5E4C9B6AE325}" type="datetimeFigureOut">
              <a:rPr lang="en-GB" smtClean="0"/>
              <a:t>11/06/2026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6EA38B89-8518-43EF-A3DD-7A505A07B228}" type="slidenum">
              <a:rPr lang="en-GB" smtClean="0"/>
              <a:t>‹#›</a:t>
            </a:fld>
            <a:endParaRPr lang="en-GB"/>
          </a:p>
        </p:txBody>
      </p:sp>
    </p:spTree>
    <p:extLst>
      <p:ext uri="{BB962C8B-B14F-4D97-AF65-F5344CB8AC3E}">
        <p14:creationId xmlns:p14="http://schemas.microsoft.com/office/powerpoint/2010/main" val="1866186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6927CD5-DBEE-4FC8-92C5-5E4C9B6AE325}"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EA38B89-8518-43EF-A3DD-7A505A07B228}" type="slidenum">
              <a:rPr lang="en-GB" smtClean="0"/>
              <a:t>‹#›</a:t>
            </a:fld>
            <a:endParaRPr lang="en-GB"/>
          </a:p>
        </p:txBody>
      </p:sp>
    </p:spTree>
    <p:extLst>
      <p:ext uri="{BB962C8B-B14F-4D97-AF65-F5344CB8AC3E}">
        <p14:creationId xmlns:p14="http://schemas.microsoft.com/office/powerpoint/2010/main" val="3605483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6927CD5-DBEE-4FC8-92C5-5E4C9B6AE325}"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EA38B89-8518-43EF-A3DD-7A505A07B228}" type="slidenum">
              <a:rPr lang="en-GB" smtClean="0"/>
              <a:t>‹#›</a:t>
            </a:fld>
            <a:endParaRPr lang="en-GB"/>
          </a:p>
        </p:txBody>
      </p:sp>
    </p:spTree>
    <p:extLst>
      <p:ext uri="{BB962C8B-B14F-4D97-AF65-F5344CB8AC3E}">
        <p14:creationId xmlns:p14="http://schemas.microsoft.com/office/powerpoint/2010/main" val="8743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6927CD5-DBEE-4FC8-92C5-5E4C9B6AE325}"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EA38B89-8518-43EF-A3DD-7A505A07B228}" type="slidenum">
              <a:rPr lang="en-GB" smtClean="0"/>
              <a:t>‹#›</a:t>
            </a:fld>
            <a:endParaRPr lang="en-GB"/>
          </a:p>
        </p:txBody>
      </p:sp>
    </p:spTree>
    <p:extLst>
      <p:ext uri="{BB962C8B-B14F-4D97-AF65-F5344CB8AC3E}">
        <p14:creationId xmlns:p14="http://schemas.microsoft.com/office/powerpoint/2010/main" val="2518793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6927CD5-DBEE-4FC8-92C5-5E4C9B6AE325}"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EA38B89-8518-43EF-A3DD-7A505A07B228}"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580610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A6927CD5-DBEE-4FC8-92C5-5E4C9B6AE325}"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EA38B89-8518-43EF-A3DD-7A505A07B228}" type="slidenum">
              <a:rPr lang="en-GB" smtClean="0"/>
              <a:t>‹#›</a:t>
            </a:fld>
            <a:endParaRPr lang="en-GB"/>
          </a:p>
        </p:txBody>
      </p:sp>
    </p:spTree>
    <p:extLst>
      <p:ext uri="{BB962C8B-B14F-4D97-AF65-F5344CB8AC3E}">
        <p14:creationId xmlns:p14="http://schemas.microsoft.com/office/powerpoint/2010/main" val="25667024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A6927CD5-DBEE-4FC8-92C5-5E4C9B6AE325}"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EA38B89-8518-43EF-A3DD-7A505A07B228}"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9418404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A6927CD5-DBEE-4FC8-92C5-5E4C9B6AE325}"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EA38B89-8518-43EF-A3DD-7A505A07B228}" type="slidenum">
              <a:rPr lang="en-GB" smtClean="0"/>
              <a:t>‹#›</a:t>
            </a:fld>
            <a:endParaRPr lang="en-GB"/>
          </a:p>
        </p:txBody>
      </p:sp>
    </p:spTree>
    <p:extLst>
      <p:ext uri="{BB962C8B-B14F-4D97-AF65-F5344CB8AC3E}">
        <p14:creationId xmlns:p14="http://schemas.microsoft.com/office/powerpoint/2010/main" val="22825837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6927CD5-DBEE-4FC8-92C5-5E4C9B6AE325}"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EA38B89-8518-43EF-A3DD-7A505A07B228}" type="slidenum">
              <a:rPr lang="en-GB" smtClean="0"/>
              <a:t>‹#›</a:t>
            </a:fld>
            <a:endParaRPr lang="en-GB"/>
          </a:p>
        </p:txBody>
      </p:sp>
    </p:spTree>
    <p:extLst>
      <p:ext uri="{BB962C8B-B14F-4D97-AF65-F5344CB8AC3E}">
        <p14:creationId xmlns:p14="http://schemas.microsoft.com/office/powerpoint/2010/main" val="36045960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6927CD5-DBEE-4FC8-92C5-5E4C9B6AE325}"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EA38B89-8518-43EF-A3DD-7A505A07B228}" type="slidenum">
              <a:rPr lang="en-GB" smtClean="0"/>
              <a:t>‹#›</a:t>
            </a:fld>
            <a:endParaRPr lang="en-GB"/>
          </a:p>
        </p:txBody>
      </p:sp>
    </p:spTree>
    <p:extLst>
      <p:ext uri="{BB962C8B-B14F-4D97-AF65-F5344CB8AC3E}">
        <p14:creationId xmlns:p14="http://schemas.microsoft.com/office/powerpoint/2010/main" val="3394179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6927CD5-DBEE-4FC8-92C5-5E4C9B6AE325}" type="datetimeFigureOut">
              <a:rPr lang="en-GB" smtClean="0"/>
              <a:t>11/06/2026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EA38B89-8518-43EF-A3DD-7A505A07B228}" type="slidenum">
              <a:rPr lang="en-GB" smtClean="0"/>
              <a:t>‹#›</a:t>
            </a:fld>
            <a:endParaRPr lang="en-GB"/>
          </a:p>
        </p:txBody>
      </p:sp>
    </p:spTree>
    <p:extLst>
      <p:ext uri="{BB962C8B-B14F-4D97-AF65-F5344CB8AC3E}">
        <p14:creationId xmlns:p14="http://schemas.microsoft.com/office/powerpoint/2010/main" val="24206526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BDB71B-AFB4-713F-7881-63D8C0FC00A9}"/>
              </a:ext>
            </a:extLst>
          </p:cNvPr>
          <p:cNvSpPr txBox="1"/>
          <p:nvPr/>
        </p:nvSpPr>
        <p:spPr>
          <a:xfrm>
            <a:off x="2721428" y="2024743"/>
            <a:ext cx="8523515" cy="4154984"/>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wrap="square" rtlCol="0">
            <a:spAutoFit/>
          </a:bodyPr>
          <a:lstStyle/>
          <a:p>
            <a:pPr algn="ctr"/>
            <a:endParaRPr lang="en-GB"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Student Names:</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a:p>
            <a:pPr algn="ctr">
              <a:lnSpc>
                <a:spcPct val="150000"/>
              </a:lnSpc>
            </a:pPr>
            <a:r>
              <a:rPr lang="en-GB" sz="2000" b="1" dirty="0">
                <a:latin typeface="Arial" panose="020B0604020202020204" pitchFamily="34" charset="0"/>
                <a:cs typeface="Arial" panose="020B0604020202020204" pitchFamily="34" charset="0"/>
              </a:rPr>
              <a:t>Azhda Ali</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Jennifer </a:t>
            </a:r>
            <a:r>
              <a:rPr lang="en-GB" sz="2000" b="1" dirty="0" err="1">
                <a:latin typeface="Arial" panose="020B0604020202020204" pitchFamily="34" charset="0"/>
                <a:cs typeface="Arial" panose="020B0604020202020204" pitchFamily="34" charset="0"/>
              </a:rPr>
              <a:t>Akang</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Nadim  Ashraf</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Christina Owusu</a:t>
            </a:r>
          </a:p>
          <a:p>
            <a:pPr algn="ctr">
              <a:lnSpc>
                <a:spcPct val="150000"/>
              </a:lnSpc>
            </a:pPr>
            <a:r>
              <a:rPr lang="en-GB" sz="2000" b="1" dirty="0">
                <a:latin typeface="Arial" panose="020B0604020202020204" pitchFamily="34" charset="0"/>
                <a:cs typeface="Arial" panose="020B0604020202020204" pitchFamily="34" charset="0"/>
              </a:rPr>
              <a:t>Sophia Hinds</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0C632237-33FB-A8EC-CBFA-C2B5B2F9C1E5}"/>
              </a:ext>
            </a:extLst>
          </p:cNvPr>
          <p:cNvSpPr/>
          <p:nvPr/>
        </p:nvSpPr>
        <p:spPr>
          <a:xfrm>
            <a:off x="4004145" y="507163"/>
            <a:ext cx="6317307"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5400" b="1">
                <a:ln/>
                <a:solidFill>
                  <a:schemeClr val="accent3"/>
                </a:solidFill>
              </a:rPr>
              <a:t>Group Presentation</a:t>
            </a:r>
            <a:endParaRPr lang="en-GB" sz="5400" b="1" cap="none" spc="0">
              <a:ln/>
              <a:solidFill>
                <a:schemeClr val="accent3"/>
              </a:solidFill>
              <a:effectLst/>
            </a:endParaRPr>
          </a:p>
        </p:txBody>
      </p:sp>
    </p:spTree>
    <p:extLst>
      <p:ext uri="{BB962C8B-B14F-4D97-AF65-F5344CB8AC3E}">
        <p14:creationId xmlns:p14="http://schemas.microsoft.com/office/powerpoint/2010/main" val="12605237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54DE167-AF1A-0AE7-C556-94AD052E942C}"/>
              </a:ext>
            </a:extLst>
          </p:cNvPr>
          <p:cNvSpPr>
            <a:spLocks noGrp="1"/>
          </p:cNvSpPr>
          <p:nvPr>
            <p:ph type="subTitle" idx="1"/>
          </p:nvPr>
        </p:nvSpPr>
        <p:spPr>
          <a:xfrm>
            <a:off x="4037013" y="242031"/>
            <a:ext cx="3920444" cy="458649"/>
          </a:xfrm>
          <a:solidFill>
            <a:schemeClr val="accent2">
              <a:lumMod val="20000"/>
              <a:lumOff val="80000"/>
            </a:schemeClr>
          </a:solidFill>
          <a:ln>
            <a:solidFill>
              <a:schemeClr val="accent1">
                <a:lumMod val="50000"/>
              </a:schemeClr>
            </a:solidFill>
          </a:ln>
        </p:spPr>
        <p:txBody>
          <a:bodyPr>
            <a:normAutofit/>
          </a:bodyPr>
          <a:lstStyle/>
          <a:p>
            <a:pPr algn="ctr"/>
            <a:r>
              <a:rPr lang="en-GB" sz="2000" dirty="0">
                <a:solidFill>
                  <a:schemeClr val="tx1"/>
                </a:solidFill>
              </a:rPr>
              <a:t>Social Model of Health</a:t>
            </a:r>
          </a:p>
        </p:txBody>
      </p:sp>
      <p:sp>
        <p:nvSpPr>
          <p:cNvPr id="5" name="TextBox 4">
            <a:extLst>
              <a:ext uri="{FF2B5EF4-FFF2-40B4-BE49-F238E27FC236}">
                <a16:creationId xmlns:a16="http://schemas.microsoft.com/office/drawing/2014/main" id="{42E05867-345D-6504-8C1D-744DB108727D}"/>
              </a:ext>
            </a:extLst>
          </p:cNvPr>
          <p:cNvSpPr txBox="1"/>
          <p:nvPr/>
        </p:nvSpPr>
        <p:spPr>
          <a:xfrm>
            <a:off x="2258785" y="2068925"/>
            <a:ext cx="7674429" cy="3786165"/>
          </a:xfrm>
          <a:prstGeom prst="rect">
            <a:avLst/>
          </a:prstGeom>
          <a:solidFill>
            <a:schemeClr val="accent3">
              <a:lumMod val="60000"/>
              <a:lumOff val="40000"/>
            </a:schemeClr>
          </a:solidFill>
          <a:ln>
            <a:solidFill>
              <a:schemeClr val="accent2">
                <a:lumMod val="50000"/>
              </a:schemeClr>
            </a:solidFill>
          </a:ln>
        </p:spPr>
        <p:txBody>
          <a:bodyPr wrap="square">
            <a:spAutoFit/>
          </a:bodyPr>
          <a:lstStyle/>
          <a:p>
            <a:pPr algn="just">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Aft>
                <a:spcPts val="800"/>
              </a:spcAft>
              <a:buNone/>
            </a:pPr>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Social Model of Health</a:t>
            </a:r>
            <a:r>
              <a:rPr lang="en-GB" dirty="0">
                <a:latin typeface="Arial" panose="020B0604020202020204" pitchFamily="34" charset="0"/>
                <a:cs typeface="Arial" panose="020B0604020202020204" pitchFamily="34" charset="0"/>
              </a:rPr>
              <a:t> challenges the traditional medical view by showing that health is shaped not only by biology but also by social, economic, and environmental factors such as housing, education, income, and discrimination. It was developed because medical‑only approaches often ignore the wider circumstances that affect people’s wellbeing. In UK Health and Social Care, this model supports person‑centred and partnership working by focusing on equality, inclusion, and removing barriers so individuals can live healthy, independent lives.</a:t>
            </a:r>
            <a:endParaRPr lang="en-GB" b="1" kern="100" dirty="0">
              <a:latin typeface="Arial" panose="020B0604020202020204" pitchFamily="34" charset="0"/>
              <a:ea typeface="Aptos" panose="020B00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17ADD5F-0465-1B16-FB14-DCBCCE780074}"/>
              </a:ext>
            </a:extLst>
          </p:cNvPr>
          <p:cNvSpPr txBox="1"/>
          <p:nvPr/>
        </p:nvSpPr>
        <p:spPr>
          <a:xfrm>
            <a:off x="2258785" y="1066644"/>
            <a:ext cx="7674428" cy="369332"/>
          </a:xfrm>
          <a:prstGeom prst="rect">
            <a:avLst/>
          </a:prstGeom>
          <a:solidFill>
            <a:schemeClr val="accent3">
              <a:lumMod val="40000"/>
              <a:lumOff val="60000"/>
            </a:schemeClr>
          </a:solidFill>
          <a:ln>
            <a:solidFill>
              <a:schemeClr val="accent3">
                <a:lumMod val="50000"/>
              </a:schemeClr>
            </a:solidFill>
          </a:ln>
        </p:spPr>
        <p:txBody>
          <a:bodyPr wrap="square">
            <a:spAutoFit/>
          </a:bodyPr>
          <a:lstStyle/>
          <a:p>
            <a:pPr algn="ctr"/>
            <a:r>
              <a:rPr lang="en-GB" sz="1800" b="1" kern="100" dirty="0">
                <a:effectLst/>
                <a:latin typeface="Arial" panose="020B0604020202020204" pitchFamily="34" charset="0"/>
                <a:ea typeface="Aptos" panose="020B0004020202020204" pitchFamily="34" charset="0"/>
                <a:cs typeface="Arial" panose="020B0604020202020204" pitchFamily="34" charset="0"/>
              </a:rPr>
              <a:t> Introduction</a:t>
            </a:r>
            <a:endParaRPr lang="en-GB" dirty="0"/>
          </a:p>
        </p:txBody>
      </p:sp>
      <p:pic>
        <p:nvPicPr>
          <p:cNvPr id="4" name="Picture 3" descr="Models of viruses on line graph">
            <a:extLst>
              <a:ext uri="{FF2B5EF4-FFF2-40B4-BE49-F238E27FC236}">
                <a16:creationId xmlns:a16="http://schemas.microsoft.com/office/drawing/2014/main" id="{65B06741-182C-25DA-B4E9-71CACF0865AC}"/>
              </a:ext>
            </a:extLst>
          </p:cNvPr>
          <p:cNvPicPr>
            <a:picLocks noChangeAspect="1"/>
          </p:cNvPicPr>
          <p:nvPr/>
        </p:nvPicPr>
        <p:blipFill>
          <a:blip r:embed="rId2">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a:xfrm>
            <a:off x="10009413" y="989660"/>
            <a:ext cx="2104671" cy="1383425"/>
          </a:xfrm>
          <a:prstGeom prst="rect">
            <a:avLst/>
          </a:prstGeom>
          <a:ln>
            <a:noFill/>
          </a:ln>
          <a:effectLst>
            <a:softEdge rad="112500"/>
          </a:effectLst>
        </p:spPr>
      </p:pic>
    </p:spTree>
    <p:extLst>
      <p:ext uri="{BB962C8B-B14F-4D97-AF65-F5344CB8AC3E}">
        <p14:creationId xmlns:p14="http://schemas.microsoft.com/office/powerpoint/2010/main" val="281824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04B31E7-5F2A-75AA-8956-80527AB67E52}"/>
              </a:ext>
            </a:extLst>
          </p:cNvPr>
          <p:cNvSpPr txBox="1"/>
          <p:nvPr/>
        </p:nvSpPr>
        <p:spPr>
          <a:xfrm>
            <a:off x="2569029" y="1433543"/>
            <a:ext cx="8839199" cy="4298613"/>
          </a:xfrm>
          <a:prstGeom prst="rect">
            <a:avLst/>
          </a:prstGeom>
          <a:solidFill>
            <a:schemeClr val="accent3">
              <a:lumMod val="60000"/>
              <a:lumOff val="40000"/>
            </a:schemeClr>
          </a:solidFill>
          <a:ln>
            <a:solidFill>
              <a:schemeClr val="accent3">
                <a:lumMod val="50000"/>
              </a:schemeClr>
            </a:solidFill>
          </a:ln>
        </p:spPr>
        <p:txBody>
          <a:bodyPr wrap="square">
            <a:spAutoFit/>
          </a:bodyPr>
          <a:lstStyle/>
          <a:p>
            <a:pPr algn="just">
              <a:lnSpc>
                <a:spcPct val="150000"/>
              </a:lnSpc>
              <a:spcAft>
                <a:spcPts val="800"/>
              </a:spcAft>
              <a:buNone/>
            </a:pPr>
            <a:br>
              <a:rPr lang="en-GB" b="1" kern="100" dirty="0">
                <a:effectLst/>
                <a:latin typeface="Aptos" panose="020B0004020202020204" pitchFamily="34" charset="0"/>
                <a:ea typeface="Aptos" panose="020B0004020202020204" pitchFamily="34" charset="0"/>
                <a:cs typeface="Times New Roman" panose="02020603050405020304" pitchFamily="18" charset="0"/>
              </a:rPr>
            </a:br>
            <a:br>
              <a:rPr lang="en-GB" b="1" kern="100" dirty="0">
                <a:effectLst/>
                <a:latin typeface="Aptos" panose="020B0004020202020204" pitchFamily="34" charset="0"/>
                <a:ea typeface="Aptos" panose="020B0004020202020204" pitchFamily="34" charset="0"/>
                <a:cs typeface="Times New Roman" panose="02020603050405020304" pitchFamily="18" charset="0"/>
              </a:rPr>
            </a:br>
            <a:r>
              <a:rPr lang="en-GB" kern="100" dirty="0">
                <a:effectLst/>
                <a:latin typeface="Arial" panose="020B0604020202020204" pitchFamily="34" charset="0"/>
                <a:ea typeface="Aptos" panose="020B0004020202020204" pitchFamily="34" charset="0"/>
                <a:cs typeface="Arial" panose="020B0604020202020204" pitchFamily="34" charset="0"/>
              </a:rPr>
              <a:t>The Social Model of Health views health as a state of physical, mental, and social wellbeing rather than simply the absence of illness. It highlights how social determinants — including poverty, employment, housing, and access to education — shape people’s health outcomes. As explains, this model “moves beyond the limitations within the medical model” by recognising how social structures and environments can disable or disadvantage individuals. It shifts the focus from personal deficits to the societal barriers that impact health.</a:t>
            </a:r>
          </a:p>
          <a:p>
            <a:pPr algn="just">
              <a:lnSpc>
                <a:spcPct val="150000"/>
              </a:lnSpc>
              <a:spcAft>
                <a:spcPts val="80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44EAD85-2B9C-16C6-8358-61CB3670112C}"/>
              </a:ext>
            </a:extLst>
          </p:cNvPr>
          <p:cNvSpPr txBox="1"/>
          <p:nvPr/>
        </p:nvSpPr>
        <p:spPr>
          <a:xfrm>
            <a:off x="152400" y="234435"/>
            <a:ext cx="12039600" cy="400110"/>
          </a:xfrm>
          <a:prstGeom prst="rect">
            <a:avLst/>
          </a:prstGeom>
          <a:solidFill>
            <a:schemeClr val="tx2">
              <a:lumMod val="60000"/>
              <a:lumOff val="40000"/>
            </a:schemeClr>
          </a:solidFill>
          <a:ln>
            <a:solidFill>
              <a:schemeClr val="accent3">
                <a:lumMod val="50000"/>
              </a:schemeClr>
            </a:solidFill>
          </a:ln>
        </p:spPr>
        <p:txBody>
          <a:bodyPr wrap="square">
            <a:spAutoFit/>
          </a:bodyPr>
          <a:lstStyle/>
          <a:p>
            <a:pPr algn="ctr"/>
            <a:r>
              <a:rPr lang="en-GB" sz="2000" b="1" kern="100">
                <a:effectLst/>
                <a:latin typeface="Aptos" panose="020B0004020202020204" pitchFamily="34" charset="0"/>
                <a:ea typeface="Aptos" panose="020B0004020202020204" pitchFamily="34" charset="0"/>
                <a:cs typeface="Times New Roman" panose="02020603050405020304" pitchFamily="18" charset="0"/>
              </a:rPr>
              <a:t>Understanding the Social Model in health and social care</a:t>
            </a:r>
            <a:endParaRPr lang="en-GB" sz="2000"/>
          </a:p>
        </p:txBody>
      </p:sp>
      <p:pic>
        <p:nvPicPr>
          <p:cNvPr id="4" name="Picture 3" descr="Close-up of several hands with palms facing down pointing towards centre, overlapping">
            <a:extLst>
              <a:ext uri="{FF2B5EF4-FFF2-40B4-BE49-F238E27FC236}">
                <a16:creationId xmlns:a16="http://schemas.microsoft.com/office/drawing/2014/main" id="{1A9D44CC-F563-205C-1AE1-2AEC46B6DC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1915" y="2571274"/>
            <a:ext cx="1907114" cy="1715451"/>
          </a:xfrm>
          <a:prstGeom prst="rect">
            <a:avLst/>
          </a:prstGeom>
          <a:ln>
            <a:noFill/>
          </a:ln>
          <a:effectLst>
            <a:softEdge rad="112500"/>
          </a:effectLst>
        </p:spPr>
      </p:pic>
    </p:spTree>
    <p:extLst>
      <p:ext uri="{BB962C8B-B14F-4D97-AF65-F5344CB8AC3E}">
        <p14:creationId xmlns:p14="http://schemas.microsoft.com/office/powerpoint/2010/main" val="3098535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F68364-8D5A-6E8A-44FE-2136BAE7A075}"/>
              </a:ext>
            </a:extLst>
          </p:cNvPr>
          <p:cNvSpPr txBox="1"/>
          <p:nvPr/>
        </p:nvSpPr>
        <p:spPr>
          <a:xfrm>
            <a:off x="2356756" y="1580217"/>
            <a:ext cx="8539844" cy="4617161"/>
          </a:xfrm>
          <a:prstGeom prst="rect">
            <a:avLst/>
          </a:prstGeom>
          <a:solidFill>
            <a:schemeClr val="accent3">
              <a:lumMod val="60000"/>
              <a:lumOff val="40000"/>
            </a:schemeClr>
          </a:solidFill>
        </p:spPr>
        <p:txBody>
          <a:bodyPr wrap="square">
            <a:spAutoFit/>
          </a:bodyPr>
          <a:lstStyle/>
          <a:p>
            <a:pPr algn="just">
              <a:lnSpc>
                <a:spcPct val="115000"/>
              </a:lnSpc>
              <a:spcAft>
                <a:spcPts val="800"/>
              </a:spcAft>
              <a:buNone/>
            </a:pP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In Health and Social Care, the Social Model promotes holistic and inclusive practice by encouraging professionals to remove social barriers, address inequality, and support empowerment rather than dependency. This may involve helping service users access community resources, improve housing, or challenge stigma, reflecting the principles of wellbeing and participation. However, challenges arise because issues like poverty, discrimination, and poor housing require coordinated multiagency working, which can be difficult when services face limited resources or communication gaps. Some organisations still rely heavily on the medical model, and wider social determinants such as unemployment or inequality are complex and slow to change.</a:t>
            </a:r>
          </a:p>
        </p:txBody>
      </p:sp>
      <p:sp>
        <p:nvSpPr>
          <p:cNvPr id="5" name="TextBox 4">
            <a:extLst>
              <a:ext uri="{FF2B5EF4-FFF2-40B4-BE49-F238E27FC236}">
                <a16:creationId xmlns:a16="http://schemas.microsoft.com/office/drawing/2014/main" id="{BACE11CA-2026-7FC0-3645-D5C81DE36681}"/>
              </a:ext>
            </a:extLst>
          </p:cNvPr>
          <p:cNvSpPr txBox="1"/>
          <p:nvPr/>
        </p:nvSpPr>
        <p:spPr>
          <a:xfrm>
            <a:off x="2356756" y="685801"/>
            <a:ext cx="8539844" cy="395173"/>
          </a:xfrm>
          <a:prstGeom prst="rect">
            <a:avLst/>
          </a:prstGeom>
          <a:solidFill>
            <a:schemeClr val="accent3">
              <a:lumMod val="20000"/>
              <a:lumOff val="80000"/>
            </a:schemeClr>
          </a:solidFill>
          <a:ln>
            <a:solidFill>
              <a:schemeClr val="accent2">
                <a:lumMod val="75000"/>
              </a:schemeClr>
            </a:solidFill>
          </a:ln>
        </p:spPr>
        <p:txBody>
          <a:bodyPr wrap="square">
            <a:spAutoFit/>
          </a:bodyPr>
          <a:lstStyle/>
          <a:p>
            <a:pPr algn="ctr">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Connection to Health and Social Care and Challenges </a:t>
            </a:r>
            <a:endParaRPr lang="en-GB" b="1" kern="100" dirty="0">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145117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75A012-EAF1-267C-8DF0-5FB3642DD655}"/>
              </a:ext>
            </a:extLst>
          </p:cNvPr>
          <p:cNvSpPr txBox="1"/>
          <p:nvPr/>
        </p:nvSpPr>
        <p:spPr>
          <a:xfrm>
            <a:off x="2634343" y="1433543"/>
            <a:ext cx="6509657" cy="4628511"/>
          </a:xfrm>
          <a:prstGeom prst="rect">
            <a:avLst/>
          </a:prstGeom>
          <a:solidFill>
            <a:schemeClr val="accent3">
              <a:lumMod val="60000"/>
              <a:lumOff val="40000"/>
            </a:schemeClr>
          </a:solidFill>
        </p:spPr>
        <p:txBody>
          <a:bodyPr wrap="square">
            <a:spAutoFit/>
          </a:bodyPr>
          <a:lstStyle/>
          <a:p>
            <a:pPr>
              <a:lnSpc>
                <a:spcPct val="115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Partnership working is essential within the Social Model because health is influenced by multiple systems social, environmental, and institutional. Effective collaboration between health professionals, social workers, housing teams, and community organisations ensures that individuals receive comprehensive, joined‑up support. As </a:t>
            </a:r>
            <a:r>
              <a:rPr lang="en-GB" sz="1800" kern="100">
                <a:effectLst/>
                <a:latin typeface="Arial" panose="020B0604020202020204" pitchFamily="34" charset="0"/>
                <a:ea typeface="Aptos" panose="020B0004020202020204" pitchFamily="34" charset="0"/>
                <a:cs typeface="Arial" panose="020B0604020202020204" pitchFamily="34" charset="0"/>
              </a:rPr>
              <a:t>highlighted, applying </a:t>
            </a:r>
            <a:r>
              <a:rPr lang="en-GB" sz="1800" kern="100" dirty="0">
                <a:effectLst/>
                <a:latin typeface="Arial" panose="020B0604020202020204" pitchFamily="34" charset="0"/>
                <a:ea typeface="Aptos" panose="020B0004020202020204" pitchFamily="34" charset="0"/>
                <a:cs typeface="Arial" panose="020B0604020202020204" pitchFamily="34" charset="0"/>
              </a:rPr>
              <a:t>the social model helps practitioners “work in partnership with other services to remove barriers that affect people’s ability to live healthy, independent lives,” leading to more personalised care and improved outcomes.</a:t>
            </a:r>
          </a:p>
        </p:txBody>
      </p:sp>
      <p:sp>
        <p:nvSpPr>
          <p:cNvPr id="5" name="TextBox 4">
            <a:extLst>
              <a:ext uri="{FF2B5EF4-FFF2-40B4-BE49-F238E27FC236}">
                <a16:creationId xmlns:a16="http://schemas.microsoft.com/office/drawing/2014/main" id="{D4FDCC63-8383-4B18-48DC-715682BBEA9B}"/>
              </a:ext>
            </a:extLst>
          </p:cNvPr>
          <p:cNvSpPr txBox="1"/>
          <p:nvPr/>
        </p:nvSpPr>
        <p:spPr>
          <a:xfrm>
            <a:off x="2634343" y="580743"/>
            <a:ext cx="6509657" cy="428835"/>
          </a:xfrm>
          <a:prstGeom prst="rect">
            <a:avLst/>
          </a:prstGeom>
          <a:solidFill>
            <a:schemeClr val="accent3">
              <a:lumMod val="40000"/>
              <a:lumOff val="60000"/>
            </a:schemeClr>
          </a:solidFill>
        </p:spPr>
        <p:txBody>
          <a:bodyPr wrap="square">
            <a:spAutoFit/>
          </a:bodyPr>
          <a:lstStyle/>
          <a:p>
            <a:pPr algn="ctr">
              <a:lnSpc>
                <a:spcPct val="115000"/>
              </a:lnSpc>
              <a:spcAft>
                <a:spcPts val="800"/>
              </a:spcAft>
              <a:buNone/>
            </a:pPr>
            <a:r>
              <a:rPr lang="en-GB" sz="2000" b="1" kern="100" dirty="0">
                <a:effectLst/>
                <a:latin typeface="Aptos" panose="020B0004020202020204" pitchFamily="34" charset="0"/>
                <a:ea typeface="Aptos" panose="020B0004020202020204" pitchFamily="34" charset="0"/>
                <a:cs typeface="Times New Roman" panose="02020603050405020304" pitchFamily="18" charset="0"/>
              </a:rPr>
              <a:t>Importance of Partnership Working </a:t>
            </a:r>
          </a:p>
        </p:txBody>
      </p:sp>
      <p:pic>
        <p:nvPicPr>
          <p:cNvPr id="4" name="Picture 3" descr="World map formed by people united">
            <a:extLst>
              <a:ext uri="{FF2B5EF4-FFF2-40B4-BE49-F238E27FC236}">
                <a16:creationId xmlns:a16="http://schemas.microsoft.com/office/drawing/2014/main" id="{EAA789F1-C3DE-E5AE-CDC8-B5F1CAB17C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2594" y="2786743"/>
            <a:ext cx="2602908" cy="1534886"/>
          </a:xfrm>
          <a:prstGeom prst="rect">
            <a:avLst/>
          </a:prstGeom>
          <a:ln>
            <a:noFill/>
          </a:ln>
          <a:effectLst>
            <a:softEdge rad="112500"/>
          </a:effectLst>
        </p:spPr>
      </p:pic>
    </p:spTree>
    <p:extLst>
      <p:ext uri="{BB962C8B-B14F-4D97-AF65-F5344CB8AC3E}">
        <p14:creationId xmlns:p14="http://schemas.microsoft.com/office/powerpoint/2010/main" val="1014922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AC700C2-AC57-ED53-CF37-9589F17243DA}"/>
              </a:ext>
            </a:extLst>
          </p:cNvPr>
          <p:cNvSpPr txBox="1"/>
          <p:nvPr/>
        </p:nvSpPr>
        <p:spPr>
          <a:xfrm>
            <a:off x="2786742" y="1712560"/>
            <a:ext cx="6096000" cy="4611519"/>
          </a:xfrm>
          <a:prstGeom prst="rect">
            <a:avLst/>
          </a:prstGeom>
          <a:solidFill>
            <a:schemeClr val="accent3">
              <a:lumMod val="40000"/>
              <a:lumOff val="60000"/>
            </a:schemeClr>
          </a:solidFill>
        </p:spPr>
        <p:txBody>
          <a:bodyPr wrap="square">
            <a:spAutoFit/>
          </a:bodyPr>
          <a:lstStyle/>
          <a:p>
            <a:pPr algn="just">
              <a:lnSpc>
                <a:spcPct val="15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The Social Model of Health offers a holistic and empowering framework for understanding wellbeing. It complements the medical model by emphasising prevention, equality, and social justice. In Health and Social Care, adopting this model ensures that practitioners consider the whole person — their environment, relationships, and opportunities — rather than just their diagnosis. By integrating social perspectives into care planning, professionals can reduce health inequalities, promote person-centred practice, and contribute to a fairer, healthier society.</a:t>
            </a:r>
          </a:p>
        </p:txBody>
      </p:sp>
      <p:sp>
        <p:nvSpPr>
          <p:cNvPr id="7" name="TextBox 6">
            <a:extLst>
              <a:ext uri="{FF2B5EF4-FFF2-40B4-BE49-F238E27FC236}">
                <a16:creationId xmlns:a16="http://schemas.microsoft.com/office/drawing/2014/main" id="{9A26D22E-938C-6DA5-E0BD-B71B319E260C}"/>
              </a:ext>
            </a:extLst>
          </p:cNvPr>
          <p:cNvSpPr txBox="1"/>
          <p:nvPr/>
        </p:nvSpPr>
        <p:spPr>
          <a:xfrm>
            <a:off x="2786742" y="722257"/>
            <a:ext cx="6096000" cy="395173"/>
          </a:xfrm>
          <a:prstGeom prst="rect">
            <a:avLst/>
          </a:prstGeom>
          <a:solidFill>
            <a:schemeClr val="accent3">
              <a:lumMod val="40000"/>
              <a:lumOff val="60000"/>
            </a:schemeClr>
          </a:solidFill>
          <a:ln>
            <a:solidFill>
              <a:schemeClr val="accent3">
                <a:lumMod val="50000"/>
              </a:schemeClr>
            </a:solidFill>
          </a:ln>
        </p:spPr>
        <p:txBody>
          <a:bodyPr wrap="square">
            <a:spAutoFit/>
          </a:bodyPr>
          <a:lstStyle/>
          <a:p>
            <a:pPr algn="ctr">
              <a:lnSpc>
                <a:spcPct val="115000"/>
              </a:lnSpc>
              <a:spcAft>
                <a:spcPts val="800"/>
              </a:spcAft>
              <a:buNone/>
            </a:pPr>
            <a:r>
              <a:rPr lang="en-GB" sz="1800" b="1" kern="100">
                <a:effectLst/>
                <a:latin typeface="Aptos" panose="020B0004020202020204" pitchFamily="34" charset="0"/>
                <a:ea typeface="Aptos" panose="020B0004020202020204" pitchFamily="34" charset="0"/>
                <a:cs typeface="Times New Roman" panose="02020603050405020304" pitchFamily="18" charset="0"/>
              </a:rPr>
              <a:t>Conclusion</a:t>
            </a:r>
          </a:p>
        </p:txBody>
      </p:sp>
    </p:spTree>
    <p:extLst>
      <p:ext uri="{BB962C8B-B14F-4D97-AF65-F5344CB8AC3E}">
        <p14:creationId xmlns:p14="http://schemas.microsoft.com/office/powerpoint/2010/main" val="70083584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10" ma:contentTypeDescription="Create a new document." ma:contentTypeScope="" ma:versionID="0df5daa01d30e873b5710c80d906558d">
  <xsd:schema xmlns:xsd="http://www.w3.org/2001/XMLSchema" xmlns:xs="http://www.w3.org/2001/XMLSchema" xmlns:p="http://schemas.microsoft.com/office/2006/metadata/properties" xmlns:ns3="f799553d-1ac0-48da-9ae3-fe400ced9c3b" targetNamespace="http://schemas.microsoft.com/office/2006/metadata/properties" ma:root="true" ma:fieldsID="2b5c2a306bba7dd84c13f949976da009"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4174AB4-9EB9-4259-BEE1-5A8080464D0F}">
  <ds:schemaRefs>
    <ds:schemaRef ds:uri="f799553d-1ac0-48da-9ae3-fe400ced9c3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20DE130-9597-4C18-B859-FBC5A98EE3A5}">
  <ds:schemaRefs>
    <ds:schemaRef ds:uri="f799553d-1ac0-48da-9ae3-fe400ced9c3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9D79628-A6CA-4F90-9D4D-604F81ADCCA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TM02892315[[fn=Wisp]]</Template>
  <TotalTime>0</TotalTime>
  <Words>528</Words>
  <Application>Microsoft Office PowerPoint</Application>
  <PresentationFormat>Widescreen</PresentationFormat>
  <Paragraphs>19</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Century Gothic</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Azhda Ali (2436859)</dc:creator>
  <cp:lastModifiedBy>Azhda Ali (2436859)</cp:lastModifiedBy>
  <cp:revision>7</cp:revision>
  <dcterms:created xsi:type="dcterms:W3CDTF">2026-06-11T08:44:47Z</dcterms:created>
  <dcterms:modified xsi:type="dcterms:W3CDTF">2026-06-11T11:04:52Z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