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6" autoAdjust="0"/>
    <p:restoredTop sz="94658"/>
  </p:normalViewPr>
  <p:slideViewPr>
    <p:cSldViewPr snapToGrid="0">
      <p:cViewPr varScale="1">
        <p:scale>
          <a:sx n="68" d="100"/>
          <a:sy n="68" d="100"/>
        </p:scale>
        <p:origin x="81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3DBF14-7990-47C7-A5EC-824186C2B220}" type="datetimeFigureOut">
              <a:rPr lang="en-GB" smtClean="0"/>
              <a:t>24/03/2026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014953-BE95-4158-972F-86EFD40C76C5}" type="slidenum">
              <a:rPr lang="en-GB" smtClean="0"/>
              <a:t>‹#›</a:t>
            </a:fld>
            <a:endParaRPr lang="en-GB"/>
          </a:p>
        </p:txBody>
      </p:sp>
    </p:spTree>
    <p:extLst>
      <p:ext uri="{BB962C8B-B14F-4D97-AF65-F5344CB8AC3E}">
        <p14:creationId xmlns:p14="http://schemas.microsoft.com/office/powerpoint/2010/main" val="18204464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This study focuses on digital transformation regarding GPS devices for people with dementia. GPS devices are worn like wrist watches or around the neck and provide crucial alerts and notifications to the healthcare staff, caregivers, family members or monitoring staff (Meyer </a:t>
            </a:r>
            <a:r>
              <a:rPr lang="en-GB" sz="2400" i="1"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 2025). GPS devices provide more freedom to patients with dementia and improve their overall well-being. Wandering is a common symptom that is observed in patients with dementia; as a result, GPS devices are helpful to track their location and avoid any chances of accidents. Impacts of this digital transformation of GPS devices on workforce, patients, service delivery and community are discussed in this study. This study demonstrates various challenges related to this digital transformation. Recommendations for better implementation of GPS devices are also provided in this study.</a:t>
            </a:r>
            <a:endParaRPr lang="en-GB" sz="2400" dirty="0">
              <a:effectLst/>
              <a:latin typeface="Times New Roman" panose="02020603050405020304" pitchFamily="18" charset="0"/>
              <a:ea typeface="Arial" panose="020B06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F014953-BE95-4158-972F-86EFD40C76C5}" type="slidenum">
              <a:rPr lang="en-GB" smtClean="0"/>
              <a:t>2</a:t>
            </a:fld>
            <a:endParaRPr lang="en-GB"/>
          </a:p>
        </p:txBody>
      </p:sp>
    </p:spTree>
    <p:extLst>
      <p:ext uri="{BB962C8B-B14F-4D97-AF65-F5344CB8AC3E}">
        <p14:creationId xmlns:p14="http://schemas.microsoft.com/office/powerpoint/2010/main" val="38137731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GPS devices for dementia-affected people are significant for health and social care workforce and people who look after dementia-affected people. Workforce roles are required to be changed, and more focus is required to be given on interpreting alerts and personalised care rather than face-to-face supervision. Training of health and social care workforce is required to efficiently operate GPS devices and interpret alerts and notifications for quick response (Barde </a:t>
            </a:r>
            <a:r>
              <a:rPr lang="en-GB" sz="2400" i="1"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 2023). During initial stage of GPS device implementation, health or social care organisations may face a high workload, as workforce is operating these devices for the first time. Caregivers have to focus on ethical aspects and gain consent from dementia-affected individuals for providing them with GPS devices. Implementation of GPS devices for people with dementia shows benefits of digital transformation and indicates a transformation from reactive to proactive.</a:t>
            </a:r>
            <a:endParaRPr lang="en-GB" sz="2400" dirty="0">
              <a:effectLst/>
              <a:latin typeface="Times New Roman" panose="02020603050405020304" pitchFamily="18" charset="0"/>
              <a:ea typeface="Arial" panose="020B06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F014953-BE95-4158-972F-86EFD40C76C5}" type="slidenum">
              <a:rPr lang="en-GB" smtClean="0"/>
              <a:t>3</a:t>
            </a:fld>
            <a:endParaRPr lang="en-GB"/>
          </a:p>
        </p:txBody>
      </p:sp>
    </p:spTree>
    <p:extLst>
      <p:ext uri="{BB962C8B-B14F-4D97-AF65-F5344CB8AC3E}">
        <p14:creationId xmlns:p14="http://schemas.microsoft.com/office/powerpoint/2010/main" val="23340452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GPS devices enable faster responses of caregivers and family members regarding wandering behaviour of dementia-affected individuals beyond the safe zone. GPS devices reduce the burden of physical supervision, and caregivers or family members can track locations of their loved ones affected with dementia (Chung </a:t>
            </a:r>
            <a:r>
              <a:rPr lang="en-GB" sz="2400" i="1"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 2020). Communication between healthcare teams, caregivers and family members is significant to provide effective care to patients with dementia through GPS services. Reliability of the GPS devices and technological systems is required to be maintained to ensure continuous tracking of the patients. Continuity of the GPS devices and their upgradation are required as dementia is a progressive health condition which worsens with ageing (who, 2025). Caregivers are required to have high digital competency to interpret alerts, which is crucial for better service. Proper implementation of GPS devices helps people with dementia enjoy their lives and maintain their outdoor activities without any risks. </a:t>
            </a:r>
            <a:endParaRPr lang="en-GB" sz="2400" dirty="0">
              <a:effectLst/>
              <a:latin typeface="Times New Roman" panose="02020603050405020304" pitchFamily="18" charset="0"/>
              <a:ea typeface="Arial" panose="020B06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F014953-BE95-4158-972F-86EFD40C76C5}" type="slidenum">
              <a:rPr lang="en-GB" smtClean="0"/>
              <a:t>4</a:t>
            </a:fld>
            <a:endParaRPr lang="en-GB"/>
          </a:p>
        </p:txBody>
      </p:sp>
    </p:spTree>
    <p:extLst>
      <p:ext uri="{BB962C8B-B14F-4D97-AF65-F5344CB8AC3E}">
        <p14:creationId xmlns:p14="http://schemas.microsoft.com/office/powerpoint/2010/main" val="4959506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GPS devices have many benefits for patients with dementia in their daily lives. These devices ensure safety of the patients and give them the freedom to maintain their daily work. Patients can stay in their community for a longer period, and family members can take care of them with the help of GPS devices. GPS devices help to maintain outdoor activities of dementia-affected people with safety, which promotes their physical as well as mental well-being (Cullen </a:t>
            </a:r>
            <a:r>
              <a:rPr lang="en-GB" sz="2400" i="1"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 2022). With the rise of dementia patients worldwide, emergence of GPS devices can be beneficial for healthcare organisations, caregivers and family members to take proper care of patients. However, patients can face many challenges while using these devices. They may feel discomfort or slight disturbance while sleeping.</a:t>
            </a:r>
            <a:endParaRPr lang="en-GB" sz="2400" dirty="0">
              <a:effectLst/>
              <a:latin typeface="Times New Roman" panose="02020603050405020304" pitchFamily="18" charset="0"/>
              <a:ea typeface="Arial" panose="020B06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F014953-BE95-4158-972F-86EFD40C76C5}" type="slidenum">
              <a:rPr lang="en-GB" smtClean="0"/>
              <a:t>5</a:t>
            </a:fld>
            <a:endParaRPr lang="en-GB"/>
          </a:p>
        </p:txBody>
      </p:sp>
    </p:spTree>
    <p:extLst>
      <p:ext uri="{BB962C8B-B14F-4D97-AF65-F5344CB8AC3E}">
        <p14:creationId xmlns:p14="http://schemas.microsoft.com/office/powerpoint/2010/main" val="3962291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With the help of GPS devices, family members of dementia-affected people can take care of their loved ones. This helps to boost the mental well-being of dementia-affected people, and family members can also look after them. GPS devices help to reduce pressure from emergency services and other monitoring centres because these devices promote residential care of the patients. Dementia-affected individuals can take part in outdoor community activities with the help of a GPS device without the fear of being lost, which promotes their overall well-being. Although there are several negative impacts of GPS devices for patients, these devices reduce human interaction as well as community support and increase health inequality.</a:t>
            </a:r>
            <a:endParaRPr lang="en-GB" sz="2400" dirty="0">
              <a:effectLst/>
              <a:latin typeface="Times New Roman" panose="02020603050405020304" pitchFamily="18" charset="0"/>
              <a:ea typeface="Arial" panose="020B06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F014953-BE95-4158-972F-86EFD40C76C5}" type="slidenum">
              <a:rPr lang="en-GB" smtClean="0"/>
              <a:t>6</a:t>
            </a:fld>
            <a:endParaRPr lang="en-GB"/>
          </a:p>
        </p:txBody>
      </p:sp>
    </p:spTree>
    <p:extLst>
      <p:ext uri="{BB962C8B-B14F-4D97-AF65-F5344CB8AC3E}">
        <p14:creationId xmlns:p14="http://schemas.microsoft.com/office/powerpoint/2010/main" val="178388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GPS devices provide several advantages for people with dementia, though there are several challenges with the implementation of these devices. These challenges have an impact on the effectiveness of GPS devices for people with dementia. Ethical issues are crucial challenges for implementation of GPS devices. Caregivers and healthcare professionals are required to maintain privacy and autonomy of patients to improve their mental health. Technical challenges are associated with GPS devices; these devices rely heavily on mobile networks and signals, which can be unavailable in indoor and rural areas (Sabeder and Bogataj, 2025). Battery charging is crucial, along with false alerts, which can cause chaos as well as increased workload for caregivers. Patients may feel discomfort while wearing them in their hands or neck for a long time. Sleep can be affected by this, which has an impact on the lives of patients. Cost of these devices is another challenge for low and middle-income families.</a:t>
            </a:r>
            <a:endParaRPr lang="en-GB" sz="2400" dirty="0">
              <a:effectLst/>
              <a:latin typeface="Times New Roman" panose="02020603050405020304" pitchFamily="18" charset="0"/>
              <a:ea typeface="Arial" panose="020B06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F014953-BE95-4158-972F-86EFD40C76C5}" type="slidenum">
              <a:rPr lang="en-GB" smtClean="0"/>
              <a:t>7</a:t>
            </a:fld>
            <a:endParaRPr lang="en-GB"/>
          </a:p>
        </p:txBody>
      </p:sp>
    </p:spTree>
    <p:extLst>
      <p:ext uri="{BB962C8B-B14F-4D97-AF65-F5344CB8AC3E}">
        <p14:creationId xmlns:p14="http://schemas.microsoft.com/office/powerpoint/2010/main" val="13488428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Challenges related to the effectiveness of GPS devices can be mitigated in several ways. A person-centred approach can be helpful to integrate patients in the decision-making process, which also helps in maintaining ethical aspects (Pratama </a:t>
            </a:r>
            <a:r>
              <a:rPr lang="en-GB" sz="2400" i="1"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 2020). Training is required to be provided to health and social care workforce to successfully interpret alerts. Clear consent from patients is helpful to maintain ethical side of this digital intervention. Providing reliable technical support is helpful to address technical challenges. Regular review is crucial to ensure that technology is helping patients without causing them any discomfort. GPS devices, when properly implemented, provide maximum benefits regarding safety and independence of patients.</a:t>
            </a:r>
            <a:endParaRPr lang="en-GB" sz="2400" dirty="0">
              <a:effectLst/>
              <a:latin typeface="Times New Roman" panose="02020603050405020304" pitchFamily="18" charset="0"/>
              <a:ea typeface="Arial" panose="020B06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F014953-BE95-4158-972F-86EFD40C76C5}" type="slidenum">
              <a:rPr lang="en-GB" smtClean="0"/>
              <a:t>8</a:t>
            </a:fld>
            <a:endParaRPr lang="en-GB"/>
          </a:p>
        </p:txBody>
      </p:sp>
    </p:spTree>
    <p:extLst>
      <p:ext uri="{BB962C8B-B14F-4D97-AF65-F5344CB8AC3E}">
        <p14:creationId xmlns:p14="http://schemas.microsoft.com/office/powerpoint/2010/main" val="9301157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This study on digital transformation reveals the impacts of GPS devices on workforce, service delivery, patients with dementia and community. Challenges linked with GPS devices for people with dementia are discussed in this study, which shows that ethical and technical issues, along with discomfort, are the main challenges for these devices. Recommendation section discloses that consent of patients, regular monitoring and a person-centred care approach are useful to increase effectiveness of GPS devices for dementia-affected people.</a:t>
            </a:r>
            <a:endParaRPr lang="en-GB" sz="2400" dirty="0">
              <a:effectLst/>
              <a:latin typeface="Times New Roman" panose="02020603050405020304" pitchFamily="18" charset="0"/>
              <a:ea typeface="Arial" panose="020B06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F014953-BE95-4158-972F-86EFD40C76C5}" type="slidenum">
              <a:rPr lang="en-GB" smtClean="0"/>
              <a:t>9</a:t>
            </a:fld>
            <a:endParaRPr lang="en-GB"/>
          </a:p>
        </p:txBody>
      </p:sp>
    </p:spTree>
    <p:extLst>
      <p:ext uri="{BB962C8B-B14F-4D97-AF65-F5344CB8AC3E}">
        <p14:creationId xmlns:p14="http://schemas.microsoft.com/office/powerpoint/2010/main" val="21797298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014953-BE95-4158-972F-86EFD40C76C5}" type="slidenum">
              <a:rPr lang="en-GB" smtClean="0"/>
              <a:t>10</a:t>
            </a:fld>
            <a:endParaRPr lang="en-GB"/>
          </a:p>
        </p:txBody>
      </p:sp>
    </p:spTree>
    <p:extLst>
      <p:ext uri="{BB962C8B-B14F-4D97-AF65-F5344CB8AC3E}">
        <p14:creationId xmlns:p14="http://schemas.microsoft.com/office/powerpoint/2010/main" val="2614999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A2B387E-7C52-49DE-8181-AC06583D7719}"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729174-71C1-41E5-AF87-B6E20B7BBB0A}" type="slidenum">
              <a:rPr lang="en-GB" smtClean="0"/>
              <a:t>‹#›</a:t>
            </a:fld>
            <a:endParaRPr lang="en-GB"/>
          </a:p>
        </p:txBody>
      </p:sp>
    </p:spTree>
    <p:extLst>
      <p:ext uri="{BB962C8B-B14F-4D97-AF65-F5344CB8AC3E}">
        <p14:creationId xmlns:p14="http://schemas.microsoft.com/office/powerpoint/2010/main" val="2191140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A2B387E-7C52-49DE-8181-AC06583D7719}"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729174-71C1-41E5-AF87-B6E20B7BBB0A}" type="slidenum">
              <a:rPr lang="en-GB" smtClean="0"/>
              <a:t>‹#›</a:t>
            </a:fld>
            <a:endParaRPr lang="en-GB"/>
          </a:p>
        </p:txBody>
      </p:sp>
    </p:spTree>
    <p:extLst>
      <p:ext uri="{BB962C8B-B14F-4D97-AF65-F5344CB8AC3E}">
        <p14:creationId xmlns:p14="http://schemas.microsoft.com/office/powerpoint/2010/main" val="3948563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A2B387E-7C52-49DE-8181-AC06583D7719}"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729174-71C1-41E5-AF87-B6E20B7BBB0A}" type="slidenum">
              <a:rPr lang="en-GB" smtClean="0"/>
              <a:t>‹#›</a:t>
            </a:fld>
            <a:endParaRPr lang="en-GB"/>
          </a:p>
        </p:txBody>
      </p:sp>
    </p:spTree>
    <p:extLst>
      <p:ext uri="{BB962C8B-B14F-4D97-AF65-F5344CB8AC3E}">
        <p14:creationId xmlns:p14="http://schemas.microsoft.com/office/powerpoint/2010/main" val="36139684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A2B387E-7C52-49DE-8181-AC06583D7719}" type="datetimeFigureOut">
              <a:rPr lang="en-GB" smtClean="0"/>
              <a:t>24/03/2026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729174-71C1-41E5-AF87-B6E20B7BBB0A}" type="slidenum">
              <a:rPr lang="en-GB" smtClean="0"/>
              <a:t>‹#›</a:t>
            </a:fld>
            <a:endParaRPr lang="en-GB"/>
          </a:p>
        </p:txBody>
      </p:sp>
    </p:spTree>
    <p:extLst>
      <p:ext uri="{BB962C8B-B14F-4D97-AF65-F5344CB8AC3E}">
        <p14:creationId xmlns:p14="http://schemas.microsoft.com/office/powerpoint/2010/main" val="2651839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2B387E-7C52-49DE-8181-AC06583D7719}" type="datetimeFigureOut">
              <a:rPr lang="en-GB" smtClean="0"/>
              <a:t>24/03/2026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729174-71C1-41E5-AF87-B6E20B7BBB0A}" type="slidenum">
              <a:rPr lang="en-GB" smtClean="0"/>
              <a:t>‹#›</a:t>
            </a:fld>
            <a:endParaRPr lang="en-GB"/>
          </a:p>
        </p:txBody>
      </p:sp>
    </p:spTree>
    <p:extLst>
      <p:ext uri="{BB962C8B-B14F-4D97-AF65-F5344CB8AC3E}">
        <p14:creationId xmlns:p14="http://schemas.microsoft.com/office/powerpoint/2010/main" val="3959732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A2B387E-7C52-49DE-8181-AC06583D7719}" type="datetimeFigureOut">
              <a:rPr lang="en-GB" smtClean="0"/>
              <a:t>24/03/2026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16729174-71C1-41E5-AF87-B6E20B7BBB0A}" type="slidenum">
              <a:rPr lang="en-GB" smtClean="0"/>
              <a:t>‹#›</a:t>
            </a:fld>
            <a:endParaRPr lang="en-GB"/>
          </a:p>
        </p:txBody>
      </p:sp>
    </p:spTree>
    <p:extLst>
      <p:ext uri="{BB962C8B-B14F-4D97-AF65-F5344CB8AC3E}">
        <p14:creationId xmlns:p14="http://schemas.microsoft.com/office/powerpoint/2010/main" val="2615987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A2B387E-7C52-49DE-8181-AC06583D7719}" type="datetimeFigureOut">
              <a:rPr lang="en-GB" smtClean="0"/>
              <a:t>24/03/2026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16729174-71C1-41E5-AF87-B6E20B7BBB0A}" type="slidenum">
              <a:rPr lang="en-GB" smtClean="0"/>
              <a:t>‹#›</a:t>
            </a:fld>
            <a:endParaRPr lang="en-GB"/>
          </a:p>
        </p:txBody>
      </p:sp>
    </p:spTree>
    <p:extLst>
      <p:ext uri="{BB962C8B-B14F-4D97-AF65-F5344CB8AC3E}">
        <p14:creationId xmlns:p14="http://schemas.microsoft.com/office/powerpoint/2010/main" val="9363280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3A2B387E-7C52-49DE-8181-AC06583D7719}" type="datetimeFigureOut">
              <a:rPr lang="en-GB" smtClean="0"/>
              <a:t>24/03/2026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16729174-71C1-41E5-AF87-B6E20B7BBB0A}" type="slidenum">
              <a:rPr lang="en-GB" smtClean="0"/>
              <a:t>‹#›</a:t>
            </a:fld>
            <a:endParaRPr lang="en-GB"/>
          </a:p>
        </p:txBody>
      </p:sp>
    </p:spTree>
    <p:extLst>
      <p:ext uri="{BB962C8B-B14F-4D97-AF65-F5344CB8AC3E}">
        <p14:creationId xmlns:p14="http://schemas.microsoft.com/office/powerpoint/2010/main" val="1668130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A2B387E-7C52-49DE-8181-AC06583D7719}" type="datetimeFigureOut">
              <a:rPr lang="en-GB" smtClean="0"/>
              <a:t>24/03/2026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729174-71C1-41E5-AF87-B6E20B7BBB0A}" type="slidenum">
              <a:rPr lang="en-GB" smtClean="0"/>
              <a:t>‹#›</a:t>
            </a:fld>
            <a:endParaRPr lang="en-GB"/>
          </a:p>
        </p:txBody>
      </p:sp>
    </p:spTree>
    <p:extLst>
      <p:ext uri="{BB962C8B-B14F-4D97-AF65-F5344CB8AC3E}">
        <p14:creationId xmlns:p14="http://schemas.microsoft.com/office/powerpoint/2010/main" val="37378212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A2B387E-7C52-49DE-8181-AC06583D7719}" type="datetimeFigureOut">
              <a:rPr lang="en-GB" smtClean="0"/>
              <a:t>24/03/2026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729174-71C1-41E5-AF87-B6E20B7BBB0A}" type="slidenum">
              <a:rPr lang="en-GB" smtClean="0"/>
              <a:t>‹#›</a:t>
            </a:fld>
            <a:endParaRPr lang="en-GB"/>
          </a:p>
        </p:txBody>
      </p:sp>
    </p:spTree>
    <p:extLst>
      <p:ext uri="{BB962C8B-B14F-4D97-AF65-F5344CB8AC3E}">
        <p14:creationId xmlns:p14="http://schemas.microsoft.com/office/powerpoint/2010/main" val="14213154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A2B387E-7C52-49DE-8181-AC06583D7719}"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729174-71C1-41E5-AF87-B6E20B7BBB0A}" type="slidenum">
              <a:rPr lang="en-GB" smtClean="0"/>
              <a:t>‹#›</a:t>
            </a:fld>
            <a:endParaRPr lang="en-GB"/>
          </a:p>
        </p:txBody>
      </p:sp>
    </p:spTree>
    <p:extLst>
      <p:ext uri="{BB962C8B-B14F-4D97-AF65-F5344CB8AC3E}">
        <p14:creationId xmlns:p14="http://schemas.microsoft.com/office/powerpoint/2010/main" val="25780435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A2B387E-7C52-49DE-8181-AC06583D7719}"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729174-71C1-41E5-AF87-B6E20B7BBB0A}"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2282579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A2B387E-7C52-49DE-8181-AC06583D7719}"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729174-71C1-41E5-AF87-B6E20B7BBB0A}" type="slidenum">
              <a:rPr lang="en-GB" smtClean="0"/>
              <a:t>‹#›</a:t>
            </a:fld>
            <a:endParaRPr lang="en-GB"/>
          </a:p>
        </p:txBody>
      </p:sp>
    </p:spTree>
    <p:extLst>
      <p:ext uri="{BB962C8B-B14F-4D97-AF65-F5344CB8AC3E}">
        <p14:creationId xmlns:p14="http://schemas.microsoft.com/office/powerpoint/2010/main" val="21454229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A2B387E-7C52-49DE-8181-AC06583D7719}" type="datetimeFigureOut">
              <a:rPr lang="en-GB" smtClean="0"/>
              <a:t>24/03/2026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729174-71C1-41E5-AF87-B6E20B7BBB0A}" type="slidenum">
              <a:rPr lang="en-GB" smtClean="0"/>
              <a:t>‹#›</a:t>
            </a:fld>
            <a:endParaRPr lang="en-GB"/>
          </a:p>
        </p:txBody>
      </p:sp>
    </p:spTree>
    <p:extLst>
      <p:ext uri="{BB962C8B-B14F-4D97-AF65-F5344CB8AC3E}">
        <p14:creationId xmlns:p14="http://schemas.microsoft.com/office/powerpoint/2010/main" val="40812466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A2B387E-7C52-49DE-8181-AC06583D7719}" type="datetimeFigureOut">
              <a:rPr lang="en-GB" smtClean="0"/>
              <a:t>24/03/2026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729174-71C1-41E5-AF87-B6E20B7BBB0A}" type="slidenum">
              <a:rPr lang="en-GB" smtClean="0"/>
              <a:t>‹#›</a:t>
            </a:fld>
            <a:endParaRPr lang="en-GB"/>
          </a:p>
        </p:txBody>
      </p:sp>
    </p:spTree>
    <p:extLst>
      <p:ext uri="{BB962C8B-B14F-4D97-AF65-F5344CB8AC3E}">
        <p14:creationId xmlns:p14="http://schemas.microsoft.com/office/powerpoint/2010/main" val="39795489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2B387E-7C52-49DE-8181-AC06583D7719}"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729174-71C1-41E5-AF87-B6E20B7BBB0A}" type="slidenum">
              <a:rPr lang="en-GB" smtClean="0"/>
              <a:t>‹#›</a:t>
            </a:fld>
            <a:endParaRPr lang="en-GB"/>
          </a:p>
        </p:txBody>
      </p:sp>
    </p:spTree>
    <p:extLst>
      <p:ext uri="{BB962C8B-B14F-4D97-AF65-F5344CB8AC3E}">
        <p14:creationId xmlns:p14="http://schemas.microsoft.com/office/powerpoint/2010/main" val="30003210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2B387E-7C52-49DE-8181-AC06583D7719}" type="datetimeFigureOut">
              <a:rPr lang="en-GB" smtClean="0"/>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729174-71C1-41E5-AF87-B6E20B7BBB0A}" type="slidenum">
              <a:rPr lang="en-GB" smtClean="0"/>
              <a:t>‹#›</a:t>
            </a:fld>
            <a:endParaRPr lang="en-GB"/>
          </a:p>
        </p:txBody>
      </p:sp>
    </p:spTree>
    <p:extLst>
      <p:ext uri="{BB962C8B-B14F-4D97-AF65-F5344CB8AC3E}">
        <p14:creationId xmlns:p14="http://schemas.microsoft.com/office/powerpoint/2010/main" val="3556192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A2B387E-7C52-49DE-8181-AC06583D7719}" type="datetimeFigureOut">
              <a:rPr lang="en-GB" smtClean="0"/>
              <a:t>24/03/2026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6729174-71C1-41E5-AF87-B6E20B7BBB0A}" type="slidenum">
              <a:rPr lang="en-GB" smtClean="0"/>
              <a:t>‹#›</a:t>
            </a:fld>
            <a:endParaRPr lang="en-GB"/>
          </a:p>
        </p:txBody>
      </p:sp>
    </p:spTree>
    <p:extLst>
      <p:ext uri="{BB962C8B-B14F-4D97-AF65-F5344CB8AC3E}">
        <p14:creationId xmlns:p14="http://schemas.microsoft.com/office/powerpoint/2010/main" val="101991206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www.vecteezy.com/vector-art/24568171-thank-you-handwritten-isolated-on-white-background-hand-drawn-lettering-style-one-line-drawing-signature-calligraphy-monoline-vector-illustration"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0BF8589-136E-4E3B-BD93-E666DAE6E181}"/>
              </a:ext>
            </a:extLst>
          </p:cNvPr>
          <p:cNvSpPr>
            <a:spLocks noGrp="1"/>
          </p:cNvSpPr>
          <p:nvPr>
            <p:ph type="ctrTitle"/>
          </p:nvPr>
        </p:nvSpPr>
        <p:spPr>
          <a:xfrm>
            <a:off x="1683543" y="3969371"/>
            <a:ext cx="8824913" cy="2073275"/>
          </a:xfrm>
          <a:prstGeom prst="rect">
            <a:avLst/>
          </a:prstGeom>
          <a:ln>
            <a:noFill/>
          </a:ln>
        </p:spPr>
        <p:txBody>
          <a:bodyPr vert="horz" lIns="0" tIns="0" rIns="0" bIns="0" rtlCol="0">
            <a:noAutofit/>
          </a:bodyPr>
          <a:lstStyle/>
          <a:p>
            <a:pPr algn="ctr">
              <a:lnSpc>
                <a:spcPct val="150000"/>
              </a:lnSpc>
              <a:spcAft>
                <a:spcPts val="800"/>
              </a:spcAft>
            </a:pPr>
            <a:br>
              <a:rPr lang="en-GB" sz="3200" b="1" dirty="0">
                <a:solidFill>
                  <a:srgbClr val="FFFFCC"/>
                </a:solidFill>
                <a:effectLst/>
                <a:latin typeface="Times New Roman" panose="02020603050405020304" pitchFamily="18" charset="0"/>
                <a:ea typeface="Segoe UI" panose="020B0502040204020203" pitchFamily="34" charset="0"/>
                <a:cs typeface="Times New Roman" panose="02020603050405020304" pitchFamily="18" charset="0"/>
              </a:rPr>
            </a:br>
            <a:r>
              <a:rPr lang="en-GB" sz="3200" b="1" dirty="0">
                <a:solidFill>
                  <a:srgbClr val="FFFFCC"/>
                </a:solidFill>
                <a:effectLst/>
                <a:latin typeface="Times New Roman" panose="02020603050405020304" pitchFamily="18" charset="0"/>
                <a:ea typeface="Segoe UI" panose="020B0502040204020203" pitchFamily="34" charset="0"/>
                <a:cs typeface="Times New Roman" panose="02020603050405020304" pitchFamily="18" charset="0"/>
              </a:rPr>
              <a:t>Digital Transformation in the Health and Care Professions </a:t>
            </a:r>
            <a:br>
              <a:rPr lang="en-GB" sz="3200" b="1" dirty="0">
                <a:solidFill>
                  <a:srgbClr val="FFFFCC"/>
                </a:solidFill>
                <a:effectLst/>
                <a:latin typeface="Times New Roman" panose="02020603050405020304" pitchFamily="18" charset="0"/>
                <a:ea typeface="Segoe UI" panose="020B0502040204020203" pitchFamily="34" charset="0"/>
                <a:cs typeface="Times New Roman" panose="02020603050405020304" pitchFamily="18" charset="0"/>
              </a:rPr>
            </a:br>
            <a:r>
              <a:rPr lang="en-GB" sz="3200" b="1" dirty="0">
                <a:solidFill>
                  <a:srgbClr val="FFFFCC"/>
                </a:solidFill>
                <a:effectLst/>
                <a:latin typeface="Times New Roman" panose="02020603050405020304" pitchFamily="18" charset="0"/>
                <a:ea typeface="Segoe UI" panose="020B0502040204020203" pitchFamily="34" charset="0"/>
                <a:cs typeface="Times New Roman" panose="02020603050405020304" pitchFamily="18" charset="0"/>
              </a:rPr>
              <a:t>(BMHP6026)</a:t>
            </a:r>
            <a:br>
              <a:rPr lang="en-GB"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3200" b="1" dirty="0">
                <a:solidFill>
                  <a:srgbClr val="FFFFCC"/>
                </a:solidFill>
                <a:effectLst/>
                <a:latin typeface="Times New Roman" panose="02020603050405020304" pitchFamily="18" charset="0"/>
                <a:ea typeface="Segoe UI" panose="020B0502040204020203" pitchFamily="34" charset="0"/>
                <a:cs typeface="Times New Roman" panose="02020603050405020304" pitchFamily="18" charset="0"/>
              </a:rPr>
              <a:t>Component 2 Assessment </a:t>
            </a:r>
            <a:br>
              <a:rPr lang="en-GB"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3200" b="1" dirty="0">
                <a:solidFill>
                  <a:srgbClr val="FFFFCC"/>
                </a:solidFill>
                <a:effectLst/>
                <a:latin typeface="Times New Roman" panose="02020603050405020304" pitchFamily="18" charset="0"/>
                <a:ea typeface="Segoe UI" panose="020B0502040204020203" pitchFamily="34" charset="0"/>
                <a:cs typeface="Times New Roman" panose="02020603050405020304" pitchFamily="18" charset="0"/>
              </a:rPr>
              <a:t>Student name: Emilia Dunguiongue</a:t>
            </a:r>
            <a:br>
              <a:rPr lang="en-GB" sz="3200" b="1" dirty="0">
                <a:solidFill>
                  <a:srgbClr val="FFFFCC"/>
                </a:solidFill>
                <a:effectLst/>
                <a:latin typeface="Times New Roman" panose="02020603050405020304" pitchFamily="18" charset="0"/>
                <a:ea typeface="Segoe UI" panose="020B0502040204020203" pitchFamily="34" charset="0"/>
                <a:cs typeface="Times New Roman" panose="02020603050405020304" pitchFamily="18" charset="0"/>
              </a:rPr>
            </a:br>
            <a:r>
              <a:rPr lang="en-GB" sz="3200" b="1" dirty="0">
                <a:solidFill>
                  <a:srgbClr val="FFFFCC"/>
                </a:solidFill>
                <a:effectLst/>
                <a:latin typeface="Times New Roman" panose="02020603050405020304" pitchFamily="18" charset="0"/>
                <a:ea typeface="Segoe UI" panose="020B0502040204020203" pitchFamily="34" charset="0"/>
                <a:cs typeface="Times New Roman" panose="02020603050405020304" pitchFamily="18" charset="0"/>
              </a:rPr>
              <a:t>Student ID: 2328855</a:t>
            </a:r>
            <a:br>
              <a:rPr lang="en-GB"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3200" b="1" dirty="0">
                <a:solidFill>
                  <a:schemeClr val="accent3">
                    <a:lumMod val="40000"/>
                    <a:lumOff val="60000"/>
                  </a:schemeClr>
                </a:solidFill>
                <a:effectLst/>
                <a:latin typeface="Times New Roman" panose="02020603050405020304" pitchFamily="18" charset="0"/>
                <a:ea typeface="Calibri" panose="020F0502020204030204" pitchFamily="34" charset="0"/>
                <a:cs typeface="Times New Roman" panose="02020603050405020304" pitchFamily="18" charset="0"/>
              </a:rPr>
              <a:t>Lecturer Name: Laila Surani</a:t>
            </a:r>
          </a:p>
        </p:txBody>
      </p:sp>
    </p:spTree>
    <p:extLst>
      <p:ext uri="{BB962C8B-B14F-4D97-AF65-F5344CB8AC3E}">
        <p14:creationId xmlns:p14="http://schemas.microsoft.com/office/powerpoint/2010/main" val="35136486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7A16DB7F-BF34-407C-AF49-E30D1ABEB7EF}"/>
              </a:ext>
            </a:extLst>
          </p:cNvPr>
          <p:cNvSpPr txBox="1"/>
          <p:nvPr/>
        </p:nvSpPr>
        <p:spPr>
          <a:xfrm>
            <a:off x="4134678" y="185530"/>
            <a:ext cx="3922644" cy="892552"/>
          </a:xfrm>
          <a:prstGeom prst="rect">
            <a:avLst/>
          </a:prstGeom>
          <a:noFill/>
        </p:spPr>
        <p:txBody>
          <a:bodyPr wrap="square" rtlCol="0">
            <a:spAutoFit/>
          </a:bodyPr>
          <a:lstStyle/>
          <a:p>
            <a:pPr algn="ctr"/>
            <a:r>
              <a:rPr lang="en-GB" sz="2800" b="1" kern="0" dirty="0">
                <a:effectLst/>
                <a:latin typeface="Times New Roman" panose="02020603050405020304" pitchFamily="18" charset="0"/>
                <a:cs typeface="Times New Roman" panose="02020603050405020304" pitchFamily="18" charset="0"/>
              </a:rPr>
              <a:t>Introduction</a:t>
            </a:r>
          </a:p>
          <a:p>
            <a:pPr algn="ctr"/>
            <a:endParaRPr lang="en-GB" sz="24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7EEDDB1D-D6AD-457B-8E49-B96BD09D5DDF}"/>
              </a:ext>
            </a:extLst>
          </p:cNvPr>
          <p:cNvSpPr txBox="1"/>
          <p:nvPr/>
        </p:nvSpPr>
        <p:spPr>
          <a:xfrm>
            <a:off x="246083" y="604448"/>
            <a:ext cx="7811239" cy="6494085"/>
          </a:xfrm>
          <a:prstGeom prst="rect">
            <a:avLst/>
          </a:prstGeom>
          <a:noFill/>
        </p:spPr>
        <p:txBody>
          <a:bodyPr wrap="square" rtlCol="0">
            <a:spAutoFit/>
          </a:bodyPr>
          <a:lstStyle/>
          <a:p>
            <a:pPr marL="342900" lvl="0" indent="-342900" algn="just">
              <a:lnSpc>
                <a:spcPct val="150000"/>
              </a:lnSpc>
              <a:buFont typeface="Arial" panose="020B0604020202020204" pitchFamily="34" charset="0"/>
              <a:buChar char="●"/>
            </a:pP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Dementia is a health condition which affects memory, thinking and daily activities of individuals. Forgetting things, wandering, getting lost, confusion and difficulty in performing regular tasks are signs of dementia (who, 2025).</a:t>
            </a:r>
            <a:endPar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GPS devices are helpful to provide safety to people with dementia and prevent them from accidents and being lost due to wandering.</a:t>
            </a:r>
            <a:endPar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Challenges regarding GPS devices, like ethical aspects and sleep disturbance, are discussed in this study.</a:t>
            </a:r>
            <a:endPar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endParaRPr lang="en-GB" sz="2600" dirty="0">
              <a:latin typeface="Times New Roman" panose="02020603050405020304" pitchFamily="18" charset="0"/>
              <a:cs typeface="Times New Roman" panose="02020603050405020304" pitchFamily="18" charset="0"/>
            </a:endParaRPr>
          </a:p>
        </p:txBody>
      </p:sp>
      <p:pic>
        <p:nvPicPr>
          <p:cNvPr id="1026" name="Picture 2" descr="How IoT Tracking Devices Can Help People with Dementia | Ambiq">
            <a:extLst>
              <a:ext uri="{FF2B5EF4-FFF2-40B4-BE49-F238E27FC236}">
                <a16:creationId xmlns:a16="http://schemas.microsoft.com/office/drawing/2014/main" id="{6F7E5B6F-7221-496A-A848-21C4CB8A27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4006" y="2166425"/>
            <a:ext cx="3403795" cy="34133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2652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33DD096-E0CA-46E2-B2AD-A4C682D7AA42}"/>
              </a:ext>
            </a:extLst>
          </p:cNvPr>
          <p:cNvSpPr txBox="1"/>
          <p:nvPr/>
        </p:nvSpPr>
        <p:spPr>
          <a:xfrm>
            <a:off x="4203895" y="309489"/>
            <a:ext cx="3784209" cy="954107"/>
          </a:xfrm>
          <a:prstGeom prst="rect">
            <a:avLst/>
          </a:prstGeom>
          <a:noFill/>
        </p:spPr>
        <p:txBody>
          <a:bodyPr wrap="square" rtlCol="0">
            <a:spAutoFit/>
          </a:bodyPr>
          <a:lstStyle/>
          <a:p>
            <a:pPr algn="ctr"/>
            <a:r>
              <a:rPr lang="en-GB" sz="2800" b="1" kern="0" dirty="0">
                <a:effectLst/>
                <a:latin typeface="Times New Roman" panose="02020603050405020304" pitchFamily="18" charset="0"/>
                <a:cs typeface="Arial" panose="020B0604020202020204" pitchFamily="34" charset="0"/>
              </a:rPr>
              <a:t>Impact on Workforce</a:t>
            </a:r>
          </a:p>
          <a:p>
            <a:endParaRPr lang="en-GB" sz="2800" dirty="0"/>
          </a:p>
        </p:txBody>
      </p:sp>
      <p:sp>
        <p:nvSpPr>
          <p:cNvPr id="6" name="TextBox 5">
            <a:extLst>
              <a:ext uri="{FF2B5EF4-FFF2-40B4-BE49-F238E27FC236}">
                <a16:creationId xmlns:a16="http://schemas.microsoft.com/office/drawing/2014/main" id="{2B22B823-0DC5-471D-8937-AAD08232111E}"/>
              </a:ext>
            </a:extLst>
          </p:cNvPr>
          <p:cNvSpPr txBox="1"/>
          <p:nvPr/>
        </p:nvSpPr>
        <p:spPr>
          <a:xfrm>
            <a:off x="5444197" y="786542"/>
            <a:ext cx="6414868" cy="6494085"/>
          </a:xfrm>
          <a:prstGeom prst="rect">
            <a:avLst/>
          </a:prstGeom>
          <a:noFill/>
        </p:spPr>
        <p:txBody>
          <a:bodyPr wrap="square" rtlCol="0">
            <a:spAutoFit/>
          </a:bodyPr>
          <a:lstStyle/>
          <a:p>
            <a:pPr marL="342900" lvl="0" indent="-342900" algn="just">
              <a:lnSpc>
                <a:spcPct val="150000"/>
              </a:lnSpc>
              <a:buFont typeface="Arial" panose="020B0604020202020204" pitchFamily="34" charset="0"/>
              <a:buChar char="●"/>
            </a:pP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GPS device has changed the roles of healthcare and social care workforce.</a:t>
            </a:r>
            <a:endPar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Training for digital competencies is required for health and social care workforce to successfully operate and interpret notifications of GPS devices (</a:t>
            </a:r>
            <a:r>
              <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rPr>
              <a:t>do Nascimento </a:t>
            </a:r>
            <a:r>
              <a:rPr lang="en-GB" sz="2600" i="1" u="none" strike="noStrike" dirty="0">
                <a:effectLst/>
                <a:latin typeface="Times New Roman" panose="02020603050405020304" pitchFamily="18" charset="0"/>
                <a:ea typeface="Arial" panose="020B0604020202020204" pitchFamily="34" charset="0"/>
                <a:cs typeface="Times New Roman" panose="02020603050405020304" pitchFamily="18" charset="0"/>
              </a:rPr>
              <a:t>et al</a:t>
            </a:r>
            <a:r>
              <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rPr>
              <a:t>. 2023)</a:t>
            </a: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Implementation of GPS devices showcases a shift from traditional physical supervision toward digital technology.</a:t>
            </a:r>
            <a:endPar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endParaRPr lang="en-GB" sz="2600" dirty="0">
              <a:latin typeface="Times New Roman" panose="02020603050405020304" pitchFamily="18" charset="0"/>
              <a:cs typeface="Times New Roman" panose="02020603050405020304" pitchFamily="18" charset="0"/>
            </a:endParaRPr>
          </a:p>
        </p:txBody>
      </p:sp>
      <p:pic>
        <p:nvPicPr>
          <p:cNvPr id="2050" name="Picture 2" descr="Primary dementia care based on the individual needs of the patient: study  protocol of the cluster randomized controlled trial, DemStepCare | BMC  Geriatrics | Springer Nature Link">
            <a:extLst>
              <a:ext uri="{FF2B5EF4-FFF2-40B4-BE49-F238E27FC236}">
                <a16:creationId xmlns:a16="http://schemas.microsoft.com/office/drawing/2014/main" id="{A912BC53-1955-440E-B146-5812262134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895" y="1674055"/>
            <a:ext cx="5101030" cy="44416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12535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5EB0D69-6661-4658-9218-B753DFB27E48}"/>
              </a:ext>
            </a:extLst>
          </p:cNvPr>
          <p:cNvSpPr txBox="1"/>
          <p:nvPr/>
        </p:nvSpPr>
        <p:spPr>
          <a:xfrm>
            <a:off x="3802966" y="168812"/>
            <a:ext cx="4586067" cy="954107"/>
          </a:xfrm>
          <a:prstGeom prst="rect">
            <a:avLst/>
          </a:prstGeom>
          <a:noFill/>
        </p:spPr>
        <p:txBody>
          <a:bodyPr wrap="square" rtlCol="0">
            <a:spAutoFit/>
          </a:bodyPr>
          <a:lstStyle/>
          <a:p>
            <a:pPr algn="ctr"/>
            <a:r>
              <a:rPr lang="en-GB" sz="2800" b="1" kern="0" dirty="0">
                <a:effectLst/>
                <a:latin typeface="Times New Roman" panose="02020603050405020304" pitchFamily="18" charset="0"/>
                <a:cs typeface="Arial" panose="020B0604020202020204" pitchFamily="34" charset="0"/>
              </a:rPr>
              <a:t>Impact on Service Delivery</a:t>
            </a:r>
          </a:p>
          <a:p>
            <a:endParaRPr lang="en-GB" sz="2800" dirty="0"/>
          </a:p>
        </p:txBody>
      </p:sp>
      <p:sp>
        <p:nvSpPr>
          <p:cNvPr id="7" name="TextBox 6">
            <a:extLst>
              <a:ext uri="{FF2B5EF4-FFF2-40B4-BE49-F238E27FC236}">
                <a16:creationId xmlns:a16="http://schemas.microsoft.com/office/drawing/2014/main" id="{D264BF3F-CBDA-479B-A958-CDE3866844D1}"/>
              </a:ext>
            </a:extLst>
          </p:cNvPr>
          <p:cNvSpPr txBox="1"/>
          <p:nvPr/>
        </p:nvSpPr>
        <p:spPr>
          <a:xfrm>
            <a:off x="534572" y="615088"/>
            <a:ext cx="7709096" cy="6494085"/>
          </a:xfrm>
          <a:prstGeom prst="rect">
            <a:avLst/>
          </a:prstGeom>
          <a:noFill/>
        </p:spPr>
        <p:txBody>
          <a:bodyPr wrap="square" rtlCol="0">
            <a:spAutoFit/>
          </a:bodyPr>
          <a:lstStyle/>
          <a:p>
            <a:pPr marL="342900" lvl="0" indent="-342900" algn="just">
              <a:lnSpc>
                <a:spcPct val="150000"/>
              </a:lnSpc>
              <a:buFont typeface="Arial" panose="020B0604020202020204" pitchFamily="34" charset="0"/>
              <a:buChar char="●"/>
            </a:pP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GPS devices provide notifications to caregivers and family members of dementia-affected people regarding wandering, which ensures safety of people with dementia.</a:t>
            </a:r>
            <a:endPar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Real-time location and notifications help in quick actions of caregivers and family members, which avoid chances of any incidents or being lost (</a:t>
            </a:r>
            <a:r>
              <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rPr>
              <a:t>Osipov and Skryl, 2021)</a:t>
            </a: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Daily care becomes crucial with the adoption of GPS devices for people with dementia.</a:t>
            </a:r>
            <a:endPar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endParaRPr lang="en-GB" sz="2600" dirty="0">
              <a:latin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a16="http://schemas.microsoft.com/office/drawing/2014/main" id="{5483483D-7661-4E29-904F-FFB649A87954}"/>
              </a:ext>
            </a:extLst>
          </p:cNvPr>
          <p:cNvPicPr>
            <a:picLocks noChangeAspect="1"/>
          </p:cNvPicPr>
          <p:nvPr/>
        </p:nvPicPr>
        <p:blipFill>
          <a:blip r:embed="rId3"/>
          <a:stretch>
            <a:fillRect/>
          </a:stretch>
        </p:blipFill>
        <p:spPr>
          <a:xfrm>
            <a:off x="8389033" y="1786597"/>
            <a:ext cx="3638844" cy="3309510"/>
          </a:xfrm>
          <a:prstGeom prst="rect">
            <a:avLst/>
          </a:prstGeom>
        </p:spPr>
      </p:pic>
    </p:spTree>
    <p:extLst>
      <p:ext uri="{BB962C8B-B14F-4D97-AF65-F5344CB8AC3E}">
        <p14:creationId xmlns:p14="http://schemas.microsoft.com/office/powerpoint/2010/main" val="3530645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D198261-5690-4B76-9CE7-4CED52B2FFA2}"/>
              </a:ext>
            </a:extLst>
          </p:cNvPr>
          <p:cNvSpPr txBox="1"/>
          <p:nvPr/>
        </p:nvSpPr>
        <p:spPr>
          <a:xfrm>
            <a:off x="3978812" y="182880"/>
            <a:ext cx="4234375" cy="954107"/>
          </a:xfrm>
          <a:prstGeom prst="rect">
            <a:avLst/>
          </a:prstGeom>
          <a:noFill/>
        </p:spPr>
        <p:txBody>
          <a:bodyPr wrap="square" rtlCol="0">
            <a:spAutoFit/>
          </a:bodyPr>
          <a:lstStyle/>
          <a:p>
            <a:pPr algn="ctr"/>
            <a:r>
              <a:rPr lang="en-GB" sz="2800" b="1" kern="0" dirty="0">
                <a:effectLst/>
                <a:latin typeface="Times New Roman" panose="02020603050405020304" pitchFamily="18" charset="0"/>
                <a:cs typeface="Arial" panose="020B0604020202020204" pitchFamily="34" charset="0"/>
              </a:rPr>
              <a:t>Impact on Patients</a:t>
            </a:r>
          </a:p>
          <a:p>
            <a:pPr algn="ctr"/>
            <a:endParaRPr lang="en-GB" sz="2800" dirty="0"/>
          </a:p>
        </p:txBody>
      </p:sp>
      <p:sp>
        <p:nvSpPr>
          <p:cNvPr id="6" name="TextBox 5">
            <a:extLst>
              <a:ext uri="{FF2B5EF4-FFF2-40B4-BE49-F238E27FC236}">
                <a16:creationId xmlns:a16="http://schemas.microsoft.com/office/drawing/2014/main" id="{281E5144-95C0-400B-8A49-AA0505FED8C9}"/>
              </a:ext>
            </a:extLst>
          </p:cNvPr>
          <p:cNvSpPr txBox="1"/>
          <p:nvPr/>
        </p:nvSpPr>
        <p:spPr>
          <a:xfrm>
            <a:off x="5134708" y="598378"/>
            <a:ext cx="6644639" cy="6494085"/>
          </a:xfrm>
          <a:prstGeom prst="rect">
            <a:avLst/>
          </a:prstGeom>
          <a:noFill/>
        </p:spPr>
        <p:txBody>
          <a:bodyPr wrap="square" rtlCol="0">
            <a:spAutoFit/>
          </a:bodyPr>
          <a:lstStyle/>
          <a:p>
            <a:pPr marL="342900" lvl="0" indent="-342900" algn="just">
              <a:lnSpc>
                <a:spcPct val="150000"/>
              </a:lnSpc>
              <a:buFont typeface="Arial" panose="020B0604020202020204" pitchFamily="34" charset="0"/>
              <a:buChar char="●"/>
            </a:pP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GPS devices are significant in promoting the safety and independence of people with dementia.</a:t>
            </a:r>
            <a:endPar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GPS devices are crucial to track activity of the dementia-affected people while providing them autonomy at the same time (Ó Breasail </a:t>
            </a:r>
            <a:r>
              <a:rPr lang="en-GB" sz="26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2021).</a:t>
            </a:r>
            <a:endPar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Although dementia-affected people may feel disturbed or uncomfortable wearing these GPS devices, especially when sleeping.</a:t>
            </a:r>
            <a:endPar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endParaRPr lang="en-GB" sz="2600" dirty="0">
              <a:latin typeface="Times New Roman" panose="02020603050405020304" pitchFamily="18" charset="0"/>
              <a:cs typeface="Times New Roman" panose="02020603050405020304" pitchFamily="18" charset="0"/>
            </a:endParaRPr>
          </a:p>
        </p:txBody>
      </p:sp>
      <p:pic>
        <p:nvPicPr>
          <p:cNvPr id="3076" name="Picture 4" descr="Is GPS Tracking For Seniors Worth It? The Pros &amp; Cons | Trualta">
            <a:extLst>
              <a:ext uri="{FF2B5EF4-FFF2-40B4-BE49-F238E27FC236}">
                <a16:creationId xmlns:a16="http://schemas.microsoft.com/office/drawing/2014/main" id="{D4FC0004-6FA3-4C51-B174-A96619F99D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2260" y="1957350"/>
            <a:ext cx="4379742" cy="32527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6430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61AC23A-B35F-4B49-A7A8-67F3FAA52473}"/>
              </a:ext>
            </a:extLst>
          </p:cNvPr>
          <p:cNvSpPr txBox="1"/>
          <p:nvPr/>
        </p:nvSpPr>
        <p:spPr>
          <a:xfrm>
            <a:off x="4126523" y="175344"/>
            <a:ext cx="3938953" cy="954107"/>
          </a:xfrm>
          <a:prstGeom prst="rect">
            <a:avLst/>
          </a:prstGeom>
          <a:noFill/>
        </p:spPr>
        <p:txBody>
          <a:bodyPr wrap="square" rtlCol="0">
            <a:spAutoFit/>
          </a:bodyPr>
          <a:lstStyle/>
          <a:p>
            <a:pPr algn="ctr"/>
            <a:r>
              <a:rPr lang="en-GB" sz="2800" b="1" kern="0" dirty="0">
                <a:effectLst/>
                <a:latin typeface="Times New Roman" panose="02020603050405020304" pitchFamily="18" charset="0"/>
                <a:cs typeface="Arial" panose="020B0604020202020204" pitchFamily="34" charset="0"/>
              </a:rPr>
              <a:t>Impact on Community</a:t>
            </a:r>
          </a:p>
          <a:p>
            <a:pPr algn="ctr"/>
            <a:endParaRPr lang="en-GB" sz="2800" dirty="0"/>
          </a:p>
        </p:txBody>
      </p:sp>
      <p:sp>
        <p:nvSpPr>
          <p:cNvPr id="6" name="TextBox 5">
            <a:extLst>
              <a:ext uri="{FF2B5EF4-FFF2-40B4-BE49-F238E27FC236}">
                <a16:creationId xmlns:a16="http://schemas.microsoft.com/office/drawing/2014/main" id="{5E01845D-F1E3-412A-B13D-F527E7D3366B}"/>
              </a:ext>
            </a:extLst>
          </p:cNvPr>
          <p:cNvSpPr txBox="1"/>
          <p:nvPr/>
        </p:nvSpPr>
        <p:spPr>
          <a:xfrm>
            <a:off x="0" y="477599"/>
            <a:ext cx="9641495" cy="6294031"/>
          </a:xfrm>
          <a:prstGeom prst="rect">
            <a:avLst/>
          </a:prstGeom>
          <a:noFill/>
        </p:spPr>
        <p:txBody>
          <a:bodyPr wrap="square" rtlCol="0">
            <a:spAutoFit/>
          </a:bodyPr>
          <a:lstStyle/>
          <a:p>
            <a:pPr marL="457200" lvl="0" indent="-457200" algn="just">
              <a:lnSpc>
                <a:spcPct val="150000"/>
              </a:lnSpc>
              <a:buFont typeface="Arial" panose="020B0604020202020204" pitchFamily="34" charset="0"/>
              <a:buChar char="•"/>
            </a:pP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GPS devices are beneficial for providing effective care for people with dementia while they stay in their homes.</a:t>
            </a:r>
            <a:endPar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457200" lvl="0" indent="-457200" algn="just">
              <a:lnSpc>
                <a:spcPct val="150000"/>
              </a:lnSpc>
              <a:buFont typeface="Arial" panose="020B0604020202020204" pitchFamily="34" charset="0"/>
              <a:buChar char="•"/>
            </a:pP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GPS devices reduce pressure on healthcare organisations and emergency services.</a:t>
            </a:r>
            <a:endPar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457200" lvl="0" indent="-457200" algn="just">
              <a:lnSpc>
                <a:spcPct val="150000"/>
              </a:lnSpc>
              <a:buFont typeface="Arial" panose="020B0604020202020204" pitchFamily="34" charset="0"/>
              <a:buChar char="•"/>
            </a:pP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GPS devices help patients to live their regular lives in their community, which is beneficial for their mental health (Bayat and Mihailidis, 2021).</a:t>
            </a:r>
            <a:endPar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457200" lvl="0" indent="-457200" algn="just">
              <a:lnSpc>
                <a:spcPct val="150000"/>
              </a:lnSpc>
              <a:buFont typeface="Arial" panose="020B0604020202020204" pitchFamily="34" charset="0"/>
              <a:buChar char="•"/>
            </a:pP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Although over-dependency on GPS devices may limit human interaction and community support.</a:t>
            </a:r>
            <a:endPar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457200" indent="-457200">
              <a:buFont typeface="Arial" panose="020B0604020202020204" pitchFamily="34" charset="0"/>
              <a:buChar char="•"/>
            </a:pPr>
            <a:r>
              <a:rPr lang="en-GB" sz="2600" dirty="0">
                <a:effectLst/>
                <a:latin typeface="Times New Roman" panose="02020603050405020304" pitchFamily="18" charset="0"/>
                <a:ea typeface="Times New Roman" panose="02020603050405020304" pitchFamily="18" charset="0"/>
                <a:cs typeface="Times New Roman" panose="02020603050405020304" pitchFamily="18" charset="0"/>
              </a:rPr>
              <a:t>Inequality in GPS devices can increase the gap between patients who can afford this digital technology and those who cannot afford. </a:t>
            </a:r>
            <a:endParaRPr lang="en-GB" sz="2600" dirty="0">
              <a:latin typeface="Times New Roman" panose="02020603050405020304" pitchFamily="18" charset="0"/>
              <a:cs typeface="Times New Roman" panose="02020603050405020304" pitchFamily="18" charset="0"/>
            </a:endParaRPr>
          </a:p>
        </p:txBody>
      </p:sp>
      <p:pic>
        <p:nvPicPr>
          <p:cNvPr id="5122" name="Picture 2" descr="Dementia care and the benefit of experience – Social care">
            <a:extLst>
              <a:ext uri="{FF2B5EF4-FFF2-40B4-BE49-F238E27FC236}">
                <a16:creationId xmlns:a16="http://schemas.microsoft.com/office/drawing/2014/main" id="{4A014572-B16C-40E7-B529-36CCF727FB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41496" y="2025747"/>
            <a:ext cx="2550504" cy="2427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66478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69AB5A2-9212-4FAE-9B40-74FC3B818B26}"/>
              </a:ext>
            </a:extLst>
          </p:cNvPr>
          <p:cNvSpPr txBox="1"/>
          <p:nvPr/>
        </p:nvSpPr>
        <p:spPr>
          <a:xfrm>
            <a:off x="3407740" y="154744"/>
            <a:ext cx="4657737" cy="954107"/>
          </a:xfrm>
          <a:prstGeom prst="rect">
            <a:avLst/>
          </a:prstGeom>
          <a:noFill/>
        </p:spPr>
        <p:txBody>
          <a:bodyPr wrap="square" rtlCol="0">
            <a:spAutoFit/>
          </a:bodyPr>
          <a:lstStyle/>
          <a:p>
            <a:pPr algn="ctr"/>
            <a:r>
              <a:rPr lang="en-GB" sz="2800" b="1" kern="0" dirty="0">
                <a:effectLst/>
                <a:latin typeface="Times New Roman" panose="02020603050405020304" pitchFamily="18" charset="0"/>
                <a:cs typeface="Arial" panose="020B0604020202020204" pitchFamily="34" charset="0"/>
              </a:rPr>
              <a:t>Challenges of the Innovation</a:t>
            </a:r>
          </a:p>
          <a:p>
            <a:pPr algn="ctr"/>
            <a:endParaRPr lang="en-GB" sz="2800" dirty="0"/>
          </a:p>
        </p:txBody>
      </p:sp>
      <p:sp>
        <p:nvSpPr>
          <p:cNvPr id="6" name="TextBox 5">
            <a:extLst>
              <a:ext uri="{FF2B5EF4-FFF2-40B4-BE49-F238E27FC236}">
                <a16:creationId xmlns:a16="http://schemas.microsoft.com/office/drawing/2014/main" id="{8C789773-998E-4538-A257-D928180246C8}"/>
              </a:ext>
            </a:extLst>
          </p:cNvPr>
          <p:cNvSpPr txBox="1"/>
          <p:nvPr/>
        </p:nvSpPr>
        <p:spPr>
          <a:xfrm>
            <a:off x="4726744" y="631797"/>
            <a:ext cx="7396249" cy="6494085"/>
          </a:xfrm>
          <a:prstGeom prst="rect">
            <a:avLst/>
          </a:prstGeom>
          <a:noFill/>
        </p:spPr>
        <p:txBody>
          <a:bodyPr wrap="square" rtlCol="0">
            <a:spAutoFit/>
          </a:bodyPr>
          <a:lstStyle/>
          <a:p>
            <a:pPr marL="342900" lvl="0" indent="-342900" algn="just">
              <a:lnSpc>
                <a:spcPct val="150000"/>
              </a:lnSpc>
              <a:buFont typeface="Arial" panose="020B0604020202020204" pitchFamily="34" charset="0"/>
              <a:buChar char="●"/>
            </a:pP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Ethical considerations regarding consent of patients and maintaining their privacy are crucial aspects. Consent of patients is required before providing them with GPS devices (Ehn </a:t>
            </a:r>
            <a:r>
              <a:rPr lang="en-GB" sz="26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2021).</a:t>
            </a:r>
            <a:endPar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Reliance on mobile networks and technical failures are crucial challenges for implementation of GPS devices for people with dementia.</a:t>
            </a:r>
            <a:endPar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Patient distress and discomfort due to wearing these devices are crucial challenges that need to be addressed.</a:t>
            </a:r>
            <a:endPar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algn="just"/>
            <a:endParaRPr lang="en-GB" sz="2600" dirty="0">
              <a:latin typeface="Times New Roman" panose="02020603050405020304" pitchFamily="18" charset="0"/>
              <a:cs typeface="Times New Roman" panose="02020603050405020304" pitchFamily="18" charset="0"/>
            </a:endParaRPr>
          </a:p>
        </p:txBody>
      </p:sp>
      <p:pic>
        <p:nvPicPr>
          <p:cNvPr id="6148" name="Picture 4" descr="Common Gps Tracking Device Problems">
            <a:extLst>
              <a:ext uri="{FF2B5EF4-FFF2-40B4-BE49-F238E27FC236}">
                <a16:creationId xmlns:a16="http://schemas.microsoft.com/office/drawing/2014/main" id="{A5F5E9B8-987C-4C95-B887-AA3CB8BCF2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007" y="1765332"/>
            <a:ext cx="4657737" cy="3110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8613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B2428CF-BC98-4B58-99C8-4D6F0611FA09}"/>
              </a:ext>
            </a:extLst>
          </p:cNvPr>
          <p:cNvSpPr txBox="1"/>
          <p:nvPr/>
        </p:nvSpPr>
        <p:spPr>
          <a:xfrm>
            <a:off x="4703298" y="168813"/>
            <a:ext cx="3259016" cy="954107"/>
          </a:xfrm>
          <a:prstGeom prst="rect">
            <a:avLst/>
          </a:prstGeom>
          <a:noFill/>
        </p:spPr>
        <p:txBody>
          <a:bodyPr wrap="square" rtlCol="0">
            <a:spAutoFit/>
          </a:bodyPr>
          <a:lstStyle/>
          <a:p>
            <a:pPr algn="ctr"/>
            <a:r>
              <a:rPr lang="en-GB" sz="2800" b="1" kern="0" dirty="0">
                <a:effectLst/>
                <a:latin typeface="Times New Roman" panose="02020603050405020304" pitchFamily="18" charset="0"/>
                <a:cs typeface="Arial" panose="020B0604020202020204" pitchFamily="34" charset="0"/>
              </a:rPr>
              <a:t>Recommendations</a:t>
            </a:r>
          </a:p>
          <a:p>
            <a:pPr algn="ctr"/>
            <a:endParaRPr lang="en-GB" sz="2800" dirty="0"/>
          </a:p>
        </p:txBody>
      </p:sp>
      <p:sp>
        <p:nvSpPr>
          <p:cNvPr id="6" name="TextBox 5">
            <a:extLst>
              <a:ext uri="{FF2B5EF4-FFF2-40B4-BE49-F238E27FC236}">
                <a16:creationId xmlns:a16="http://schemas.microsoft.com/office/drawing/2014/main" id="{222D0EAA-F253-48E2-A4A0-F6028C80B7DA}"/>
              </a:ext>
            </a:extLst>
          </p:cNvPr>
          <p:cNvSpPr txBox="1"/>
          <p:nvPr/>
        </p:nvSpPr>
        <p:spPr>
          <a:xfrm>
            <a:off x="0" y="885261"/>
            <a:ext cx="7230793" cy="6022098"/>
          </a:xfrm>
          <a:prstGeom prst="rect">
            <a:avLst/>
          </a:prstGeom>
          <a:noFill/>
        </p:spPr>
        <p:txBody>
          <a:bodyPr wrap="square" rtlCol="0">
            <a:spAutoFit/>
          </a:bodyPr>
          <a:lstStyle/>
          <a:p>
            <a:pPr marL="342900" lvl="0" indent="-342900" algn="just">
              <a:lnSpc>
                <a:spcPct val="150000"/>
              </a:lnSpc>
              <a:buFont typeface="Arial" panose="020B0604020202020204" pitchFamily="34" charset="0"/>
              <a:buChar char="●"/>
            </a:pP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Effectiveness of GPS devices can be increased by implementing a person-centred care approach (</a:t>
            </a:r>
            <a:r>
              <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rPr>
              <a:t>Papavasiliou </a:t>
            </a:r>
            <a:r>
              <a:rPr lang="en-GB" sz="2600" i="1" u="none" strike="noStrike" dirty="0">
                <a:effectLst/>
                <a:latin typeface="Times New Roman" panose="02020603050405020304" pitchFamily="18" charset="0"/>
                <a:ea typeface="Arial" panose="020B0604020202020204" pitchFamily="34" charset="0"/>
                <a:cs typeface="Times New Roman" panose="02020603050405020304" pitchFamily="18" charset="0"/>
              </a:rPr>
              <a:t>et al</a:t>
            </a:r>
            <a:r>
              <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rPr>
              <a:t>. 2021)</a:t>
            </a: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Effectiveness of GPS devices can be enhanced by providing training to the workforce.</a:t>
            </a:r>
            <a:endPar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Clear consent of patients helps to address ethical issues.</a:t>
            </a:r>
            <a:endPar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Reliable technical support can be helpful to increase effectiveness of GPS devices for people with dementia.</a:t>
            </a:r>
            <a:endPar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8" name="Picture 7">
            <a:extLst>
              <a:ext uri="{FF2B5EF4-FFF2-40B4-BE49-F238E27FC236}">
                <a16:creationId xmlns:a16="http://schemas.microsoft.com/office/drawing/2014/main" id="{CEAB510B-83CE-40C5-96B6-5DBBEA00CEAE}"/>
              </a:ext>
            </a:extLst>
          </p:cNvPr>
          <p:cNvPicPr>
            <a:picLocks noChangeAspect="1"/>
          </p:cNvPicPr>
          <p:nvPr/>
        </p:nvPicPr>
        <p:blipFill>
          <a:blip r:embed="rId3"/>
          <a:stretch>
            <a:fillRect/>
          </a:stretch>
        </p:blipFill>
        <p:spPr>
          <a:xfrm>
            <a:off x="7343335" y="1785550"/>
            <a:ext cx="4726745" cy="2991267"/>
          </a:xfrm>
          <a:prstGeom prst="rect">
            <a:avLst/>
          </a:prstGeom>
        </p:spPr>
      </p:pic>
    </p:spTree>
    <p:extLst>
      <p:ext uri="{BB962C8B-B14F-4D97-AF65-F5344CB8AC3E}">
        <p14:creationId xmlns:p14="http://schemas.microsoft.com/office/powerpoint/2010/main" val="18122291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F764A21-54E4-4A8E-A94D-6F153B4C505F}"/>
              </a:ext>
            </a:extLst>
          </p:cNvPr>
          <p:cNvSpPr txBox="1"/>
          <p:nvPr/>
        </p:nvSpPr>
        <p:spPr>
          <a:xfrm>
            <a:off x="4232030" y="119073"/>
            <a:ext cx="3727939" cy="954107"/>
          </a:xfrm>
          <a:prstGeom prst="rect">
            <a:avLst/>
          </a:prstGeom>
          <a:noFill/>
        </p:spPr>
        <p:txBody>
          <a:bodyPr wrap="square" rtlCol="0">
            <a:spAutoFit/>
          </a:bodyPr>
          <a:lstStyle/>
          <a:p>
            <a:pPr algn="ctr"/>
            <a:r>
              <a:rPr lang="en-GB" sz="2800" b="1" kern="0" dirty="0">
                <a:effectLst/>
                <a:latin typeface="Times New Roman" panose="02020603050405020304" pitchFamily="18" charset="0"/>
                <a:cs typeface="Times New Roman" panose="02020603050405020304" pitchFamily="18" charset="0"/>
              </a:rPr>
              <a:t>Conclusion</a:t>
            </a:r>
          </a:p>
          <a:p>
            <a:pPr algn="ctr"/>
            <a:endParaRPr lang="en-GB" sz="28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278B794B-D142-4028-8148-4ECB59C55772}"/>
              </a:ext>
            </a:extLst>
          </p:cNvPr>
          <p:cNvSpPr txBox="1"/>
          <p:nvPr/>
        </p:nvSpPr>
        <p:spPr>
          <a:xfrm>
            <a:off x="4232030" y="534571"/>
            <a:ext cx="7612967" cy="5893921"/>
          </a:xfrm>
          <a:prstGeom prst="rect">
            <a:avLst/>
          </a:prstGeom>
          <a:noFill/>
        </p:spPr>
        <p:txBody>
          <a:bodyPr wrap="square" rtlCol="0">
            <a:spAutoFit/>
          </a:bodyPr>
          <a:lstStyle/>
          <a:p>
            <a:pPr marL="342900" lvl="0" indent="-342900" algn="just">
              <a:lnSpc>
                <a:spcPct val="150000"/>
              </a:lnSpc>
              <a:buFont typeface="Arial" panose="020B0604020202020204" pitchFamily="34" charset="0"/>
              <a:buChar char="●"/>
            </a:pP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Impacts of GPS devices on workforce, service delivery, patients and community are described in this study.</a:t>
            </a:r>
            <a:endPar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Challenges associated with GPS devices, like ethical considerations, technological issues and patient discomfort, are discussed in this study.</a:t>
            </a:r>
            <a:endPar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This study provides important recommendations to improve effectiveness of GPS devices for people with dementia.</a:t>
            </a:r>
            <a:endParaRPr lang="en-GB" sz="2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endParaRPr lang="en-GB" sz="2600" dirty="0">
              <a:latin typeface="Times New Roman" panose="02020603050405020304" pitchFamily="18" charset="0"/>
              <a:cs typeface="Times New Roman" panose="02020603050405020304" pitchFamily="18" charset="0"/>
            </a:endParaRPr>
          </a:p>
        </p:txBody>
      </p:sp>
      <p:pic>
        <p:nvPicPr>
          <p:cNvPr id="7170" name="Picture 2" descr="Tracker for Dementia Patients Singapore: Best 2025 GPS Options | 01">
            <a:extLst>
              <a:ext uri="{FF2B5EF4-FFF2-40B4-BE49-F238E27FC236}">
                <a16:creationId xmlns:a16="http://schemas.microsoft.com/office/drawing/2014/main" id="{485AC647-D669-4C2E-895F-2D7ADEFC6E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4123" y="1529499"/>
            <a:ext cx="3732628" cy="32248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95501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F764A21-54E4-4A8E-A94D-6F153B4C505F}"/>
              </a:ext>
            </a:extLst>
          </p:cNvPr>
          <p:cNvSpPr txBox="1"/>
          <p:nvPr/>
        </p:nvSpPr>
        <p:spPr>
          <a:xfrm>
            <a:off x="4232030" y="189411"/>
            <a:ext cx="3727939" cy="1384995"/>
          </a:xfrm>
          <a:prstGeom prst="rect">
            <a:avLst/>
          </a:prstGeom>
          <a:noFill/>
        </p:spPr>
        <p:txBody>
          <a:bodyPr wrap="square" rtlCol="0">
            <a:spAutoFit/>
          </a:bodyPr>
          <a:lstStyle/>
          <a:p>
            <a:pPr algn="ctr"/>
            <a:r>
              <a:rPr lang="en-GB" sz="2800" b="1" kern="0" dirty="0">
                <a:effectLst/>
                <a:latin typeface="Times New Roman" panose="02020603050405020304" pitchFamily="18" charset="0"/>
                <a:cs typeface="Arial" panose="020B0604020202020204" pitchFamily="34" charset="0"/>
              </a:rPr>
              <a:t>Reference List</a:t>
            </a:r>
          </a:p>
          <a:p>
            <a:pPr algn="ctr"/>
            <a:endParaRPr lang="en-GB" sz="2800" b="1" kern="0" dirty="0">
              <a:effectLst/>
              <a:latin typeface="Times New Roman" panose="02020603050405020304" pitchFamily="18" charset="0"/>
              <a:cs typeface="Times New Roman" panose="02020603050405020304" pitchFamily="18" charset="0"/>
            </a:endParaRPr>
          </a:p>
          <a:p>
            <a:pPr algn="ctr"/>
            <a:endParaRPr lang="en-GB" sz="28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07D4427A-19DE-4A3A-B43D-71A6B386192D}"/>
              </a:ext>
            </a:extLst>
          </p:cNvPr>
          <p:cNvSpPr txBox="1"/>
          <p:nvPr/>
        </p:nvSpPr>
        <p:spPr>
          <a:xfrm>
            <a:off x="286042" y="742626"/>
            <a:ext cx="11619914" cy="6355586"/>
          </a:xfrm>
          <a:prstGeom prst="rect">
            <a:avLst/>
          </a:prstGeom>
          <a:noFill/>
        </p:spPr>
        <p:txBody>
          <a:bodyPr wrap="square" rtlCol="0">
            <a:spAutoFit/>
          </a:bodyPr>
          <a:lstStyle/>
          <a:p>
            <a:pPr algn="just">
              <a:lnSpc>
                <a:spcPct val="150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Barde, S., Upendra, S. and Kaur, J., (2023), November. Using tracking device on patients with dementia: A systematic review. In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2023 International Conference on Integration of Computational Intelligent System (ICICIS) </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(pp. 1-4). IEEE.</a:t>
            </a:r>
            <a:endParaRPr lang="en-GB" sz="11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Bayat, S. and Mihailidis, A., (2021). Outdoor life in dementia: How predictable are people with dementia in their mobility?.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Alzheimer's &amp; Dementia: Diagnosis, Assessment &amp; Disease Monitoring, 13</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(1), p.e12187.</a:t>
            </a:r>
            <a:endParaRPr lang="en-GB" sz="11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Chung, J., Sargent, L. and Brown, R., (2020). Use of GPS tracking technology to measure mobility in older adults: A systematic review.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Innovation in Aging, 4</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Suppl</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1), p.196.</a:t>
            </a:r>
            <a:endParaRPr lang="en-GB" sz="11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Cullen, A., Mazhar, M.K.A., Smith, M.D., Lithander, F.E., Ó Breasail, M. and Henderson, E.J., (2022). Wearable and portable GPS solutions for monitoring mobility in dementia: a systematic review.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Sensors, 22</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(9), p.3336.</a:t>
            </a:r>
            <a:endParaRPr lang="en-GB" sz="11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100" dirty="0">
                <a:effectLst/>
                <a:latin typeface="Times New Roman" panose="02020603050405020304" pitchFamily="18" charset="0"/>
                <a:ea typeface="Arial" panose="020B0604020202020204" pitchFamily="34" charset="0"/>
                <a:cs typeface="Times New Roman" panose="02020603050405020304" pitchFamily="18" charset="0"/>
              </a:rPr>
              <a:t>do Nascimento, I.J.B., Abdulazeem, H.M., Vasanthan, L.T., Martinez, E.Z., Zucoloto, M.L., Østengaard, L., Azzopardi-Muscat, N., Zapata, T. and Novillo-Ortiz, D., (2023). The global effect of digital health technologies on health workers’ competencies and health workplace: an umbrella review of systematic reviews and lexical-based and sentence-based meta-analysis. </a:t>
            </a:r>
            <a:r>
              <a:rPr lang="en-GB" sz="1100" i="1" dirty="0">
                <a:effectLst/>
                <a:latin typeface="Times New Roman" panose="02020603050405020304" pitchFamily="18" charset="0"/>
                <a:ea typeface="Arial" panose="020B0604020202020204" pitchFamily="34" charset="0"/>
                <a:cs typeface="Times New Roman" panose="02020603050405020304" pitchFamily="18" charset="0"/>
              </a:rPr>
              <a:t>The Lancet Digital Health</a:t>
            </a:r>
            <a:r>
              <a:rPr lang="en-GB" sz="1100" dirty="0">
                <a:effectLst/>
                <a:latin typeface="Times New Roman" panose="02020603050405020304" pitchFamily="18" charset="0"/>
                <a:ea typeface="Arial" panose="020B0604020202020204" pitchFamily="34" charset="0"/>
                <a:cs typeface="Times New Roman" panose="02020603050405020304" pitchFamily="18" charset="0"/>
              </a:rPr>
              <a:t>, </a:t>
            </a:r>
            <a:r>
              <a:rPr lang="en-GB" sz="1100" i="1" dirty="0">
                <a:effectLst/>
                <a:latin typeface="Times New Roman" panose="02020603050405020304" pitchFamily="18" charset="0"/>
                <a:ea typeface="Arial" panose="020B0604020202020204" pitchFamily="34" charset="0"/>
                <a:cs typeface="Times New Roman" panose="02020603050405020304" pitchFamily="18" charset="0"/>
              </a:rPr>
              <a:t>5</a:t>
            </a:r>
            <a:r>
              <a:rPr lang="en-GB" sz="1100" dirty="0">
                <a:effectLst/>
                <a:latin typeface="Times New Roman" panose="02020603050405020304" pitchFamily="18" charset="0"/>
                <a:ea typeface="Arial" panose="020B0604020202020204" pitchFamily="34" charset="0"/>
                <a:cs typeface="Times New Roman" panose="02020603050405020304" pitchFamily="18" charset="0"/>
              </a:rPr>
              <a:t>(8), pp.e534-e544.</a:t>
            </a:r>
          </a:p>
          <a:p>
            <a:pPr algn="just">
              <a:lnSpc>
                <a:spcPct val="150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Ehn, M., Richardson, M.X., Landerdahl Stridsberg, S., Redekop, K. and Wamala-Andersson, S., (2021). Mobile safety alarms based on GPS technology in the care of older adults: systematic review of evidence based on a general evidence framework for digital health technologies.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Journal of medical Internet research, 23</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(10), p.e27267.</a:t>
            </a:r>
            <a:endParaRPr lang="en-GB" sz="11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Meyer, A., Ballegaard, S.A. and Albrechtslund, A., (2025). Hard-Earned Glimpses: Using GPS Tracking in Dementia Care.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Science, Technology, &amp; Human Values</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p.01622439251355375.</a:t>
            </a:r>
            <a:endParaRPr lang="en-GB" sz="11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Ó Breasail, M., Biswas, B., Smith, M.D., Mazhar, M.K.A., Tenison, E., Cullen, A., Lithander, F.E., Roudaut, A. and Henderson, E.J. (2021). Wearable GPS and accelerometer technologies for monitoring mobility and physical activity in neurodegenerative disorders: a systematic review.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Sensors, 21</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(24), p.8261.</a:t>
            </a:r>
            <a:endParaRPr lang="en-GB" sz="11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100" dirty="0">
                <a:effectLst/>
                <a:latin typeface="Times New Roman" panose="02020603050405020304" pitchFamily="18" charset="0"/>
                <a:ea typeface="Arial" panose="020B0604020202020204" pitchFamily="34" charset="0"/>
                <a:cs typeface="Times New Roman" panose="02020603050405020304" pitchFamily="18" charset="0"/>
              </a:rPr>
              <a:t>Osipov, V.S. and Skryl, T.V., (2021). Impact of digital technologies on the efficiency of healthcare delivery. In </a:t>
            </a:r>
            <a:r>
              <a:rPr lang="en-GB" sz="1100" i="1" dirty="0">
                <a:effectLst/>
                <a:latin typeface="Times New Roman" panose="02020603050405020304" pitchFamily="18" charset="0"/>
                <a:ea typeface="Arial" panose="020B0604020202020204" pitchFamily="34" charset="0"/>
                <a:cs typeface="Times New Roman" panose="02020603050405020304" pitchFamily="18" charset="0"/>
              </a:rPr>
              <a:t>IoT in healthcare and ambient assisted living</a:t>
            </a:r>
            <a:r>
              <a:rPr lang="en-GB" sz="1100" dirty="0">
                <a:effectLst/>
                <a:latin typeface="Times New Roman" panose="02020603050405020304" pitchFamily="18" charset="0"/>
                <a:ea typeface="Arial" panose="020B0604020202020204" pitchFamily="34" charset="0"/>
                <a:cs typeface="Times New Roman" panose="02020603050405020304" pitchFamily="18" charset="0"/>
              </a:rPr>
              <a:t> (pp. 243-261). Singapore: Springer Singapore.</a:t>
            </a:r>
          </a:p>
          <a:p>
            <a:pPr algn="just">
              <a:lnSpc>
                <a:spcPct val="150000"/>
              </a:lnSpc>
            </a:pPr>
            <a:r>
              <a:rPr lang="en-GB" sz="1100" dirty="0">
                <a:effectLst/>
                <a:latin typeface="Times New Roman" panose="02020603050405020304" pitchFamily="18" charset="0"/>
                <a:ea typeface="Arial" panose="020B0604020202020204" pitchFamily="34" charset="0"/>
                <a:cs typeface="Times New Roman" panose="02020603050405020304" pitchFamily="18" charset="0"/>
              </a:rPr>
              <a:t>Papavasiliou, S., Reaiche, C. and Papavasiliou, S., (2021). Digital health and patient‐centred care: A digital systems view. </a:t>
            </a:r>
            <a:r>
              <a:rPr lang="en-GB" sz="1100" i="1" dirty="0">
                <a:effectLst/>
                <a:latin typeface="Times New Roman" panose="02020603050405020304" pitchFamily="18" charset="0"/>
                <a:ea typeface="Arial" panose="020B0604020202020204" pitchFamily="34" charset="0"/>
                <a:cs typeface="Times New Roman" panose="02020603050405020304" pitchFamily="18" charset="0"/>
              </a:rPr>
              <a:t>Systems research and behavioral science</a:t>
            </a:r>
            <a:r>
              <a:rPr lang="en-GB" sz="1100" dirty="0">
                <a:effectLst/>
                <a:latin typeface="Times New Roman" panose="02020603050405020304" pitchFamily="18" charset="0"/>
                <a:ea typeface="Arial" panose="020B0604020202020204" pitchFamily="34" charset="0"/>
                <a:cs typeface="Times New Roman" panose="02020603050405020304" pitchFamily="18" charset="0"/>
              </a:rPr>
              <a:t>, </a:t>
            </a:r>
            <a:r>
              <a:rPr lang="en-GB" sz="1100" i="1" dirty="0">
                <a:effectLst/>
                <a:latin typeface="Times New Roman" panose="02020603050405020304" pitchFamily="18" charset="0"/>
                <a:ea typeface="Arial" panose="020B0604020202020204" pitchFamily="34" charset="0"/>
                <a:cs typeface="Times New Roman" panose="02020603050405020304" pitchFamily="18" charset="0"/>
              </a:rPr>
              <a:t>38</a:t>
            </a:r>
            <a:r>
              <a:rPr lang="en-GB" sz="1100" dirty="0">
                <a:effectLst/>
                <a:latin typeface="Times New Roman" panose="02020603050405020304" pitchFamily="18" charset="0"/>
                <a:ea typeface="Arial" panose="020B0604020202020204" pitchFamily="34" charset="0"/>
                <a:cs typeface="Times New Roman" panose="02020603050405020304" pitchFamily="18" charset="0"/>
              </a:rPr>
              <a:t>(2), pp.231-245.</a:t>
            </a:r>
          </a:p>
          <a:p>
            <a:pPr algn="just">
              <a:lnSpc>
                <a:spcPct val="150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Pratama, E.R., Renaldi, F., Umbara, F.R. and Djamal, E.C., (2020), September. Geofencing technology in monitoring of geriatric patients suffering from dementia and alzheimer. In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2020 3rd International Conference on Computer and Informatics Engineering (IC2IE)</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(pp. 106-111). IEEE.</a:t>
            </a:r>
            <a:endParaRPr lang="en-GB" sz="11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Sabeder, R. and Bogataj, D., (2025). Use of Electronic Tracking Devices for Dementia Patients.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IFAC-</a:t>
            </a:r>
            <a:r>
              <a:rPr lang="en-GB" sz="1100" i="1" dirty="0" err="1">
                <a:effectLst/>
                <a:latin typeface="Times New Roman" panose="02020603050405020304" pitchFamily="18" charset="0"/>
                <a:ea typeface="Times New Roman" panose="02020603050405020304" pitchFamily="18" charset="0"/>
                <a:cs typeface="Times New Roman" panose="02020603050405020304" pitchFamily="18" charset="0"/>
              </a:rPr>
              <a:t>PapersOnLine</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 59</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(27), pp.96-101.</a:t>
            </a:r>
            <a:endParaRPr lang="en-GB" sz="11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100" dirty="0">
                <a:effectLst/>
                <a:latin typeface="Times New Roman" panose="02020603050405020304" pitchFamily="18" charset="0"/>
                <a:ea typeface="Arial" panose="020B0604020202020204" pitchFamily="34" charset="0"/>
                <a:cs typeface="Times New Roman" panose="02020603050405020304" pitchFamily="18" charset="0"/>
              </a:rPr>
              <a:t>Yao, R., Zhang, W., Evans, R., Cao, G., Rui, T. and Shen, L., (2022). Inequities in health care services caused by the adoption of digital health technologies: scoping review. </a:t>
            </a:r>
            <a:r>
              <a:rPr lang="en-GB" sz="1100" i="1" dirty="0">
                <a:effectLst/>
                <a:latin typeface="Times New Roman" panose="02020603050405020304" pitchFamily="18" charset="0"/>
                <a:ea typeface="Arial" panose="020B0604020202020204" pitchFamily="34" charset="0"/>
                <a:cs typeface="Times New Roman" panose="02020603050405020304" pitchFamily="18" charset="0"/>
              </a:rPr>
              <a:t>Journal of medical Internet research</a:t>
            </a:r>
            <a:r>
              <a:rPr lang="en-GB" sz="1100" dirty="0">
                <a:effectLst/>
                <a:latin typeface="Times New Roman" panose="02020603050405020304" pitchFamily="18" charset="0"/>
                <a:ea typeface="Arial" panose="020B0604020202020204" pitchFamily="34" charset="0"/>
                <a:cs typeface="Times New Roman" panose="02020603050405020304" pitchFamily="18" charset="0"/>
              </a:rPr>
              <a:t>, </a:t>
            </a:r>
            <a:r>
              <a:rPr lang="en-GB" sz="1100" i="1" dirty="0">
                <a:effectLst/>
                <a:latin typeface="Times New Roman" panose="02020603050405020304" pitchFamily="18" charset="0"/>
                <a:ea typeface="Arial" panose="020B0604020202020204" pitchFamily="34" charset="0"/>
                <a:cs typeface="Times New Roman" panose="02020603050405020304" pitchFamily="18" charset="0"/>
              </a:rPr>
              <a:t>24</a:t>
            </a:r>
            <a:r>
              <a:rPr lang="en-GB" sz="1100" dirty="0">
                <a:effectLst/>
                <a:latin typeface="Times New Roman" panose="02020603050405020304" pitchFamily="18" charset="0"/>
                <a:ea typeface="Arial" panose="020B0604020202020204" pitchFamily="34" charset="0"/>
                <a:cs typeface="Times New Roman" panose="02020603050405020304" pitchFamily="18" charset="0"/>
              </a:rPr>
              <a:t>(3), p.e34144.</a:t>
            </a:r>
          </a:p>
          <a:p>
            <a:pPr algn="just">
              <a:lnSpc>
                <a:spcPct val="150000"/>
              </a:lnSpc>
            </a:pPr>
            <a:r>
              <a:rPr lang="en-GB" sz="1100" b="1" dirty="0">
                <a:effectLst/>
                <a:latin typeface="Times New Roman" panose="02020603050405020304" pitchFamily="18" charset="0"/>
                <a:ea typeface="Times New Roman" panose="02020603050405020304" pitchFamily="18" charset="0"/>
                <a:cs typeface="Times New Roman" panose="02020603050405020304" pitchFamily="18" charset="0"/>
              </a:rPr>
              <a:t>Website</a:t>
            </a:r>
            <a:endParaRPr lang="en-GB" sz="11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who, (2025). </a:t>
            </a:r>
            <a:r>
              <a:rPr lang="en-GB" sz="1100" i="1" dirty="0">
                <a:effectLst/>
                <a:latin typeface="Times New Roman" panose="02020603050405020304" pitchFamily="18" charset="0"/>
                <a:ea typeface="Times New Roman" panose="02020603050405020304" pitchFamily="18" charset="0"/>
                <a:cs typeface="Times New Roman" panose="02020603050405020304" pitchFamily="18" charset="0"/>
              </a:rPr>
              <a:t>Dementia</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Available at: https://www.who.int/news-room/fact-sheets/detail/dementia (Accessed: 21 February 2026)</a:t>
            </a:r>
            <a:endParaRPr lang="en-GB" sz="1100" dirty="0">
              <a:effectLst/>
              <a:latin typeface="Times New Roman" panose="02020603050405020304" pitchFamily="18" charset="0"/>
              <a:ea typeface="Arial" panose="020B0604020202020204" pitchFamily="34" charset="0"/>
              <a:cs typeface="Times New Roman" panose="02020603050405020304" pitchFamily="18" charset="0"/>
            </a:endParaRPr>
          </a:p>
          <a:p>
            <a:endParaRPr lang="en-GB"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514052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9E46AF9-4837-4BC9-AC23-5F8FECD4550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0800322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187</TotalTime>
  <Words>2445</Words>
  <PresentationFormat>Widescreen</PresentationFormat>
  <Paragraphs>69</Paragraphs>
  <Slides>11</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Times New Roman</vt:lpstr>
      <vt:lpstr>Wingdings 3</vt:lpstr>
      <vt:lpstr>Ion</vt:lpstr>
      <vt:lpstr> Digital Transformation in the Health and Care Professions  (BMHP6026) Component 2 Assessment  Student name: Emilia Dunguiongue Student ID: 2328855 Lecturer Name: Laila Surani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2026-02-22T04:30:10Z</dcterms:created>
  <dcterms:modified xsi:type="dcterms:W3CDTF">2026-03-24T06:11:50Z</dcterms:modified>
</cp:coreProperties>
</file>