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 varScale="1">
        <p:scale>
          <a:sx n="26" d="100"/>
          <a:sy n="26" d="100"/>
        </p:scale>
        <p:origin x="3444" y="120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2.png"/><Relationship Id="rId7" Type="http://schemas.openxmlformats.org/officeDocument/2006/relationships/image" Target="../media/image5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emf"/><Relationship Id="rId5" Type="http://schemas.openxmlformats.org/officeDocument/2006/relationships/image" Target="../media/image3.png"/><Relationship Id="rId4" Type="http://schemas.openxmlformats.org/officeDocument/2006/relationships/hyperlink" Target="https://www.sciencedirect.com/science/article/pii/S2351978917307606" TargetMode="External"/><Relationship Id="rId9" Type="http://schemas.openxmlformats.org/officeDocument/2006/relationships/image" Target="../media/image7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ts val="45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Enhancing Quality Control and Efficiency in Aerospace Thermal</a:t>
            </a:r>
          </a:p>
          <a:p>
            <a:pPr eaLnBrk="1" hangingPunct="1">
              <a:lnSpc>
                <a:spcPts val="45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Coating through CMM Integration at Bodycote Newport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Viktoria Berces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Peter Charlton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Mechanical &amp; Manufacturing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5525873"/>
            <a:ext cx="6969073" cy="798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Bodycote Newport, specializing in thermal coating for </a:t>
            </a:r>
            <a:r>
              <a:rPr lang="en-GB" altLang="en-US" sz="2800" i="1" dirty="0"/>
              <a:t>aerospace components</a:t>
            </a:r>
            <a:r>
              <a:rPr lang="en-GB" altLang="en-US" sz="2800" dirty="0"/>
              <a:t>, is committed to maintaining the highest quality standards. As Bodycote Newport sees an increase in orders from both existing and new clients, there is an immediate need to improve inspection processes.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By </a:t>
            </a:r>
            <a:r>
              <a:rPr lang="en-GB" altLang="en-US" sz="2800" i="1" dirty="0"/>
              <a:t>implementing Coordinate Measuring Machine </a:t>
            </a:r>
            <a:r>
              <a:rPr lang="en-GB" altLang="en-US" sz="2800" dirty="0"/>
              <a:t>(CMM) technology, Bodycote Newport aims to elevate its quality assurance practices, streamline inspection procedures, and ensure the precise measurement of critical dimensions.</a:t>
            </a: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166012" y="13152629"/>
            <a:ext cx="6969073" cy="16489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Project aims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This study aims to explore the differences between the existing </a:t>
            </a:r>
            <a:r>
              <a:rPr lang="en-GB" altLang="en-US" sz="2800" i="1" dirty="0"/>
              <a:t>manual inspection method </a:t>
            </a:r>
            <a:r>
              <a:rPr lang="en-GB" altLang="en-US" sz="2800" dirty="0"/>
              <a:t>and the upcoming introduction of </a:t>
            </a:r>
            <a:r>
              <a:rPr lang="en-GB" altLang="en-US" sz="2800" i="1" dirty="0"/>
              <a:t>CMM inspection</a:t>
            </a:r>
            <a:r>
              <a:rPr lang="en-GB" altLang="en-US" sz="2800" dirty="0"/>
              <a:t>, including their respective benefits and disadvantages.</a:t>
            </a:r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>
              <a:spcBef>
                <a:spcPct val="20000"/>
              </a:spcBef>
            </a:pPr>
            <a:r>
              <a:rPr lang="en-AU" altLang="en-US" sz="3600" b="1" dirty="0"/>
              <a:t>Methodology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Melichar et al.(2016) proves that </a:t>
            </a:r>
            <a:r>
              <a:rPr lang="en-GB" altLang="en-US" sz="2800" i="1" dirty="0"/>
              <a:t>human factors influence the measurements made by the CMM</a:t>
            </a:r>
            <a:r>
              <a:rPr lang="en-GB" altLang="en-US" sz="2800" dirty="0"/>
              <a:t>. For critical components, it is recommended to ensure the repeatability and reproducibility of the automated CMM.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In alignment of Lorenzo et al. (2017) findings the implementation of CMM is expected to result in an </a:t>
            </a:r>
            <a:r>
              <a:rPr lang="en-GB" altLang="en-US" sz="2800" i="1" dirty="0"/>
              <a:t>increase in production. </a:t>
            </a:r>
            <a:endParaRPr lang="en-AU" altLang="en-US" sz="2800" i="1" dirty="0"/>
          </a:p>
          <a:p>
            <a:pPr>
              <a:spcBef>
                <a:spcPct val="40000"/>
              </a:spcBef>
            </a:pPr>
            <a:r>
              <a:rPr lang="en-GB" altLang="en-US" sz="2800" dirty="0"/>
              <a:t>The most effective method to assess repeatability and reproducibility issues is to carry out a </a:t>
            </a:r>
            <a:r>
              <a:rPr lang="en-GB" altLang="en-US" sz="2800" i="1" dirty="0"/>
              <a:t>Gage R&amp;R Study</a:t>
            </a:r>
            <a:r>
              <a:rPr lang="en-GB" altLang="en-US" sz="2800" dirty="0"/>
              <a:t>. This study utilized Minitab software and employed the ANOVA method for analysis.</a:t>
            </a:r>
          </a:p>
          <a:p>
            <a:pPr>
              <a:spcBef>
                <a:spcPct val="40000"/>
              </a:spcBef>
            </a:pPr>
            <a:r>
              <a:rPr lang="en-GB" altLang="en-US" sz="2800" b="1" i="1" dirty="0"/>
              <a:t>The following studies were conducted</a:t>
            </a:r>
            <a:r>
              <a:rPr lang="en-GB" altLang="en-US" sz="2800" i="1" dirty="0"/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i="1" dirty="0"/>
              <a:t>Anova Gage R&amp;R study for manual inspection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i="1" dirty="0"/>
              <a:t>Type 1 Gage R&amp;R for CMM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i="1" dirty="0"/>
              <a:t>Anova Gage R&amp;R study for CMM loop inspection</a:t>
            </a:r>
          </a:p>
          <a:p>
            <a:pPr>
              <a:spcBef>
                <a:spcPct val="40000"/>
              </a:spcBef>
            </a:pPr>
            <a:endParaRPr lang="en-AU" altLang="en-US" sz="2800" dirty="0"/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9098375" y="11126966"/>
            <a:ext cx="3730608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CMM Loop program set up</a:t>
            </a:r>
          </a:p>
        </p:txBody>
      </p:sp>
      <p:sp>
        <p:nvSpPr>
          <p:cNvPr id="18" name="Text Box 27"/>
          <p:cNvSpPr txBox="1">
            <a:spLocks noChangeArrowheads="1"/>
          </p:cNvSpPr>
          <p:nvPr/>
        </p:nvSpPr>
        <p:spPr bwMode="auto">
          <a:xfrm>
            <a:off x="7683175" y="17029327"/>
            <a:ext cx="6215227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Summary of Variance components – Manual Gage R&amp;R </a:t>
            </a:r>
          </a:p>
        </p:txBody>
      </p: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625098" y="12675861"/>
            <a:ext cx="6571026" cy="11429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Conclusions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results from the </a:t>
            </a:r>
            <a:r>
              <a:rPr lang="en-GB" altLang="en-US" sz="2800" b="1" i="1" dirty="0"/>
              <a:t>manual Gage R&amp;R assessment</a:t>
            </a:r>
            <a:r>
              <a:rPr lang="en-GB" altLang="en-US" sz="2800" i="1" dirty="0"/>
              <a:t> </a:t>
            </a:r>
            <a:r>
              <a:rPr lang="en-GB" altLang="en-US" sz="2800" dirty="0"/>
              <a:t>conducted by three operators clearly indicate that the </a:t>
            </a:r>
            <a:r>
              <a:rPr lang="en-GB" altLang="en-US" sz="2800" b="1" i="1" dirty="0"/>
              <a:t>measurement system is malfunctioning</a:t>
            </a:r>
            <a:r>
              <a:rPr lang="en-GB" altLang="en-US" sz="2800" dirty="0"/>
              <a:t>.</a:t>
            </a:r>
            <a:endParaRPr lang="en-AU" altLang="en-US" sz="2800" dirty="0"/>
          </a:p>
          <a:p>
            <a:pPr>
              <a:spcBef>
                <a:spcPct val="50000"/>
              </a:spcBef>
            </a:pPr>
            <a:r>
              <a:rPr lang="en-GB" sz="2800" dirty="0"/>
              <a:t>In contrast, the </a:t>
            </a:r>
            <a:r>
              <a:rPr lang="en-GB" sz="2800" b="1" i="1" dirty="0"/>
              <a:t>CMM Gage R&amp;R analysis</a:t>
            </a:r>
            <a:r>
              <a:rPr lang="en-GB" sz="2800" dirty="0"/>
              <a:t> indicates that the </a:t>
            </a:r>
            <a:r>
              <a:rPr lang="en-GB" sz="2800" b="1" i="1" dirty="0"/>
              <a:t>measurement system operates</a:t>
            </a:r>
            <a:r>
              <a:rPr lang="en-GB" sz="2800" dirty="0"/>
              <a:t> </a:t>
            </a:r>
            <a:r>
              <a:rPr lang="en-GB" sz="2800" b="1" i="1" dirty="0"/>
              <a:t>perfectly</a:t>
            </a:r>
            <a:r>
              <a:rPr lang="en-GB" sz="2800" dirty="0"/>
              <a:t> during automated assessments, </a:t>
            </a:r>
            <a:r>
              <a:rPr lang="en-GB" sz="2800" b="1" i="1" dirty="0"/>
              <a:t>without</a:t>
            </a:r>
            <a:r>
              <a:rPr lang="en-GB" sz="2800" dirty="0"/>
              <a:t> the need for </a:t>
            </a:r>
            <a:r>
              <a:rPr lang="en-GB" sz="2800" b="1" i="1" dirty="0"/>
              <a:t>human intervention</a:t>
            </a:r>
            <a:r>
              <a:rPr lang="en-GB" sz="2800" dirty="0"/>
              <a:t>.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The </a:t>
            </a:r>
            <a:r>
              <a:rPr lang="en-GB" sz="2800" b="1" i="1" dirty="0"/>
              <a:t>measurement results </a:t>
            </a:r>
            <a:r>
              <a:rPr lang="en-GB" sz="2800" dirty="0"/>
              <a:t>for individual components remain </a:t>
            </a:r>
            <a:r>
              <a:rPr lang="en-GB" sz="2800" b="1" i="1" dirty="0"/>
              <a:t>consistent</a:t>
            </a:r>
            <a:r>
              <a:rPr lang="en-GB" sz="2800" dirty="0"/>
              <a:t> irrespective of the machine.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As the </a:t>
            </a:r>
            <a:r>
              <a:rPr lang="en-GB" sz="2800" b="1" i="1" dirty="0"/>
              <a:t>CMM</a:t>
            </a:r>
            <a:r>
              <a:rPr lang="en-GB" sz="2800" dirty="0"/>
              <a:t> follows the pre-programmed instructions for the parts, it </a:t>
            </a:r>
            <a:r>
              <a:rPr lang="en-GB" sz="2800" b="1" i="1" dirty="0"/>
              <a:t>accurately measures each part </a:t>
            </a:r>
            <a:r>
              <a:rPr lang="en-GB" sz="2800" dirty="0"/>
              <a:t>at predetermined locations, following an identical path each time and consistently </a:t>
            </a:r>
            <a:r>
              <a:rPr lang="en-GB" sz="2800" b="1" i="1" dirty="0"/>
              <a:t>minimizing the possibility of errors.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04210" y="23986716"/>
            <a:ext cx="6415087" cy="4828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GB" sz="1800" dirty="0">
                <a:cs typeface="Arial" charset="0"/>
              </a:rPr>
              <a:t>Lorenzo, L., Pelaez, G. and Ares, E. (2017) ’Quality assurance program for CMM in production’ Manufacturing Engineering Society International Conference 13 (17) pp. 616–622. Available at: </a:t>
            </a:r>
            <a:r>
              <a:rPr lang="en-GB" sz="1800" dirty="0">
                <a:cs typeface="Arial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https://www.sciencedirect.com/science/article/pii/S2351978917307606</a:t>
            </a:r>
            <a:r>
              <a:rPr lang="en-GB" sz="1800" dirty="0">
                <a:cs typeface="Arial" charset="0"/>
              </a:rPr>
              <a:t> (Accessed: 17/02/2024)</a:t>
            </a:r>
          </a:p>
          <a:p>
            <a:pPr marL="0" indent="0">
              <a:spcBef>
                <a:spcPct val="50000"/>
              </a:spcBef>
            </a:pPr>
            <a:r>
              <a:rPr lang="en-GB" sz="1800" dirty="0">
                <a:cs typeface="Arial" charset="0"/>
              </a:rPr>
              <a:t>Melichar, M., Kubatova, D. and Kutlwaser, J. (2016) ‘CMM measuring cycle and human factor’ 27th DAAAM International Symposium on Intelligent Manufacturing and Automation, pp. 0371-0376. DOI: 10.2507/27th.daaam.proceedings.055 </a:t>
            </a:r>
          </a:p>
          <a:p>
            <a:pPr marL="0" indent="0">
              <a:spcBef>
                <a:spcPct val="50000"/>
              </a:spcBef>
            </a:pPr>
            <a:endParaRPr lang="en-AU" altLang="en-US" sz="1800" dirty="0">
              <a:ea typeface="Arial" charset="0"/>
              <a:cs typeface="Arial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AC7C697C-B228-DB4B-FECB-7796C1ED45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231" y="2362741"/>
            <a:ext cx="2871393" cy="286717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DD54C554-35F7-6BD2-EA49-149F8C85FDE1}"/>
              </a:ext>
            </a:extLst>
          </p:cNvPr>
          <p:cNvSpPr txBox="1"/>
          <p:nvPr/>
        </p:nvSpPr>
        <p:spPr>
          <a:xfrm>
            <a:off x="7327431" y="11849912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73100">
              <a:spcBef>
                <a:spcPct val="20000"/>
              </a:spcBef>
            </a:pPr>
            <a:r>
              <a:rPr lang="en-US" sz="3600" b="1" dirty="0">
                <a:latin typeface="Arial" charset="0"/>
                <a:ea typeface="ＭＳ Ｐゴシック" charset="-128"/>
              </a:rPr>
              <a:t>Results</a:t>
            </a:r>
            <a:endParaRPr lang="en-GB" sz="3600" b="1" dirty="0">
              <a:latin typeface="Arial" charset="0"/>
              <a:ea typeface="ＭＳ Ｐゴシック" charset="-128"/>
            </a:endParaRPr>
          </a:p>
        </p:txBody>
      </p:sp>
      <p:sp>
        <p:nvSpPr>
          <p:cNvPr id="40" name="Text Box 27">
            <a:extLst>
              <a:ext uri="{FF2B5EF4-FFF2-40B4-BE49-F238E27FC236}">
                <a16:creationId xmlns:a16="http://schemas.microsoft.com/office/drawing/2014/main" id="{F54CA381-42CF-40AB-CC4E-3B6E87D80F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2269" y="25536997"/>
            <a:ext cx="6425337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Summary of Variance components – CMM Loop Gage R&amp;R 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BE0071C0-8EE1-405D-AA4C-6CE2E21CBA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5675" y="17706742"/>
            <a:ext cx="6524495" cy="3686894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1B90FDFC-E183-3ED7-7FE7-2C40DB16B5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79143" y="26196183"/>
            <a:ext cx="6571027" cy="2209471"/>
          </a:xfrm>
          <a:prstGeom prst="rect">
            <a:avLst/>
          </a:prstGeom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368ACAA0-D17D-D3B4-EC22-F2FE6BA32C3E}"/>
              </a:ext>
            </a:extLst>
          </p:cNvPr>
          <p:cNvSpPr txBox="1"/>
          <p:nvPr/>
        </p:nvSpPr>
        <p:spPr>
          <a:xfrm>
            <a:off x="7479143" y="12745502"/>
            <a:ext cx="696907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Manual Gage R&amp;R Study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10 parts are measured 3 times by 3 operators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Variance caused by repeatability and reproducibility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Operators have influence on the measurements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measurement system is not functioning properly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E08EEEC-5D11-AC08-23AE-A156AC37639D}"/>
              </a:ext>
            </a:extLst>
          </p:cNvPr>
          <p:cNvSpPr txBox="1"/>
          <p:nvPr/>
        </p:nvSpPr>
        <p:spPr>
          <a:xfrm>
            <a:off x="7563604" y="21893864"/>
            <a:ext cx="638609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CMM Loop Gage R&amp;R Study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10 parts are measured 3 times by CMM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Part-to-part component caused the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variation in the measurement system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Measurement system functioning correctly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7" name="Picture 56" descr="A camera on a black surface&#10;&#10;Description automatically generated">
            <a:extLst>
              <a:ext uri="{FF2B5EF4-FFF2-40B4-BE49-F238E27FC236}">
                <a16:creationId xmlns:a16="http://schemas.microsoft.com/office/drawing/2014/main" id="{0E4C440D-4DBA-8A93-7DCC-9A4B1DF726E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5400000">
            <a:off x="8087954" y="6052903"/>
            <a:ext cx="5207715" cy="4913219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65749BC0-A943-C393-5216-E364A9AEBE00}"/>
              </a:ext>
            </a:extLst>
          </p:cNvPr>
          <p:cNvSpPr txBox="1"/>
          <p:nvPr/>
        </p:nvSpPr>
        <p:spPr>
          <a:xfrm>
            <a:off x="14579959" y="5921080"/>
            <a:ext cx="616519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Type 1 CMM Gage R&amp;R study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1 part is measured 10 times at 3 different locations – Dynamic inspection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Cg, Cgk and repeatability values show effective operation of the measurement system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821B5562-C8C7-6649-671C-831A3166CD4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579959" y="9941040"/>
            <a:ext cx="6396586" cy="2023125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951A5EF8-4F2B-C294-B2A8-144F19EE21CB}"/>
              </a:ext>
            </a:extLst>
          </p:cNvPr>
          <p:cNvSpPr txBox="1"/>
          <p:nvPr/>
        </p:nvSpPr>
        <p:spPr>
          <a:xfrm>
            <a:off x="15710852" y="9342994"/>
            <a:ext cx="41856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 of Type 1 CMM Gage R&amp;R </a:t>
            </a:r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960</TotalTime>
  <Words>610</Words>
  <Application>Microsoft Office PowerPoint</Application>
  <PresentationFormat>Custom</PresentationFormat>
  <Paragraphs>47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Viktoria Berces</cp:lastModifiedBy>
  <cp:revision>40</cp:revision>
  <dcterms:created xsi:type="dcterms:W3CDTF">2016-02-25T08:27:32Z</dcterms:created>
  <dcterms:modified xsi:type="dcterms:W3CDTF">2024-06-16T18:30:29Z</dcterms:modified>
</cp:coreProperties>
</file>