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7"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p:scale>
          <a:sx n="60" d="100"/>
          <a:sy n="60" d="100"/>
        </p:scale>
        <p:origin x="-2118" y="558"/>
      </p:cViewPr>
      <p:guideLst>
        <p:guide orient="horz" pos="3120"/>
        <p:guide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369C1-3A13-43EB-8327-8B84748B7961}" type="datetimeFigureOut">
              <a:rPr lang="en-US" smtClean="0"/>
              <a:t>6/1/2022</a:t>
            </a:fld>
            <a:endParaRPr lang="en-US"/>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8A202E-F379-4CB3-95A9-57764C42C3C5}" type="slidenum">
              <a:rPr lang="en-US" smtClean="0"/>
              <a:t>‹#›</a:t>
            </a:fld>
            <a:endParaRPr lang="en-US"/>
          </a:p>
        </p:txBody>
      </p:sp>
    </p:spTree>
    <p:extLst>
      <p:ext uri="{BB962C8B-B14F-4D97-AF65-F5344CB8AC3E}">
        <p14:creationId xmlns:p14="http://schemas.microsoft.com/office/powerpoint/2010/main" val="3060198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https://www.businessinsider.com/how-to-pair-wine-with-classic-british-foods-2016-9</a:t>
            </a:r>
          </a:p>
          <a:p>
            <a:r>
              <a:rPr lang="en-GB" dirty="0"/>
              <a:t>https://www.goodhousekeeping.com/uk/food/a568818/best-food-and-wine-pairings/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886BF1B-051F-4C84-AA9D-9394824A614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1175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CC0934-68A2-4160-9007-805210806B4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397826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CC0934-68A2-4160-9007-805210806B4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2075007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CC0934-68A2-4160-9007-805210806B4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71730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CC0934-68A2-4160-9007-805210806B4D}" type="datetimeFigureOut">
              <a:rPr lang="en-GB" smtClean="0"/>
              <a:t>01/06/2022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259626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CC0934-68A2-4160-9007-805210806B4D}" type="datetimeFigureOut">
              <a:rPr lang="en-GB" smtClean="0"/>
              <a:t>01/06/2022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893695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CC0934-68A2-4160-9007-805210806B4D}" type="datetimeFigureOut">
              <a:rPr lang="en-GB" smtClean="0"/>
              <a:t>01/06/2022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316934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CC0934-68A2-4160-9007-805210806B4D}" type="datetimeFigureOut">
              <a:rPr lang="en-GB" smtClean="0"/>
              <a:t>01/06/2022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307197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CCC0934-68A2-4160-9007-805210806B4D}" type="datetimeFigureOut">
              <a:rPr lang="en-GB" smtClean="0"/>
              <a:t>01/06/2022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211743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CCC0934-68A2-4160-9007-805210806B4D}" type="datetimeFigureOut">
              <a:rPr lang="en-GB" smtClean="0"/>
              <a:t>01/06/2022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4182516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CC0934-68A2-4160-9007-805210806B4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242706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CC0934-68A2-4160-9007-805210806B4D}"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201B2-C68F-4F06-8EF7-34300ECCDEC5}" type="slidenum">
              <a:rPr lang="en-GB" smtClean="0"/>
              <a:t>‹#›</a:t>
            </a:fld>
            <a:endParaRPr lang="en-GB"/>
          </a:p>
        </p:txBody>
      </p:sp>
    </p:spTree>
    <p:extLst>
      <p:ext uri="{BB962C8B-B14F-4D97-AF65-F5344CB8AC3E}">
        <p14:creationId xmlns:p14="http://schemas.microsoft.com/office/powerpoint/2010/main" val="1044036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5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7CCC0934-68A2-4160-9007-805210806B4D}" type="datetimeFigureOut">
              <a:rPr lang="en-GB" smtClean="0"/>
              <a:t>01/06/2022</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8D4201B2-C68F-4F06-8EF7-34300ECCDEC5}" type="slidenum">
              <a:rPr lang="en-GB" smtClean="0"/>
              <a:t>‹#›</a:t>
            </a:fld>
            <a:endParaRPr lang="en-GB"/>
          </a:p>
        </p:txBody>
      </p:sp>
    </p:spTree>
    <p:extLst>
      <p:ext uri="{BB962C8B-B14F-4D97-AF65-F5344CB8AC3E}">
        <p14:creationId xmlns:p14="http://schemas.microsoft.com/office/powerpoint/2010/main" val="38681938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8.png"/><Relationship Id="rId18" Type="http://schemas.openxmlformats.org/officeDocument/2006/relationships/image" Target="../media/image13.png"/><Relationship Id="rId3" Type="http://schemas.openxmlformats.org/officeDocument/2006/relationships/image" Target="../media/image1.jpeg"/><Relationship Id="rId7" Type="http://schemas.microsoft.com/office/2007/relationships/hdphoto" Target="../media/hdphoto1.wdp"/><Relationship Id="rId12" Type="http://schemas.openxmlformats.org/officeDocument/2006/relationships/image" Target="../media/image7.png"/><Relationship Id="rId17" Type="http://schemas.openxmlformats.org/officeDocument/2006/relationships/image" Target="../media/image12.png"/><Relationship Id="rId2" Type="http://schemas.openxmlformats.org/officeDocument/2006/relationships/notesSlide" Target="../notesSlides/notesSlide1.xml"/><Relationship Id="rId16"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6.png"/><Relationship Id="rId5" Type="http://schemas.openxmlformats.org/officeDocument/2006/relationships/image" Target="../media/image3.jpeg"/><Relationship Id="rId15" Type="http://schemas.openxmlformats.org/officeDocument/2006/relationships/image" Target="../media/image10.jpg"/><Relationship Id="rId10" Type="http://schemas.openxmlformats.org/officeDocument/2006/relationships/hyperlink" Target="http://www.trinityhotel.co.uk/" TargetMode="External"/><Relationship Id="rId19" Type="http://schemas.openxmlformats.org/officeDocument/2006/relationships/image" Target="../media/image14.png"/><Relationship Id="rId4" Type="http://schemas.openxmlformats.org/officeDocument/2006/relationships/image" Target="../media/image2.jpeg"/><Relationship Id="rId9" Type="http://schemas.microsoft.com/office/2007/relationships/hdphoto" Target="../media/hdphoto2.wdp"/><Relationship Id="rId1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5C667"/>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xmlns="" id="{BA8BF150-17F9-20B5-5ED8-81EEE723638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97147" y="5400187"/>
            <a:ext cx="3139144" cy="989503"/>
          </a:xfrm>
          <a:prstGeom prst="rect">
            <a:avLst/>
          </a:prstGeom>
        </p:spPr>
      </p:pic>
      <p:pic>
        <p:nvPicPr>
          <p:cNvPr id="17" name="Picture 16">
            <a:extLst>
              <a:ext uri="{FF2B5EF4-FFF2-40B4-BE49-F238E27FC236}">
                <a16:creationId xmlns:a16="http://schemas.microsoft.com/office/drawing/2014/main" xmlns="" id="{F89D0B18-7C46-2531-A071-2849FB8DBA6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8765" y="5293477"/>
            <a:ext cx="3136094" cy="1077447"/>
          </a:xfrm>
          <a:prstGeom prst="rect">
            <a:avLst/>
          </a:prstGeom>
        </p:spPr>
      </p:pic>
      <p:pic>
        <p:nvPicPr>
          <p:cNvPr id="10" name="Picture 9">
            <a:extLst>
              <a:ext uri="{FF2B5EF4-FFF2-40B4-BE49-F238E27FC236}">
                <a16:creationId xmlns:a16="http://schemas.microsoft.com/office/drawing/2014/main" xmlns="" id="{CA800F7E-22A1-8196-9350-9476B0BE694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7817" y="1432229"/>
            <a:ext cx="3121137" cy="1448380"/>
          </a:xfrm>
          <a:prstGeom prst="rect">
            <a:avLst/>
          </a:prstGeom>
          <a:ln>
            <a:solidFill>
              <a:srgbClr val="002060"/>
            </a:solidFill>
          </a:ln>
        </p:spPr>
      </p:pic>
      <p:sp>
        <p:nvSpPr>
          <p:cNvPr id="4" name="Rectangle 3">
            <a:extLst>
              <a:ext uri="{FF2B5EF4-FFF2-40B4-BE49-F238E27FC236}">
                <a16:creationId xmlns:a16="http://schemas.microsoft.com/office/drawing/2014/main" xmlns="" id="{C1956227-50C4-4C82-AEBE-BD8BD31144C5}"/>
              </a:ext>
            </a:extLst>
          </p:cNvPr>
          <p:cNvSpPr/>
          <p:nvPr/>
        </p:nvSpPr>
        <p:spPr>
          <a:xfrm>
            <a:off x="158767" y="4815412"/>
            <a:ext cx="3136094" cy="584775"/>
          </a:xfrm>
          <a:prstGeom prst="rect">
            <a:avLst/>
          </a:prstGeom>
          <a:noFill/>
          <a:ln w="28575">
            <a:solidFill>
              <a:srgbClr val="002060"/>
            </a:solidFill>
          </a:ln>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Goats cheese and beetroot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salad with Sauvignon Blanc</a:t>
            </a:r>
          </a:p>
        </p:txBody>
      </p:sp>
      <p:pic>
        <p:nvPicPr>
          <p:cNvPr id="23" name="Picture 22">
            <a:extLst>
              <a:ext uri="{FF2B5EF4-FFF2-40B4-BE49-F238E27FC236}">
                <a16:creationId xmlns:a16="http://schemas.microsoft.com/office/drawing/2014/main" xmlns="" id="{3B985E3A-B7CF-4B9B-AA33-0160CED2A521}"/>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53" b="97105" l="1778" r="97111">
                        <a14:foregroundMark x1="9444" y1="28421" x2="9444" y2="28421"/>
                        <a14:foregroundMark x1="4333" y1="48421" x2="4333" y2="48421"/>
                        <a14:foregroundMark x1="18444" y1="7632" x2="18444" y2="7632"/>
                        <a14:foregroundMark x1="19778" y1="90263" x2="19778" y2="90263"/>
                        <a14:foregroundMark x1="23333" y1="64211" x2="23333" y2="64211"/>
                        <a14:foregroundMark x1="1778" y1="50789" x2="1778" y2="50789"/>
                        <a14:foregroundMark x1="32333" y1="3947" x2="32333" y2="3947"/>
                        <a14:foregroundMark x1="19778" y1="1053" x2="19778" y2="1053"/>
                        <a14:foregroundMark x1="20222" y1="90789" x2="20222" y2="90789"/>
                        <a14:foregroundMark x1="30778" y1="66053" x2="30778" y2="66053"/>
                        <a14:foregroundMark x1="25333" y1="60000" x2="25333" y2="60000"/>
                        <a14:foregroundMark x1="23111" y1="61053" x2="38000" y2="61053"/>
                        <a14:foregroundMark x1="30222" y1="66579" x2="30222" y2="66579"/>
                        <a14:foregroundMark x1="21000" y1="60526" x2="29556" y2="72368"/>
                        <a14:foregroundMark x1="29556" y1="72368" x2="37556" y2="72105"/>
                        <a14:foregroundMark x1="37556" y1="72105" x2="41333" y2="62895"/>
                        <a14:foregroundMark x1="8222" y1="63684" x2="8222" y2="63684"/>
                        <a14:foregroundMark x1="8222" y1="63684" x2="6889" y2="65263"/>
                        <a14:foregroundMark x1="9444" y1="59211" x2="10000" y2="63684"/>
                        <a14:foregroundMark x1="8222" y1="60000" x2="8222" y2="60000"/>
                        <a14:foregroundMark x1="6111" y1="60526" x2="9444" y2="68421"/>
                        <a14:foregroundMark x1="19222" y1="62895" x2="18667" y2="62895"/>
                        <a14:foregroundMark x1="19000" y1="62895" x2="19222" y2="64211"/>
                        <a14:foregroundMark x1="12778" y1="91579" x2="29000" y2="94474"/>
                        <a14:foregroundMark x1="29000" y1="94474" x2="36556" y2="92895"/>
                        <a14:foregroundMark x1="36556" y1="92895" x2="28556" y2="86842"/>
                        <a14:foregroundMark x1="28556" y1="86842" x2="13889" y2="91316"/>
                        <a14:foregroundMark x1="13889" y1="91316" x2="13556" y2="92105"/>
                        <a14:foregroundMark x1="52778" y1="66053" x2="60000" y2="68684"/>
                        <a14:foregroundMark x1="60000" y1="68684" x2="60778" y2="67895"/>
                        <a14:foregroundMark x1="61333" y1="64211" x2="61778" y2="60526"/>
                        <a14:foregroundMark x1="61000" y1="58158" x2="62333" y2="60526"/>
                        <a14:foregroundMark x1="55889" y1="47895" x2="62222" y2="55789"/>
                        <a14:foregroundMark x1="62222" y1="55789" x2="62333" y2="56316"/>
                        <a14:foregroundMark x1="52000" y1="44737" x2="55889" y2="50789"/>
                        <a14:foregroundMark x1="52000" y1="42368" x2="55111" y2="34474"/>
                        <a14:foregroundMark x1="54667" y1="34474" x2="60222" y2="35000"/>
                        <a14:foregroundMark x1="78667" y1="38158" x2="72333" y2="35526"/>
                        <a14:foregroundMark x1="70222" y1="35000" x2="68000" y2="44211"/>
                        <a14:foregroundMark x1="67222" y1="46579" x2="68444" y2="66053"/>
                        <a14:foregroundMark x1="69000" y1="63684" x2="76111" y2="67895"/>
                        <a14:foregroundMark x1="77444" y1="65263" x2="79222" y2="64211"/>
                        <a14:foregroundMark x1="83556" y1="67895" x2="86111" y2="50000"/>
                        <a14:foregroundMark x1="86111" y1="50000" x2="89000" y2="41579"/>
                        <a14:foregroundMark x1="89444" y1="37368" x2="92333" y2="36842"/>
                        <a14:foregroundMark x1="96667" y1="64737" x2="96667" y2="68947"/>
                        <a14:foregroundMark x1="50778" y1="90789" x2="50778" y2="90789"/>
                        <a14:foregroundMark x1="54889" y1="85526" x2="52778" y2="84211"/>
                        <a14:foregroundMark x1="50778" y1="96842" x2="50778" y2="96842"/>
                        <a14:foregroundMark x1="54333" y1="96053" x2="54333" y2="96053"/>
                        <a14:foregroundMark x1="57222" y1="88947" x2="57222" y2="88947"/>
                        <a14:foregroundMark x1="58889" y1="93421" x2="58889" y2="93421"/>
                        <a14:foregroundMark x1="56000" y1="96053" x2="56000" y2="96053"/>
                        <a14:foregroundMark x1="59556" y1="87895" x2="59556" y2="87895"/>
                        <a14:foregroundMark x1="61667" y1="93684" x2="61667" y2="93684"/>
                        <a14:foregroundMark x1="66111" y1="92105" x2="66111" y2="92105"/>
                        <a14:foregroundMark x1="69111" y1="91053" x2="69111" y2="91053"/>
                        <a14:foregroundMark x1="63444" y1="92895" x2="63444" y2="92895"/>
                        <a14:foregroundMark x1="65778" y1="87895" x2="65778" y2="87895"/>
                        <a14:foregroundMark x1="78778" y1="85526" x2="78778" y2="85526"/>
                        <a14:foregroundMark x1="78222" y1="89211" x2="78222" y2="89211"/>
                        <a14:foregroundMark x1="81444" y1="87895" x2="81444" y2="87895"/>
                        <a14:foregroundMark x1="75889" y1="90000" x2="75889" y2="90000"/>
                        <a14:foregroundMark x1="73222" y1="89474" x2="73222" y2="89474"/>
                        <a14:foregroundMark x1="84778" y1="88421" x2="84778" y2="88421"/>
                        <a14:foregroundMark x1="90000" y1="91579" x2="90000" y2="91579"/>
                        <a14:foregroundMark x1="90889" y1="83158" x2="90889" y2="83158"/>
                        <a14:foregroundMark x1="93889" y1="83684" x2="93889" y2="83684"/>
                        <a14:foregroundMark x1="97222" y1="88421" x2="97222" y2="88421"/>
                        <a14:foregroundMark x1="91667" y1="97105" x2="91667" y2="97105"/>
                      </a14:backgroundRemoval>
                    </a14:imgEffect>
                  </a14:imgLayer>
                </a14:imgProps>
              </a:ext>
            </a:extLst>
          </a:blip>
          <a:stretch>
            <a:fillRect/>
          </a:stretch>
        </p:blipFill>
        <p:spPr>
          <a:xfrm>
            <a:off x="3144276" y="7682092"/>
            <a:ext cx="534486" cy="225672"/>
          </a:xfrm>
          <a:prstGeom prst="rect">
            <a:avLst/>
          </a:prstGeom>
          <a:ln>
            <a:solidFill>
              <a:srgbClr val="002060"/>
            </a:solidFill>
          </a:ln>
        </p:spPr>
      </p:pic>
      <p:pic>
        <p:nvPicPr>
          <p:cNvPr id="24" name="Picture 23">
            <a:extLst>
              <a:ext uri="{FF2B5EF4-FFF2-40B4-BE49-F238E27FC236}">
                <a16:creationId xmlns:a16="http://schemas.microsoft.com/office/drawing/2014/main" xmlns="" id="{C8F62508-9935-4405-939A-8D0444D9A62E}"/>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316" b="89833" l="6848" r="94022">
                        <a14:foregroundMark x1="6848" y1="29545" x2="6848" y2="29545"/>
                        <a14:foregroundMark x1="93152" y1="35885" x2="93152" y2="35885"/>
                        <a14:foregroundMark x1="42391" y1="70933" x2="42391" y2="70933"/>
                        <a14:foregroundMark x1="41413" y1="70215" x2="41413" y2="70215"/>
                        <a14:foregroundMark x1="41630" y1="73565" x2="41630" y2="73565"/>
                        <a14:foregroundMark x1="32935" y1="71770" x2="32935" y2="71770"/>
                        <a14:foregroundMark x1="31957" y1="1435" x2="31957" y2="1435"/>
                        <a14:foregroundMark x1="14783" y1="72727" x2="14783" y2="72727"/>
                        <a14:foregroundMark x1="14783" y1="72727" x2="14783" y2="77392"/>
                        <a14:foregroundMark x1="20435" y1="74761" x2="19783" y2="78230"/>
                        <a14:foregroundMark x1="10000" y1="72967" x2="9565" y2="76435"/>
                        <a14:foregroundMark x1="23804" y1="72129" x2="23804" y2="75598"/>
                        <a14:foregroundMark x1="33804" y1="73804" x2="37174" y2="75359"/>
                        <a14:foregroundMark x1="47174" y1="74043" x2="49239" y2="76675"/>
                        <a14:foregroundMark x1="56630" y1="71651" x2="56630" y2="77392"/>
                        <a14:foregroundMark x1="66957" y1="70574" x2="62609" y2="71411"/>
                        <a14:foregroundMark x1="49783" y1="73804" x2="49783" y2="73804"/>
                        <a14:foregroundMark x1="50217" y1="74282" x2="50217" y2="74282"/>
                        <a14:foregroundMark x1="61957" y1="73206" x2="61957" y2="73206"/>
                        <a14:foregroundMark x1="64239" y1="77632" x2="64239" y2="77632"/>
                        <a14:foregroundMark x1="13587" y1="70096" x2="13587" y2="70096"/>
                        <a14:foregroundMark x1="17609" y1="70096" x2="17609" y2="70096"/>
                        <a14:foregroundMark x1="69239" y1="74043" x2="69239" y2="74043"/>
                        <a14:foregroundMark x1="73370" y1="76914" x2="73370" y2="76914"/>
                        <a14:foregroundMark x1="72391" y1="69856" x2="72391" y2="69856"/>
                        <a14:foregroundMark x1="69783" y1="71651" x2="69783" y2="71651"/>
                        <a14:foregroundMark x1="78804" y1="71890" x2="78804" y2="75837"/>
                        <a14:foregroundMark x1="79239" y1="70096" x2="79239" y2="70096"/>
                        <a14:foregroundMark x1="78804" y1="69856" x2="80000" y2="70574"/>
                        <a14:foregroundMark x1="90217" y1="69617" x2="90761" y2="76914"/>
                        <a14:foregroundMark x1="88587" y1="70574" x2="84783" y2="72488"/>
                        <a14:foregroundMark x1="94022" y1="77392" x2="94022" y2="77392"/>
                      </a14:backgroundRemoval>
                    </a14:imgEffect>
                  </a14:imgLayer>
                </a14:imgProps>
              </a:ext>
            </a:extLst>
          </a:blip>
          <a:stretch>
            <a:fillRect/>
          </a:stretch>
        </p:blipFill>
        <p:spPr>
          <a:xfrm>
            <a:off x="3273012" y="6983697"/>
            <a:ext cx="363549" cy="330355"/>
          </a:xfrm>
          <a:prstGeom prst="rect">
            <a:avLst/>
          </a:prstGeom>
          <a:ln>
            <a:solidFill>
              <a:srgbClr val="002060"/>
            </a:solidFill>
          </a:ln>
        </p:spPr>
      </p:pic>
      <p:sp>
        <p:nvSpPr>
          <p:cNvPr id="40" name="Rectangle 39">
            <a:extLst>
              <a:ext uri="{FF2B5EF4-FFF2-40B4-BE49-F238E27FC236}">
                <a16:creationId xmlns:a16="http://schemas.microsoft.com/office/drawing/2014/main" xmlns="" id="{F7421DEB-6CE5-49C9-AA1C-6234C8332D98}"/>
              </a:ext>
            </a:extLst>
          </p:cNvPr>
          <p:cNvSpPr/>
          <p:nvPr/>
        </p:nvSpPr>
        <p:spPr>
          <a:xfrm>
            <a:off x="3732026" y="6420949"/>
            <a:ext cx="2913926" cy="1569660"/>
          </a:xfrm>
          <a:prstGeom prst="rect">
            <a:avLst/>
          </a:prstGeom>
          <a:solidFill>
            <a:srgbClr val="FFF2CC">
              <a:alpha val="46000"/>
            </a:srgbClr>
          </a:solidFill>
          <a:ln w="28575">
            <a:solidFill>
              <a:srgbClr val="002060"/>
            </a:solidFill>
          </a:ln>
        </p:spPr>
        <p:txBody>
          <a:bodyPr wrap="square" lIns="91440" tIns="45720" rIns="91440" bIns="4572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Price: Only £17.99</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Calories: 434 </a:t>
            </a:r>
            <a:r>
              <a:rPr kumimoji="0" lang="en-US" sz="1200" b="1" i="0" u="none" strike="noStrike" kern="1200" cap="none" spc="0" normalizeH="0" baseline="0" noProof="0" dirty="0" err="1">
                <a:ln w="0"/>
                <a:solidFill>
                  <a:prstClr val="black"/>
                </a:solidFill>
                <a:effectLst/>
                <a:uLnTx/>
                <a:uFillTx/>
                <a:latin typeface="Times New Roman" panose="02020603050405020304" pitchFamily="18" charset="0"/>
                <a:ea typeface="+mn-ea"/>
                <a:cs typeface="Times New Roman" panose="02020603050405020304" pitchFamily="18" charset="0"/>
              </a:rPr>
              <a:t>KCal</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(Fat 11g)</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Allergens: Beef </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Availability: 06:00 pm to 09:00 pm</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Order by: +44 0915 123456/</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hlinkClick r:id="rId10">
                  <a:extLst>
                    <a:ext uri="{A12FA001-AC4F-418D-AE19-62706E023703}">
                      <ahyp:hlinkClr xmlns:ahyp="http://schemas.microsoft.com/office/drawing/2018/hyperlinkcolor" xmlns="" val="tx"/>
                    </a:ext>
                  </a:extLst>
                </a:hlinkClick>
              </a:rPr>
              <a:t>www.trinityhotel.co.uk</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UberEATS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Payments by</a:t>
            </a:r>
          </a:p>
        </p:txBody>
      </p:sp>
      <p:sp>
        <p:nvSpPr>
          <p:cNvPr id="102" name="Rectangle 101">
            <a:extLst>
              <a:ext uri="{FF2B5EF4-FFF2-40B4-BE49-F238E27FC236}">
                <a16:creationId xmlns:a16="http://schemas.microsoft.com/office/drawing/2014/main" xmlns="" id="{5F3C38EA-9CFE-4AA4-A3D2-DC2BEC575EEE}"/>
              </a:ext>
            </a:extLst>
          </p:cNvPr>
          <p:cNvSpPr/>
          <p:nvPr/>
        </p:nvSpPr>
        <p:spPr>
          <a:xfrm>
            <a:off x="158767" y="2887168"/>
            <a:ext cx="3136094" cy="1569660"/>
          </a:xfrm>
          <a:prstGeom prst="rect">
            <a:avLst/>
          </a:prstGeom>
          <a:solidFill>
            <a:srgbClr val="FFF2CC">
              <a:alpha val="46000"/>
            </a:srgbClr>
          </a:solidFill>
          <a:ln w="28575">
            <a:solidFill>
              <a:srgbClr val="002060"/>
            </a:solidFill>
          </a:ln>
        </p:spPr>
        <p:txBody>
          <a:bodyPr wrap="square" lIns="91440" tIns="45720" rIns="91440" bIns="4572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Price: £19.99</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Calories: 351 </a:t>
            </a:r>
            <a:r>
              <a:rPr kumimoji="0" lang="en-US" sz="1200" b="1" i="0" u="none" strike="noStrike" kern="1200" cap="none" spc="0" normalizeH="0" baseline="0" noProof="0" dirty="0" err="1">
                <a:ln w="0"/>
                <a:solidFill>
                  <a:prstClr val="black"/>
                </a:solidFill>
                <a:effectLst/>
                <a:uLnTx/>
                <a:uFillTx/>
                <a:latin typeface="Times New Roman" panose="02020603050405020304" pitchFamily="18" charset="0"/>
                <a:ea typeface="+mn-ea"/>
                <a:cs typeface="Times New Roman" panose="02020603050405020304" pitchFamily="18" charset="0"/>
              </a:rPr>
              <a:t>KCal</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(Fat 14g)</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Allergens: Beef, Pudding </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Availability: 06:30 pm to 09:00 pm</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Order by: +44 0915 123456/</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hlinkClick r:id="rId10">
                  <a:extLst>
                    <a:ext uri="{A12FA001-AC4F-418D-AE19-62706E023703}">
                      <ahyp:hlinkClr xmlns:ahyp="http://schemas.microsoft.com/office/drawing/2018/hyperlinkcolor" xmlns="" val="tx"/>
                    </a:ext>
                  </a:extLst>
                </a:hlinkClick>
              </a:rPr>
              <a:t>www.trinityhotel.co.uk</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UberEATS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Payments by</a:t>
            </a:r>
          </a:p>
        </p:txBody>
      </p:sp>
      <p:pic>
        <p:nvPicPr>
          <p:cNvPr id="105" name="Picture 104">
            <a:extLst>
              <a:ext uri="{FF2B5EF4-FFF2-40B4-BE49-F238E27FC236}">
                <a16:creationId xmlns:a16="http://schemas.microsoft.com/office/drawing/2014/main" xmlns="" id="{075AF679-5A7C-405F-A512-8527D32F2D7C}"/>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53" b="97105" l="1778" r="97111">
                        <a14:foregroundMark x1="9444" y1="28421" x2="9444" y2="28421"/>
                        <a14:foregroundMark x1="4333" y1="48421" x2="4333" y2="48421"/>
                        <a14:foregroundMark x1="18444" y1="7632" x2="18444" y2="7632"/>
                        <a14:foregroundMark x1="19778" y1="90263" x2="19778" y2="90263"/>
                        <a14:foregroundMark x1="23333" y1="64211" x2="23333" y2="64211"/>
                        <a14:foregroundMark x1="1778" y1="50789" x2="1778" y2="50789"/>
                        <a14:foregroundMark x1="32333" y1="3947" x2="32333" y2="3947"/>
                        <a14:foregroundMark x1="19778" y1="1053" x2="19778" y2="1053"/>
                        <a14:foregroundMark x1="20222" y1="90789" x2="20222" y2="90789"/>
                        <a14:foregroundMark x1="30778" y1="66053" x2="30778" y2="66053"/>
                        <a14:foregroundMark x1="25333" y1="60000" x2="25333" y2="60000"/>
                        <a14:foregroundMark x1="23111" y1="61053" x2="38000" y2="61053"/>
                        <a14:foregroundMark x1="30222" y1="66579" x2="30222" y2="66579"/>
                        <a14:foregroundMark x1="21000" y1="60526" x2="29556" y2="72368"/>
                        <a14:foregroundMark x1="29556" y1="72368" x2="37556" y2="72105"/>
                        <a14:foregroundMark x1="37556" y1="72105" x2="41333" y2="62895"/>
                        <a14:foregroundMark x1="8222" y1="63684" x2="8222" y2="63684"/>
                        <a14:foregroundMark x1="8222" y1="63684" x2="6889" y2="65263"/>
                        <a14:foregroundMark x1="9444" y1="59211" x2="10000" y2="63684"/>
                        <a14:foregroundMark x1="8222" y1="60000" x2="8222" y2="60000"/>
                        <a14:foregroundMark x1="6111" y1="60526" x2="9444" y2="68421"/>
                        <a14:foregroundMark x1="19222" y1="62895" x2="18667" y2="62895"/>
                        <a14:foregroundMark x1="19000" y1="62895" x2="19222" y2="64211"/>
                        <a14:foregroundMark x1="12778" y1="91579" x2="29000" y2="94474"/>
                        <a14:foregroundMark x1="29000" y1="94474" x2="36556" y2="92895"/>
                        <a14:foregroundMark x1="36556" y1="92895" x2="28556" y2="86842"/>
                        <a14:foregroundMark x1="28556" y1="86842" x2="13889" y2="91316"/>
                        <a14:foregroundMark x1="13889" y1="91316" x2="13556" y2="92105"/>
                        <a14:foregroundMark x1="52778" y1="66053" x2="60000" y2="68684"/>
                        <a14:foregroundMark x1="60000" y1="68684" x2="60778" y2="67895"/>
                        <a14:foregroundMark x1="61333" y1="64211" x2="61778" y2="60526"/>
                        <a14:foregroundMark x1="61000" y1="58158" x2="62333" y2="60526"/>
                        <a14:foregroundMark x1="55889" y1="47895" x2="62222" y2="55789"/>
                        <a14:foregroundMark x1="62222" y1="55789" x2="62333" y2="56316"/>
                        <a14:foregroundMark x1="52000" y1="44737" x2="55889" y2="50789"/>
                        <a14:foregroundMark x1="52000" y1="42368" x2="55111" y2="34474"/>
                        <a14:foregroundMark x1="54667" y1="34474" x2="60222" y2="35000"/>
                        <a14:foregroundMark x1="78667" y1="38158" x2="72333" y2="35526"/>
                        <a14:foregroundMark x1="70222" y1="35000" x2="68000" y2="44211"/>
                        <a14:foregroundMark x1="67222" y1="46579" x2="68444" y2="66053"/>
                        <a14:foregroundMark x1="69000" y1="63684" x2="76111" y2="67895"/>
                        <a14:foregroundMark x1="77444" y1="65263" x2="79222" y2="64211"/>
                        <a14:foregroundMark x1="83556" y1="67895" x2="86111" y2="50000"/>
                        <a14:foregroundMark x1="86111" y1="50000" x2="89000" y2="41579"/>
                        <a14:foregroundMark x1="89444" y1="37368" x2="92333" y2="36842"/>
                        <a14:foregroundMark x1="96667" y1="64737" x2="96667" y2="68947"/>
                        <a14:foregroundMark x1="50778" y1="90789" x2="50778" y2="90789"/>
                        <a14:foregroundMark x1="54889" y1="85526" x2="52778" y2="84211"/>
                        <a14:foregroundMark x1="50778" y1="96842" x2="50778" y2="96842"/>
                        <a14:foregroundMark x1="54333" y1="96053" x2="54333" y2="96053"/>
                        <a14:foregroundMark x1="57222" y1="88947" x2="57222" y2="88947"/>
                        <a14:foregroundMark x1="58889" y1="93421" x2="58889" y2="93421"/>
                        <a14:foregroundMark x1="56000" y1="96053" x2="56000" y2="96053"/>
                        <a14:foregroundMark x1="59556" y1="87895" x2="59556" y2="87895"/>
                        <a14:foregroundMark x1="61667" y1="93684" x2="61667" y2="93684"/>
                        <a14:foregroundMark x1="66111" y1="92105" x2="66111" y2="92105"/>
                        <a14:foregroundMark x1="69111" y1="91053" x2="69111" y2="91053"/>
                        <a14:foregroundMark x1="63444" y1="92895" x2="63444" y2="92895"/>
                        <a14:foregroundMark x1="65778" y1="87895" x2="65778" y2="87895"/>
                        <a14:foregroundMark x1="78778" y1="85526" x2="78778" y2="85526"/>
                        <a14:foregroundMark x1="78222" y1="89211" x2="78222" y2="89211"/>
                        <a14:foregroundMark x1="81444" y1="87895" x2="81444" y2="87895"/>
                        <a14:foregroundMark x1="75889" y1="90000" x2="75889" y2="90000"/>
                        <a14:foregroundMark x1="73222" y1="89474" x2="73222" y2="89474"/>
                        <a14:foregroundMark x1="84778" y1="88421" x2="84778" y2="88421"/>
                        <a14:foregroundMark x1="90000" y1="91579" x2="90000" y2="91579"/>
                        <a14:foregroundMark x1="90889" y1="83158" x2="90889" y2="83158"/>
                        <a14:foregroundMark x1="93889" y1="83684" x2="93889" y2="83684"/>
                        <a14:foregroundMark x1="97222" y1="88421" x2="97222" y2="88421"/>
                        <a14:foregroundMark x1="91667" y1="97105" x2="91667" y2="97105"/>
                      </a14:backgroundRemoval>
                    </a14:imgEffect>
                  </a14:imgLayer>
                </a14:imgProps>
              </a:ext>
            </a:extLst>
          </a:blip>
          <a:stretch>
            <a:fillRect/>
          </a:stretch>
        </p:blipFill>
        <p:spPr>
          <a:xfrm>
            <a:off x="1157147" y="4194877"/>
            <a:ext cx="534486" cy="225672"/>
          </a:xfrm>
          <a:prstGeom prst="rect">
            <a:avLst/>
          </a:prstGeom>
          <a:ln>
            <a:solidFill>
              <a:srgbClr val="002060"/>
            </a:solidFill>
          </a:ln>
        </p:spPr>
      </p:pic>
      <p:pic>
        <p:nvPicPr>
          <p:cNvPr id="106" name="Picture 105">
            <a:extLst>
              <a:ext uri="{FF2B5EF4-FFF2-40B4-BE49-F238E27FC236}">
                <a16:creationId xmlns:a16="http://schemas.microsoft.com/office/drawing/2014/main" xmlns="" id="{D6703235-7C36-4A3E-8E82-9B4F221D02CC}"/>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316" b="89833" l="6848" r="94022">
                        <a14:foregroundMark x1="6848" y1="29545" x2="6848" y2="29545"/>
                        <a14:foregroundMark x1="93152" y1="35885" x2="93152" y2="35885"/>
                        <a14:foregroundMark x1="42391" y1="70933" x2="42391" y2="70933"/>
                        <a14:foregroundMark x1="41413" y1="70215" x2="41413" y2="70215"/>
                        <a14:foregroundMark x1="41630" y1="73565" x2="41630" y2="73565"/>
                        <a14:foregroundMark x1="32935" y1="71770" x2="32935" y2="71770"/>
                        <a14:foregroundMark x1="31957" y1="1435" x2="31957" y2="1435"/>
                        <a14:foregroundMark x1="14783" y1="72727" x2="14783" y2="72727"/>
                        <a14:foregroundMark x1="14783" y1="72727" x2="14783" y2="77392"/>
                        <a14:foregroundMark x1="20435" y1="74761" x2="19783" y2="78230"/>
                        <a14:foregroundMark x1="10000" y1="72967" x2="9565" y2="76435"/>
                        <a14:foregroundMark x1="23804" y1="72129" x2="23804" y2="75598"/>
                        <a14:foregroundMark x1="33804" y1="73804" x2="37174" y2="75359"/>
                        <a14:foregroundMark x1="47174" y1="74043" x2="49239" y2="76675"/>
                        <a14:foregroundMark x1="56630" y1="71651" x2="56630" y2="77392"/>
                        <a14:foregroundMark x1="66957" y1="70574" x2="62609" y2="71411"/>
                        <a14:foregroundMark x1="49783" y1="73804" x2="49783" y2="73804"/>
                        <a14:foregroundMark x1="50217" y1="74282" x2="50217" y2="74282"/>
                        <a14:foregroundMark x1="61957" y1="73206" x2="61957" y2="73206"/>
                        <a14:foregroundMark x1="64239" y1="77632" x2="64239" y2="77632"/>
                        <a14:foregroundMark x1="13587" y1="70096" x2="13587" y2="70096"/>
                        <a14:foregroundMark x1="17609" y1="70096" x2="17609" y2="70096"/>
                        <a14:foregroundMark x1="69239" y1="74043" x2="69239" y2="74043"/>
                        <a14:foregroundMark x1="73370" y1="76914" x2="73370" y2="76914"/>
                        <a14:foregroundMark x1="72391" y1="69856" x2="72391" y2="69856"/>
                        <a14:foregroundMark x1="69783" y1="71651" x2="69783" y2="71651"/>
                        <a14:foregroundMark x1="78804" y1="71890" x2="78804" y2="75837"/>
                        <a14:foregroundMark x1="79239" y1="70096" x2="79239" y2="70096"/>
                        <a14:foregroundMark x1="78804" y1="69856" x2="80000" y2="70574"/>
                        <a14:foregroundMark x1="90217" y1="69617" x2="90761" y2="76914"/>
                        <a14:foregroundMark x1="88587" y1="70574" x2="84783" y2="72488"/>
                        <a14:foregroundMark x1="94022" y1="77392" x2="94022" y2="77392"/>
                      </a14:backgroundRemoval>
                    </a14:imgEffect>
                  </a14:imgLayer>
                </a14:imgProps>
              </a:ext>
            </a:extLst>
          </a:blip>
          <a:stretch>
            <a:fillRect/>
          </a:stretch>
        </p:blipFill>
        <p:spPr>
          <a:xfrm>
            <a:off x="1879839" y="4165459"/>
            <a:ext cx="363549" cy="330355"/>
          </a:xfrm>
          <a:prstGeom prst="rect">
            <a:avLst/>
          </a:prstGeom>
          <a:ln>
            <a:solidFill>
              <a:srgbClr val="002060"/>
            </a:solidFill>
          </a:ln>
        </p:spPr>
      </p:pic>
      <p:sp>
        <p:nvSpPr>
          <p:cNvPr id="117" name="Rectangle 116">
            <a:extLst>
              <a:ext uri="{FF2B5EF4-FFF2-40B4-BE49-F238E27FC236}">
                <a16:creationId xmlns:a16="http://schemas.microsoft.com/office/drawing/2014/main" xmlns="" id="{17FE7CC2-0A04-4784-8B67-B43D9EA24184}"/>
              </a:ext>
            </a:extLst>
          </p:cNvPr>
          <p:cNvSpPr/>
          <p:nvPr/>
        </p:nvSpPr>
        <p:spPr>
          <a:xfrm>
            <a:off x="996642" y="8899254"/>
            <a:ext cx="5405561" cy="338554"/>
          </a:xfrm>
          <a:prstGeom prst="rect">
            <a:avLst/>
          </a:prstGeom>
          <a:no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w="0"/>
                <a:solidFill>
                  <a:prstClr val="black"/>
                </a:solidFill>
                <a:effectLst/>
                <a:uLnTx/>
                <a:uFillTx/>
                <a:latin typeface="Berlin Sans FB Demi" panose="020E0802020502020306" pitchFamily="34" charset="0"/>
                <a:ea typeface="+mn-ea"/>
                <a:cs typeface="+mn-cs"/>
              </a:rPr>
              <a:t>Trinity Hotel, Coast on Swansea, South wales</a:t>
            </a:r>
          </a:p>
        </p:txBody>
      </p:sp>
      <p:pic>
        <p:nvPicPr>
          <p:cNvPr id="7" name="Picture 6">
            <a:extLst>
              <a:ext uri="{FF2B5EF4-FFF2-40B4-BE49-F238E27FC236}">
                <a16:creationId xmlns:a16="http://schemas.microsoft.com/office/drawing/2014/main" xmlns="" id="{6E429D57-4040-5DCE-DB6E-CCA20347DBE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675699" y="2966835"/>
            <a:ext cx="479963" cy="479963"/>
          </a:xfrm>
          <a:prstGeom prst="rect">
            <a:avLst/>
          </a:prstGeom>
          <a:ln>
            <a:solidFill>
              <a:srgbClr val="002060"/>
            </a:solidFill>
          </a:ln>
        </p:spPr>
      </p:pic>
      <p:pic>
        <p:nvPicPr>
          <p:cNvPr id="74" name="Picture 73">
            <a:extLst>
              <a:ext uri="{FF2B5EF4-FFF2-40B4-BE49-F238E27FC236}">
                <a16:creationId xmlns:a16="http://schemas.microsoft.com/office/drawing/2014/main" xmlns="" id="{69840BE3-9EC3-5ADD-BA31-18A8A8651A44}"/>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6378" t="42823" r="7440" b="7210"/>
          <a:stretch/>
        </p:blipFill>
        <p:spPr>
          <a:xfrm>
            <a:off x="2436449" y="2366283"/>
            <a:ext cx="593487" cy="311140"/>
          </a:xfrm>
          <a:prstGeom prst="rect">
            <a:avLst/>
          </a:prstGeom>
          <a:ln>
            <a:solidFill>
              <a:srgbClr val="002060"/>
            </a:solidFill>
          </a:ln>
        </p:spPr>
      </p:pic>
      <p:pic>
        <p:nvPicPr>
          <p:cNvPr id="21" name="Picture 20">
            <a:extLst>
              <a:ext uri="{FF2B5EF4-FFF2-40B4-BE49-F238E27FC236}">
                <a16:creationId xmlns:a16="http://schemas.microsoft.com/office/drawing/2014/main" xmlns="" id="{63B172A8-FFF2-454B-9EA9-B5679EF7DECC}"/>
              </a:ext>
            </a:extLst>
          </p:cNvPr>
          <p:cNvPicPr>
            <a:picLocks noChangeAspect="1"/>
          </p:cNvPicPr>
          <p:nvPr/>
        </p:nvPicPr>
        <p:blipFill>
          <a:blip r:embed="rId13"/>
          <a:stretch>
            <a:fillRect/>
          </a:stretch>
        </p:blipFill>
        <p:spPr>
          <a:xfrm>
            <a:off x="2409797" y="5688343"/>
            <a:ext cx="764498" cy="379950"/>
          </a:xfrm>
          <a:prstGeom prst="rect">
            <a:avLst/>
          </a:prstGeom>
          <a:ln>
            <a:solidFill>
              <a:srgbClr val="002060"/>
            </a:solidFill>
          </a:ln>
        </p:spPr>
      </p:pic>
      <p:pic>
        <p:nvPicPr>
          <p:cNvPr id="84" name="Picture 83">
            <a:extLst>
              <a:ext uri="{FF2B5EF4-FFF2-40B4-BE49-F238E27FC236}">
                <a16:creationId xmlns:a16="http://schemas.microsoft.com/office/drawing/2014/main" xmlns="" id="{342B1F48-553C-DC14-E10D-98D6966CEEED}"/>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6378" t="42823" r="7440" b="7210"/>
          <a:stretch/>
        </p:blipFill>
        <p:spPr>
          <a:xfrm>
            <a:off x="2436449" y="6234120"/>
            <a:ext cx="593487" cy="311140"/>
          </a:xfrm>
          <a:prstGeom prst="rect">
            <a:avLst/>
          </a:prstGeom>
          <a:ln>
            <a:solidFill>
              <a:srgbClr val="002060"/>
            </a:solidFill>
          </a:ln>
        </p:spPr>
      </p:pic>
      <p:pic>
        <p:nvPicPr>
          <p:cNvPr id="41" name="Picture 40">
            <a:extLst>
              <a:ext uri="{FF2B5EF4-FFF2-40B4-BE49-F238E27FC236}">
                <a16:creationId xmlns:a16="http://schemas.microsoft.com/office/drawing/2014/main" xmlns="" id="{825ABE0D-9F95-41FE-88C9-35ECAF67C1A6}"/>
              </a:ext>
            </a:extLst>
          </p:cNvPr>
          <p:cNvPicPr>
            <a:picLocks noChangeAspect="1"/>
          </p:cNvPicPr>
          <p:nvPr/>
        </p:nvPicPr>
        <p:blipFill>
          <a:blip r:embed="rId13"/>
          <a:stretch>
            <a:fillRect/>
          </a:stretch>
        </p:blipFill>
        <p:spPr>
          <a:xfrm>
            <a:off x="5775134" y="6165310"/>
            <a:ext cx="764498" cy="379950"/>
          </a:xfrm>
          <a:prstGeom prst="rect">
            <a:avLst/>
          </a:prstGeom>
          <a:ln>
            <a:solidFill>
              <a:srgbClr val="002060"/>
            </a:solidFill>
          </a:ln>
        </p:spPr>
      </p:pic>
      <p:pic>
        <p:nvPicPr>
          <p:cNvPr id="90" name="Picture 89">
            <a:extLst>
              <a:ext uri="{FF2B5EF4-FFF2-40B4-BE49-F238E27FC236}">
                <a16:creationId xmlns:a16="http://schemas.microsoft.com/office/drawing/2014/main" xmlns="" id="{CFCE5D98-5476-3DD9-65BB-78DCA46AF80E}"/>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6378" t="42823" r="7440" b="7210"/>
          <a:stretch/>
        </p:blipFill>
        <p:spPr>
          <a:xfrm>
            <a:off x="5799510" y="5467814"/>
            <a:ext cx="593487" cy="311140"/>
          </a:xfrm>
          <a:prstGeom prst="rect">
            <a:avLst/>
          </a:prstGeom>
          <a:ln>
            <a:solidFill>
              <a:srgbClr val="002060"/>
            </a:solidFill>
          </a:ln>
        </p:spPr>
      </p:pic>
      <p:sp>
        <p:nvSpPr>
          <p:cNvPr id="94" name="Rectangle 93">
            <a:extLst>
              <a:ext uri="{FF2B5EF4-FFF2-40B4-BE49-F238E27FC236}">
                <a16:creationId xmlns:a16="http://schemas.microsoft.com/office/drawing/2014/main" xmlns="" id="{E7B69265-87FC-8251-56F3-D28572DC931F}"/>
              </a:ext>
            </a:extLst>
          </p:cNvPr>
          <p:cNvSpPr/>
          <p:nvPr/>
        </p:nvSpPr>
        <p:spPr>
          <a:xfrm>
            <a:off x="-17481" y="8098882"/>
            <a:ext cx="6858000" cy="738664"/>
          </a:xfrm>
          <a:prstGeom prst="rect">
            <a:avLst/>
          </a:prstGeom>
          <a:solidFill>
            <a:srgbClr val="E4C497">
              <a:alpha val="46000"/>
            </a:srgbClr>
          </a:solidFill>
          <a:ln w="28575">
            <a:solidFill>
              <a:srgbClr val="002060"/>
            </a:solidFill>
          </a:ln>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Please place your order via the website or mobile app of Trinity Foods. We take both cash and credit/debit cards. Please note that we prepare all of our dishes to order. During rush hour, you may encounter service delays. Please be aware that some of our dishes may contain allergens that could pose a health risk. Please inform us if you have any unique requirements.</a:t>
            </a:r>
          </a:p>
        </p:txBody>
      </p:sp>
      <p:sp>
        <p:nvSpPr>
          <p:cNvPr id="45" name="Rectangle 44">
            <a:extLst>
              <a:ext uri="{FF2B5EF4-FFF2-40B4-BE49-F238E27FC236}">
                <a16:creationId xmlns:a16="http://schemas.microsoft.com/office/drawing/2014/main" xmlns="" id="{F0E87AA3-94F9-3740-D763-486677840C10}"/>
              </a:ext>
            </a:extLst>
          </p:cNvPr>
          <p:cNvSpPr/>
          <p:nvPr/>
        </p:nvSpPr>
        <p:spPr>
          <a:xfrm>
            <a:off x="2627542" y="440732"/>
            <a:ext cx="3726029" cy="276999"/>
          </a:xfrm>
          <a:prstGeom prst="rect">
            <a:avLst/>
          </a:prstGeom>
          <a:no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“We taste better”</a:t>
            </a:r>
          </a:p>
        </p:txBody>
      </p:sp>
      <p:sp>
        <p:nvSpPr>
          <p:cNvPr id="46" name="Text Box 2">
            <a:extLst>
              <a:ext uri="{FF2B5EF4-FFF2-40B4-BE49-F238E27FC236}">
                <a16:creationId xmlns:a16="http://schemas.microsoft.com/office/drawing/2014/main" xmlns="" id="{077875C8-8620-9661-B511-49E048C3F99B}"/>
              </a:ext>
            </a:extLst>
          </p:cNvPr>
          <p:cNvSpPr txBox="1"/>
          <p:nvPr/>
        </p:nvSpPr>
        <p:spPr>
          <a:xfrm>
            <a:off x="2028844" y="56717"/>
            <a:ext cx="2931157" cy="58674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lvl="0" indent="0" algn="ctr" defTabSz="457200" rtl="0" eaLnBrk="1" fontAlgn="auto" latinLnBrk="0" hangingPunct="1">
              <a:lnSpc>
                <a:spcPct val="107000"/>
              </a:lnSpc>
              <a:spcBef>
                <a:spcPts val="0"/>
              </a:spcBef>
              <a:spcAft>
                <a:spcPts val="80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Exo 2" pitchFamily="2" charset="0"/>
                <a:ea typeface="Calibri" panose="020F0502020204030204" pitchFamily="34" charset="0"/>
                <a:cs typeface="Vrinda" panose="020B0502040204020203" pitchFamily="34" charset="0"/>
              </a:rPr>
              <a:t>HOTEL TRINITY</a:t>
            </a:r>
            <a:endParaRPr kumimoji="0" lang="en-US" sz="1400" b="0" i="0" u="none" strike="noStrike" kern="1200" cap="none" spc="0" normalizeH="0" baseline="0" noProof="0" dirty="0">
              <a:ln>
                <a:noFill/>
              </a:ln>
              <a:solidFill>
                <a:prstClr val="black"/>
              </a:solidFill>
              <a:effectLst/>
              <a:uLnTx/>
              <a:uFillTx/>
              <a:latin typeface="Exo 2" pitchFamily="2" charset="0"/>
              <a:ea typeface="Calibri" panose="020F0502020204030204" pitchFamily="34" charset="0"/>
              <a:cs typeface="Vrinda" panose="020B0502040204020203"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Exo 2" pitchFamily="2" charset="0"/>
                <a:ea typeface="Calibri" panose="020F0502020204030204" pitchFamily="34" charset="0"/>
                <a:cs typeface="Vrinda" panose="020B0502040204020203" pitchFamily="34" charset="0"/>
              </a:rPr>
              <a:t> </a:t>
            </a:r>
          </a:p>
        </p:txBody>
      </p:sp>
      <p:sp>
        <p:nvSpPr>
          <p:cNvPr id="38" name="Rectangle 37">
            <a:extLst>
              <a:ext uri="{FF2B5EF4-FFF2-40B4-BE49-F238E27FC236}">
                <a16:creationId xmlns:a16="http://schemas.microsoft.com/office/drawing/2014/main" xmlns="" id="{02C16288-D2DC-4589-8A84-9B1B01ACA36A}"/>
              </a:ext>
            </a:extLst>
          </p:cNvPr>
          <p:cNvSpPr/>
          <p:nvPr/>
        </p:nvSpPr>
        <p:spPr>
          <a:xfrm>
            <a:off x="3616695" y="4814679"/>
            <a:ext cx="3057531" cy="646331"/>
          </a:xfrm>
          <a:prstGeom prst="rect">
            <a:avLst/>
          </a:prstGeom>
          <a:noFill/>
          <a:ln w="28575">
            <a:solidFill>
              <a:srgbClr val="002060"/>
            </a:solidFill>
          </a:ln>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Balsamic beef stew with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veggie mash</a:t>
            </a:r>
          </a:p>
        </p:txBody>
      </p:sp>
      <p:pic>
        <p:nvPicPr>
          <p:cNvPr id="13" name="Picture 12">
            <a:extLst>
              <a:ext uri="{FF2B5EF4-FFF2-40B4-BE49-F238E27FC236}">
                <a16:creationId xmlns:a16="http://schemas.microsoft.com/office/drawing/2014/main" xmlns="" id="{2F62E109-9115-4844-873B-BB7DFFAD6429}"/>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75049" y="1027843"/>
            <a:ext cx="472946" cy="1707387"/>
          </a:xfrm>
          <a:prstGeom prst="rect">
            <a:avLst/>
          </a:prstGeom>
          <a:ln>
            <a:solidFill>
              <a:srgbClr val="002060"/>
            </a:solidFill>
          </a:ln>
        </p:spPr>
      </p:pic>
      <p:pic>
        <p:nvPicPr>
          <p:cNvPr id="103" name="Picture 102">
            <a:extLst>
              <a:ext uri="{FF2B5EF4-FFF2-40B4-BE49-F238E27FC236}">
                <a16:creationId xmlns:a16="http://schemas.microsoft.com/office/drawing/2014/main" xmlns="" id="{55DC169D-086E-45E6-9576-DED0731F2845}"/>
              </a:ext>
            </a:extLst>
          </p:cNvPr>
          <p:cNvPicPr>
            <a:picLocks noChangeAspect="1"/>
          </p:cNvPicPr>
          <p:nvPr/>
        </p:nvPicPr>
        <p:blipFill>
          <a:blip r:embed="rId13"/>
          <a:stretch>
            <a:fillRect/>
          </a:stretch>
        </p:blipFill>
        <p:spPr>
          <a:xfrm>
            <a:off x="454081" y="2256057"/>
            <a:ext cx="764498" cy="379950"/>
          </a:xfrm>
          <a:prstGeom prst="rect">
            <a:avLst/>
          </a:prstGeom>
          <a:ln>
            <a:solidFill>
              <a:srgbClr val="002060"/>
            </a:solidFill>
          </a:ln>
        </p:spPr>
      </p:pic>
      <p:pic>
        <p:nvPicPr>
          <p:cNvPr id="56" name="Picture 55">
            <a:extLst>
              <a:ext uri="{FF2B5EF4-FFF2-40B4-BE49-F238E27FC236}">
                <a16:creationId xmlns:a16="http://schemas.microsoft.com/office/drawing/2014/main" xmlns="" id="{3F3352A2-95B7-5DE4-681E-1ED7BC94AAB6}"/>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4598" r="21376"/>
          <a:stretch/>
        </p:blipFill>
        <p:spPr>
          <a:xfrm>
            <a:off x="3669237" y="753441"/>
            <a:ext cx="3067052" cy="2197905"/>
          </a:xfrm>
          <a:prstGeom prst="rect">
            <a:avLst/>
          </a:prstGeom>
          <a:ln>
            <a:solidFill>
              <a:srgbClr val="002060"/>
            </a:solidFill>
          </a:ln>
        </p:spPr>
      </p:pic>
      <p:sp>
        <p:nvSpPr>
          <p:cNvPr id="57" name="Rectangle 56">
            <a:extLst>
              <a:ext uri="{FF2B5EF4-FFF2-40B4-BE49-F238E27FC236}">
                <a16:creationId xmlns:a16="http://schemas.microsoft.com/office/drawing/2014/main" xmlns="" id="{0EA2906F-74FB-8B33-7698-06D1C867BD08}"/>
              </a:ext>
            </a:extLst>
          </p:cNvPr>
          <p:cNvSpPr/>
          <p:nvPr/>
        </p:nvSpPr>
        <p:spPr>
          <a:xfrm>
            <a:off x="3678762" y="2893416"/>
            <a:ext cx="3057529" cy="1569660"/>
          </a:xfrm>
          <a:prstGeom prst="rect">
            <a:avLst/>
          </a:prstGeom>
          <a:solidFill>
            <a:srgbClr val="FFF2CC">
              <a:alpha val="46000"/>
            </a:srgbClr>
          </a:solidFill>
          <a:ln w="28575">
            <a:solidFill>
              <a:srgbClr val="002060"/>
            </a:solidFill>
          </a:ln>
        </p:spPr>
        <p:txBody>
          <a:bodyPr wrap="square" lIns="91440" tIns="45720" rIns="91440" bIns="4572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Price: £12.99</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Calories: 343 </a:t>
            </a:r>
            <a:r>
              <a:rPr kumimoji="0" lang="en-US" sz="1200" b="1" i="0" u="none" strike="noStrike" kern="1200" cap="none" spc="0" normalizeH="0" baseline="0" noProof="0" dirty="0" err="1">
                <a:ln w="0"/>
                <a:solidFill>
                  <a:prstClr val="black"/>
                </a:solidFill>
                <a:effectLst/>
                <a:uLnTx/>
                <a:uFillTx/>
                <a:latin typeface="Times New Roman" panose="02020603050405020304" pitchFamily="18" charset="0"/>
                <a:ea typeface="+mn-ea"/>
                <a:cs typeface="Times New Roman" panose="02020603050405020304" pitchFamily="18" charset="0"/>
              </a:rPr>
              <a:t>KCal</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(Fat 12g)</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Allergens: Beef </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Availability: 06:00 pm to 09:00 pm</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Order by: +44 0915 123456/</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hlinkClick r:id="rId10">
                  <a:extLst>
                    <a:ext uri="{A12FA001-AC4F-418D-AE19-62706E023703}">
                      <ahyp:hlinkClr xmlns:ahyp="http://schemas.microsoft.com/office/drawing/2018/hyperlinkcolor" xmlns="" val="tx"/>
                    </a:ext>
                  </a:extLst>
                </a:hlinkClick>
              </a:rPr>
              <a:t>www.trinityhotel.co.uk</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UberEATS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Payments by</a:t>
            </a:r>
          </a:p>
        </p:txBody>
      </p:sp>
      <p:pic>
        <p:nvPicPr>
          <p:cNvPr id="59" name="Picture 58">
            <a:extLst>
              <a:ext uri="{FF2B5EF4-FFF2-40B4-BE49-F238E27FC236}">
                <a16:creationId xmlns:a16="http://schemas.microsoft.com/office/drawing/2014/main" xmlns="" id="{C522D886-492C-CCCD-EFBC-D4ED71EACF01}"/>
              </a:ext>
            </a:extLst>
          </p:cNvPr>
          <p:cNvPicPr>
            <a:picLocks noChangeAspect="1"/>
          </p:cNvPicPr>
          <p:nvPr/>
        </p:nvPicPr>
        <p:blipFill>
          <a:blip r:embed="rId13"/>
          <a:stretch>
            <a:fillRect/>
          </a:stretch>
        </p:blipFill>
        <p:spPr>
          <a:xfrm>
            <a:off x="5827676" y="2106405"/>
            <a:ext cx="764498" cy="379950"/>
          </a:xfrm>
          <a:prstGeom prst="rect">
            <a:avLst/>
          </a:prstGeom>
          <a:ln>
            <a:solidFill>
              <a:srgbClr val="002060"/>
            </a:solidFill>
          </a:ln>
        </p:spPr>
      </p:pic>
      <p:pic>
        <p:nvPicPr>
          <p:cNvPr id="60" name="Picture 59">
            <a:extLst>
              <a:ext uri="{FF2B5EF4-FFF2-40B4-BE49-F238E27FC236}">
                <a16:creationId xmlns:a16="http://schemas.microsoft.com/office/drawing/2014/main" xmlns="" id="{FFB6E701-BD5B-3750-9C9C-78EA034D2511}"/>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6180804" y="2997322"/>
            <a:ext cx="465148" cy="465148"/>
          </a:xfrm>
          <a:prstGeom prst="rect">
            <a:avLst/>
          </a:prstGeom>
          <a:ln>
            <a:solidFill>
              <a:srgbClr val="002060"/>
            </a:solidFill>
          </a:ln>
        </p:spPr>
      </p:pic>
      <p:pic>
        <p:nvPicPr>
          <p:cNvPr id="61" name="Picture 60">
            <a:extLst>
              <a:ext uri="{FF2B5EF4-FFF2-40B4-BE49-F238E27FC236}">
                <a16:creationId xmlns:a16="http://schemas.microsoft.com/office/drawing/2014/main" xmlns="" id="{150E3914-1E02-88A6-4903-182925A72538}"/>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6378" t="42823" r="7440" b="7210"/>
          <a:stretch/>
        </p:blipFill>
        <p:spPr>
          <a:xfrm>
            <a:off x="5852052" y="1408909"/>
            <a:ext cx="593487" cy="311140"/>
          </a:xfrm>
          <a:prstGeom prst="rect">
            <a:avLst/>
          </a:prstGeom>
          <a:ln>
            <a:solidFill>
              <a:srgbClr val="002060"/>
            </a:solidFill>
          </a:ln>
        </p:spPr>
      </p:pic>
      <p:sp>
        <p:nvSpPr>
          <p:cNvPr id="62" name="Rectangle 61">
            <a:extLst>
              <a:ext uri="{FF2B5EF4-FFF2-40B4-BE49-F238E27FC236}">
                <a16:creationId xmlns:a16="http://schemas.microsoft.com/office/drawing/2014/main" xmlns="" id="{9745ECAA-E375-3846-1022-209CF656F23F}"/>
              </a:ext>
            </a:extLst>
          </p:cNvPr>
          <p:cNvSpPr/>
          <p:nvPr/>
        </p:nvSpPr>
        <p:spPr>
          <a:xfrm>
            <a:off x="3669237" y="725501"/>
            <a:ext cx="3057531" cy="584775"/>
          </a:xfrm>
          <a:prstGeom prst="rect">
            <a:avLst/>
          </a:prstGeom>
          <a:noFill/>
          <a:ln w="28575">
            <a:solidFill>
              <a:srgbClr val="002060"/>
            </a:solidFill>
          </a:ln>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Veggie sausage casserole with apples and cider</a:t>
            </a:r>
          </a:p>
        </p:txBody>
      </p:sp>
      <p:sp>
        <p:nvSpPr>
          <p:cNvPr id="14" name="Rectangle 13">
            <a:extLst>
              <a:ext uri="{FF2B5EF4-FFF2-40B4-BE49-F238E27FC236}">
                <a16:creationId xmlns:a16="http://schemas.microsoft.com/office/drawing/2014/main" xmlns="" id="{74BFC64D-F830-4EEC-361E-CF9A688D3A65}"/>
              </a:ext>
            </a:extLst>
          </p:cNvPr>
          <p:cNvSpPr/>
          <p:nvPr/>
        </p:nvSpPr>
        <p:spPr>
          <a:xfrm>
            <a:off x="158765" y="733994"/>
            <a:ext cx="3136094" cy="553998"/>
          </a:xfrm>
          <a:prstGeom prst="rect">
            <a:avLst/>
          </a:prstGeom>
          <a:noFill/>
          <a:ln w="28575">
            <a:solidFill>
              <a:srgbClr val="002060"/>
            </a:solidFill>
          </a:ln>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Roast beef and Yorkshire puddings with Cabernet Sauvignon</a:t>
            </a:r>
          </a:p>
        </p:txBody>
      </p:sp>
      <p:pic>
        <p:nvPicPr>
          <p:cNvPr id="64" name="Picture 63">
            <a:extLst>
              <a:ext uri="{FF2B5EF4-FFF2-40B4-BE49-F238E27FC236}">
                <a16:creationId xmlns:a16="http://schemas.microsoft.com/office/drawing/2014/main" xmlns="" id="{6625092B-2B68-B553-29F2-737990EE0411}"/>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53" b="97105" l="1778" r="97111">
                        <a14:foregroundMark x1="9444" y1="28421" x2="9444" y2="28421"/>
                        <a14:foregroundMark x1="4333" y1="48421" x2="4333" y2="48421"/>
                        <a14:foregroundMark x1="18444" y1="7632" x2="18444" y2="7632"/>
                        <a14:foregroundMark x1="19778" y1="90263" x2="19778" y2="90263"/>
                        <a14:foregroundMark x1="23333" y1="64211" x2="23333" y2="64211"/>
                        <a14:foregroundMark x1="1778" y1="50789" x2="1778" y2="50789"/>
                        <a14:foregroundMark x1="32333" y1="3947" x2="32333" y2="3947"/>
                        <a14:foregroundMark x1="19778" y1="1053" x2="19778" y2="1053"/>
                        <a14:foregroundMark x1="20222" y1="90789" x2="20222" y2="90789"/>
                        <a14:foregroundMark x1="30778" y1="66053" x2="30778" y2="66053"/>
                        <a14:foregroundMark x1="25333" y1="60000" x2="25333" y2="60000"/>
                        <a14:foregroundMark x1="23111" y1="61053" x2="38000" y2="61053"/>
                        <a14:foregroundMark x1="30222" y1="66579" x2="30222" y2="66579"/>
                        <a14:foregroundMark x1="21000" y1="60526" x2="29556" y2="72368"/>
                        <a14:foregroundMark x1="29556" y1="72368" x2="37556" y2="72105"/>
                        <a14:foregroundMark x1="37556" y1="72105" x2="41333" y2="62895"/>
                        <a14:foregroundMark x1="8222" y1="63684" x2="8222" y2="63684"/>
                        <a14:foregroundMark x1="8222" y1="63684" x2="6889" y2="65263"/>
                        <a14:foregroundMark x1="9444" y1="59211" x2="10000" y2="63684"/>
                        <a14:foregroundMark x1="8222" y1="60000" x2="8222" y2="60000"/>
                        <a14:foregroundMark x1="6111" y1="60526" x2="9444" y2="68421"/>
                        <a14:foregroundMark x1="19222" y1="62895" x2="18667" y2="62895"/>
                        <a14:foregroundMark x1="19000" y1="62895" x2="19222" y2="64211"/>
                        <a14:foregroundMark x1="12778" y1="91579" x2="29000" y2="94474"/>
                        <a14:foregroundMark x1="29000" y1="94474" x2="36556" y2="92895"/>
                        <a14:foregroundMark x1="36556" y1="92895" x2="28556" y2="86842"/>
                        <a14:foregroundMark x1="28556" y1="86842" x2="13889" y2="91316"/>
                        <a14:foregroundMark x1="13889" y1="91316" x2="13556" y2="92105"/>
                        <a14:foregroundMark x1="52778" y1="66053" x2="60000" y2="68684"/>
                        <a14:foregroundMark x1="60000" y1="68684" x2="60778" y2="67895"/>
                        <a14:foregroundMark x1="61333" y1="64211" x2="61778" y2="60526"/>
                        <a14:foregroundMark x1="61000" y1="58158" x2="62333" y2="60526"/>
                        <a14:foregroundMark x1="55889" y1="47895" x2="62222" y2="55789"/>
                        <a14:foregroundMark x1="62222" y1="55789" x2="62333" y2="56316"/>
                        <a14:foregroundMark x1="52000" y1="44737" x2="55889" y2="50789"/>
                        <a14:foregroundMark x1="52000" y1="42368" x2="55111" y2="34474"/>
                        <a14:foregroundMark x1="54667" y1="34474" x2="60222" y2="35000"/>
                        <a14:foregroundMark x1="78667" y1="38158" x2="72333" y2="35526"/>
                        <a14:foregroundMark x1="70222" y1="35000" x2="68000" y2="44211"/>
                        <a14:foregroundMark x1="67222" y1="46579" x2="68444" y2="66053"/>
                        <a14:foregroundMark x1="69000" y1="63684" x2="76111" y2="67895"/>
                        <a14:foregroundMark x1="77444" y1="65263" x2="79222" y2="64211"/>
                        <a14:foregroundMark x1="83556" y1="67895" x2="86111" y2="50000"/>
                        <a14:foregroundMark x1="86111" y1="50000" x2="89000" y2="41579"/>
                        <a14:foregroundMark x1="89444" y1="37368" x2="92333" y2="36842"/>
                        <a14:foregroundMark x1="96667" y1="64737" x2="96667" y2="68947"/>
                        <a14:foregroundMark x1="50778" y1="90789" x2="50778" y2="90789"/>
                        <a14:foregroundMark x1="54889" y1="85526" x2="52778" y2="84211"/>
                        <a14:foregroundMark x1="50778" y1="96842" x2="50778" y2="96842"/>
                        <a14:foregroundMark x1="54333" y1="96053" x2="54333" y2="96053"/>
                        <a14:foregroundMark x1="57222" y1="88947" x2="57222" y2="88947"/>
                        <a14:foregroundMark x1="58889" y1="93421" x2="58889" y2="93421"/>
                        <a14:foregroundMark x1="56000" y1="96053" x2="56000" y2="96053"/>
                        <a14:foregroundMark x1="59556" y1="87895" x2="59556" y2="87895"/>
                        <a14:foregroundMark x1="61667" y1="93684" x2="61667" y2="93684"/>
                        <a14:foregroundMark x1="66111" y1="92105" x2="66111" y2="92105"/>
                        <a14:foregroundMark x1="69111" y1="91053" x2="69111" y2="91053"/>
                        <a14:foregroundMark x1="63444" y1="92895" x2="63444" y2="92895"/>
                        <a14:foregroundMark x1="65778" y1="87895" x2="65778" y2="87895"/>
                        <a14:foregroundMark x1="78778" y1="85526" x2="78778" y2="85526"/>
                        <a14:foregroundMark x1="78222" y1="89211" x2="78222" y2="89211"/>
                        <a14:foregroundMark x1="81444" y1="87895" x2="81444" y2="87895"/>
                        <a14:foregroundMark x1="75889" y1="90000" x2="75889" y2="90000"/>
                        <a14:foregroundMark x1="73222" y1="89474" x2="73222" y2="89474"/>
                        <a14:foregroundMark x1="84778" y1="88421" x2="84778" y2="88421"/>
                        <a14:foregroundMark x1="90000" y1="91579" x2="90000" y2="91579"/>
                        <a14:foregroundMark x1="90889" y1="83158" x2="90889" y2="83158"/>
                        <a14:foregroundMark x1="93889" y1="83684" x2="93889" y2="83684"/>
                        <a14:foregroundMark x1="97222" y1="88421" x2="97222" y2="88421"/>
                        <a14:foregroundMark x1="91667" y1="97105" x2="91667" y2="97105"/>
                      </a14:backgroundRemoval>
                    </a14:imgEffect>
                  </a14:imgLayer>
                </a14:imgProps>
              </a:ext>
            </a:extLst>
          </a:blip>
          <a:stretch>
            <a:fillRect/>
          </a:stretch>
        </p:blipFill>
        <p:spPr>
          <a:xfrm>
            <a:off x="4663517" y="4176049"/>
            <a:ext cx="534486" cy="225672"/>
          </a:xfrm>
          <a:prstGeom prst="rect">
            <a:avLst/>
          </a:prstGeom>
          <a:ln>
            <a:solidFill>
              <a:srgbClr val="002060"/>
            </a:solidFill>
          </a:ln>
        </p:spPr>
      </p:pic>
      <p:pic>
        <p:nvPicPr>
          <p:cNvPr id="65" name="Picture 64">
            <a:extLst>
              <a:ext uri="{FF2B5EF4-FFF2-40B4-BE49-F238E27FC236}">
                <a16:creationId xmlns:a16="http://schemas.microsoft.com/office/drawing/2014/main" xmlns="" id="{1AA355A3-C91D-EB74-64D0-9D9C26F9022B}"/>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316" b="89833" l="6848" r="94022">
                        <a14:foregroundMark x1="6848" y1="29545" x2="6848" y2="29545"/>
                        <a14:foregroundMark x1="93152" y1="35885" x2="93152" y2="35885"/>
                        <a14:foregroundMark x1="42391" y1="70933" x2="42391" y2="70933"/>
                        <a14:foregroundMark x1="41413" y1="70215" x2="41413" y2="70215"/>
                        <a14:foregroundMark x1="41630" y1="73565" x2="41630" y2="73565"/>
                        <a14:foregroundMark x1="32935" y1="71770" x2="32935" y2="71770"/>
                        <a14:foregroundMark x1="31957" y1="1435" x2="31957" y2="1435"/>
                        <a14:foregroundMark x1="14783" y1="72727" x2="14783" y2="72727"/>
                        <a14:foregroundMark x1="14783" y1="72727" x2="14783" y2="77392"/>
                        <a14:foregroundMark x1="20435" y1="74761" x2="19783" y2="78230"/>
                        <a14:foregroundMark x1="10000" y1="72967" x2="9565" y2="76435"/>
                        <a14:foregroundMark x1="23804" y1="72129" x2="23804" y2="75598"/>
                        <a14:foregroundMark x1="33804" y1="73804" x2="37174" y2="75359"/>
                        <a14:foregroundMark x1="47174" y1="74043" x2="49239" y2="76675"/>
                        <a14:foregroundMark x1="56630" y1="71651" x2="56630" y2="77392"/>
                        <a14:foregroundMark x1="66957" y1="70574" x2="62609" y2="71411"/>
                        <a14:foregroundMark x1="49783" y1="73804" x2="49783" y2="73804"/>
                        <a14:foregroundMark x1="50217" y1="74282" x2="50217" y2="74282"/>
                        <a14:foregroundMark x1="61957" y1="73206" x2="61957" y2="73206"/>
                        <a14:foregroundMark x1="64239" y1="77632" x2="64239" y2="77632"/>
                        <a14:foregroundMark x1="13587" y1="70096" x2="13587" y2="70096"/>
                        <a14:foregroundMark x1="17609" y1="70096" x2="17609" y2="70096"/>
                        <a14:foregroundMark x1="69239" y1="74043" x2="69239" y2="74043"/>
                        <a14:foregroundMark x1="73370" y1="76914" x2="73370" y2="76914"/>
                        <a14:foregroundMark x1="72391" y1="69856" x2="72391" y2="69856"/>
                        <a14:foregroundMark x1="69783" y1="71651" x2="69783" y2="71651"/>
                        <a14:foregroundMark x1="78804" y1="71890" x2="78804" y2="75837"/>
                        <a14:foregroundMark x1="79239" y1="70096" x2="79239" y2="70096"/>
                        <a14:foregroundMark x1="78804" y1="69856" x2="80000" y2="70574"/>
                        <a14:foregroundMark x1="90217" y1="69617" x2="90761" y2="76914"/>
                        <a14:foregroundMark x1="88587" y1="70574" x2="84783" y2="72488"/>
                        <a14:foregroundMark x1="94022" y1="77392" x2="94022" y2="77392"/>
                      </a14:backgroundRemoval>
                    </a14:imgEffect>
                  </a14:imgLayer>
                </a14:imgProps>
              </a:ext>
            </a:extLst>
          </a:blip>
          <a:stretch>
            <a:fillRect/>
          </a:stretch>
        </p:blipFill>
        <p:spPr>
          <a:xfrm>
            <a:off x="5386209" y="4146631"/>
            <a:ext cx="363549" cy="330355"/>
          </a:xfrm>
          <a:prstGeom prst="rect">
            <a:avLst/>
          </a:prstGeom>
          <a:ln>
            <a:solidFill>
              <a:srgbClr val="002060"/>
            </a:solidFill>
          </a:ln>
        </p:spPr>
      </p:pic>
      <p:sp>
        <p:nvSpPr>
          <p:cNvPr id="16" name="Rectangle 15">
            <a:extLst>
              <a:ext uri="{FF2B5EF4-FFF2-40B4-BE49-F238E27FC236}">
                <a16:creationId xmlns:a16="http://schemas.microsoft.com/office/drawing/2014/main" xmlns="" id="{D2646E19-83C2-4B97-B3F2-6A6C210E52C3}"/>
              </a:ext>
            </a:extLst>
          </p:cNvPr>
          <p:cNvSpPr/>
          <p:nvPr/>
        </p:nvSpPr>
        <p:spPr>
          <a:xfrm>
            <a:off x="193239" y="6529222"/>
            <a:ext cx="2880489" cy="1569660"/>
          </a:xfrm>
          <a:prstGeom prst="rect">
            <a:avLst/>
          </a:prstGeom>
          <a:solidFill>
            <a:srgbClr val="FFF2CC">
              <a:alpha val="46000"/>
            </a:srgbClr>
          </a:solidFill>
          <a:ln w="28575">
            <a:solidFill>
              <a:srgbClr val="002060"/>
            </a:solidFill>
          </a:ln>
        </p:spPr>
        <p:txBody>
          <a:bodyPr wrap="square" lIns="91440" tIns="45720" rIns="91440" bIns="4572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Price: Only £9.99</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Calories: 200.9 </a:t>
            </a:r>
            <a:r>
              <a:rPr kumimoji="0" lang="en-US" sz="1200" b="1" i="0" u="none" strike="noStrike" kern="1200" cap="none" spc="0" normalizeH="0" baseline="0" noProof="0" dirty="0" err="1">
                <a:ln w="0"/>
                <a:solidFill>
                  <a:prstClr val="black"/>
                </a:solidFill>
                <a:effectLst/>
                <a:uLnTx/>
                <a:uFillTx/>
                <a:latin typeface="Times New Roman" panose="02020603050405020304" pitchFamily="18" charset="0"/>
                <a:ea typeface="+mn-ea"/>
                <a:cs typeface="Times New Roman" panose="02020603050405020304" pitchFamily="18" charset="0"/>
              </a:rPr>
              <a:t>KCal</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 (Fat 9g)</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Allergens: Cheese </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Availability: 06:00 pm to 10:00 pm </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Order by: +44 0915 123456/</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hlinkClick r:id="rId10">
                  <a:extLst>
                    <a:ext uri="{A12FA001-AC4F-418D-AE19-62706E023703}">
                      <ahyp:hlinkClr xmlns:ahyp="http://schemas.microsoft.com/office/drawing/2018/hyperlinkcolor" xmlns="" val="tx"/>
                    </a:ext>
                  </a:extLst>
                </a:hlinkClick>
              </a:rPr>
              <a:t>www.trinityhotel.co.uk</a:t>
            </a: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UberEATS</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w="0"/>
                <a:solidFill>
                  <a:prstClr val="black"/>
                </a:solidFill>
                <a:effectLst/>
                <a:uLnTx/>
                <a:uFillTx/>
                <a:latin typeface="Times New Roman" panose="02020603050405020304" pitchFamily="18" charset="0"/>
                <a:ea typeface="+mn-ea"/>
                <a:cs typeface="Times New Roman" panose="02020603050405020304" pitchFamily="18" charset="0"/>
              </a:rPr>
              <a:t>Payments by</a:t>
            </a:r>
          </a:p>
        </p:txBody>
      </p:sp>
      <p:pic>
        <p:nvPicPr>
          <p:cNvPr id="66" name="Picture 65">
            <a:extLst>
              <a:ext uri="{FF2B5EF4-FFF2-40B4-BE49-F238E27FC236}">
                <a16:creationId xmlns:a16="http://schemas.microsoft.com/office/drawing/2014/main" xmlns="" id="{1EE3C5A4-3DBA-464D-9CC8-75207C1637A1}"/>
              </a:ext>
            </a:extLst>
          </p:cNvPr>
          <p:cNvPicPr>
            <a:picLocks noChangeAspect="1"/>
          </p:cNvPicPr>
          <p:nvPr/>
        </p:nvPicPr>
        <p:blipFill rotWithShape="1">
          <a:blip r:embed="rId17" cstate="hqprint">
            <a:extLst>
              <a:ext uri="{28A0092B-C50C-407E-A947-70E740481C1C}">
                <a14:useLocalDpi xmlns:a14="http://schemas.microsoft.com/office/drawing/2010/main"/>
              </a:ext>
            </a:extLst>
          </a:blip>
          <a:srcRect/>
          <a:stretch/>
        </p:blipFill>
        <p:spPr>
          <a:xfrm>
            <a:off x="232906" y="5050296"/>
            <a:ext cx="363549" cy="1330344"/>
          </a:xfrm>
          <a:prstGeom prst="rect">
            <a:avLst/>
          </a:prstGeom>
        </p:spPr>
      </p:pic>
      <p:pic>
        <p:nvPicPr>
          <p:cNvPr id="68" name="Picture 67">
            <a:extLst>
              <a:ext uri="{FF2B5EF4-FFF2-40B4-BE49-F238E27FC236}">
                <a16:creationId xmlns:a16="http://schemas.microsoft.com/office/drawing/2014/main" xmlns="" id="{9A30B1DA-0EEF-B03F-2C3C-9B220D52DF98}"/>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2627542" y="7038215"/>
            <a:ext cx="446186" cy="446186"/>
          </a:xfrm>
          <a:prstGeom prst="rect">
            <a:avLst/>
          </a:prstGeom>
          <a:ln>
            <a:solidFill>
              <a:srgbClr val="002060"/>
            </a:solidFill>
          </a:ln>
        </p:spPr>
      </p:pic>
      <p:pic>
        <p:nvPicPr>
          <p:cNvPr id="69" name="Picture 68">
            <a:extLst>
              <a:ext uri="{FF2B5EF4-FFF2-40B4-BE49-F238E27FC236}">
                <a16:creationId xmlns:a16="http://schemas.microsoft.com/office/drawing/2014/main" xmlns="" id="{B4AE7BFF-F8A2-6A72-7497-EB7D50F314FB}"/>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6068472" y="7113278"/>
            <a:ext cx="471160" cy="471160"/>
          </a:xfrm>
          <a:prstGeom prst="rect">
            <a:avLst/>
          </a:prstGeom>
          <a:ln>
            <a:solidFill>
              <a:srgbClr val="002060"/>
            </a:solidFill>
          </a:ln>
        </p:spPr>
      </p:pic>
      <p:sp>
        <p:nvSpPr>
          <p:cNvPr id="2" name="TextBox 1"/>
          <p:cNvSpPr txBox="1"/>
          <p:nvPr/>
        </p:nvSpPr>
        <p:spPr>
          <a:xfrm>
            <a:off x="232906" y="9080938"/>
            <a:ext cx="6503383" cy="954107"/>
          </a:xfrm>
          <a:prstGeom prst="rect">
            <a:avLst/>
          </a:prstGeom>
          <a:noFill/>
        </p:spPr>
        <p:txBody>
          <a:bodyPr wrap="square" rtlCol="0">
            <a:spAutoFit/>
          </a:bodyPr>
          <a:lstStyle/>
          <a:p>
            <a:pPr algn="just"/>
            <a:r>
              <a:rPr lang="en-US" sz="1400" dirty="0" smtClean="0"/>
              <a:t>References</a:t>
            </a:r>
            <a:r>
              <a:rPr lang="en-US" sz="1400" dirty="0"/>
              <a:t>:  Sims, R., </a:t>
            </a:r>
            <a:r>
              <a:rPr lang="en-US" sz="1400" dirty="0" smtClean="0"/>
              <a:t>2015. </a:t>
            </a:r>
            <a:r>
              <a:rPr lang="en-US" sz="1400" dirty="0"/>
              <a:t>Putting place on the menu: The negotiation of locality in UK food tourism, from production to consumption. </a:t>
            </a:r>
            <a:r>
              <a:rPr lang="en-US" sz="1400" i="1" dirty="0"/>
              <a:t>Journal of rural Studies</a:t>
            </a:r>
            <a:r>
              <a:rPr lang="en-US" sz="1400" dirty="0"/>
              <a:t>, </a:t>
            </a:r>
            <a:r>
              <a:rPr lang="en-US" sz="1400" i="1" dirty="0"/>
              <a:t>26</a:t>
            </a:r>
            <a:r>
              <a:rPr lang="en-US" sz="1400" dirty="0"/>
              <a:t>(2), pp.105-115.</a:t>
            </a:r>
          </a:p>
          <a:p>
            <a:pPr algn="just"/>
            <a:endParaRPr lang="en-GB" sz="1400" dirty="0"/>
          </a:p>
        </p:txBody>
      </p:sp>
    </p:spTree>
    <p:extLst>
      <p:ext uri="{BB962C8B-B14F-4D97-AF65-F5344CB8AC3E}">
        <p14:creationId xmlns:p14="http://schemas.microsoft.com/office/powerpoint/2010/main" val="92111411"/>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306</Words>
  <Application>Microsoft Office PowerPoint</Application>
  <PresentationFormat>A4 Paper (210x297 mm)</PresentationFormat>
  <Paragraphs>47</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1_Office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Windows User</cp:lastModifiedBy>
  <cp:revision>1</cp:revision>
  <dcterms:created xsi:type="dcterms:W3CDTF">2020-12-18T08:14:19Z</dcterms:created>
  <dcterms:modified xsi:type="dcterms:W3CDTF">2022-05-31T18:35:08Z</dcterms:modified>
</cp:coreProperties>
</file>