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B69AC-915C-4D75-A927-58929B28B234}" v="44" dt="2022-04-06T14:36:39.429"/>
    <p1510:client id="{8A4C9285-8F96-72FC-0214-EFAB19DCF00F}" v="887" dt="2022-04-06T14:30:35.789"/>
    <p1510:client id="{A2938CDB-257B-E8D7-0579-BE021F4F0C69}" v="5" dt="2022-03-01T15:12:35.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94721"/>
  </p:normalViewPr>
  <p:slideViewPr>
    <p:cSldViewPr snapToGrid="0">
      <p:cViewPr varScale="1">
        <p:scale>
          <a:sx n="103" d="100"/>
          <a:sy n="103" d="100"/>
        </p:scale>
        <p:origin x="114" y="462"/>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t>
            </a:r>
            <a:r>
              <a:rPr lang="en-GB" dirty="0" err="1"/>
              <a:t>analyze</a:t>
            </a:r>
            <a:r>
              <a:rPr lang="en-GB" dirty="0"/>
              <a:t>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47059" cy="2248822"/>
          </a:xfrm>
        </p:spPr>
        <p:txBody>
          <a:bodyPr anchor="t">
            <a:normAutofit/>
          </a:bodyPr>
          <a:lstStyle/>
          <a:p>
            <a:r>
              <a:rPr lang="en-US" sz="3600" dirty="0">
                <a:solidFill>
                  <a:schemeClr val="tx2"/>
                </a:solidFill>
                <a:latin typeface="Bahnschrift" panose="020F0502020204030204" pitchFamily="34" charset="0"/>
              </a:rPr>
              <a:t>BMPL012</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711200" y="1758822"/>
            <a:ext cx="5384800" cy="3989040"/>
          </a:xfrm>
        </p:spPr>
        <p:txBody>
          <a:bodyPr>
            <a:normAutofit lnSpcReduction="10000"/>
          </a:bodyPr>
          <a:lstStyle/>
          <a:p>
            <a:r>
              <a:rPr lang="en-GB" dirty="0"/>
              <a:t>Explain the term ‘literature review’</a:t>
            </a:r>
          </a:p>
          <a:p>
            <a:r>
              <a:rPr lang="en-GB" dirty="0"/>
              <a:t>Identify the common problems that may be accounted when beginning to write a literature review and how to overcome them</a:t>
            </a:r>
          </a:p>
          <a:p>
            <a:r>
              <a:rPr lang="en-GB" dirty="0"/>
              <a:t>Outline the good/bad features of literature review writing</a:t>
            </a:r>
          </a:p>
          <a:p>
            <a:endParaRPr lang="en-GB" dirty="0"/>
          </a:p>
        </p:txBody>
      </p:sp>
      <p:pic>
        <p:nvPicPr>
          <p:cNvPr id="8" name="Picture 7">
            <a:extLst>
              <a:ext uri="{FF2B5EF4-FFF2-40B4-BE49-F238E27FC236}">
                <a16:creationId xmlns:a16="http://schemas.microsoft.com/office/drawing/2014/main" id="{7E97821C-B480-4061-B26F-1CC0E03CFB94}"/>
              </a:ext>
            </a:extLst>
          </p:cNvPr>
          <p:cNvPicPr>
            <a:picLocks noChangeAspect="1"/>
          </p:cNvPicPr>
          <p:nvPr/>
        </p:nvPicPr>
        <p:blipFill>
          <a:blip r:embed="rId2"/>
          <a:stretch>
            <a:fillRect/>
          </a:stretch>
        </p:blipFill>
        <p:spPr>
          <a:xfrm>
            <a:off x="6096000" y="1758821"/>
            <a:ext cx="5921448" cy="3989041"/>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5"/>
            <a:ext cx="6598722" cy="3386680"/>
          </a:xfrm>
        </p:spPr>
        <p:txBody>
          <a:bodyPr vert="horz" lIns="91440" tIns="45720" rIns="91440" bIns="45720" rtlCol="0">
            <a:normAutofit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2600" dirty="0"/>
              <a:t>To find out who is saying what about your topic area</a:t>
            </a:r>
          </a:p>
          <a:p>
            <a:pPr marL="857250" lvl="1" indent="-457200">
              <a:lnSpc>
                <a:spcPct val="90000"/>
              </a:lnSpc>
              <a:buFont typeface="Courier New" panose="02070309020205020404" pitchFamily="49" charset="0"/>
              <a:buChar char="o"/>
            </a:pPr>
            <a:r>
              <a:rPr lang="en-GB" sz="2600" dirty="0"/>
              <a:t>To identify gaps in the literature</a:t>
            </a:r>
          </a:p>
          <a:p>
            <a:pPr marL="857250" lvl="1" indent="-457200">
              <a:lnSpc>
                <a:spcPct val="90000"/>
              </a:lnSpc>
              <a:buFont typeface="Courier New" panose="02070309020205020404" pitchFamily="49" charset="0"/>
              <a:buChar char="o"/>
            </a:pPr>
            <a:r>
              <a:rPr lang="en-GB" sz="2600" dirty="0"/>
              <a:t>To provide context for your research</a:t>
            </a:r>
          </a:p>
          <a:p>
            <a:pPr marL="857250" lvl="1" indent="-457200">
              <a:lnSpc>
                <a:spcPct val="90000"/>
              </a:lnSpc>
              <a:buFont typeface="Courier New" panose="02070309020205020404" pitchFamily="49" charset="0"/>
              <a:buChar char="o"/>
            </a:pPr>
            <a:r>
              <a:rPr lang="en-GB" sz="2600" dirty="0"/>
              <a:t>To show that you have read widely and in depth</a:t>
            </a:r>
          </a:p>
          <a:p>
            <a:pPr marL="857250" lvl="1" indent="-457200">
              <a:lnSpc>
                <a:spcPct val="90000"/>
              </a:lnSpc>
              <a:buFont typeface="Courier New" panose="02070309020205020404" pitchFamily="49" charset="0"/>
              <a:buChar char="o"/>
            </a:pPr>
            <a:r>
              <a:rPr lang="en-GB" sz="26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2371" y="2523722"/>
            <a:ext cx="4400658" cy="1810556"/>
          </a:xfrm>
          <a:prstGeom prst="rect">
            <a:avLst/>
          </a:prstGeom>
          <a:solidFill>
            <a:srgbClr val="FFFFFF"/>
          </a:solidFill>
        </p:spPr>
      </p:pic>
      <p:sp>
        <p:nvSpPr>
          <p:cNvPr id="6" name="TextBox 5">
            <a:extLst>
              <a:ext uri="{FF2B5EF4-FFF2-40B4-BE49-F238E27FC236}">
                <a16:creationId xmlns:a16="http://schemas.microsoft.com/office/drawing/2014/main" id="{37FA3DDF-F5C9-4FEC-90F7-E31B623E0286}"/>
              </a:ext>
            </a:extLst>
          </p:cNvPr>
          <p:cNvSpPr txBox="1"/>
          <p:nvPr/>
        </p:nvSpPr>
        <p:spPr>
          <a:xfrm>
            <a:off x="2544924" y="5617643"/>
            <a:ext cx="7728079" cy="646331"/>
          </a:xfrm>
          <a:prstGeom prst="rect">
            <a:avLst/>
          </a:prstGeom>
          <a:noFill/>
        </p:spPr>
        <p:txBody>
          <a:bodyPr wrap="square">
            <a:spAutoFit/>
          </a:bodyPr>
          <a:lstStyle/>
          <a:p>
            <a:r>
              <a:rPr lang="en-GB" dirty="0"/>
              <a:t>“…review of literature should demonstrate that ‘the writer has studied existing work in the field with insight…” (Haywood and Wragg, 1982.p2)</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77489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8980" y="2049528"/>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7500" lnSpcReduction="20000"/>
          </a:bodyPr>
          <a:lstStyle/>
          <a:p>
            <a:pPr marL="0" indent="0" algn="ctr">
              <a:buNone/>
            </a:pPr>
            <a:r>
              <a:rPr lang="en-GB" sz="3400" b="1" dirty="0">
                <a:solidFill>
                  <a:srgbClr val="0070C0"/>
                </a:solidFill>
              </a:rPr>
              <a:t>Go and look for it!</a:t>
            </a:r>
            <a:br>
              <a:rPr lang="en-GB" sz="3400" b="1" dirty="0">
                <a:solidFill>
                  <a:srgbClr val="0070C0"/>
                </a:solidFill>
              </a:rPr>
            </a:br>
            <a:endParaRPr lang="en-US" sz="3400" dirty="0">
              <a:solidFill>
                <a:srgbClr val="0070C0"/>
              </a:solidFill>
            </a:endParaRPr>
          </a:p>
          <a:p>
            <a:pPr marL="0" indent="0">
              <a:buNone/>
            </a:pPr>
            <a:r>
              <a:rPr lang="en-GB" sz="3400" dirty="0"/>
              <a:t>4 methods of finding resources:</a:t>
            </a:r>
          </a:p>
          <a:p>
            <a:pPr marL="0" indent="0">
              <a:buNone/>
            </a:pPr>
            <a:r>
              <a:rPr lang="en-GB" sz="3400" dirty="0"/>
              <a:t>1. University Library</a:t>
            </a:r>
          </a:p>
          <a:p>
            <a:pPr marL="0" indent="0">
              <a:buNone/>
            </a:pPr>
            <a:r>
              <a:rPr lang="en-GB" sz="3400" dirty="0"/>
              <a:t>2. Google scholar</a:t>
            </a:r>
          </a:p>
          <a:p>
            <a:pPr marL="0" indent="0">
              <a:buNone/>
            </a:pPr>
            <a:r>
              <a:rPr lang="en-GB" sz="3400" dirty="0"/>
              <a:t>3. 'Snowballing'</a:t>
            </a:r>
          </a:p>
          <a:p>
            <a:pPr marL="0" indent="0">
              <a:buNone/>
            </a:pPr>
            <a:r>
              <a:rPr lang="en-GB" sz="3400"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a:xfrm>
            <a:off x="6197599" y="1600201"/>
            <a:ext cx="5493657" cy="4847252"/>
          </a:xfrm>
        </p:spPr>
        <p:txBody>
          <a:bodyPr>
            <a:normAutofit fontScale="775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3270" y="4489657"/>
            <a:ext cx="2974003" cy="2199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2876"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167197" y="241435"/>
            <a:ext cx="10972800" cy="1358766"/>
          </a:xfrm>
          <a:solidFill>
            <a:srgbClr val="92D050"/>
          </a:solidFill>
        </p:spPr>
        <p:txBody>
          <a:bodyPr/>
          <a:lstStyle/>
          <a:p>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a:xfrm>
            <a:off x="609600" y="1925455"/>
            <a:ext cx="5384800" cy="3663786"/>
          </a:xfrm>
        </p:spPr>
        <p:txBody>
          <a:bodyPr>
            <a:normAutofit lnSpcReduction="10000"/>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a:xfrm>
            <a:off x="6197600" y="1925453"/>
            <a:ext cx="5384800" cy="3663787"/>
          </a:xfrm>
        </p:spPr>
        <p:txBody>
          <a:bodyPr>
            <a:normAutofit lnSpcReduction="10000"/>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61845" y="4884602"/>
            <a:ext cx="1201459"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4801314"/>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sz="2400" dirty="0"/>
              <a:t>Your objectives help meet your overall aim…</a:t>
            </a:r>
          </a:p>
          <a:p>
            <a:endParaRPr lang="en-US" sz="2400" dirty="0"/>
          </a:p>
          <a:p>
            <a:pPr marL="285750" indent="-285750">
              <a:buFont typeface="Arial" panose="020B0604020202020204" pitchFamily="34" charset="0"/>
              <a:buChar char="•"/>
            </a:pPr>
            <a:r>
              <a:rPr lang="en-US" sz="2400" dirty="0"/>
              <a:t>Your LR should link to your objectives…</a:t>
            </a:r>
          </a:p>
          <a:p>
            <a:endParaRPr lang="en-US" sz="2400" dirty="0"/>
          </a:p>
          <a:p>
            <a:pPr marL="285750" indent="-285750">
              <a:buFont typeface="Arial" panose="020B0604020202020204" pitchFamily="34" charset="0"/>
              <a:buChar char="•"/>
            </a:pPr>
            <a:r>
              <a:rPr lang="en-US" sz="2400"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3212" y="2687415"/>
            <a:ext cx="37973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221915" y="1751357"/>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36755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a:solidFill>
                  <a:schemeClr val="bg1"/>
                </a:solidFill>
              </a:rPr>
              <a:t>Questions</a:t>
            </a:r>
            <a:r>
              <a:rPr lang="en-GB" b="1" dirty="0">
                <a:solidFill>
                  <a:schemeClr val="bg1"/>
                </a:solidFill>
              </a:rPr>
              <a:t>?</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2037</Words>
  <Application>Microsoft Office PowerPoint</Application>
  <PresentationFormat>Widescreen</PresentationFormat>
  <Paragraphs>239</Paragraphs>
  <Slides>19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Arial,Sans-Serif</vt:lpstr>
      <vt:lpstr>Courier New,monospace</vt:lpstr>
      <vt:lpstr>Inter</vt:lpstr>
      <vt:lpstr>Myriad Pro</vt:lpstr>
      <vt:lpstr>Arial</vt:lpstr>
      <vt:lpstr>Bahnschrift</vt:lpstr>
      <vt:lpstr>Calibri</vt:lpstr>
      <vt:lpstr>Courier New</vt:lpstr>
      <vt:lpstr>Theme1.thmx first page pp</vt:lpstr>
      <vt:lpstr>BMPL012 Literature Review Mike Durke </vt:lpstr>
      <vt:lpstr>Aims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9</cp:revision>
  <dcterms:created xsi:type="dcterms:W3CDTF">2021-10-13T07:56:41Z</dcterms:created>
  <dcterms:modified xsi:type="dcterms:W3CDTF">2024-03-11T13:42:20Z</dcterms:modified>
</cp:coreProperties>
</file>