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rels" ContentType="application/vnd.openxmlformats-package.relationships+xml"/>
  <Default Extension="xml" ContentType="application/xml"/>
  <Default Extension="wav" ContentType="audio/x-wav"/>
  <Default Extension="gif" ContentType="image/gif"/>
  <Default Extension="vml" ContentType="application/vnd.openxmlformats-officedocument.vmlDrawing"/>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0"/>
  </p:notesMasterIdLst>
  <p:sldIdLst>
    <p:sldId id="256" r:id="rId5"/>
    <p:sldId id="258" r:id="rId6"/>
    <p:sldId id="257" r:id="rId7"/>
    <p:sldId id="266" r:id="rId8"/>
    <p:sldId id="267" r:id="rId9"/>
    <p:sldId id="268" r:id="rId10"/>
    <p:sldId id="269" r:id="rId11"/>
    <p:sldId id="270" r:id="rId12"/>
    <p:sldId id="271" r:id="rId13"/>
    <p:sldId id="286" r:id="rId14"/>
    <p:sldId id="287" r:id="rId15"/>
    <p:sldId id="272" r:id="rId16"/>
    <p:sldId id="273" r:id="rId17"/>
    <p:sldId id="274" r:id="rId18"/>
    <p:sldId id="275" r:id="rId19"/>
    <p:sldId id="276" r:id="rId20"/>
    <p:sldId id="277" r:id="rId21"/>
    <p:sldId id="278" r:id="rId22"/>
    <p:sldId id="279" r:id="rId23"/>
    <p:sldId id="280" r:id="rId24"/>
    <p:sldId id="260" r:id="rId25"/>
    <p:sldId id="261" r:id="rId26"/>
    <p:sldId id="262" r:id="rId27"/>
    <p:sldId id="263" r:id="rId28"/>
    <p:sldId id="264"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5" d="100"/>
          <a:sy n="115" d="100"/>
        </p:scale>
        <p:origin x="37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7.png"/></Relationships>
</file>

<file path=ppt/drawings/_rels/vmlDrawing2.vml.rels><?xml version="1.0" encoding="UTF-8" standalone="yes"?>
<Relationships xmlns="http://schemas.openxmlformats.org/package/2006/relationships"><Relationship Id="rId1" Type="http://schemas.openxmlformats.org/officeDocument/2006/relationships/image" Target="../media/image13.png"/></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3D769DF-F85C-40F6-A6B9-BAE916C42C0F}" type="datetimeFigureOut">
              <a:rPr lang="en-GB" smtClean="0"/>
              <a:t>26/02/2020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FEE925-145D-41BB-B9AF-57FFF320A055}" type="slidenum">
              <a:rPr lang="en-GB" smtClean="0"/>
              <a:t>‹#›</a:t>
            </a:fld>
            <a:endParaRPr lang="en-GB"/>
          </a:p>
        </p:txBody>
      </p:sp>
    </p:spTree>
    <p:extLst>
      <p:ext uri="{BB962C8B-B14F-4D97-AF65-F5344CB8AC3E}">
        <p14:creationId xmlns:p14="http://schemas.microsoft.com/office/powerpoint/2010/main" val="595117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a:ln/>
        </p:spPr>
      </p:sp>
      <p:sp>
        <p:nvSpPr>
          <p:cNvPr id="256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CA" altLang="en-US" smtClean="0">
              <a:latin typeface="Arial" panose="020B0604020202020204" pitchFamily="34" charset="0"/>
            </a:endParaRPr>
          </a:p>
        </p:txBody>
      </p:sp>
      <p:sp>
        <p:nvSpPr>
          <p:cNvPr id="256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1DA5EC71-7967-4F26-BBB6-65A18F12E0F3}" type="slidenum">
              <a:rPr lang="en-US" altLang="en-US"/>
              <a:pPr eaLnBrk="1" hangingPunct="1">
                <a:spcBef>
                  <a:spcPct val="0"/>
                </a:spcBef>
              </a:pPr>
              <a:t>4</a:t>
            </a:fld>
            <a:endParaRPr lang="en-US" altLang="en-US"/>
          </a:p>
        </p:txBody>
      </p:sp>
    </p:spTree>
    <p:extLst>
      <p:ext uri="{BB962C8B-B14F-4D97-AF65-F5344CB8AC3E}">
        <p14:creationId xmlns:p14="http://schemas.microsoft.com/office/powerpoint/2010/main" val="18521945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a:ln/>
        </p:spPr>
      </p:sp>
      <p:sp>
        <p:nvSpPr>
          <p:cNvPr id="266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CA" altLang="en-US" smtClean="0">
              <a:latin typeface="Arial" panose="020B0604020202020204" pitchFamily="34" charset="0"/>
            </a:endParaRPr>
          </a:p>
        </p:txBody>
      </p:sp>
      <p:sp>
        <p:nvSpPr>
          <p:cNvPr id="266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78D1F67B-27DD-409F-9A20-9449E7E987B0}" type="slidenum">
              <a:rPr lang="en-US" altLang="en-US"/>
              <a:pPr eaLnBrk="1" hangingPunct="1">
                <a:spcBef>
                  <a:spcPct val="0"/>
                </a:spcBef>
              </a:pPr>
              <a:t>5</a:t>
            </a:fld>
            <a:endParaRPr lang="en-US" altLang="en-US"/>
          </a:p>
        </p:txBody>
      </p:sp>
    </p:spTree>
    <p:extLst>
      <p:ext uri="{BB962C8B-B14F-4D97-AF65-F5344CB8AC3E}">
        <p14:creationId xmlns:p14="http://schemas.microsoft.com/office/powerpoint/2010/main" val="23874575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a:ln/>
        </p:spPr>
      </p:sp>
      <p:sp>
        <p:nvSpPr>
          <p:cNvPr id="276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CA" altLang="en-US" smtClean="0">
              <a:latin typeface="Arial" panose="020B0604020202020204" pitchFamily="34" charset="0"/>
            </a:endParaRPr>
          </a:p>
        </p:txBody>
      </p:sp>
      <p:sp>
        <p:nvSpPr>
          <p:cNvPr id="276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571BF470-95EF-46D0-8163-93ACFF1AEAE7}" type="slidenum">
              <a:rPr lang="en-US" altLang="en-US"/>
              <a:pPr eaLnBrk="1" hangingPunct="1">
                <a:spcBef>
                  <a:spcPct val="0"/>
                </a:spcBef>
              </a:pPr>
              <a:t>6</a:t>
            </a:fld>
            <a:endParaRPr lang="en-US" altLang="en-US"/>
          </a:p>
        </p:txBody>
      </p:sp>
    </p:spTree>
    <p:extLst>
      <p:ext uri="{BB962C8B-B14F-4D97-AF65-F5344CB8AC3E}">
        <p14:creationId xmlns:p14="http://schemas.microsoft.com/office/powerpoint/2010/main" val="8859454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a:ln/>
        </p:spPr>
      </p:sp>
      <p:sp>
        <p:nvSpPr>
          <p:cNvPr id="286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CA" altLang="en-US" smtClean="0">
              <a:latin typeface="Arial" panose="020B0604020202020204" pitchFamily="34" charset="0"/>
            </a:endParaRPr>
          </a:p>
        </p:txBody>
      </p:sp>
      <p:sp>
        <p:nvSpPr>
          <p:cNvPr id="286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52A14954-ACBB-4D81-A67C-737DD46AD270}" type="slidenum">
              <a:rPr lang="en-US" altLang="en-US"/>
              <a:pPr eaLnBrk="1" hangingPunct="1">
                <a:spcBef>
                  <a:spcPct val="0"/>
                </a:spcBef>
              </a:pPr>
              <a:t>7</a:t>
            </a:fld>
            <a:endParaRPr lang="en-US" altLang="en-US"/>
          </a:p>
        </p:txBody>
      </p:sp>
    </p:spTree>
    <p:extLst>
      <p:ext uri="{BB962C8B-B14F-4D97-AF65-F5344CB8AC3E}">
        <p14:creationId xmlns:p14="http://schemas.microsoft.com/office/powerpoint/2010/main" val="20981036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25EC1F99-5933-4C5C-9480-CE373752D801}" type="slidenum">
              <a:rPr lang="en-US" altLang="en-US"/>
              <a:pPr eaLnBrk="1" hangingPunct="1">
                <a:spcBef>
                  <a:spcPct val="0"/>
                </a:spcBef>
              </a:pPr>
              <a:t>8</a:t>
            </a:fld>
            <a:endParaRPr lang="en-US" altLang="en-US"/>
          </a:p>
        </p:txBody>
      </p:sp>
      <p:sp>
        <p:nvSpPr>
          <p:cNvPr id="29699" name="Rectangle 2"/>
          <p:cNvSpPr>
            <a:spLocks noRot="1" noChangeArrowheads="1" noTextEdit="1"/>
          </p:cNvSpPr>
          <p:nvPr>
            <p:ph type="sldImg"/>
          </p:nvPr>
        </p:nvSpPr>
        <p:spPr>
          <a:ln/>
        </p:spPr>
      </p:sp>
      <p:sp>
        <p:nvSpPr>
          <p:cNvPr id="297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smtClean="0">
                <a:latin typeface="Arial" panose="020B0604020202020204" pitchFamily="34" charset="0"/>
              </a:rPr>
              <a:t>A good way to describe peristalsis is an ocean wave moving through the muscle.</a:t>
            </a:r>
          </a:p>
          <a:p>
            <a:pPr eaLnBrk="1" hangingPunct="1"/>
            <a:r>
              <a:rPr lang="en-US" altLang="en-US" smtClean="0">
                <a:latin typeface="Arial" panose="020B0604020202020204" pitchFamily="34" charset="0"/>
              </a:rPr>
              <a:t>These diagrams don’t separate the esophagus from the mouth functions, you might want to talk about what happens in the mouth too.</a:t>
            </a:r>
          </a:p>
        </p:txBody>
      </p:sp>
    </p:spTree>
    <p:extLst>
      <p:ext uri="{BB962C8B-B14F-4D97-AF65-F5344CB8AC3E}">
        <p14:creationId xmlns:p14="http://schemas.microsoft.com/office/powerpoint/2010/main" val="12649332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252C38BA-EEB2-48C4-9BEF-FB9AF2826A36}" type="slidenum">
              <a:rPr lang="en-US" altLang="en-US"/>
              <a:pPr eaLnBrk="1" hangingPunct="1">
                <a:spcBef>
                  <a:spcPct val="0"/>
                </a:spcBef>
              </a:pPr>
              <a:t>9</a:t>
            </a:fld>
            <a:endParaRPr lang="en-US" altLang="en-US"/>
          </a:p>
        </p:txBody>
      </p:sp>
      <p:sp>
        <p:nvSpPr>
          <p:cNvPr id="30723" name="Rectangle 2"/>
          <p:cNvSpPr>
            <a:spLocks noRot="1" noChangeArrowheads="1" noTextEdit="1"/>
          </p:cNvSpPr>
          <p:nvPr>
            <p:ph type="sldImg"/>
          </p:nvPr>
        </p:nvSpPr>
        <p:spPr>
          <a:ln/>
        </p:spPr>
      </p:sp>
      <p:sp>
        <p:nvSpPr>
          <p:cNvPr id="307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smtClean="0">
                <a:latin typeface="Arial" panose="020B0604020202020204" pitchFamily="34" charset="0"/>
              </a:rPr>
              <a:t>The stomach takes around 4 hours to do it’s job on the food, depending on what kinds of food are digested.</a:t>
            </a:r>
          </a:p>
        </p:txBody>
      </p:sp>
    </p:spTree>
    <p:extLst>
      <p:ext uri="{BB962C8B-B14F-4D97-AF65-F5344CB8AC3E}">
        <p14:creationId xmlns:p14="http://schemas.microsoft.com/office/powerpoint/2010/main" val="40693015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ln/>
        </p:spPr>
      </p:sp>
      <p:sp>
        <p:nvSpPr>
          <p:cNvPr id="317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CA" altLang="en-US" smtClean="0">
              <a:latin typeface="Arial" panose="020B0604020202020204" pitchFamily="34" charset="0"/>
            </a:endParaRPr>
          </a:p>
        </p:txBody>
      </p:sp>
      <p:sp>
        <p:nvSpPr>
          <p:cNvPr id="317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792D4619-B61B-4941-BBEE-86F262A10426}" type="slidenum">
              <a:rPr lang="en-US" altLang="en-US"/>
              <a:pPr eaLnBrk="1" hangingPunct="1">
                <a:spcBef>
                  <a:spcPct val="0"/>
                </a:spcBef>
              </a:pPr>
              <a:t>12</a:t>
            </a:fld>
            <a:endParaRPr lang="en-US" altLang="en-US"/>
          </a:p>
        </p:txBody>
      </p:sp>
    </p:spTree>
    <p:extLst>
      <p:ext uri="{BB962C8B-B14F-4D97-AF65-F5344CB8AC3E}">
        <p14:creationId xmlns:p14="http://schemas.microsoft.com/office/powerpoint/2010/main" val="19851411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a:ln/>
        </p:spPr>
      </p:sp>
      <p:sp>
        <p:nvSpPr>
          <p:cNvPr id="327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CA" altLang="en-US" smtClean="0">
              <a:latin typeface="Arial" panose="020B0604020202020204" pitchFamily="34" charset="0"/>
            </a:endParaRPr>
          </a:p>
        </p:txBody>
      </p:sp>
      <p:sp>
        <p:nvSpPr>
          <p:cNvPr id="327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45EAB95F-A840-4944-A8C2-6B679ED615F3}" type="slidenum">
              <a:rPr lang="en-US" altLang="en-US"/>
              <a:pPr eaLnBrk="1" hangingPunct="1">
                <a:spcBef>
                  <a:spcPct val="0"/>
                </a:spcBef>
              </a:pPr>
              <a:t>14</a:t>
            </a:fld>
            <a:endParaRPr lang="en-US" altLang="en-US"/>
          </a:p>
        </p:txBody>
      </p:sp>
    </p:spTree>
    <p:extLst>
      <p:ext uri="{BB962C8B-B14F-4D97-AF65-F5344CB8AC3E}">
        <p14:creationId xmlns:p14="http://schemas.microsoft.com/office/powerpoint/2010/main" val="15754788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0B46C8E0-CC92-46D8-AF2F-44F89B0BF8CB}" type="slidenum">
              <a:rPr lang="en-US" altLang="en-US"/>
              <a:pPr eaLnBrk="1" hangingPunct="1">
                <a:spcBef>
                  <a:spcPct val="0"/>
                </a:spcBef>
              </a:pPr>
              <a:t>15</a:t>
            </a:fld>
            <a:endParaRPr lang="en-US" altLang="en-US"/>
          </a:p>
        </p:txBody>
      </p:sp>
      <p:sp>
        <p:nvSpPr>
          <p:cNvPr id="33795" name="Rectangle 2"/>
          <p:cNvSpPr>
            <a:spLocks noRot="1" noChangeArrowheads="1" noTextEdit="1"/>
          </p:cNvSpPr>
          <p:nvPr>
            <p:ph type="sldImg"/>
          </p:nvPr>
        </p:nvSpPr>
        <p:spPr>
          <a:ln/>
        </p:spPr>
      </p:sp>
      <p:sp>
        <p:nvSpPr>
          <p:cNvPr id="337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smtClean="0">
                <a:latin typeface="Arial" panose="020B0604020202020204" pitchFamily="34" charset="0"/>
              </a:rPr>
              <a:t>Depending on the maturity of the group, you can talk about the feces leaving via the anus.</a:t>
            </a:r>
          </a:p>
          <a:p>
            <a:pPr eaLnBrk="1" hangingPunct="1"/>
            <a:r>
              <a:rPr lang="en-US" altLang="en-US" smtClean="0">
                <a:latin typeface="Arial" panose="020B0604020202020204" pitchFamily="34" charset="0"/>
              </a:rPr>
              <a:t>Mention the appendix at the bottom of the ascending colon and that it might have been used long ago but is not today</a:t>
            </a:r>
          </a:p>
          <a:p>
            <a:pPr eaLnBrk="1" hangingPunct="1"/>
            <a:r>
              <a:rPr lang="en-US" altLang="en-US" smtClean="0">
                <a:latin typeface="Arial" panose="020B0604020202020204" pitchFamily="34" charset="0"/>
              </a:rPr>
              <a:t>Mention the portions of the large intestine, ascending, transverse, descending, sigmoid, and rectum (last one if the audience is mature enough)</a:t>
            </a:r>
          </a:p>
        </p:txBody>
      </p:sp>
    </p:spTree>
    <p:extLst>
      <p:ext uri="{BB962C8B-B14F-4D97-AF65-F5344CB8AC3E}">
        <p14:creationId xmlns:p14="http://schemas.microsoft.com/office/powerpoint/2010/main" val="11285310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ln/>
        </p:spPr>
      </p:sp>
      <p:sp>
        <p:nvSpPr>
          <p:cNvPr id="348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CA" altLang="en-US" smtClean="0">
              <a:latin typeface="Arial" panose="020B0604020202020204" pitchFamily="34" charset="0"/>
            </a:endParaRPr>
          </a:p>
        </p:txBody>
      </p:sp>
      <p:sp>
        <p:nvSpPr>
          <p:cNvPr id="348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254E8F4C-436D-441D-92E6-B140C1E412B0}" type="slidenum">
              <a:rPr lang="en-US" altLang="en-US"/>
              <a:pPr eaLnBrk="1" hangingPunct="1">
                <a:spcBef>
                  <a:spcPct val="0"/>
                </a:spcBef>
              </a:pPr>
              <a:t>16</a:t>
            </a:fld>
            <a:endParaRPr lang="en-US" altLang="en-US"/>
          </a:p>
        </p:txBody>
      </p:sp>
    </p:spTree>
    <p:extLst>
      <p:ext uri="{BB962C8B-B14F-4D97-AF65-F5344CB8AC3E}">
        <p14:creationId xmlns:p14="http://schemas.microsoft.com/office/powerpoint/2010/main" val="32212400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a:ln/>
        </p:spPr>
      </p:sp>
      <p:sp>
        <p:nvSpPr>
          <p:cNvPr id="358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CA" altLang="en-US" smtClean="0">
              <a:latin typeface="Arial" panose="020B0604020202020204" pitchFamily="34" charset="0"/>
            </a:endParaRPr>
          </a:p>
        </p:txBody>
      </p:sp>
      <p:sp>
        <p:nvSpPr>
          <p:cNvPr id="358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3E9F3251-6AF6-465E-B4EC-ED3BC7E06654}" type="slidenum">
              <a:rPr lang="en-US" altLang="en-US"/>
              <a:pPr eaLnBrk="1" hangingPunct="1">
                <a:spcBef>
                  <a:spcPct val="0"/>
                </a:spcBef>
              </a:pPr>
              <a:t>17</a:t>
            </a:fld>
            <a:endParaRPr lang="en-US" altLang="en-US"/>
          </a:p>
        </p:txBody>
      </p:sp>
    </p:spTree>
    <p:extLst>
      <p:ext uri="{BB962C8B-B14F-4D97-AF65-F5344CB8AC3E}">
        <p14:creationId xmlns:p14="http://schemas.microsoft.com/office/powerpoint/2010/main" val="42414527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36DC6760-7AE2-487A-931A-4CCE169C0198}" type="slidenum">
              <a:rPr lang="en-US" altLang="en-US"/>
              <a:pPr eaLnBrk="1" hangingPunct="1">
                <a:spcBef>
                  <a:spcPct val="0"/>
                </a:spcBef>
              </a:pPr>
              <a:t>18</a:t>
            </a:fld>
            <a:endParaRPr lang="en-US" altLang="en-US"/>
          </a:p>
        </p:txBody>
      </p:sp>
      <p:sp>
        <p:nvSpPr>
          <p:cNvPr id="36867" name="Rectangle 2"/>
          <p:cNvSpPr>
            <a:spLocks noRot="1" noChangeArrowheads="1" noTextEdit="1"/>
          </p:cNvSpPr>
          <p:nvPr>
            <p:ph type="sldImg"/>
          </p:nvPr>
        </p:nvSpPr>
        <p:spPr>
          <a:ln/>
        </p:spPr>
      </p:sp>
      <p:sp>
        <p:nvSpPr>
          <p:cNvPr id="3686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smtClean="0">
                <a:latin typeface="Arial" panose="020B0604020202020204" pitchFamily="34" charset="0"/>
              </a:rPr>
              <a:t>Livers can regenerate missing pieces if necessary. Is one of the largest organs in the body.</a:t>
            </a:r>
          </a:p>
        </p:txBody>
      </p:sp>
    </p:spTree>
    <p:extLst>
      <p:ext uri="{BB962C8B-B14F-4D97-AF65-F5344CB8AC3E}">
        <p14:creationId xmlns:p14="http://schemas.microsoft.com/office/powerpoint/2010/main" val="128124679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0A4188A2-CFFD-4F9E-9E72-E23C8817EE37}" type="slidenum">
              <a:rPr lang="en-US" altLang="en-US"/>
              <a:pPr eaLnBrk="1" hangingPunct="1">
                <a:spcBef>
                  <a:spcPct val="0"/>
                </a:spcBef>
              </a:pPr>
              <a:t>19</a:t>
            </a:fld>
            <a:endParaRPr lang="en-US" altLang="en-US"/>
          </a:p>
        </p:txBody>
      </p:sp>
      <p:sp>
        <p:nvSpPr>
          <p:cNvPr id="37891" name="Rectangle 2"/>
          <p:cNvSpPr>
            <a:spLocks noRot="1" noChangeArrowheads="1" noTextEdit="1"/>
          </p:cNvSpPr>
          <p:nvPr>
            <p:ph type="sldImg"/>
          </p:nvPr>
        </p:nvSpPr>
        <p:spPr>
          <a:ln/>
        </p:spPr>
      </p:sp>
      <p:sp>
        <p:nvSpPr>
          <p:cNvPr id="378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smtClean="0">
                <a:latin typeface="Arial" panose="020B0604020202020204" pitchFamily="34" charset="0"/>
              </a:rPr>
              <a:t>Explain to students that removing the  stones typically means removing the gallbladder, but that the body eventually adjusts to not having the bile stored.</a:t>
            </a:r>
          </a:p>
        </p:txBody>
      </p:sp>
    </p:spTree>
    <p:extLst>
      <p:ext uri="{BB962C8B-B14F-4D97-AF65-F5344CB8AC3E}">
        <p14:creationId xmlns:p14="http://schemas.microsoft.com/office/powerpoint/2010/main" val="329235446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16DBDC4B-5029-42EC-8461-FAAE5A10B6C7}" type="slidenum">
              <a:rPr lang="en-US" altLang="en-US"/>
              <a:pPr eaLnBrk="1" hangingPunct="1">
                <a:spcBef>
                  <a:spcPct val="0"/>
                </a:spcBef>
              </a:pPr>
              <a:t>20</a:t>
            </a:fld>
            <a:endParaRPr lang="en-US" altLang="en-US"/>
          </a:p>
        </p:txBody>
      </p:sp>
      <p:sp>
        <p:nvSpPr>
          <p:cNvPr id="38915" name="Rectangle 2"/>
          <p:cNvSpPr>
            <a:spLocks noRot="1" noChangeArrowheads="1" noTextEdit="1"/>
          </p:cNvSpPr>
          <p:nvPr>
            <p:ph type="sldImg"/>
          </p:nvPr>
        </p:nvSpPr>
        <p:spPr>
          <a:ln/>
        </p:spPr>
      </p:sp>
      <p:sp>
        <p:nvSpPr>
          <p:cNvPr id="389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smtClean="0">
                <a:latin typeface="Arial" panose="020B0604020202020204" pitchFamily="34" charset="0"/>
              </a:rPr>
              <a:t>Explain the difference between the two types of diabetes. In type 1, the pancreas fails to produce enough insulin. In type 2, the body stops responding properly to the insulin it creates.</a:t>
            </a:r>
          </a:p>
        </p:txBody>
      </p:sp>
    </p:spTree>
    <p:extLst>
      <p:ext uri="{BB962C8B-B14F-4D97-AF65-F5344CB8AC3E}">
        <p14:creationId xmlns:p14="http://schemas.microsoft.com/office/powerpoint/2010/main" val="93767082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673916B-E9FC-46D6-A014-8513E9D6F4A0}" type="slidenum">
              <a:rPr lang="en-GB" altLang="en-US"/>
              <a:pPr/>
              <a:t>21</a:t>
            </a:fld>
            <a:endParaRPr lang="en-GB" altLang="en-US"/>
          </a:p>
        </p:txBody>
      </p:sp>
      <p:sp>
        <p:nvSpPr>
          <p:cNvPr id="12290" name="Rectangle 2"/>
          <p:cNvSpPr>
            <a:spLocks noGrp="1" noRot="1" noChangeAspect="1" noChangeArrowheads="1" noTextEdit="1"/>
          </p:cNvSpPr>
          <p:nvPr>
            <p:ph type="sldImg"/>
          </p:nvPr>
        </p:nvSpPr>
        <p:spPr>
          <a:ln/>
        </p:spPr>
      </p:sp>
      <p:sp>
        <p:nvSpPr>
          <p:cNvPr id="12291" name="Rectangle 3"/>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311435888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AD09E66-D7B9-44C7-87B4-CD8F1989EEC1}" type="slidenum">
              <a:rPr lang="en-GB" altLang="en-US"/>
              <a:pPr/>
              <a:t>22</a:t>
            </a:fld>
            <a:endParaRPr lang="en-GB" altLang="en-US"/>
          </a:p>
        </p:txBody>
      </p:sp>
      <p:sp>
        <p:nvSpPr>
          <p:cNvPr id="13314" name="Rectangle 2"/>
          <p:cNvSpPr>
            <a:spLocks noGrp="1" noRot="1" noChangeAspect="1" noChangeArrowheads="1" noTextEdit="1"/>
          </p:cNvSpPr>
          <p:nvPr>
            <p:ph type="sldImg"/>
          </p:nvPr>
        </p:nvSpPr>
        <p:spPr>
          <a:ln/>
        </p:spPr>
      </p:sp>
      <p:sp>
        <p:nvSpPr>
          <p:cNvPr id="13315" name="Rectangle 3"/>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355382543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8284745-7CE1-44B8-A630-CBC7365D84CA}" type="slidenum">
              <a:rPr lang="en-GB" altLang="en-US"/>
              <a:pPr/>
              <a:t>23</a:t>
            </a:fld>
            <a:endParaRPr lang="en-GB" altLang="en-US"/>
          </a:p>
        </p:txBody>
      </p:sp>
      <p:sp>
        <p:nvSpPr>
          <p:cNvPr id="14338" name="Rectangle 2"/>
          <p:cNvSpPr>
            <a:spLocks noGrp="1" noRot="1" noChangeAspect="1" noChangeArrowheads="1" noTextEdit="1"/>
          </p:cNvSpPr>
          <p:nvPr>
            <p:ph type="sldImg"/>
          </p:nvPr>
        </p:nvSpPr>
        <p:spPr>
          <a:ln/>
        </p:spPr>
      </p:sp>
      <p:sp>
        <p:nvSpPr>
          <p:cNvPr id="14339" name="Rectangle 3"/>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48467673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6AFDD96-81B5-4408-8F41-0E3A1AC0216A}" type="slidenum">
              <a:rPr lang="en-GB" altLang="en-US"/>
              <a:pPr/>
              <a:t>24</a:t>
            </a:fld>
            <a:endParaRPr lang="en-GB" altLang="en-US"/>
          </a:p>
        </p:txBody>
      </p:sp>
      <p:sp>
        <p:nvSpPr>
          <p:cNvPr id="15362" name="Rectangle 2"/>
          <p:cNvSpPr>
            <a:spLocks noGrp="1" noRot="1" noChangeAspect="1" noChangeArrowheads="1" noTextEdit="1"/>
          </p:cNvSpPr>
          <p:nvPr>
            <p:ph type="sldImg"/>
          </p:nvPr>
        </p:nvSpPr>
        <p:spPr>
          <a:ln/>
        </p:spPr>
      </p:sp>
      <p:sp>
        <p:nvSpPr>
          <p:cNvPr id="15363" name="Rectangle 3"/>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217356070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E42FE03-1FB9-4887-8797-70FF12F42413}" type="slidenum">
              <a:rPr lang="en-GB" altLang="en-US"/>
              <a:pPr/>
              <a:t>25</a:t>
            </a:fld>
            <a:endParaRPr lang="en-GB" altLang="en-US"/>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3680574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E598922F-76A1-44D5-864C-A2767FB6D278}" type="datetimeFigureOut">
              <a:rPr lang="en-GB" smtClean="0"/>
              <a:t>26/02/2020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6B2DA9-60D6-424E-B02A-9C0BD25AAB26}" type="slidenum">
              <a:rPr lang="en-GB" smtClean="0"/>
              <a:t>‹#›</a:t>
            </a:fld>
            <a:endParaRPr lang="en-GB"/>
          </a:p>
        </p:txBody>
      </p:sp>
    </p:spTree>
    <p:extLst>
      <p:ext uri="{BB962C8B-B14F-4D97-AF65-F5344CB8AC3E}">
        <p14:creationId xmlns:p14="http://schemas.microsoft.com/office/powerpoint/2010/main" val="20448742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598922F-76A1-44D5-864C-A2767FB6D278}" type="datetimeFigureOut">
              <a:rPr lang="en-GB" smtClean="0"/>
              <a:t>26/02/2020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6B2DA9-60D6-424E-B02A-9C0BD25AAB26}" type="slidenum">
              <a:rPr lang="en-GB" smtClean="0"/>
              <a:t>‹#›</a:t>
            </a:fld>
            <a:endParaRPr lang="en-GB"/>
          </a:p>
        </p:txBody>
      </p:sp>
    </p:spTree>
    <p:extLst>
      <p:ext uri="{BB962C8B-B14F-4D97-AF65-F5344CB8AC3E}">
        <p14:creationId xmlns:p14="http://schemas.microsoft.com/office/powerpoint/2010/main" val="22137643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E598922F-76A1-44D5-864C-A2767FB6D278}" type="datetimeFigureOut">
              <a:rPr lang="en-GB" smtClean="0"/>
              <a:t>26/02/2020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6B2DA9-60D6-424E-B02A-9C0BD25AAB26}" type="slidenum">
              <a:rPr lang="en-GB" smtClean="0"/>
              <a:t>‹#›</a:t>
            </a:fld>
            <a:endParaRPr lang="en-GB"/>
          </a:p>
        </p:txBody>
      </p:sp>
    </p:spTree>
    <p:extLst>
      <p:ext uri="{BB962C8B-B14F-4D97-AF65-F5344CB8AC3E}">
        <p14:creationId xmlns:p14="http://schemas.microsoft.com/office/powerpoint/2010/main" val="27003388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E598922F-76A1-44D5-864C-A2767FB6D278}" type="datetimeFigureOut">
              <a:rPr lang="en-GB" smtClean="0"/>
              <a:t>26/02/2020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86B2DA9-60D6-424E-B02A-9C0BD25AAB26}" type="slidenum">
              <a:rPr lang="en-GB" smtClean="0"/>
              <a:t>‹#›</a:t>
            </a:fld>
            <a:endParaRPr lang="en-GB"/>
          </a:p>
        </p:txBody>
      </p:sp>
    </p:spTree>
    <p:extLst>
      <p:ext uri="{BB962C8B-B14F-4D97-AF65-F5344CB8AC3E}">
        <p14:creationId xmlns:p14="http://schemas.microsoft.com/office/powerpoint/2010/main" val="13875626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E598922F-76A1-44D5-864C-A2767FB6D278}" type="datetimeFigureOut">
              <a:rPr lang="en-GB" smtClean="0"/>
              <a:t>26/02/2020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86B2DA9-60D6-424E-B02A-9C0BD25AAB26}" type="slidenum">
              <a:rPr lang="en-GB" smtClean="0"/>
              <a:t>‹#›</a:t>
            </a:fld>
            <a:endParaRPr lang="en-GB"/>
          </a:p>
        </p:txBody>
      </p:sp>
    </p:spTree>
    <p:extLst>
      <p:ext uri="{BB962C8B-B14F-4D97-AF65-F5344CB8AC3E}">
        <p14:creationId xmlns:p14="http://schemas.microsoft.com/office/powerpoint/2010/main" val="18866706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E598922F-76A1-44D5-864C-A2767FB6D278}" type="datetimeFigureOut">
              <a:rPr lang="en-GB" smtClean="0"/>
              <a:t>26/02/2020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86B2DA9-60D6-424E-B02A-9C0BD25AAB26}" type="slidenum">
              <a:rPr lang="en-GB" smtClean="0"/>
              <a:t>‹#›</a:t>
            </a:fld>
            <a:endParaRPr lang="en-GB"/>
          </a:p>
        </p:txBody>
      </p:sp>
    </p:spTree>
    <p:extLst>
      <p:ext uri="{BB962C8B-B14F-4D97-AF65-F5344CB8AC3E}">
        <p14:creationId xmlns:p14="http://schemas.microsoft.com/office/powerpoint/2010/main" val="16457047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598922F-76A1-44D5-864C-A2767FB6D278}" type="datetimeFigureOut">
              <a:rPr lang="en-GB" smtClean="0"/>
              <a:t>26/02/2020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86B2DA9-60D6-424E-B02A-9C0BD25AAB26}" type="slidenum">
              <a:rPr lang="en-GB" smtClean="0"/>
              <a:t>‹#›</a:t>
            </a:fld>
            <a:endParaRPr lang="en-GB"/>
          </a:p>
        </p:txBody>
      </p:sp>
    </p:spTree>
    <p:extLst>
      <p:ext uri="{BB962C8B-B14F-4D97-AF65-F5344CB8AC3E}">
        <p14:creationId xmlns:p14="http://schemas.microsoft.com/office/powerpoint/2010/main" val="8929672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E598922F-76A1-44D5-864C-A2767FB6D278}" type="datetimeFigureOut">
              <a:rPr lang="en-GB" smtClean="0"/>
              <a:t>26/02/2020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86B2DA9-60D6-424E-B02A-9C0BD25AAB26}" type="slidenum">
              <a:rPr lang="en-GB" smtClean="0"/>
              <a:t>‹#›</a:t>
            </a:fld>
            <a:endParaRPr lang="en-GB"/>
          </a:p>
        </p:txBody>
      </p:sp>
    </p:spTree>
    <p:extLst>
      <p:ext uri="{BB962C8B-B14F-4D97-AF65-F5344CB8AC3E}">
        <p14:creationId xmlns:p14="http://schemas.microsoft.com/office/powerpoint/2010/main" val="13668918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E598922F-76A1-44D5-864C-A2767FB6D278}" type="datetimeFigureOut">
              <a:rPr lang="en-GB" smtClean="0"/>
              <a:t>26/02/2020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86B2DA9-60D6-424E-B02A-9C0BD25AAB26}" type="slidenum">
              <a:rPr lang="en-GB" smtClean="0"/>
              <a:t>‹#›</a:t>
            </a:fld>
            <a:endParaRPr lang="en-GB"/>
          </a:p>
        </p:txBody>
      </p:sp>
    </p:spTree>
    <p:extLst>
      <p:ext uri="{BB962C8B-B14F-4D97-AF65-F5344CB8AC3E}">
        <p14:creationId xmlns:p14="http://schemas.microsoft.com/office/powerpoint/2010/main" val="15592068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598922F-76A1-44D5-864C-A2767FB6D278}" type="datetimeFigureOut">
              <a:rPr lang="en-GB" smtClean="0"/>
              <a:t>26/02/2020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6B2DA9-60D6-424E-B02A-9C0BD25AAB26}" type="slidenum">
              <a:rPr lang="en-GB" smtClean="0"/>
              <a:t>‹#›</a:t>
            </a:fld>
            <a:endParaRPr lang="en-GB"/>
          </a:p>
        </p:txBody>
      </p:sp>
    </p:spTree>
    <p:extLst>
      <p:ext uri="{BB962C8B-B14F-4D97-AF65-F5344CB8AC3E}">
        <p14:creationId xmlns:p14="http://schemas.microsoft.com/office/powerpoint/2010/main" val="40550222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598922F-76A1-44D5-864C-A2767FB6D278}" type="datetimeFigureOut">
              <a:rPr lang="en-GB" smtClean="0"/>
              <a:t>26/02/2020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6B2DA9-60D6-424E-B02A-9C0BD25AAB26}" type="slidenum">
              <a:rPr lang="en-GB" smtClean="0"/>
              <a:t>‹#›</a:t>
            </a:fld>
            <a:endParaRPr lang="en-GB"/>
          </a:p>
        </p:txBody>
      </p:sp>
    </p:spTree>
    <p:extLst>
      <p:ext uri="{BB962C8B-B14F-4D97-AF65-F5344CB8AC3E}">
        <p14:creationId xmlns:p14="http://schemas.microsoft.com/office/powerpoint/2010/main" val="2046723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CA"/>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4" name="Content Placeholder 3"/>
          <p:cNvSpPr>
            <a:spLocks noGrp="1"/>
          </p:cNvSpPr>
          <p:nvPr>
            <p:ph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CA"/>
          </a:p>
        </p:txBody>
      </p:sp>
      <p:sp>
        <p:nvSpPr>
          <p:cNvPr id="5" name="Date Placeholder 3"/>
          <p:cNvSpPr>
            <a:spLocks noGrp="1"/>
          </p:cNvSpPr>
          <p:nvPr>
            <p:ph type="dt" sz="half" idx="10"/>
          </p:nvPr>
        </p:nvSpPr>
        <p:spPr/>
        <p:txBody>
          <a:bodyPr/>
          <a:lstStyle>
            <a:lvl1pPr>
              <a:defRPr/>
            </a:lvl1pPr>
          </a:lstStyle>
          <a:p>
            <a:pPr>
              <a:defRPr/>
            </a:pPr>
            <a:fld id="{21BB4BCB-DB9F-4A63-82F9-B427373DF87F}" type="datetime1">
              <a:rPr lang="en-US"/>
              <a:pPr>
                <a:defRPr/>
              </a:pPr>
              <a:t>2/26/2020</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fld id="{1CC55EB7-56FA-4A19-A9FA-F66B102620B7}" type="slidenum">
              <a:rPr lang="en-US" altLang="en-US"/>
              <a:pPr/>
              <a:t>‹#›</a:t>
            </a:fld>
            <a:endParaRPr lang="en-US" altLang="en-US"/>
          </a:p>
        </p:txBody>
      </p:sp>
    </p:spTree>
    <p:extLst>
      <p:ext uri="{BB962C8B-B14F-4D97-AF65-F5344CB8AC3E}">
        <p14:creationId xmlns:p14="http://schemas.microsoft.com/office/powerpoint/2010/main" val="2079952619"/>
      </p:ext>
    </p:extLst>
  </p:cSld>
  <p:clrMapOvr>
    <a:masterClrMapping/>
  </p:clrMapOvr>
  <p:transition>
    <p:cover dir="d"/>
    <p:sndAc>
      <p:stSnd>
        <p:snd r:embed="rId1" name="chimes.wav"/>
      </p:stSnd>
    </p:sndAc>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598922F-76A1-44D5-864C-A2767FB6D278}" type="datetimeFigureOut">
              <a:rPr lang="en-GB" smtClean="0"/>
              <a:t>26/02/2020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86B2DA9-60D6-424E-B02A-9C0BD25AAB26}" type="slidenum">
              <a:rPr lang="en-GB" smtClean="0"/>
              <a:t>‹#›</a:t>
            </a:fld>
            <a:endParaRPr lang="en-GB"/>
          </a:p>
        </p:txBody>
      </p:sp>
    </p:spTree>
    <p:extLst>
      <p:ext uri="{BB962C8B-B14F-4D97-AF65-F5344CB8AC3E}">
        <p14:creationId xmlns:p14="http://schemas.microsoft.com/office/powerpoint/2010/main" val="90787119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gif"/><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4.xml"/><Relationship Id="rId1" Type="http://schemas.openxmlformats.org/officeDocument/2006/relationships/slideLayout" Target="../slideLayouts/slideLayout12.xml"/><Relationship Id="rId5" Type="http://schemas.openxmlformats.org/officeDocument/2006/relationships/image" Target="../media/image5.jpeg"/><Relationship Id="rId4" Type="http://schemas.openxmlformats.org/officeDocument/2006/relationships/image" Target="../media/image4.jpeg"/></Relationships>
</file>

<file path=ppt/slides/_rels/slide8.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5.xml"/><Relationship Id="rId1" Type="http://schemas.openxmlformats.org/officeDocument/2006/relationships/slideLayout" Target="../slideLayouts/slideLayout12.xml"/><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6.xml"/><Relationship Id="rId7" Type="http://schemas.openxmlformats.org/officeDocument/2006/relationships/image" Target="../media/image7.png"/><Relationship Id="rId2" Type="http://schemas.openxmlformats.org/officeDocument/2006/relationships/slideLayout" Target="../slideLayouts/slideLayout12.xml"/><Relationship Id="rId1" Type="http://schemas.openxmlformats.org/officeDocument/2006/relationships/vmlDrawing" Target="../drawings/vmlDrawing1.vml"/><Relationship Id="rId6" Type="http://schemas.openxmlformats.org/officeDocument/2006/relationships/oleObject" Target="../embeddings/oleObject1.bin"/><Relationship Id="rId5" Type="http://schemas.openxmlformats.org/officeDocument/2006/relationships/image" Target="../media/image8.png"/><Relationship Id="rId4" Type="http://schemas.openxmlformats.org/officeDocument/2006/relationships/audio" Target="../media/audio1.wav"/></Relationships>
</file>

<file path=ppt/slides/_rels/slide10.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4.xml"/><Relationship Id="rId1" Type="http://schemas.openxmlformats.org/officeDocument/2006/relationships/vmlDrawing" Target="../drawings/vmlDrawing2.vml"/><Relationship Id="rId5" Type="http://schemas.openxmlformats.org/officeDocument/2006/relationships/image" Target="../media/image13.png"/><Relationship Id="rId4" Type="http://schemas.openxmlformats.org/officeDocument/2006/relationships/oleObject" Target="../embeddings/oleObject2.bin"/></Relationships>
</file>

<file path=ppt/slides/_rels/slide15.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9.xml"/><Relationship Id="rId1" Type="http://schemas.openxmlformats.org/officeDocument/2006/relationships/slideLayout" Target="../slideLayouts/slideLayout12.xml"/><Relationship Id="rId4" Type="http://schemas.openxmlformats.org/officeDocument/2006/relationships/image" Target="../media/image14.png"/></Relationships>
</file>

<file path=ppt/slides/_rels/slide1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11.xml"/><Relationship Id="rId1" Type="http://schemas.openxmlformats.org/officeDocument/2006/relationships/slideLayout" Target="../slideLayouts/slideLayout12.xml"/><Relationship Id="rId4" Type="http://schemas.openxmlformats.org/officeDocument/2006/relationships/image" Target="../media/image16.jpeg"/></Relationships>
</file>

<file path=ppt/slides/_rels/slide18.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12.xml"/><Relationship Id="rId1" Type="http://schemas.openxmlformats.org/officeDocument/2006/relationships/slideLayout" Target="../slideLayouts/slideLayout12.xml"/><Relationship Id="rId5" Type="http://schemas.openxmlformats.org/officeDocument/2006/relationships/image" Target="../media/image18.jpeg"/><Relationship Id="rId4" Type="http://schemas.openxmlformats.org/officeDocument/2006/relationships/image" Target="../media/image17.png"/></Relationships>
</file>

<file path=ppt/slides/_rels/slide19.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13.xml"/><Relationship Id="rId1" Type="http://schemas.openxmlformats.org/officeDocument/2006/relationships/slideLayout" Target="../slideLayouts/slideLayout12.xml"/><Relationship Id="rId5" Type="http://schemas.openxmlformats.org/officeDocument/2006/relationships/image" Target="../media/image19.png"/><Relationship Id="rId4" Type="http://schemas.openxmlformats.org/officeDocument/2006/relationships/audio" Target="../media/audio2.wav"/></Relationships>
</file>

<file path=ppt/slides/_rels/slide20.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14.xml"/><Relationship Id="rId1" Type="http://schemas.openxmlformats.org/officeDocument/2006/relationships/slideLayout" Target="../slideLayouts/slideLayout12.xml"/><Relationship Id="rId5" Type="http://schemas.openxmlformats.org/officeDocument/2006/relationships/image" Target="../media/image20.png"/><Relationship Id="rId4" Type="http://schemas.openxmlformats.org/officeDocument/2006/relationships/audio" Target="../media/audio2.wav"/></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www.chem.purdue.edu/courses/chm333/enzymaticreaction.mov"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Memory tricks for digestion and digestive tract </a:t>
            </a:r>
            <a:endParaRPr lang="en-GB" dirty="0"/>
          </a:p>
        </p:txBody>
      </p:sp>
      <p:pic>
        <p:nvPicPr>
          <p:cNvPr id="10" name="Content Placeholder 9"/>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214812" y="2253456"/>
            <a:ext cx="3762375" cy="3495675"/>
          </a:xfrm>
        </p:spPr>
      </p:pic>
    </p:spTree>
    <p:extLst>
      <p:ext uri="{BB962C8B-B14F-4D97-AF65-F5344CB8AC3E}">
        <p14:creationId xmlns:p14="http://schemas.microsoft.com/office/powerpoint/2010/main" val="25800888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MNEUNOMIC </a:t>
            </a:r>
            <a:endParaRPr lang="en-GB" dirty="0"/>
          </a:p>
        </p:txBody>
      </p:sp>
      <p:sp>
        <p:nvSpPr>
          <p:cNvPr id="3" name="Content Placeholder 2"/>
          <p:cNvSpPr>
            <a:spLocks noGrp="1"/>
          </p:cNvSpPr>
          <p:nvPr>
            <p:ph idx="1"/>
          </p:nvPr>
        </p:nvSpPr>
        <p:spPr/>
        <p:txBody>
          <a:bodyPr/>
          <a:lstStyle/>
          <a:p>
            <a:r>
              <a:rPr lang="en-GB" dirty="0" smtClean="0"/>
              <a:t>MOSSDJILA</a:t>
            </a:r>
            <a:br>
              <a:rPr lang="en-GB" dirty="0" smtClean="0"/>
            </a:br>
            <a:endParaRPr lang="en-GB" dirty="0"/>
          </a:p>
        </p:txBody>
      </p:sp>
    </p:spTree>
    <p:extLst>
      <p:ext uri="{BB962C8B-B14F-4D97-AF65-F5344CB8AC3E}">
        <p14:creationId xmlns:p14="http://schemas.microsoft.com/office/powerpoint/2010/main" val="26011742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74156" y="0"/>
            <a:ext cx="6643688" cy="6858000"/>
          </a:xfrm>
          <a:prstGeom prst="rect">
            <a:avLst/>
          </a:prstGeom>
        </p:spPr>
      </p:pic>
    </p:spTree>
    <p:extLst>
      <p:ext uri="{BB962C8B-B14F-4D97-AF65-F5344CB8AC3E}">
        <p14:creationId xmlns:p14="http://schemas.microsoft.com/office/powerpoint/2010/main" val="1933632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pPr eaLnBrk="1" hangingPunct="1"/>
            <a:r>
              <a:rPr lang="en-US" altLang="en-US" smtClean="0"/>
              <a:t>Digestion</a:t>
            </a:r>
          </a:p>
        </p:txBody>
      </p:sp>
      <p:sp>
        <p:nvSpPr>
          <p:cNvPr id="4099" name="Rectangle 3"/>
          <p:cNvSpPr>
            <a:spLocks noGrp="1" noChangeArrowheads="1"/>
          </p:cNvSpPr>
          <p:nvPr>
            <p:ph idx="1"/>
          </p:nvPr>
        </p:nvSpPr>
        <p:spPr>
          <a:xfrm>
            <a:off x="1981200" y="1371601"/>
            <a:ext cx="8229600" cy="4754563"/>
          </a:xfrm>
        </p:spPr>
        <p:txBody>
          <a:bodyPr/>
          <a:lstStyle/>
          <a:p>
            <a:pPr eaLnBrk="1" hangingPunct="1"/>
            <a:r>
              <a:rPr lang="en-US" altLang="en-US" smtClean="0"/>
              <a:t>Phases Include</a:t>
            </a:r>
          </a:p>
          <a:p>
            <a:pPr marL="971550" lvl="1" indent="-514350">
              <a:buFontTx/>
              <a:buAutoNum type="arabicPeriod"/>
            </a:pPr>
            <a:r>
              <a:rPr lang="en-US" altLang="en-US" smtClean="0"/>
              <a:t>Ingestion</a:t>
            </a:r>
          </a:p>
          <a:p>
            <a:pPr marL="971550" lvl="1" indent="-514350">
              <a:buFontTx/>
              <a:buAutoNum type="arabicPeriod"/>
            </a:pPr>
            <a:r>
              <a:rPr lang="en-US" altLang="en-US" smtClean="0"/>
              <a:t>Movement</a:t>
            </a:r>
          </a:p>
          <a:p>
            <a:pPr marL="971550" lvl="1" indent="-514350">
              <a:buFontTx/>
              <a:buAutoNum type="arabicPeriod"/>
            </a:pPr>
            <a:r>
              <a:rPr lang="en-US" altLang="en-US" smtClean="0"/>
              <a:t>Mechanical and Chemical Digestion</a:t>
            </a:r>
          </a:p>
          <a:p>
            <a:pPr marL="971550" lvl="1" indent="-514350">
              <a:buFontTx/>
              <a:buAutoNum type="arabicPeriod"/>
            </a:pPr>
            <a:r>
              <a:rPr lang="en-US" altLang="en-US" smtClean="0"/>
              <a:t>Absorption</a:t>
            </a:r>
          </a:p>
          <a:p>
            <a:pPr marL="971550" lvl="1" indent="-514350">
              <a:buFontTx/>
              <a:buAutoNum type="arabicPeriod"/>
            </a:pPr>
            <a:r>
              <a:rPr lang="en-US" altLang="en-US" smtClean="0"/>
              <a:t>Elimination</a:t>
            </a:r>
          </a:p>
        </p:txBody>
      </p:sp>
    </p:spTree>
    <p:extLst>
      <p:ext uri="{BB962C8B-B14F-4D97-AF65-F5344CB8AC3E}">
        <p14:creationId xmlns:p14="http://schemas.microsoft.com/office/powerpoint/2010/main" val="3861108049"/>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2" presetClass="entr" presetSubtype="1" fill="hold" grpId="0" nodeType="afterEffect">
                                  <p:stCondLst>
                                    <p:cond delay="0"/>
                                  </p:stCondLst>
                                  <p:childTnLst>
                                    <p:set>
                                      <p:cBhvr>
                                        <p:cTn id="6" dur="1" fill="hold">
                                          <p:stCondLst>
                                            <p:cond delay="0"/>
                                          </p:stCondLst>
                                        </p:cTn>
                                        <p:tgtEl>
                                          <p:spTgt spid="4099">
                                            <p:txEl>
                                              <p:pRg st="0" end="0"/>
                                            </p:txEl>
                                          </p:spTgt>
                                        </p:tgtEl>
                                        <p:attrNameLst>
                                          <p:attrName>style.visibility</p:attrName>
                                        </p:attrNameLst>
                                      </p:cBhvr>
                                      <p:to>
                                        <p:strVal val="visible"/>
                                      </p:to>
                                    </p:set>
                                    <p:animEffect transition="in" filter="slide(fromTop)">
                                      <p:cBhvr>
                                        <p:cTn id="7" dur="500"/>
                                        <p:tgtEl>
                                          <p:spTgt spid="4099">
                                            <p:txEl>
                                              <p:pRg st="0" end="0"/>
                                            </p:txEl>
                                          </p:spTgt>
                                        </p:tgtEl>
                                      </p:cBhvr>
                                    </p:animEffect>
                                  </p:childTnLst>
                                </p:cTn>
                              </p:par>
                              <p:par>
                                <p:cTn id="8" presetID="12" presetClass="entr" presetSubtype="1" fill="hold" grpId="0" nodeType="withEffect">
                                  <p:stCondLst>
                                    <p:cond delay="0"/>
                                  </p:stCondLst>
                                  <p:childTnLst>
                                    <p:set>
                                      <p:cBhvr>
                                        <p:cTn id="9" dur="1" fill="hold">
                                          <p:stCondLst>
                                            <p:cond delay="0"/>
                                          </p:stCondLst>
                                        </p:cTn>
                                        <p:tgtEl>
                                          <p:spTgt spid="4099">
                                            <p:txEl>
                                              <p:pRg st="1" end="1"/>
                                            </p:txEl>
                                          </p:spTgt>
                                        </p:tgtEl>
                                        <p:attrNameLst>
                                          <p:attrName>style.visibility</p:attrName>
                                        </p:attrNameLst>
                                      </p:cBhvr>
                                      <p:to>
                                        <p:strVal val="visible"/>
                                      </p:to>
                                    </p:set>
                                    <p:animEffect transition="in" filter="slide(fromTop)">
                                      <p:cBhvr>
                                        <p:cTn id="10" dur="500"/>
                                        <p:tgtEl>
                                          <p:spTgt spid="4099">
                                            <p:txEl>
                                              <p:pRg st="1" end="1"/>
                                            </p:txEl>
                                          </p:spTgt>
                                        </p:tgtEl>
                                      </p:cBhvr>
                                    </p:animEffect>
                                  </p:childTnLst>
                                </p:cTn>
                              </p:par>
                              <p:par>
                                <p:cTn id="11" presetID="12" presetClass="entr" presetSubtype="1" fill="hold" grpId="0" nodeType="withEffect">
                                  <p:stCondLst>
                                    <p:cond delay="0"/>
                                  </p:stCondLst>
                                  <p:childTnLst>
                                    <p:set>
                                      <p:cBhvr>
                                        <p:cTn id="12" dur="1" fill="hold">
                                          <p:stCondLst>
                                            <p:cond delay="0"/>
                                          </p:stCondLst>
                                        </p:cTn>
                                        <p:tgtEl>
                                          <p:spTgt spid="4099">
                                            <p:txEl>
                                              <p:pRg st="2" end="2"/>
                                            </p:txEl>
                                          </p:spTgt>
                                        </p:tgtEl>
                                        <p:attrNameLst>
                                          <p:attrName>style.visibility</p:attrName>
                                        </p:attrNameLst>
                                      </p:cBhvr>
                                      <p:to>
                                        <p:strVal val="visible"/>
                                      </p:to>
                                    </p:set>
                                    <p:animEffect transition="in" filter="slide(fromTop)">
                                      <p:cBhvr>
                                        <p:cTn id="13" dur="500"/>
                                        <p:tgtEl>
                                          <p:spTgt spid="4099">
                                            <p:txEl>
                                              <p:pRg st="2" end="2"/>
                                            </p:txEl>
                                          </p:spTgt>
                                        </p:tgtEl>
                                      </p:cBhvr>
                                    </p:animEffect>
                                  </p:childTnLst>
                                </p:cTn>
                              </p:par>
                              <p:par>
                                <p:cTn id="14" presetID="12" presetClass="entr" presetSubtype="1" fill="hold" grpId="0" nodeType="withEffect">
                                  <p:stCondLst>
                                    <p:cond delay="0"/>
                                  </p:stCondLst>
                                  <p:childTnLst>
                                    <p:set>
                                      <p:cBhvr>
                                        <p:cTn id="15" dur="1" fill="hold">
                                          <p:stCondLst>
                                            <p:cond delay="0"/>
                                          </p:stCondLst>
                                        </p:cTn>
                                        <p:tgtEl>
                                          <p:spTgt spid="4099">
                                            <p:txEl>
                                              <p:pRg st="3" end="3"/>
                                            </p:txEl>
                                          </p:spTgt>
                                        </p:tgtEl>
                                        <p:attrNameLst>
                                          <p:attrName>style.visibility</p:attrName>
                                        </p:attrNameLst>
                                      </p:cBhvr>
                                      <p:to>
                                        <p:strVal val="visible"/>
                                      </p:to>
                                    </p:set>
                                    <p:animEffect transition="in" filter="slide(fromTop)">
                                      <p:cBhvr>
                                        <p:cTn id="16" dur="500"/>
                                        <p:tgtEl>
                                          <p:spTgt spid="4099">
                                            <p:txEl>
                                              <p:pRg st="3" end="3"/>
                                            </p:txEl>
                                          </p:spTgt>
                                        </p:tgtEl>
                                      </p:cBhvr>
                                    </p:animEffect>
                                  </p:childTnLst>
                                </p:cTn>
                              </p:par>
                              <p:par>
                                <p:cTn id="17" presetID="12" presetClass="entr" presetSubtype="1" fill="hold" grpId="0" nodeType="withEffect">
                                  <p:stCondLst>
                                    <p:cond delay="0"/>
                                  </p:stCondLst>
                                  <p:childTnLst>
                                    <p:set>
                                      <p:cBhvr>
                                        <p:cTn id="18" dur="1" fill="hold">
                                          <p:stCondLst>
                                            <p:cond delay="0"/>
                                          </p:stCondLst>
                                        </p:cTn>
                                        <p:tgtEl>
                                          <p:spTgt spid="4099">
                                            <p:txEl>
                                              <p:pRg st="4" end="4"/>
                                            </p:txEl>
                                          </p:spTgt>
                                        </p:tgtEl>
                                        <p:attrNameLst>
                                          <p:attrName>style.visibility</p:attrName>
                                        </p:attrNameLst>
                                      </p:cBhvr>
                                      <p:to>
                                        <p:strVal val="visible"/>
                                      </p:to>
                                    </p:set>
                                    <p:animEffect transition="in" filter="slide(fromTop)">
                                      <p:cBhvr>
                                        <p:cTn id="19" dur="500"/>
                                        <p:tgtEl>
                                          <p:spTgt spid="4099">
                                            <p:txEl>
                                              <p:pRg st="4" end="4"/>
                                            </p:txEl>
                                          </p:spTgt>
                                        </p:tgtEl>
                                      </p:cBhvr>
                                    </p:animEffect>
                                  </p:childTnLst>
                                </p:cTn>
                              </p:par>
                              <p:par>
                                <p:cTn id="20" presetID="12" presetClass="entr" presetSubtype="1" fill="hold" grpId="0" nodeType="withEffect">
                                  <p:stCondLst>
                                    <p:cond delay="0"/>
                                  </p:stCondLst>
                                  <p:childTnLst>
                                    <p:set>
                                      <p:cBhvr>
                                        <p:cTn id="21" dur="1" fill="hold">
                                          <p:stCondLst>
                                            <p:cond delay="0"/>
                                          </p:stCondLst>
                                        </p:cTn>
                                        <p:tgtEl>
                                          <p:spTgt spid="4099">
                                            <p:txEl>
                                              <p:pRg st="5" end="5"/>
                                            </p:txEl>
                                          </p:spTgt>
                                        </p:tgtEl>
                                        <p:attrNameLst>
                                          <p:attrName>style.visibility</p:attrName>
                                        </p:attrNameLst>
                                      </p:cBhvr>
                                      <p:to>
                                        <p:strVal val="visible"/>
                                      </p:to>
                                    </p:set>
                                    <p:animEffect transition="in" filter="slide(fromTop)">
                                      <p:cBhvr>
                                        <p:cTn id="22" dur="500"/>
                                        <p:tgtEl>
                                          <p:spTgt spid="4099">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9" grpId="0" build="p" autoUpdateAnimBg="0" advAuto="0"/>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pPr eaLnBrk="1" hangingPunct="1"/>
            <a:r>
              <a:rPr lang="en-US" altLang="en-US" smtClean="0"/>
              <a:t>Digestion</a:t>
            </a:r>
          </a:p>
        </p:txBody>
      </p:sp>
      <p:sp>
        <p:nvSpPr>
          <p:cNvPr id="3075" name="Rectangle 3"/>
          <p:cNvSpPr>
            <a:spLocks noGrp="1" noChangeArrowheads="1"/>
          </p:cNvSpPr>
          <p:nvPr>
            <p:ph idx="1"/>
          </p:nvPr>
        </p:nvSpPr>
        <p:spPr>
          <a:xfrm>
            <a:off x="2209800" y="1295400"/>
            <a:ext cx="7772400" cy="5181600"/>
          </a:xfrm>
        </p:spPr>
        <p:txBody>
          <a:bodyPr/>
          <a:lstStyle/>
          <a:p>
            <a:pPr eaLnBrk="1" hangingPunct="1">
              <a:lnSpc>
                <a:spcPct val="90000"/>
              </a:lnSpc>
            </a:pPr>
            <a:r>
              <a:rPr lang="en-US" altLang="en-US"/>
              <a:t>Types</a:t>
            </a:r>
          </a:p>
          <a:p>
            <a:pPr lvl="1" eaLnBrk="1" hangingPunct="1">
              <a:lnSpc>
                <a:spcPct val="90000"/>
              </a:lnSpc>
            </a:pPr>
            <a:r>
              <a:rPr lang="en-US" altLang="en-US"/>
              <a:t>Mechanical (physical)</a:t>
            </a:r>
          </a:p>
          <a:p>
            <a:pPr lvl="2" eaLnBrk="1" hangingPunct="1">
              <a:lnSpc>
                <a:spcPct val="90000"/>
              </a:lnSpc>
            </a:pPr>
            <a:r>
              <a:rPr lang="en-US" altLang="en-US" smtClean="0">
                <a:solidFill>
                  <a:srgbClr val="FF0000"/>
                </a:solidFill>
              </a:rPr>
              <a:t>Chew</a:t>
            </a:r>
          </a:p>
          <a:p>
            <a:pPr lvl="2" eaLnBrk="1" hangingPunct="1">
              <a:lnSpc>
                <a:spcPct val="90000"/>
              </a:lnSpc>
            </a:pPr>
            <a:r>
              <a:rPr lang="en-US" altLang="en-US" smtClean="0">
                <a:solidFill>
                  <a:srgbClr val="FF0000"/>
                </a:solidFill>
              </a:rPr>
              <a:t>Tear</a:t>
            </a:r>
          </a:p>
          <a:p>
            <a:pPr lvl="2" eaLnBrk="1" hangingPunct="1">
              <a:lnSpc>
                <a:spcPct val="90000"/>
              </a:lnSpc>
            </a:pPr>
            <a:r>
              <a:rPr lang="en-US" altLang="en-US" smtClean="0">
                <a:solidFill>
                  <a:srgbClr val="FF0000"/>
                </a:solidFill>
              </a:rPr>
              <a:t>Grind</a:t>
            </a:r>
          </a:p>
          <a:p>
            <a:pPr lvl="2" eaLnBrk="1" hangingPunct="1">
              <a:lnSpc>
                <a:spcPct val="90000"/>
              </a:lnSpc>
            </a:pPr>
            <a:r>
              <a:rPr lang="en-US" altLang="en-US" smtClean="0">
                <a:solidFill>
                  <a:srgbClr val="FF0000"/>
                </a:solidFill>
              </a:rPr>
              <a:t>Mash</a:t>
            </a:r>
          </a:p>
          <a:p>
            <a:pPr lvl="2" eaLnBrk="1" hangingPunct="1">
              <a:lnSpc>
                <a:spcPct val="90000"/>
              </a:lnSpc>
            </a:pPr>
            <a:r>
              <a:rPr lang="en-US" altLang="en-US" smtClean="0">
                <a:solidFill>
                  <a:srgbClr val="FF0000"/>
                </a:solidFill>
              </a:rPr>
              <a:t>Mix</a:t>
            </a:r>
          </a:p>
          <a:p>
            <a:pPr lvl="1" eaLnBrk="1" hangingPunct="1">
              <a:lnSpc>
                <a:spcPct val="90000"/>
              </a:lnSpc>
            </a:pPr>
            <a:r>
              <a:rPr lang="en-US" altLang="en-US"/>
              <a:t>Chemical</a:t>
            </a:r>
          </a:p>
          <a:p>
            <a:pPr lvl="2" eaLnBrk="1" hangingPunct="1">
              <a:lnSpc>
                <a:spcPct val="90000"/>
              </a:lnSpc>
            </a:pPr>
            <a:r>
              <a:rPr lang="en-US" altLang="en-US"/>
              <a:t>Enzymatic reactions to improve digestion of </a:t>
            </a:r>
          </a:p>
          <a:p>
            <a:pPr lvl="3" eaLnBrk="1" hangingPunct="1">
              <a:lnSpc>
                <a:spcPct val="90000"/>
              </a:lnSpc>
            </a:pPr>
            <a:r>
              <a:rPr lang="en-US" altLang="en-US" sz="2400">
                <a:solidFill>
                  <a:srgbClr val="FF0000"/>
                </a:solidFill>
              </a:rPr>
              <a:t>Carbohydrates</a:t>
            </a:r>
          </a:p>
          <a:p>
            <a:pPr lvl="3" eaLnBrk="1" hangingPunct="1">
              <a:lnSpc>
                <a:spcPct val="90000"/>
              </a:lnSpc>
            </a:pPr>
            <a:r>
              <a:rPr lang="en-US" altLang="en-US" sz="2400">
                <a:solidFill>
                  <a:srgbClr val="FF0000"/>
                </a:solidFill>
              </a:rPr>
              <a:t>Proteins</a:t>
            </a:r>
          </a:p>
          <a:p>
            <a:pPr lvl="3" eaLnBrk="1" hangingPunct="1">
              <a:lnSpc>
                <a:spcPct val="90000"/>
              </a:lnSpc>
            </a:pPr>
            <a:r>
              <a:rPr lang="en-US" altLang="en-US" sz="2400">
                <a:solidFill>
                  <a:srgbClr val="FF0000"/>
                </a:solidFill>
              </a:rPr>
              <a:t>Lipids</a:t>
            </a:r>
          </a:p>
        </p:txBody>
      </p:sp>
    </p:spTree>
    <p:extLst>
      <p:ext uri="{BB962C8B-B14F-4D97-AF65-F5344CB8AC3E}">
        <p14:creationId xmlns:p14="http://schemas.microsoft.com/office/powerpoint/2010/main" val="1581505594"/>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 presetClass="entr" presetSubtype="10" fill="hold" grpId="0" nodeType="afterEffect">
                                  <p:stCondLst>
                                    <p:cond delay="0"/>
                                  </p:stCondLst>
                                  <p:childTnLst>
                                    <p:set>
                                      <p:cBhvr>
                                        <p:cTn id="6" dur="1" fill="hold">
                                          <p:stCondLst>
                                            <p:cond delay="0"/>
                                          </p:stCondLst>
                                        </p:cTn>
                                        <p:tgtEl>
                                          <p:spTgt spid="3074"/>
                                        </p:tgtEl>
                                        <p:attrNameLst>
                                          <p:attrName>style.visibility</p:attrName>
                                        </p:attrNameLst>
                                      </p:cBhvr>
                                      <p:to>
                                        <p:strVal val="visible"/>
                                      </p:to>
                                    </p:set>
                                    <p:animEffect transition="in" filter="blinds(horizontal)">
                                      <p:cBhvr>
                                        <p:cTn id="7" dur="500"/>
                                        <p:tgtEl>
                                          <p:spTgt spid="3074"/>
                                        </p:tgtEl>
                                      </p:cBhvr>
                                    </p:animEffect>
                                  </p:childTnLst>
                                </p:cTn>
                              </p:par>
                            </p:childTnLst>
                          </p:cTn>
                        </p:par>
                        <p:par>
                          <p:cTn id="8" fill="hold" nodeType="afterGroup">
                            <p:stCondLst>
                              <p:cond delay="500"/>
                            </p:stCondLst>
                            <p:childTnLst>
                              <p:par>
                                <p:cTn id="9" presetID="9" presetClass="entr" presetSubtype="0" fill="hold" grpId="0" nodeType="afterEffect">
                                  <p:stCondLst>
                                    <p:cond delay="0"/>
                                  </p:stCondLst>
                                  <p:childTnLst>
                                    <p:set>
                                      <p:cBhvr>
                                        <p:cTn id="10" dur="1" fill="hold">
                                          <p:stCondLst>
                                            <p:cond delay="0"/>
                                          </p:stCondLst>
                                        </p:cTn>
                                        <p:tgtEl>
                                          <p:spTgt spid="3075">
                                            <p:txEl>
                                              <p:pRg st="0" end="0"/>
                                            </p:txEl>
                                          </p:spTgt>
                                        </p:tgtEl>
                                        <p:attrNameLst>
                                          <p:attrName>style.visibility</p:attrName>
                                        </p:attrNameLst>
                                      </p:cBhvr>
                                      <p:to>
                                        <p:strVal val="visible"/>
                                      </p:to>
                                    </p:set>
                                    <p:animEffect transition="in" filter="dissolve">
                                      <p:cBhvr>
                                        <p:cTn id="11" dur="500"/>
                                        <p:tgtEl>
                                          <p:spTgt spid="3075">
                                            <p:txEl>
                                              <p:pRg st="0" end="0"/>
                                            </p:txEl>
                                          </p:spTgt>
                                        </p:tgtEl>
                                      </p:cBhvr>
                                    </p:animEffect>
                                  </p:childTnLst>
                                </p:cTn>
                              </p:par>
                              <p:par>
                                <p:cTn id="12" presetID="9" presetClass="entr" presetSubtype="0" fill="hold" grpId="0" nodeType="withEffect">
                                  <p:stCondLst>
                                    <p:cond delay="0"/>
                                  </p:stCondLst>
                                  <p:childTnLst>
                                    <p:set>
                                      <p:cBhvr>
                                        <p:cTn id="13" dur="1" fill="hold">
                                          <p:stCondLst>
                                            <p:cond delay="0"/>
                                          </p:stCondLst>
                                        </p:cTn>
                                        <p:tgtEl>
                                          <p:spTgt spid="3075">
                                            <p:txEl>
                                              <p:pRg st="1" end="1"/>
                                            </p:txEl>
                                          </p:spTgt>
                                        </p:tgtEl>
                                        <p:attrNameLst>
                                          <p:attrName>style.visibility</p:attrName>
                                        </p:attrNameLst>
                                      </p:cBhvr>
                                      <p:to>
                                        <p:strVal val="visible"/>
                                      </p:to>
                                    </p:set>
                                    <p:animEffect transition="in" filter="dissolve">
                                      <p:cBhvr>
                                        <p:cTn id="14" dur="500"/>
                                        <p:tgtEl>
                                          <p:spTgt spid="3075">
                                            <p:txEl>
                                              <p:pRg st="1" end="1"/>
                                            </p:txEl>
                                          </p:spTgt>
                                        </p:tgtEl>
                                      </p:cBhvr>
                                    </p:animEffect>
                                  </p:childTnLst>
                                </p:cTn>
                              </p:par>
                              <p:par>
                                <p:cTn id="15" presetID="9" presetClass="entr" presetSubtype="0" fill="hold" grpId="0" nodeType="withEffect">
                                  <p:stCondLst>
                                    <p:cond delay="0"/>
                                  </p:stCondLst>
                                  <p:childTnLst>
                                    <p:set>
                                      <p:cBhvr>
                                        <p:cTn id="16" dur="1" fill="hold">
                                          <p:stCondLst>
                                            <p:cond delay="0"/>
                                          </p:stCondLst>
                                        </p:cTn>
                                        <p:tgtEl>
                                          <p:spTgt spid="3075">
                                            <p:txEl>
                                              <p:pRg st="2" end="2"/>
                                            </p:txEl>
                                          </p:spTgt>
                                        </p:tgtEl>
                                        <p:attrNameLst>
                                          <p:attrName>style.visibility</p:attrName>
                                        </p:attrNameLst>
                                      </p:cBhvr>
                                      <p:to>
                                        <p:strVal val="visible"/>
                                      </p:to>
                                    </p:set>
                                    <p:animEffect transition="in" filter="dissolve">
                                      <p:cBhvr>
                                        <p:cTn id="17" dur="500"/>
                                        <p:tgtEl>
                                          <p:spTgt spid="3075">
                                            <p:txEl>
                                              <p:pRg st="2" end="2"/>
                                            </p:txEl>
                                          </p:spTgt>
                                        </p:tgtEl>
                                      </p:cBhvr>
                                    </p:animEffect>
                                  </p:childTnLst>
                                </p:cTn>
                              </p:par>
                              <p:par>
                                <p:cTn id="18" presetID="9" presetClass="entr" presetSubtype="0" fill="hold" grpId="0" nodeType="withEffect">
                                  <p:stCondLst>
                                    <p:cond delay="0"/>
                                  </p:stCondLst>
                                  <p:childTnLst>
                                    <p:set>
                                      <p:cBhvr>
                                        <p:cTn id="19" dur="1" fill="hold">
                                          <p:stCondLst>
                                            <p:cond delay="0"/>
                                          </p:stCondLst>
                                        </p:cTn>
                                        <p:tgtEl>
                                          <p:spTgt spid="3075">
                                            <p:txEl>
                                              <p:pRg st="3" end="3"/>
                                            </p:txEl>
                                          </p:spTgt>
                                        </p:tgtEl>
                                        <p:attrNameLst>
                                          <p:attrName>style.visibility</p:attrName>
                                        </p:attrNameLst>
                                      </p:cBhvr>
                                      <p:to>
                                        <p:strVal val="visible"/>
                                      </p:to>
                                    </p:set>
                                    <p:animEffect transition="in" filter="dissolve">
                                      <p:cBhvr>
                                        <p:cTn id="20" dur="500"/>
                                        <p:tgtEl>
                                          <p:spTgt spid="3075">
                                            <p:txEl>
                                              <p:pRg st="3" end="3"/>
                                            </p:txEl>
                                          </p:spTgt>
                                        </p:tgtEl>
                                      </p:cBhvr>
                                    </p:animEffect>
                                  </p:childTnLst>
                                </p:cTn>
                              </p:par>
                              <p:par>
                                <p:cTn id="21" presetID="9" presetClass="entr" presetSubtype="0" fill="hold" grpId="0" nodeType="withEffect">
                                  <p:stCondLst>
                                    <p:cond delay="0"/>
                                  </p:stCondLst>
                                  <p:childTnLst>
                                    <p:set>
                                      <p:cBhvr>
                                        <p:cTn id="22" dur="1" fill="hold">
                                          <p:stCondLst>
                                            <p:cond delay="0"/>
                                          </p:stCondLst>
                                        </p:cTn>
                                        <p:tgtEl>
                                          <p:spTgt spid="3075">
                                            <p:txEl>
                                              <p:pRg st="4" end="4"/>
                                            </p:txEl>
                                          </p:spTgt>
                                        </p:tgtEl>
                                        <p:attrNameLst>
                                          <p:attrName>style.visibility</p:attrName>
                                        </p:attrNameLst>
                                      </p:cBhvr>
                                      <p:to>
                                        <p:strVal val="visible"/>
                                      </p:to>
                                    </p:set>
                                    <p:animEffect transition="in" filter="dissolve">
                                      <p:cBhvr>
                                        <p:cTn id="23" dur="500"/>
                                        <p:tgtEl>
                                          <p:spTgt spid="3075">
                                            <p:txEl>
                                              <p:pRg st="4" end="4"/>
                                            </p:txEl>
                                          </p:spTgt>
                                        </p:tgtEl>
                                      </p:cBhvr>
                                    </p:animEffect>
                                  </p:childTnLst>
                                </p:cTn>
                              </p:par>
                              <p:par>
                                <p:cTn id="24" presetID="9" presetClass="entr" presetSubtype="0" fill="hold" grpId="0" nodeType="withEffect">
                                  <p:stCondLst>
                                    <p:cond delay="0"/>
                                  </p:stCondLst>
                                  <p:childTnLst>
                                    <p:set>
                                      <p:cBhvr>
                                        <p:cTn id="25" dur="1" fill="hold">
                                          <p:stCondLst>
                                            <p:cond delay="0"/>
                                          </p:stCondLst>
                                        </p:cTn>
                                        <p:tgtEl>
                                          <p:spTgt spid="3075">
                                            <p:txEl>
                                              <p:pRg st="5" end="5"/>
                                            </p:txEl>
                                          </p:spTgt>
                                        </p:tgtEl>
                                        <p:attrNameLst>
                                          <p:attrName>style.visibility</p:attrName>
                                        </p:attrNameLst>
                                      </p:cBhvr>
                                      <p:to>
                                        <p:strVal val="visible"/>
                                      </p:to>
                                    </p:set>
                                    <p:animEffect transition="in" filter="dissolve">
                                      <p:cBhvr>
                                        <p:cTn id="26" dur="500"/>
                                        <p:tgtEl>
                                          <p:spTgt spid="3075">
                                            <p:txEl>
                                              <p:pRg st="5" end="5"/>
                                            </p:txEl>
                                          </p:spTgt>
                                        </p:tgtEl>
                                      </p:cBhvr>
                                    </p:animEffect>
                                  </p:childTnLst>
                                </p:cTn>
                              </p:par>
                              <p:par>
                                <p:cTn id="27" presetID="9" presetClass="entr" presetSubtype="0" fill="hold" grpId="0" nodeType="withEffect">
                                  <p:stCondLst>
                                    <p:cond delay="0"/>
                                  </p:stCondLst>
                                  <p:childTnLst>
                                    <p:set>
                                      <p:cBhvr>
                                        <p:cTn id="28" dur="1" fill="hold">
                                          <p:stCondLst>
                                            <p:cond delay="0"/>
                                          </p:stCondLst>
                                        </p:cTn>
                                        <p:tgtEl>
                                          <p:spTgt spid="3075">
                                            <p:txEl>
                                              <p:pRg st="6" end="6"/>
                                            </p:txEl>
                                          </p:spTgt>
                                        </p:tgtEl>
                                        <p:attrNameLst>
                                          <p:attrName>style.visibility</p:attrName>
                                        </p:attrNameLst>
                                      </p:cBhvr>
                                      <p:to>
                                        <p:strVal val="visible"/>
                                      </p:to>
                                    </p:set>
                                    <p:animEffect transition="in" filter="dissolve">
                                      <p:cBhvr>
                                        <p:cTn id="29" dur="500"/>
                                        <p:tgtEl>
                                          <p:spTgt spid="3075">
                                            <p:txEl>
                                              <p:pRg st="6" end="6"/>
                                            </p:txEl>
                                          </p:spTgt>
                                        </p:tgtEl>
                                      </p:cBhvr>
                                    </p:animEffect>
                                  </p:childTnLst>
                                </p:cTn>
                              </p:par>
                              <p:par>
                                <p:cTn id="30" presetID="9" presetClass="entr" presetSubtype="0" fill="hold" grpId="0" nodeType="withEffect">
                                  <p:stCondLst>
                                    <p:cond delay="0"/>
                                  </p:stCondLst>
                                  <p:childTnLst>
                                    <p:set>
                                      <p:cBhvr>
                                        <p:cTn id="31" dur="1" fill="hold">
                                          <p:stCondLst>
                                            <p:cond delay="0"/>
                                          </p:stCondLst>
                                        </p:cTn>
                                        <p:tgtEl>
                                          <p:spTgt spid="3075">
                                            <p:txEl>
                                              <p:pRg st="7" end="7"/>
                                            </p:txEl>
                                          </p:spTgt>
                                        </p:tgtEl>
                                        <p:attrNameLst>
                                          <p:attrName>style.visibility</p:attrName>
                                        </p:attrNameLst>
                                      </p:cBhvr>
                                      <p:to>
                                        <p:strVal val="visible"/>
                                      </p:to>
                                    </p:set>
                                    <p:animEffect transition="in" filter="dissolve">
                                      <p:cBhvr>
                                        <p:cTn id="32" dur="500"/>
                                        <p:tgtEl>
                                          <p:spTgt spid="3075">
                                            <p:txEl>
                                              <p:pRg st="7" end="7"/>
                                            </p:txEl>
                                          </p:spTgt>
                                        </p:tgtEl>
                                      </p:cBhvr>
                                    </p:animEffect>
                                  </p:childTnLst>
                                </p:cTn>
                              </p:par>
                              <p:par>
                                <p:cTn id="33" presetID="9" presetClass="entr" presetSubtype="0" fill="hold" grpId="0" nodeType="withEffect">
                                  <p:stCondLst>
                                    <p:cond delay="0"/>
                                  </p:stCondLst>
                                  <p:childTnLst>
                                    <p:set>
                                      <p:cBhvr>
                                        <p:cTn id="34" dur="1" fill="hold">
                                          <p:stCondLst>
                                            <p:cond delay="0"/>
                                          </p:stCondLst>
                                        </p:cTn>
                                        <p:tgtEl>
                                          <p:spTgt spid="3075">
                                            <p:txEl>
                                              <p:pRg st="8" end="8"/>
                                            </p:txEl>
                                          </p:spTgt>
                                        </p:tgtEl>
                                        <p:attrNameLst>
                                          <p:attrName>style.visibility</p:attrName>
                                        </p:attrNameLst>
                                      </p:cBhvr>
                                      <p:to>
                                        <p:strVal val="visible"/>
                                      </p:to>
                                    </p:set>
                                    <p:animEffect transition="in" filter="dissolve">
                                      <p:cBhvr>
                                        <p:cTn id="35" dur="500"/>
                                        <p:tgtEl>
                                          <p:spTgt spid="3075">
                                            <p:txEl>
                                              <p:pRg st="8" end="8"/>
                                            </p:txEl>
                                          </p:spTgt>
                                        </p:tgtEl>
                                      </p:cBhvr>
                                    </p:animEffect>
                                  </p:childTnLst>
                                </p:cTn>
                              </p:par>
                              <p:par>
                                <p:cTn id="36" presetID="9" presetClass="entr" presetSubtype="0" fill="hold" grpId="0" nodeType="withEffect">
                                  <p:stCondLst>
                                    <p:cond delay="0"/>
                                  </p:stCondLst>
                                  <p:childTnLst>
                                    <p:set>
                                      <p:cBhvr>
                                        <p:cTn id="37" dur="1" fill="hold">
                                          <p:stCondLst>
                                            <p:cond delay="0"/>
                                          </p:stCondLst>
                                        </p:cTn>
                                        <p:tgtEl>
                                          <p:spTgt spid="3075">
                                            <p:txEl>
                                              <p:pRg st="9" end="9"/>
                                            </p:txEl>
                                          </p:spTgt>
                                        </p:tgtEl>
                                        <p:attrNameLst>
                                          <p:attrName>style.visibility</p:attrName>
                                        </p:attrNameLst>
                                      </p:cBhvr>
                                      <p:to>
                                        <p:strVal val="visible"/>
                                      </p:to>
                                    </p:set>
                                    <p:animEffect transition="in" filter="dissolve">
                                      <p:cBhvr>
                                        <p:cTn id="38" dur="500"/>
                                        <p:tgtEl>
                                          <p:spTgt spid="3075">
                                            <p:txEl>
                                              <p:pRg st="9" end="9"/>
                                            </p:txEl>
                                          </p:spTgt>
                                        </p:tgtEl>
                                      </p:cBhvr>
                                    </p:animEffect>
                                  </p:childTnLst>
                                </p:cTn>
                              </p:par>
                              <p:par>
                                <p:cTn id="39" presetID="9" presetClass="entr" presetSubtype="0" fill="hold" grpId="0" nodeType="withEffect">
                                  <p:stCondLst>
                                    <p:cond delay="0"/>
                                  </p:stCondLst>
                                  <p:childTnLst>
                                    <p:set>
                                      <p:cBhvr>
                                        <p:cTn id="40" dur="1" fill="hold">
                                          <p:stCondLst>
                                            <p:cond delay="0"/>
                                          </p:stCondLst>
                                        </p:cTn>
                                        <p:tgtEl>
                                          <p:spTgt spid="3075">
                                            <p:txEl>
                                              <p:pRg st="10" end="10"/>
                                            </p:txEl>
                                          </p:spTgt>
                                        </p:tgtEl>
                                        <p:attrNameLst>
                                          <p:attrName>style.visibility</p:attrName>
                                        </p:attrNameLst>
                                      </p:cBhvr>
                                      <p:to>
                                        <p:strVal val="visible"/>
                                      </p:to>
                                    </p:set>
                                    <p:animEffect transition="in" filter="dissolve">
                                      <p:cBhvr>
                                        <p:cTn id="41" dur="500"/>
                                        <p:tgtEl>
                                          <p:spTgt spid="3075">
                                            <p:txEl>
                                              <p:pRg st="10" end="10"/>
                                            </p:txEl>
                                          </p:spTgt>
                                        </p:tgtEl>
                                      </p:cBhvr>
                                    </p:animEffect>
                                  </p:childTnLst>
                                </p:cTn>
                              </p:par>
                              <p:par>
                                <p:cTn id="42" presetID="9" presetClass="entr" presetSubtype="0" fill="hold" grpId="0" nodeType="withEffect">
                                  <p:stCondLst>
                                    <p:cond delay="0"/>
                                  </p:stCondLst>
                                  <p:childTnLst>
                                    <p:set>
                                      <p:cBhvr>
                                        <p:cTn id="43" dur="1" fill="hold">
                                          <p:stCondLst>
                                            <p:cond delay="0"/>
                                          </p:stCondLst>
                                        </p:cTn>
                                        <p:tgtEl>
                                          <p:spTgt spid="3075">
                                            <p:txEl>
                                              <p:pRg st="11" end="11"/>
                                            </p:txEl>
                                          </p:spTgt>
                                        </p:tgtEl>
                                        <p:attrNameLst>
                                          <p:attrName>style.visibility</p:attrName>
                                        </p:attrNameLst>
                                      </p:cBhvr>
                                      <p:to>
                                        <p:strVal val="visible"/>
                                      </p:to>
                                    </p:set>
                                    <p:animEffect transition="in" filter="dissolve">
                                      <p:cBhvr>
                                        <p:cTn id="44" dur="500"/>
                                        <p:tgtEl>
                                          <p:spTgt spid="3075">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4" grpId="0" autoUpdateAnimBg="0"/>
      <p:bldP spid="3075" grpId="0" build="p" autoUpdateAnimBg="0" advAuto="0"/>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 name="Rectangle 2"/>
          <p:cNvSpPr>
            <a:spLocks noGrp="1" noChangeArrowheads="1"/>
          </p:cNvSpPr>
          <p:nvPr>
            <p:ph type="title"/>
          </p:nvPr>
        </p:nvSpPr>
        <p:spPr>
          <a:xfrm>
            <a:off x="2209800" y="304800"/>
            <a:ext cx="7772400" cy="914400"/>
          </a:xfrm>
        </p:spPr>
        <p:txBody>
          <a:bodyPr/>
          <a:lstStyle/>
          <a:p>
            <a:pPr eaLnBrk="1" hangingPunct="1"/>
            <a:r>
              <a:rPr lang="en-US" altLang="en-US" smtClean="0"/>
              <a:t>Digestive System Organization</a:t>
            </a:r>
          </a:p>
        </p:txBody>
      </p:sp>
      <p:sp>
        <p:nvSpPr>
          <p:cNvPr id="5123" name="Rectangle 3"/>
          <p:cNvSpPr>
            <a:spLocks noGrp="1" noChangeArrowheads="1"/>
          </p:cNvSpPr>
          <p:nvPr>
            <p:ph idx="1"/>
          </p:nvPr>
        </p:nvSpPr>
        <p:spPr>
          <a:xfrm>
            <a:off x="1524000" y="1447800"/>
            <a:ext cx="7086600" cy="5105400"/>
          </a:xfrm>
        </p:spPr>
        <p:txBody>
          <a:bodyPr rtlCol="0">
            <a:normAutofit/>
          </a:bodyPr>
          <a:lstStyle/>
          <a:p>
            <a:pPr>
              <a:defRPr/>
            </a:pPr>
            <a:r>
              <a:rPr lang="en-US" dirty="0"/>
              <a:t>Gastrointestinal (</a:t>
            </a:r>
            <a:r>
              <a:rPr lang="en-US" dirty="0" err="1"/>
              <a:t>Gl</a:t>
            </a:r>
            <a:r>
              <a:rPr lang="en-US" dirty="0"/>
              <a:t>) tract</a:t>
            </a:r>
          </a:p>
          <a:p>
            <a:pPr lvl="1">
              <a:defRPr/>
            </a:pPr>
            <a:r>
              <a:rPr lang="en-US" dirty="0"/>
              <a:t>Tube within a tube</a:t>
            </a:r>
          </a:p>
          <a:p>
            <a:pPr lvl="1">
              <a:defRPr/>
            </a:pPr>
            <a:r>
              <a:rPr lang="en-US" dirty="0"/>
              <a:t>Direct </a:t>
            </a:r>
            <a:r>
              <a:rPr lang="en-US" dirty="0">
                <a:solidFill>
                  <a:srgbClr val="FF0000"/>
                </a:solidFill>
              </a:rPr>
              <a:t>link/path </a:t>
            </a:r>
            <a:r>
              <a:rPr lang="en-US" dirty="0"/>
              <a:t>between organs</a:t>
            </a:r>
          </a:p>
          <a:p>
            <a:pPr lvl="1">
              <a:defRPr/>
            </a:pPr>
            <a:r>
              <a:rPr lang="en-US" dirty="0"/>
              <a:t>Structures</a:t>
            </a:r>
          </a:p>
          <a:p>
            <a:pPr marL="914400" lvl="2" indent="0">
              <a:buNone/>
              <a:defRPr/>
            </a:pPr>
            <a:r>
              <a:rPr lang="en-US" sz="1600" dirty="0" smtClean="0"/>
              <a:t>Mouth</a:t>
            </a:r>
          </a:p>
          <a:p>
            <a:pPr marL="914400" lvl="2" indent="0">
              <a:buNone/>
              <a:defRPr/>
            </a:pPr>
            <a:r>
              <a:rPr lang="en-US" sz="1600" dirty="0" err="1" smtClean="0"/>
              <a:t>Oesophagus</a:t>
            </a:r>
            <a:endParaRPr lang="en-US" sz="1600" dirty="0" smtClean="0"/>
          </a:p>
          <a:p>
            <a:pPr marL="914400" lvl="2" indent="0">
              <a:buNone/>
              <a:defRPr/>
            </a:pPr>
            <a:r>
              <a:rPr lang="en-US" sz="1600" dirty="0" smtClean="0"/>
              <a:t>Stomach</a:t>
            </a:r>
          </a:p>
          <a:p>
            <a:pPr marL="914400" lvl="2" indent="0">
              <a:buNone/>
              <a:defRPr/>
            </a:pPr>
            <a:r>
              <a:rPr lang="en-US" sz="1600" dirty="0" smtClean="0"/>
              <a:t>Small Intestine</a:t>
            </a:r>
          </a:p>
          <a:p>
            <a:pPr marL="914400" lvl="2" indent="0">
              <a:buNone/>
              <a:defRPr/>
            </a:pPr>
            <a:r>
              <a:rPr lang="en-US" sz="1600" dirty="0" smtClean="0"/>
              <a:t>Duodenum</a:t>
            </a:r>
          </a:p>
          <a:p>
            <a:pPr marL="914400" lvl="2" indent="0">
              <a:buNone/>
              <a:defRPr/>
            </a:pPr>
            <a:r>
              <a:rPr lang="en-US" sz="1600" dirty="0" err="1" smtClean="0"/>
              <a:t>Jedjunem</a:t>
            </a:r>
            <a:endParaRPr lang="en-US" sz="1600" dirty="0" smtClean="0"/>
          </a:p>
          <a:p>
            <a:pPr marL="914400" lvl="2" indent="0">
              <a:buNone/>
              <a:defRPr/>
            </a:pPr>
            <a:r>
              <a:rPr lang="en-US" sz="1600" dirty="0" err="1" smtClean="0"/>
              <a:t>Illeum</a:t>
            </a:r>
            <a:endParaRPr lang="en-US" sz="1600" dirty="0"/>
          </a:p>
          <a:p>
            <a:pPr marL="914400" lvl="2" indent="0">
              <a:buNone/>
              <a:defRPr/>
            </a:pPr>
            <a:r>
              <a:rPr lang="en-US" sz="1600" dirty="0" smtClean="0"/>
              <a:t>Large Intestines</a:t>
            </a:r>
          </a:p>
          <a:p>
            <a:pPr marL="914400" lvl="2" indent="0">
              <a:buNone/>
              <a:defRPr/>
            </a:pPr>
            <a:r>
              <a:rPr lang="en-US" sz="1600" dirty="0" smtClean="0"/>
              <a:t>Anus </a:t>
            </a:r>
          </a:p>
          <a:p>
            <a:pPr marL="914400" lvl="2" indent="0">
              <a:buNone/>
              <a:defRPr/>
            </a:pPr>
            <a:endParaRPr lang="en-US" sz="1600" dirty="0" smtClean="0"/>
          </a:p>
          <a:p>
            <a:pPr marL="914400" lvl="2" indent="0">
              <a:buNone/>
              <a:defRPr/>
            </a:pPr>
            <a:endParaRPr lang="en-US" sz="1600" dirty="0"/>
          </a:p>
        </p:txBody>
      </p:sp>
      <p:sp>
        <p:nvSpPr>
          <p:cNvPr id="5124"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fld id="{672DEBFF-31A8-4BA2-BF92-02044343CA1A}" type="slidenum">
              <a:rPr lang="en-US" altLang="en-US" sz="1200">
                <a:latin typeface="Arial" panose="020B0604020202020204" pitchFamily="34" charset="0"/>
              </a:rPr>
              <a:pPr eaLnBrk="1" hangingPunct="1">
                <a:spcBef>
                  <a:spcPct val="0"/>
                </a:spcBef>
                <a:buFontTx/>
                <a:buNone/>
              </a:pPr>
              <a:t>6</a:t>
            </a:fld>
            <a:endParaRPr lang="en-US" altLang="en-US" sz="1200">
              <a:latin typeface="Arial" panose="020B0604020202020204" pitchFamily="34" charset="0"/>
            </a:endParaRPr>
          </a:p>
        </p:txBody>
      </p:sp>
      <p:pic>
        <p:nvPicPr>
          <p:cNvPr id="5125" name="Picture 7" descr="diges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29626" y="1752601"/>
            <a:ext cx="2238375" cy="433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26667209"/>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3" presetClass="entr" presetSubtype="36"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strVal val="(6*min(max(#ppt_w*#ppt_h,.3),1)-7.4)/-.7*#ppt_w"/>
                                          </p:val>
                                        </p:tav>
                                        <p:tav tm="100000">
                                          <p:val>
                                            <p:strVal val="#ppt_w"/>
                                          </p:val>
                                        </p:tav>
                                      </p:tavLst>
                                    </p:anim>
                                    <p:anim calcmode="lin" valueType="num">
                                      <p:cBhvr>
                                        <p:cTn id="8" dur="500" fill="hold"/>
                                        <p:tgtEl>
                                          <p:spTgt spid="2"/>
                                        </p:tgtEl>
                                        <p:attrNameLst>
                                          <p:attrName>ppt_h</p:attrName>
                                        </p:attrNameLst>
                                      </p:cBhvr>
                                      <p:tavLst>
                                        <p:tav tm="0">
                                          <p:val>
                                            <p:strVal val="(6*min(max(#ppt_w*#ppt_h,.3),1)-7.4)/-.7*#ppt_h"/>
                                          </p:val>
                                        </p:tav>
                                        <p:tav tm="100000">
                                          <p:val>
                                            <p:strVal val="#ppt_h"/>
                                          </p:val>
                                        </p:tav>
                                      </p:tavLst>
                                    </p:anim>
                                    <p:anim calcmode="lin" valueType="num">
                                      <p:cBhvr>
                                        <p:cTn id="9" dur="500" fill="hold"/>
                                        <p:tgtEl>
                                          <p:spTgt spid="2"/>
                                        </p:tgtEl>
                                        <p:attrNameLst>
                                          <p:attrName>ppt_x</p:attrName>
                                        </p:attrNameLst>
                                      </p:cBhvr>
                                      <p:tavLst>
                                        <p:tav tm="0">
                                          <p:val>
                                            <p:fltVal val="0.5"/>
                                          </p:val>
                                        </p:tav>
                                        <p:tav tm="100000">
                                          <p:val>
                                            <p:strVal val="#ppt_x"/>
                                          </p:val>
                                        </p:tav>
                                      </p:tavLst>
                                    </p:anim>
                                    <p:anim calcmode="lin" valueType="num">
                                      <p:cBhvr>
                                        <p:cTn id="10" dur="500" fill="hold"/>
                                        <p:tgtEl>
                                          <p:spTgt spid="2"/>
                                        </p:tgtEl>
                                        <p:attrNameLst>
                                          <p:attrName>ppt_y</p:attrName>
                                        </p:attrNameLst>
                                      </p:cBhvr>
                                      <p:tavLst>
                                        <p:tav tm="0">
                                          <p:val>
                                            <p:strVal val="1+(6*min(max(#ppt_w*#ppt_h,.3),1)-7.4)/-.7*#ppt_h/2"/>
                                          </p:val>
                                        </p:tav>
                                        <p:tav tm="100000">
                                          <p:val>
                                            <p:strVal val="#ppt_y"/>
                                          </p:val>
                                        </p:tav>
                                      </p:tavLst>
                                    </p:anim>
                                  </p:childTnLst>
                                </p:cTn>
                              </p:par>
                            </p:childTnLst>
                          </p:cTn>
                        </p:par>
                        <p:par>
                          <p:cTn id="11" fill="hold" nodeType="afterGroup">
                            <p:stCondLst>
                              <p:cond delay="500"/>
                            </p:stCondLst>
                            <p:childTnLst>
                              <p:par>
                                <p:cTn id="12" presetID="5" presetClass="entr" presetSubtype="10" fill="hold" grpId="0" nodeType="afterEffect">
                                  <p:stCondLst>
                                    <p:cond delay="0"/>
                                  </p:stCondLst>
                                  <p:childTnLst>
                                    <p:set>
                                      <p:cBhvr>
                                        <p:cTn id="13" dur="1" fill="hold">
                                          <p:stCondLst>
                                            <p:cond delay="0"/>
                                          </p:stCondLst>
                                        </p:cTn>
                                        <p:tgtEl>
                                          <p:spTgt spid="5123">
                                            <p:txEl>
                                              <p:pRg st="0" end="0"/>
                                            </p:txEl>
                                          </p:spTgt>
                                        </p:tgtEl>
                                        <p:attrNameLst>
                                          <p:attrName>style.visibility</p:attrName>
                                        </p:attrNameLst>
                                      </p:cBhvr>
                                      <p:to>
                                        <p:strVal val="visible"/>
                                      </p:to>
                                    </p:set>
                                    <p:animEffect transition="in" filter="checkerboard(across)">
                                      <p:cBhvr>
                                        <p:cTn id="14" dur="500"/>
                                        <p:tgtEl>
                                          <p:spTgt spid="5123">
                                            <p:txEl>
                                              <p:pRg st="0" end="0"/>
                                            </p:txEl>
                                          </p:spTgt>
                                        </p:tgtEl>
                                      </p:cBhvr>
                                    </p:animEffect>
                                  </p:childTnLst>
                                </p:cTn>
                              </p:par>
                              <p:par>
                                <p:cTn id="15" presetID="5" presetClass="entr" presetSubtype="10" fill="hold" grpId="0" nodeType="withEffect">
                                  <p:stCondLst>
                                    <p:cond delay="0"/>
                                  </p:stCondLst>
                                  <p:childTnLst>
                                    <p:set>
                                      <p:cBhvr>
                                        <p:cTn id="16" dur="1" fill="hold">
                                          <p:stCondLst>
                                            <p:cond delay="0"/>
                                          </p:stCondLst>
                                        </p:cTn>
                                        <p:tgtEl>
                                          <p:spTgt spid="5123">
                                            <p:txEl>
                                              <p:pRg st="1" end="1"/>
                                            </p:txEl>
                                          </p:spTgt>
                                        </p:tgtEl>
                                        <p:attrNameLst>
                                          <p:attrName>style.visibility</p:attrName>
                                        </p:attrNameLst>
                                      </p:cBhvr>
                                      <p:to>
                                        <p:strVal val="visible"/>
                                      </p:to>
                                    </p:set>
                                    <p:animEffect transition="in" filter="checkerboard(across)">
                                      <p:cBhvr>
                                        <p:cTn id="17" dur="500"/>
                                        <p:tgtEl>
                                          <p:spTgt spid="5123">
                                            <p:txEl>
                                              <p:pRg st="1" end="1"/>
                                            </p:txEl>
                                          </p:spTgt>
                                        </p:tgtEl>
                                      </p:cBhvr>
                                    </p:animEffect>
                                  </p:childTnLst>
                                </p:cTn>
                              </p:par>
                              <p:par>
                                <p:cTn id="18" presetID="5" presetClass="entr" presetSubtype="10" fill="hold" grpId="0" nodeType="withEffect">
                                  <p:stCondLst>
                                    <p:cond delay="0"/>
                                  </p:stCondLst>
                                  <p:childTnLst>
                                    <p:set>
                                      <p:cBhvr>
                                        <p:cTn id="19" dur="1" fill="hold">
                                          <p:stCondLst>
                                            <p:cond delay="0"/>
                                          </p:stCondLst>
                                        </p:cTn>
                                        <p:tgtEl>
                                          <p:spTgt spid="5123">
                                            <p:txEl>
                                              <p:pRg st="2" end="2"/>
                                            </p:txEl>
                                          </p:spTgt>
                                        </p:tgtEl>
                                        <p:attrNameLst>
                                          <p:attrName>style.visibility</p:attrName>
                                        </p:attrNameLst>
                                      </p:cBhvr>
                                      <p:to>
                                        <p:strVal val="visible"/>
                                      </p:to>
                                    </p:set>
                                    <p:animEffect transition="in" filter="checkerboard(across)">
                                      <p:cBhvr>
                                        <p:cTn id="20" dur="500"/>
                                        <p:tgtEl>
                                          <p:spTgt spid="5123">
                                            <p:txEl>
                                              <p:pRg st="2" end="2"/>
                                            </p:txEl>
                                          </p:spTgt>
                                        </p:tgtEl>
                                      </p:cBhvr>
                                    </p:animEffect>
                                  </p:childTnLst>
                                </p:cTn>
                              </p:par>
                              <p:par>
                                <p:cTn id="21" presetID="5" presetClass="entr" presetSubtype="10" fill="hold" grpId="0" nodeType="withEffect">
                                  <p:stCondLst>
                                    <p:cond delay="0"/>
                                  </p:stCondLst>
                                  <p:childTnLst>
                                    <p:set>
                                      <p:cBhvr>
                                        <p:cTn id="22" dur="1" fill="hold">
                                          <p:stCondLst>
                                            <p:cond delay="0"/>
                                          </p:stCondLst>
                                        </p:cTn>
                                        <p:tgtEl>
                                          <p:spTgt spid="5123">
                                            <p:txEl>
                                              <p:pRg st="3" end="3"/>
                                            </p:txEl>
                                          </p:spTgt>
                                        </p:tgtEl>
                                        <p:attrNameLst>
                                          <p:attrName>style.visibility</p:attrName>
                                        </p:attrNameLst>
                                      </p:cBhvr>
                                      <p:to>
                                        <p:strVal val="visible"/>
                                      </p:to>
                                    </p:set>
                                    <p:animEffect transition="in" filter="checkerboard(across)">
                                      <p:cBhvr>
                                        <p:cTn id="23" dur="500"/>
                                        <p:tgtEl>
                                          <p:spTgt spid="5123">
                                            <p:txEl>
                                              <p:pRg st="3" end="3"/>
                                            </p:txEl>
                                          </p:spTgt>
                                        </p:tgtEl>
                                      </p:cBhvr>
                                    </p:animEffect>
                                  </p:childTnLst>
                                </p:cTn>
                              </p:par>
                              <p:par>
                                <p:cTn id="24" presetID="5" presetClass="entr" presetSubtype="10" fill="hold" grpId="0" nodeType="withEffect">
                                  <p:stCondLst>
                                    <p:cond delay="0"/>
                                  </p:stCondLst>
                                  <p:childTnLst>
                                    <p:set>
                                      <p:cBhvr>
                                        <p:cTn id="25" dur="1" fill="hold">
                                          <p:stCondLst>
                                            <p:cond delay="0"/>
                                          </p:stCondLst>
                                        </p:cTn>
                                        <p:tgtEl>
                                          <p:spTgt spid="5123">
                                            <p:txEl>
                                              <p:pRg st="4" end="4"/>
                                            </p:txEl>
                                          </p:spTgt>
                                        </p:tgtEl>
                                        <p:attrNameLst>
                                          <p:attrName>style.visibility</p:attrName>
                                        </p:attrNameLst>
                                      </p:cBhvr>
                                      <p:to>
                                        <p:strVal val="visible"/>
                                      </p:to>
                                    </p:set>
                                    <p:animEffect transition="in" filter="checkerboard(across)">
                                      <p:cBhvr>
                                        <p:cTn id="26" dur="500"/>
                                        <p:tgtEl>
                                          <p:spTgt spid="5123">
                                            <p:txEl>
                                              <p:pRg st="4" end="4"/>
                                            </p:txEl>
                                          </p:spTgt>
                                        </p:tgtEl>
                                      </p:cBhvr>
                                    </p:animEffect>
                                  </p:childTnLst>
                                </p:cTn>
                              </p:par>
                              <p:par>
                                <p:cTn id="27" presetID="5" presetClass="entr" presetSubtype="10" fill="hold" grpId="0" nodeType="withEffect">
                                  <p:stCondLst>
                                    <p:cond delay="0"/>
                                  </p:stCondLst>
                                  <p:childTnLst>
                                    <p:set>
                                      <p:cBhvr>
                                        <p:cTn id="28" dur="1" fill="hold">
                                          <p:stCondLst>
                                            <p:cond delay="0"/>
                                          </p:stCondLst>
                                        </p:cTn>
                                        <p:tgtEl>
                                          <p:spTgt spid="5123">
                                            <p:txEl>
                                              <p:pRg st="5" end="5"/>
                                            </p:txEl>
                                          </p:spTgt>
                                        </p:tgtEl>
                                        <p:attrNameLst>
                                          <p:attrName>style.visibility</p:attrName>
                                        </p:attrNameLst>
                                      </p:cBhvr>
                                      <p:to>
                                        <p:strVal val="visible"/>
                                      </p:to>
                                    </p:set>
                                    <p:animEffect transition="in" filter="checkerboard(across)">
                                      <p:cBhvr>
                                        <p:cTn id="29" dur="500"/>
                                        <p:tgtEl>
                                          <p:spTgt spid="5123">
                                            <p:txEl>
                                              <p:pRg st="5" end="5"/>
                                            </p:txEl>
                                          </p:spTgt>
                                        </p:tgtEl>
                                      </p:cBhvr>
                                    </p:animEffect>
                                  </p:childTnLst>
                                </p:cTn>
                              </p:par>
                              <p:par>
                                <p:cTn id="30" presetID="5" presetClass="entr" presetSubtype="10" fill="hold" grpId="0" nodeType="withEffect">
                                  <p:stCondLst>
                                    <p:cond delay="0"/>
                                  </p:stCondLst>
                                  <p:childTnLst>
                                    <p:set>
                                      <p:cBhvr>
                                        <p:cTn id="31" dur="1" fill="hold">
                                          <p:stCondLst>
                                            <p:cond delay="0"/>
                                          </p:stCondLst>
                                        </p:cTn>
                                        <p:tgtEl>
                                          <p:spTgt spid="5123">
                                            <p:txEl>
                                              <p:pRg st="6" end="6"/>
                                            </p:txEl>
                                          </p:spTgt>
                                        </p:tgtEl>
                                        <p:attrNameLst>
                                          <p:attrName>style.visibility</p:attrName>
                                        </p:attrNameLst>
                                      </p:cBhvr>
                                      <p:to>
                                        <p:strVal val="visible"/>
                                      </p:to>
                                    </p:set>
                                    <p:animEffect transition="in" filter="checkerboard(across)">
                                      <p:cBhvr>
                                        <p:cTn id="32" dur="500"/>
                                        <p:tgtEl>
                                          <p:spTgt spid="5123">
                                            <p:txEl>
                                              <p:pRg st="6" end="6"/>
                                            </p:txEl>
                                          </p:spTgt>
                                        </p:tgtEl>
                                      </p:cBhvr>
                                    </p:animEffect>
                                  </p:childTnLst>
                                </p:cTn>
                              </p:par>
                              <p:par>
                                <p:cTn id="33" presetID="5" presetClass="entr" presetSubtype="10" fill="hold" grpId="0" nodeType="withEffect">
                                  <p:stCondLst>
                                    <p:cond delay="0"/>
                                  </p:stCondLst>
                                  <p:childTnLst>
                                    <p:set>
                                      <p:cBhvr>
                                        <p:cTn id="34" dur="1" fill="hold">
                                          <p:stCondLst>
                                            <p:cond delay="0"/>
                                          </p:stCondLst>
                                        </p:cTn>
                                        <p:tgtEl>
                                          <p:spTgt spid="5123">
                                            <p:txEl>
                                              <p:pRg st="7" end="7"/>
                                            </p:txEl>
                                          </p:spTgt>
                                        </p:tgtEl>
                                        <p:attrNameLst>
                                          <p:attrName>style.visibility</p:attrName>
                                        </p:attrNameLst>
                                      </p:cBhvr>
                                      <p:to>
                                        <p:strVal val="visible"/>
                                      </p:to>
                                    </p:set>
                                    <p:animEffect transition="in" filter="checkerboard(across)">
                                      <p:cBhvr>
                                        <p:cTn id="35" dur="500"/>
                                        <p:tgtEl>
                                          <p:spTgt spid="5123">
                                            <p:txEl>
                                              <p:pRg st="7" end="7"/>
                                            </p:txEl>
                                          </p:spTgt>
                                        </p:tgtEl>
                                      </p:cBhvr>
                                    </p:animEffect>
                                  </p:childTnLst>
                                </p:cTn>
                              </p:par>
                              <p:par>
                                <p:cTn id="36" presetID="5" presetClass="entr" presetSubtype="10" fill="hold" grpId="0" nodeType="withEffect">
                                  <p:stCondLst>
                                    <p:cond delay="0"/>
                                  </p:stCondLst>
                                  <p:childTnLst>
                                    <p:set>
                                      <p:cBhvr>
                                        <p:cTn id="37" dur="1" fill="hold">
                                          <p:stCondLst>
                                            <p:cond delay="0"/>
                                          </p:stCondLst>
                                        </p:cTn>
                                        <p:tgtEl>
                                          <p:spTgt spid="5123">
                                            <p:txEl>
                                              <p:pRg st="8" end="8"/>
                                            </p:txEl>
                                          </p:spTgt>
                                        </p:tgtEl>
                                        <p:attrNameLst>
                                          <p:attrName>style.visibility</p:attrName>
                                        </p:attrNameLst>
                                      </p:cBhvr>
                                      <p:to>
                                        <p:strVal val="visible"/>
                                      </p:to>
                                    </p:set>
                                    <p:animEffect transition="in" filter="checkerboard(across)">
                                      <p:cBhvr>
                                        <p:cTn id="38" dur="500"/>
                                        <p:tgtEl>
                                          <p:spTgt spid="5123">
                                            <p:txEl>
                                              <p:pRg st="8" end="8"/>
                                            </p:txEl>
                                          </p:spTgt>
                                        </p:tgtEl>
                                      </p:cBhvr>
                                    </p:animEffect>
                                  </p:childTnLst>
                                </p:cTn>
                              </p:par>
                              <p:par>
                                <p:cTn id="39" presetID="5" presetClass="entr" presetSubtype="10" fill="hold" grpId="0" nodeType="withEffect">
                                  <p:stCondLst>
                                    <p:cond delay="0"/>
                                  </p:stCondLst>
                                  <p:childTnLst>
                                    <p:set>
                                      <p:cBhvr>
                                        <p:cTn id="40" dur="1" fill="hold">
                                          <p:stCondLst>
                                            <p:cond delay="0"/>
                                          </p:stCondLst>
                                        </p:cTn>
                                        <p:tgtEl>
                                          <p:spTgt spid="5123">
                                            <p:txEl>
                                              <p:pRg st="9" end="9"/>
                                            </p:txEl>
                                          </p:spTgt>
                                        </p:tgtEl>
                                        <p:attrNameLst>
                                          <p:attrName>style.visibility</p:attrName>
                                        </p:attrNameLst>
                                      </p:cBhvr>
                                      <p:to>
                                        <p:strVal val="visible"/>
                                      </p:to>
                                    </p:set>
                                    <p:animEffect transition="in" filter="checkerboard(across)">
                                      <p:cBhvr>
                                        <p:cTn id="41" dur="500"/>
                                        <p:tgtEl>
                                          <p:spTgt spid="5123">
                                            <p:txEl>
                                              <p:pRg st="9" end="9"/>
                                            </p:txEl>
                                          </p:spTgt>
                                        </p:tgtEl>
                                      </p:cBhvr>
                                    </p:animEffect>
                                  </p:childTnLst>
                                </p:cTn>
                              </p:par>
                              <p:par>
                                <p:cTn id="42" presetID="5" presetClass="entr" presetSubtype="10" fill="hold" grpId="0" nodeType="withEffect">
                                  <p:stCondLst>
                                    <p:cond delay="0"/>
                                  </p:stCondLst>
                                  <p:childTnLst>
                                    <p:set>
                                      <p:cBhvr>
                                        <p:cTn id="43" dur="1" fill="hold">
                                          <p:stCondLst>
                                            <p:cond delay="0"/>
                                          </p:stCondLst>
                                        </p:cTn>
                                        <p:tgtEl>
                                          <p:spTgt spid="5123">
                                            <p:txEl>
                                              <p:pRg st="10" end="10"/>
                                            </p:txEl>
                                          </p:spTgt>
                                        </p:tgtEl>
                                        <p:attrNameLst>
                                          <p:attrName>style.visibility</p:attrName>
                                        </p:attrNameLst>
                                      </p:cBhvr>
                                      <p:to>
                                        <p:strVal val="visible"/>
                                      </p:to>
                                    </p:set>
                                    <p:animEffect transition="in" filter="checkerboard(across)">
                                      <p:cBhvr>
                                        <p:cTn id="44" dur="500"/>
                                        <p:tgtEl>
                                          <p:spTgt spid="5123">
                                            <p:txEl>
                                              <p:pRg st="10" end="10"/>
                                            </p:txEl>
                                          </p:spTgt>
                                        </p:tgtEl>
                                      </p:cBhvr>
                                    </p:animEffect>
                                  </p:childTnLst>
                                </p:cTn>
                              </p:par>
                              <p:par>
                                <p:cTn id="45" presetID="5" presetClass="entr" presetSubtype="10" fill="hold" grpId="0" nodeType="withEffect">
                                  <p:stCondLst>
                                    <p:cond delay="0"/>
                                  </p:stCondLst>
                                  <p:childTnLst>
                                    <p:set>
                                      <p:cBhvr>
                                        <p:cTn id="46" dur="1" fill="hold">
                                          <p:stCondLst>
                                            <p:cond delay="0"/>
                                          </p:stCondLst>
                                        </p:cTn>
                                        <p:tgtEl>
                                          <p:spTgt spid="5123">
                                            <p:txEl>
                                              <p:pRg st="11" end="11"/>
                                            </p:txEl>
                                          </p:spTgt>
                                        </p:tgtEl>
                                        <p:attrNameLst>
                                          <p:attrName>style.visibility</p:attrName>
                                        </p:attrNameLst>
                                      </p:cBhvr>
                                      <p:to>
                                        <p:strVal val="visible"/>
                                      </p:to>
                                    </p:set>
                                    <p:animEffect transition="in" filter="checkerboard(across)">
                                      <p:cBhvr>
                                        <p:cTn id="47" dur="500"/>
                                        <p:tgtEl>
                                          <p:spTgt spid="5123">
                                            <p:txEl>
                                              <p:pRg st="11" end="11"/>
                                            </p:txEl>
                                          </p:spTgt>
                                        </p:tgtEl>
                                      </p:cBhvr>
                                    </p:animEffect>
                                  </p:childTnLst>
                                </p:cTn>
                              </p:par>
                              <p:par>
                                <p:cTn id="48" presetID="5" presetClass="entr" presetSubtype="10" fill="hold" grpId="0" nodeType="withEffect">
                                  <p:stCondLst>
                                    <p:cond delay="0"/>
                                  </p:stCondLst>
                                  <p:childTnLst>
                                    <p:set>
                                      <p:cBhvr>
                                        <p:cTn id="49" dur="1" fill="hold">
                                          <p:stCondLst>
                                            <p:cond delay="0"/>
                                          </p:stCondLst>
                                        </p:cTn>
                                        <p:tgtEl>
                                          <p:spTgt spid="5123">
                                            <p:txEl>
                                              <p:pRg st="12" end="12"/>
                                            </p:txEl>
                                          </p:spTgt>
                                        </p:tgtEl>
                                        <p:attrNameLst>
                                          <p:attrName>style.visibility</p:attrName>
                                        </p:attrNameLst>
                                      </p:cBhvr>
                                      <p:to>
                                        <p:strVal val="visible"/>
                                      </p:to>
                                    </p:set>
                                    <p:animEffect transition="in" filter="checkerboard(across)">
                                      <p:cBhvr>
                                        <p:cTn id="50" dur="500"/>
                                        <p:tgtEl>
                                          <p:spTgt spid="5123">
                                            <p:txEl>
                                              <p:pRg st="12" end="1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utoUpdateAnimBg="0"/>
      <p:bldP spid="5123" grpId="0" build="p" autoUpdateAnimBg="0" advAuto="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1981200" y="0"/>
            <a:ext cx="8229600" cy="1143000"/>
          </a:xfrm>
        </p:spPr>
        <p:txBody>
          <a:bodyPr/>
          <a:lstStyle/>
          <a:p>
            <a:pPr eaLnBrk="1" hangingPunct="1"/>
            <a:r>
              <a:rPr lang="en-CA" altLang="en-US" smtClean="0"/>
              <a:t>Mouth</a:t>
            </a:r>
          </a:p>
        </p:txBody>
      </p:sp>
      <p:sp>
        <p:nvSpPr>
          <p:cNvPr id="6147" name="Text Placeholder 2"/>
          <p:cNvSpPr>
            <a:spLocks noGrp="1"/>
          </p:cNvSpPr>
          <p:nvPr>
            <p:ph type="body" sz="half" idx="1"/>
          </p:nvPr>
        </p:nvSpPr>
        <p:spPr>
          <a:xfrm>
            <a:off x="1524000" y="838200"/>
            <a:ext cx="4038600" cy="3733800"/>
          </a:xfrm>
        </p:spPr>
        <p:txBody>
          <a:bodyPr/>
          <a:lstStyle/>
          <a:p>
            <a:pPr eaLnBrk="1" hangingPunct="1"/>
            <a:r>
              <a:rPr lang="en-CA" altLang="en-US" dirty="0"/>
              <a:t>Teeth mechanically break down food into small pieces.  Tongue mixes food with saliva (contains amylase, which helps break down starch).</a:t>
            </a:r>
          </a:p>
        </p:txBody>
      </p:sp>
      <p:sp>
        <p:nvSpPr>
          <p:cNvPr id="6148" name="Content Placeholder 3"/>
          <p:cNvSpPr>
            <a:spLocks noGrp="1"/>
          </p:cNvSpPr>
          <p:nvPr>
            <p:ph sz="half" idx="2"/>
          </p:nvPr>
        </p:nvSpPr>
        <p:spPr>
          <a:xfrm>
            <a:off x="6172200" y="990601"/>
            <a:ext cx="4038600" cy="4525963"/>
          </a:xfrm>
        </p:spPr>
        <p:txBody>
          <a:bodyPr/>
          <a:lstStyle/>
          <a:p>
            <a:pPr eaLnBrk="1" hangingPunct="1"/>
            <a:r>
              <a:rPr lang="en-CA" altLang="en-US"/>
              <a:t>Epiglottis is a flap-like structure at the back of the throat that closes over the trachea preventing food from entering it.</a:t>
            </a:r>
          </a:p>
        </p:txBody>
      </p:sp>
      <p:sp>
        <p:nvSpPr>
          <p:cNvPr id="6149"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CA" altLang="en-US" sz="1200">
              <a:latin typeface="Arial" panose="020B0604020202020204" pitchFamily="34" charset="0"/>
            </a:endParaRPr>
          </a:p>
        </p:txBody>
      </p:sp>
      <p:pic>
        <p:nvPicPr>
          <p:cNvPr id="9" name="Picture 1027" descr="E:\Media\Images\ch24\screen\ha5lf2407a_a.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28801" y="3962400"/>
            <a:ext cx="2473325" cy="276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1028" descr="E:\Media\Images\ch24\screen\ha5lf2407b_a.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629401" y="3810000"/>
            <a:ext cx="2411413" cy="276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2380685"/>
      </p:ext>
    </p:extLst>
  </p:cSld>
  <p:clrMapOvr>
    <a:masterClrMapping/>
  </p:clrMapOvr>
  <p:transition>
    <p:cover dir="d"/>
    <p:sndAc>
      <p:stSnd>
        <p:snd r:embed="rId3" name="chimes.wav"/>
      </p:stSnd>
    </p:sndAc>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9" presetClass="entr" presetSubtype="0" fill="hold"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dissolve">
                                      <p:cBhvr>
                                        <p:cTn id="7" dur="500"/>
                                        <p:tgtEl>
                                          <p:spTgt spid="9"/>
                                        </p:tgtEl>
                                      </p:cBhvr>
                                    </p:animEffect>
                                  </p:childTnLst>
                                </p:cTn>
                              </p:par>
                            </p:childTnLst>
                          </p:cTn>
                        </p:par>
                        <p:par>
                          <p:cTn id="8" fill="hold" nodeType="afterGroup">
                            <p:stCondLst>
                              <p:cond delay="500"/>
                            </p:stCondLst>
                            <p:childTnLst>
                              <p:par>
                                <p:cTn id="9" presetID="14" presetClass="entr" presetSubtype="5" fill="hold" nodeType="afterEffect">
                                  <p:stCondLst>
                                    <p:cond delay="0"/>
                                  </p:stCondLst>
                                  <p:childTnLst>
                                    <p:set>
                                      <p:cBhvr>
                                        <p:cTn id="10" dur="1" fill="hold">
                                          <p:stCondLst>
                                            <p:cond delay="0"/>
                                          </p:stCondLst>
                                        </p:cTn>
                                        <p:tgtEl>
                                          <p:spTgt spid="10"/>
                                        </p:tgtEl>
                                        <p:attrNameLst>
                                          <p:attrName>style.visibility</p:attrName>
                                        </p:attrNameLst>
                                      </p:cBhvr>
                                      <p:to>
                                        <p:strVal val="visible"/>
                                      </p:to>
                                    </p:set>
                                    <p:animEffect transition="in" filter="randombar(vertical)">
                                      <p:cBhvr>
                                        <p:cTn id="11"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4"/>
          <p:cNvSpPr>
            <a:spLocks noGrp="1" noChangeArrowheads="1"/>
          </p:cNvSpPr>
          <p:nvPr>
            <p:ph type="title"/>
          </p:nvPr>
        </p:nvSpPr>
        <p:spPr>
          <a:xfrm>
            <a:off x="1905000" y="152400"/>
            <a:ext cx="8229600" cy="1143000"/>
          </a:xfrm>
        </p:spPr>
        <p:txBody>
          <a:bodyPr/>
          <a:lstStyle/>
          <a:p>
            <a:pPr eaLnBrk="1" hangingPunct="1"/>
            <a:r>
              <a:rPr lang="en-US" altLang="en-US" dirty="0" err="1" smtClean="0"/>
              <a:t>Oesophagus</a:t>
            </a:r>
            <a:endParaRPr lang="en-US" altLang="en-US" dirty="0" smtClean="0"/>
          </a:p>
        </p:txBody>
      </p:sp>
      <p:sp>
        <p:nvSpPr>
          <p:cNvPr id="5125" name="Rectangle 5"/>
          <p:cNvSpPr>
            <a:spLocks noGrp="1" noChangeArrowheads="1"/>
          </p:cNvSpPr>
          <p:nvPr>
            <p:ph type="body" sz="half" idx="1"/>
          </p:nvPr>
        </p:nvSpPr>
        <p:spPr>
          <a:xfrm>
            <a:off x="1752600" y="1066801"/>
            <a:ext cx="5334000" cy="5059363"/>
          </a:xfrm>
        </p:spPr>
        <p:txBody>
          <a:bodyPr/>
          <a:lstStyle/>
          <a:p>
            <a:pPr eaLnBrk="1" hangingPunct="1"/>
            <a:r>
              <a:rPr lang="en-US" altLang="en-US"/>
              <a:t>Approximately 10” long</a:t>
            </a:r>
          </a:p>
          <a:p>
            <a:pPr eaLnBrk="1" hangingPunct="1">
              <a:lnSpc>
                <a:spcPct val="90000"/>
              </a:lnSpc>
            </a:pPr>
            <a:r>
              <a:rPr lang="en-US" altLang="en-US"/>
              <a:t>Functions include:</a:t>
            </a:r>
          </a:p>
          <a:p>
            <a:pPr eaLnBrk="1" hangingPunct="1">
              <a:lnSpc>
                <a:spcPct val="90000"/>
              </a:lnSpc>
              <a:buFontTx/>
              <a:buAutoNum type="arabicPeriod"/>
            </a:pPr>
            <a:r>
              <a:rPr lang="en-US" altLang="en-US"/>
              <a:t>Secrete </a:t>
            </a:r>
            <a:r>
              <a:rPr lang="en-US" altLang="en-US">
                <a:solidFill>
                  <a:srgbClr val="FF0000"/>
                </a:solidFill>
              </a:rPr>
              <a:t>mucus</a:t>
            </a:r>
          </a:p>
          <a:p>
            <a:pPr eaLnBrk="1" hangingPunct="1">
              <a:buFont typeface="Arial" panose="020B0604020202020204" pitchFamily="34" charset="0"/>
              <a:buAutoNum type="arabicPeriod"/>
            </a:pPr>
            <a:r>
              <a:rPr lang="en-US" altLang="en-US"/>
              <a:t>Moves food from the throat to the stomach using muscle movement called </a:t>
            </a:r>
            <a:r>
              <a:rPr lang="en-US" altLang="en-US">
                <a:solidFill>
                  <a:srgbClr val="FF0000"/>
                </a:solidFill>
              </a:rPr>
              <a:t>peristalsis</a:t>
            </a:r>
          </a:p>
          <a:p>
            <a:pPr eaLnBrk="1" hangingPunct="1"/>
            <a:r>
              <a:rPr lang="en-US" altLang="en-US"/>
              <a:t>If acid from the stomach gets in here that’s </a:t>
            </a:r>
            <a:r>
              <a:rPr lang="en-US" altLang="en-US">
                <a:solidFill>
                  <a:srgbClr val="FF0000"/>
                </a:solidFill>
              </a:rPr>
              <a:t>heartburn.</a:t>
            </a:r>
          </a:p>
        </p:txBody>
      </p:sp>
      <p:pic>
        <p:nvPicPr>
          <p:cNvPr id="5127" name="Picture 7" descr="digest2"/>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a:xfrm>
            <a:off x="7543801" y="1371601"/>
            <a:ext cx="2238375" cy="4333875"/>
          </a:xfrm>
          <a:noFill/>
        </p:spPr>
      </p:pic>
      <p:sp>
        <p:nvSpPr>
          <p:cNvPr id="7173"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CA" altLang="en-US" sz="1200">
              <a:latin typeface="Arial" panose="020B0604020202020204" pitchFamily="34" charset="0"/>
            </a:endParaRPr>
          </a:p>
        </p:txBody>
      </p:sp>
    </p:spTree>
    <p:extLst>
      <p:ext uri="{BB962C8B-B14F-4D97-AF65-F5344CB8AC3E}">
        <p14:creationId xmlns:p14="http://schemas.microsoft.com/office/powerpoint/2010/main" val="3573436831"/>
      </p:ext>
    </p:extLst>
  </p:cSld>
  <p:clrMapOvr>
    <a:masterClrMapping/>
  </p:clrMapOvr>
  <p:transition>
    <p:cover dir="d"/>
    <p:sndAc>
      <p:stSnd>
        <p:snd r:embed="rId3" name="chimes.wav"/>
      </p:stSnd>
    </p:sndAc>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1" fill="hold" nodeType="clickEffect">
                                  <p:stCondLst>
                                    <p:cond delay="0"/>
                                  </p:stCondLst>
                                  <p:childTnLst>
                                    <p:set>
                                      <p:cBhvr>
                                        <p:cTn id="6" dur="1" fill="hold">
                                          <p:stCondLst>
                                            <p:cond delay="0"/>
                                          </p:stCondLst>
                                        </p:cTn>
                                        <p:tgtEl>
                                          <p:spTgt spid="5127"/>
                                        </p:tgtEl>
                                        <p:attrNameLst>
                                          <p:attrName>style.visibility</p:attrName>
                                        </p:attrNameLst>
                                      </p:cBhvr>
                                      <p:to>
                                        <p:strVal val="visible"/>
                                      </p:to>
                                    </p:set>
                                    <p:animEffect transition="in" filter="wipe(up)">
                                      <p:cBhvr>
                                        <p:cTn id="7" dur="500"/>
                                        <p:tgtEl>
                                          <p:spTgt spid="5127"/>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5125">
                                            <p:txEl>
                                              <p:pRg st="0" end="0"/>
                                            </p:txEl>
                                          </p:spTgt>
                                        </p:tgtEl>
                                        <p:attrNameLst>
                                          <p:attrName>style.visibility</p:attrName>
                                        </p:attrNameLst>
                                      </p:cBhvr>
                                      <p:to>
                                        <p:strVal val="visible"/>
                                      </p:to>
                                    </p:set>
                                  </p:childTnLst>
                                </p:cTn>
                              </p:par>
                            </p:childTnLst>
                          </p:cTn>
                        </p:par>
                      </p:childTnLst>
                    </p:cTn>
                  </p:par>
                  <p:par>
                    <p:cTn id="12" fill="hold" nodeType="clickPar">
                      <p:stCondLst>
                        <p:cond delay="indefinite"/>
                      </p:stCondLst>
                      <p:childTnLst>
                        <p:par>
                          <p:cTn id="13" fill="hold" nodeType="withGroup">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5125">
                                            <p:txEl>
                                              <p:pRg st="1" end="1"/>
                                            </p:txEl>
                                          </p:spTgt>
                                        </p:tgtEl>
                                        <p:attrNameLst>
                                          <p:attrName>style.visibility</p:attrName>
                                        </p:attrNameLst>
                                      </p:cBhvr>
                                      <p:to>
                                        <p:strVal val="visible"/>
                                      </p:to>
                                    </p:set>
                                  </p:childTnLst>
                                </p:cTn>
                              </p:par>
                            </p:childTnLst>
                          </p:cTn>
                        </p:par>
                      </p:childTnLst>
                    </p:cTn>
                  </p:par>
                  <p:par>
                    <p:cTn id="16" fill="hold" nodeType="clickPar">
                      <p:stCondLst>
                        <p:cond delay="indefinite"/>
                      </p:stCondLst>
                      <p:childTnLst>
                        <p:par>
                          <p:cTn id="17" fill="hold" nodeType="withGroup">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5125">
                                            <p:txEl>
                                              <p:pRg st="2" end="2"/>
                                            </p:txEl>
                                          </p:spTgt>
                                        </p:tgtEl>
                                        <p:attrNameLst>
                                          <p:attrName>style.visibility</p:attrName>
                                        </p:attrNameLst>
                                      </p:cBhvr>
                                      <p:to>
                                        <p:strVal val="visible"/>
                                      </p:to>
                                    </p:set>
                                  </p:childTnLst>
                                </p:cTn>
                              </p:par>
                            </p:childTnLst>
                          </p:cTn>
                        </p:par>
                      </p:childTnLst>
                    </p:cTn>
                  </p:par>
                  <p:par>
                    <p:cTn id="20" fill="hold" nodeType="clickPar">
                      <p:stCondLst>
                        <p:cond delay="indefinite"/>
                      </p:stCondLst>
                      <p:childTnLst>
                        <p:par>
                          <p:cTn id="21" fill="hold" nodeType="withGroup">
                            <p:stCondLst>
                              <p:cond delay="0"/>
                            </p:stCondLst>
                            <p:childTnLst>
                              <p:par>
                                <p:cTn id="22" presetID="1" presetClass="entr" presetSubtype="0" fill="hold" grpId="0" nodeType="clickEffect">
                                  <p:stCondLst>
                                    <p:cond delay="0"/>
                                  </p:stCondLst>
                                  <p:childTnLst>
                                    <p:set>
                                      <p:cBhvr>
                                        <p:cTn id="23" dur="1" fill="hold">
                                          <p:stCondLst>
                                            <p:cond delay="0"/>
                                          </p:stCondLst>
                                        </p:cTn>
                                        <p:tgtEl>
                                          <p:spTgt spid="5125">
                                            <p:txEl>
                                              <p:pRg st="3" end="3"/>
                                            </p:txEl>
                                          </p:spTgt>
                                        </p:tgtEl>
                                        <p:attrNameLst>
                                          <p:attrName>style.visibility</p:attrName>
                                        </p:attrNameLst>
                                      </p:cBhvr>
                                      <p:to>
                                        <p:strVal val="visible"/>
                                      </p:to>
                                    </p:set>
                                  </p:childTnLst>
                                </p:cTn>
                              </p:par>
                            </p:childTnLst>
                          </p:cTn>
                        </p:par>
                      </p:childTnLst>
                    </p:cTn>
                  </p:par>
                  <p:par>
                    <p:cTn id="24" fill="hold" nodeType="clickPar">
                      <p:stCondLst>
                        <p:cond delay="indefinite"/>
                      </p:stCondLst>
                      <p:childTnLst>
                        <p:par>
                          <p:cTn id="25" fill="hold" nodeType="withGroup">
                            <p:stCondLst>
                              <p:cond delay="0"/>
                            </p:stCondLst>
                            <p:childTnLst>
                              <p:par>
                                <p:cTn id="26" presetID="1" presetClass="entr" presetSubtype="0" fill="hold" grpId="0" nodeType="clickEffect">
                                  <p:stCondLst>
                                    <p:cond delay="0"/>
                                  </p:stCondLst>
                                  <p:childTnLst>
                                    <p:set>
                                      <p:cBhvr>
                                        <p:cTn id="27" dur="1" fill="hold">
                                          <p:stCondLst>
                                            <p:cond delay="0"/>
                                          </p:stCondLst>
                                        </p:cTn>
                                        <p:tgtEl>
                                          <p:spTgt spid="512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5" grpId="0" build="p"/>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4" name="Rectangle 4"/>
          <p:cNvSpPr>
            <a:spLocks noGrp="1" noChangeArrowheads="1"/>
          </p:cNvSpPr>
          <p:nvPr>
            <p:ph type="title"/>
          </p:nvPr>
        </p:nvSpPr>
        <p:spPr>
          <a:xfrm>
            <a:off x="2057400" y="0"/>
            <a:ext cx="8229600" cy="1143000"/>
          </a:xfrm>
        </p:spPr>
        <p:txBody>
          <a:bodyPr/>
          <a:lstStyle/>
          <a:p>
            <a:pPr eaLnBrk="1" hangingPunct="1"/>
            <a:r>
              <a:rPr lang="en-US" altLang="en-US" smtClean="0"/>
              <a:t>Stomach</a:t>
            </a:r>
          </a:p>
        </p:txBody>
      </p:sp>
      <p:sp>
        <p:nvSpPr>
          <p:cNvPr id="7173" name="Rectangle 5"/>
          <p:cNvSpPr>
            <a:spLocks noGrp="1" noChangeArrowheads="1"/>
          </p:cNvSpPr>
          <p:nvPr>
            <p:ph type="body" sz="half" idx="1"/>
          </p:nvPr>
        </p:nvSpPr>
        <p:spPr>
          <a:xfrm>
            <a:off x="1752600" y="838201"/>
            <a:ext cx="6858000" cy="4525963"/>
          </a:xfrm>
        </p:spPr>
        <p:txBody>
          <a:bodyPr/>
          <a:lstStyle/>
          <a:p>
            <a:pPr eaLnBrk="1" hangingPunct="1"/>
            <a:r>
              <a:rPr lang="en-US" altLang="en-US"/>
              <a:t>J-shaped muscular bag that stores the food you eat, breaks it down into tiny pieces.</a:t>
            </a:r>
          </a:p>
          <a:p>
            <a:pPr eaLnBrk="1" hangingPunct="1"/>
            <a:r>
              <a:rPr lang="en-US" altLang="en-US"/>
              <a:t>Mixes food with </a:t>
            </a:r>
            <a:r>
              <a:rPr lang="en-US" altLang="en-US">
                <a:solidFill>
                  <a:srgbClr val="FF0000"/>
                </a:solidFill>
              </a:rPr>
              <a:t>digestive juices </a:t>
            </a:r>
            <a:r>
              <a:rPr lang="en-US" altLang="en-US"/>
              <a:t>that contain enzymes to break down proteins and lipids.</a:t>
            </a:r>
          </a:p>
          <a:p>
            <a:pPr eaLnBrk="1" hangingPunct="1"/>
            <a:r>
              <a:rPr lang="en-US" altLang="en-US">
                <a:solidFill>
                  <a:srgbClr val="FF0000"/>
                </a:solidFill>
              </a:rPr>
              <a:t>Acid</a:t>
            </a:r>
            <a:r>
              <a:rPr lang="en-US" altLang="en-US"/>
              <a:t> in the stomach kills bacteria.</a:t>
            </a:r>
          </a:p>
          <a:p>
            <a:pPr eaLnBrk="1" hangingPunct="1"/>
            <a:r>
              <a:rPr lang="en-US" altLang="en-US"/>
              <a:t>Food found in the stomach is called </a:t>
            </a:r>
            <a:r>
              <a:rPr lang="en-US" altLang="en-US">
                <a:solidFill>
                  <a:srgbClr val="FF0000"/>
                </a:solidFill>
              </a:rPr>
              <a:t>chyme.</a:t>
            </a:r>
          </a:p>
        </p:txBody>
      </p:sp>
      <p:pic>
        <p:nvPicPr>
          <p:cNvPr id="7175" name="Picture 7" descr="digest3"/>
          <p:cNvPicPr>
            <a:picLocks noGrp="1" noChangeAspect="1" noChangeArrowheads="1"/>
          </p:cNvPicPr>
          <p:nvPr>
            <p:ph sz="half" idx="2"/>
          </p:nvPr>
        </p:nvPicPr>
        <p:blipFill>
          <a:blip r:embed="rId5">
            <a:extLst>
              <a:ext uri="{28A0092B-C50C-407E-A947-70E740481C1C}">
                <a14:useLocalDpi xmlns:a14="http://schemas.microsoft.com/office/drawing/2010/main" val="0"/>
              </a:ext>
            </a:extLst>
          </a:blip>
          <a:srcRect/>
          <a:stretch>
            <a:fillRect/>
          </a:stretch>
        </p:blipFill>
        <p:spPr>
          <a:xfrm>
            <a:off x="8429626" y="1"/>
            <a:ext cx="2238375" cy="4333875"/>
          </a:xfrm>
          <a:noFill/>
        </p:spPr>
      </p:pic>
      <p:sp>
        <p:nvSpPr>
          <p:cNvPr id="8197"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fld id="{E73E6B75-0217-4B9D-BE73-E4685DEEF8C1}" type="slidenum">
              <a:rPr lang="en-US" altLang="en-US" sz="1200">
                <a:latin typeface="Arial" panose="020B0604020202020204" pitchFamily="34" charset="0"/>
              </a:rPr>
              <a:pPr eaLnBrk="1" hangingPunct="1">
                <a:spcBef>
                  <a:spcPct val="0"/>
                </a:spcBef>
                <a:buFontTx/>
                <a:buNone/>
              </a:pPr>
              <a:t>9</a:t>
            </a:fld>
            <a:endParaRPr lang="en-US" altLang="en-US" sz="1200">
              <a:latin typeface="Arial" panose="020B0604020202020204" pitchFamily="34" charset="0"/>
            </a:endParaRPr>
          </a:p>
        </p:txBody>
      </p:sp>
      <p:graphicFrame>
        <p:nvGraphicFramePr>
          <p:cNvPr id="12292" name="Object 4"/>
          <p:cNvGraphicFramePr>
            <a:graphicFrameLocks noChangeAspect="1"/>
          </p:cNvGraphicFramePr>
          <p:nvPr/>
        </p:nvGraphicFramePr>
        <p:xfrm>
          <a:off x="8686800" y="4495800"/>
          <a:ext cx="1822450" cy="2362200"/>
        </p:xfrm>
        <a:graphic>
          <a:graphicData uri="http://schemas.openxmlformats.org/presentationml/2006/ole">
            <mc:AlternateContent xmlns:mc="http://schemas.openxmlformats.org/markup-compatibility/2006">
              <mc:Choice xmlns:v="urn:schemas-microsoft-com:vml" Requires="v">
                <p:oleObj spid="_x0000_s1029" name="Photo Editor Photo" r:id="rId6" imgW="2857899" imgH="3704762" progId="MSPhotoEd.3">
                  <p:embed/>
                </p:oleObj>
              </mc:Choice>
              <mc:Fallback>
                <p:oleObj name="Photo Editor Photo" r:id="rId6" imgW="2857899" imgH="3704762" progId="MSPhotoEd.3">
                  <p:embed/>
                  <p:pic>
                    <p:nvPicPr>
                      <p:cNvPr id="12292" name="Object 4"/>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686800" y="4495800"/>
                        <a:ext cx="1822450" cy="2362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Tree>
    <p:extLst>
      <p:ext uri="{BB962C8B-B14F-4D97-AF65-F5344CB8AC3E}">
        <p14:creationId xmlns:p14="http://schemas.microsoft.com/office/powerpoint/2010/main" val="1152881245"/>
      </p:ext>
    </p:extLst>
  </p:cSld>
  <p:clrMapOvr>
    <a:masterClrMapping/>
  </p:clrMapOvr>
  <p:transition>
    <p:cover dir="d"/>
    <p:sndAc>
      <p:stSnd>
        <p:snd r:embed="rId4" name="chimes.wav"/>
      </p:stSnd>
    </p:sndAc>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499"/>
                                          </p:stCondLst>
                                        </p:cTn>
                                        <p:tgtEl>
                                          <p:spTgt spid="717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7173">
                                            <p:txEl>
                                              <p:pRg st="0" end="0"/>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7173">
                                            <p:txEl>
                                              <p:pRg st="1" end="1"/>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7173">
                                            <p:txEl>
                                              <p:pRg st="2" end="2"/>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7173">
                                            <p:txEl>
                                              <p:pRg st="3" end="3"/>
                                            </p:txEl>
                                          </p:spTgt>
                                        </p:tgtEl>
                                        <p:attrNameLst>
                                          <p:attrName>style.visibility</p:attrName>
                                        </p:attrNameLst>
                                      </p:cBhvr>
                                      <p:to>
                                        <p:strVal val="visible"/>
                                      </p:to>
                                    </p:set>
                                  </p:childTnLst>
                                </p:cTn>
                              </p:par>
                            </p:childTnLst>
                          </p:cTn>
                        </p:par>
                        <p:par>
                          <p:cTn id="23" fill="hold" nodeType="afterGroup">
                            <p:stCondLst>
                              <p:cond delay="500"/>
                            </p:stCondLst>
                            <p:childTnLst>
                              <p:par>
                                <p:cTn id="24" presetID="17" presetClass="entr" presetSubtype="4" fill="hold" nodeType="afterEffect">
                                  <p:stCondLst>
                                    <p:cond delay="0"/>
                                  </p:stCondLst>
                                  <p:childTnLst>
                                    <p:set>
                                      <p:cBhvr>
                                        <p:cTn id="25" dur="1" fill="hold">
                                          <p:stCondLst>
                                            <p:cond delay="0"/>
                                          </p:stCondLst>
                                        </p:cTn>
                                        <p:tgtEl>
                                          <p:spTgt spid="12292"/>
                                        </p:tgtEl>
                                        <p:attrNameLst>
                                          <p:attrName>style.visibility</p:attrName>
                                        </p:attrNameLst>
                                      </p:cBhvr>
                                      <p:to>
                                        <p:strVal val="visible"/>
                                      </p:to>
                                    </p:set>
                                    <p:anim calcmode="lin" valueType="num">
                                      <p:cBhvr>
                                        <p:cTn id="26" dur="500" fill="hold"/>
                                        <p:tgtEl>
                                          <p:spTgt spid="12292"/>
                                        </p:tgtEl>
                                        <p:attrNameLst>
                                          <p:attrName>ppt_x</p:attrName>
                                        </p:attrNameLst>
                                      </p:cBhvr>
                                      <p:tavLst>
                                        <p:tav tm="0">
                                          <p:val>
                                            <p:strVal val="#ppt_x"/>
                                          </p:val>
                                        </p:tav>
                                        <p:tav tm="100000">
                                          <p:val>
                                            <p:strVal val="#ppt_x"/>
                                          </p:val>
                                        </p:tav>
                                      </p:tavLst>
                                    </p:anim>
                                    <p:anim calcmode="lin" valueType="num">
                                      <p:cBhvr>
                                        <p:cTn id="27" dur="500" fill="hold"/>
                                        <p:tgtEl>
                                          <p:spTgt spid="12292"/>
                                        </p:tgtEl>
                                        <p:attrNameLst>
                                          <p:attrName>ppt_y</p:attrName>
                                        </p:attrNameLst>
                                      </p:cBhvr>
                                      <p:tavLst>
                                        <p:tav tm="0">
                                          <p:val>
                                            <p:strVal val="#ppt_y+#ppt_h/2"/>
                                          </p:val>
                                        </p:tav>
                                        <p:tav tm="100000">
                                          <p:val>
                                            <p:strVal val="#ppt_y"/>
                                          </p:val>
                                        </p:tav>
                                      </p:tavLst>
                                    </p:anim>
                                    <p:anim calcmode="lin" valueType="num">
                                      <p:cBhvr>
                                        <p:cTn id="28" dur="500" fill="hold"/>
                                        <p:tgtEl>
                                          <p:spTgt spid="12292"/>
                                        </p:tgtEl>
                                        <p:attrNameLst>
                                          <p:attrName>ppt_w</p:attrName>
                                        </p:attrNameLst>
                                      </p:cBhvr>
                                      <p:tavLst>
                                        <p:tav tm="0">
                                          <p:val>
                                            <p:strVal val="#ppt_w"/>
                                          </p:val>
                                        </p:tav>
                                        <p:tav tm="100000">
                                          <p:val>
                                            <p:strVal val="#ppt_w"/>
                                          </p:val>
                                        </p:tav>
                                      </p:tavLst>
                                    </p:anim>
                                    <p:anim calcmode="lin" valueType="num">
                                      <p:cBhvr>
                                        <p:cTn id="29" dur="500" fill="hold"/>
                                        <p:tgtEl>
                                          <p:spTgt spid="12292"/>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3" grpId="0" build="p" autoUpdateAnimBg="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Duodenum</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195108" y="1825625"/>
            <a:ext cx="5801784" cy="4351338"/>
          </a:xfrm>
        </p:spPr>
      </p:pic>
    </p:spTree>
    <p:extLst>
      <p:ext uri="{BB962C8B-B14F-4D97-AF65-F5344CB8AC3E}">
        <p14:creationId xmlns:p14="http://schemas.microsoft.com/office/powerpoint/2010/main" val="31363084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Small Intestines  </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195108" y="1825625"/>
            <a:ext cx="5801784" cy="4351338"/>
          </a:xfrm>
        </p:spPr>
      </p:pic>
    </p:spTree>
    <p:extLst>
      <p:ext uri="{BB962C8B-B14F-4D97-AF65-F5344CB8AC3E}">
        <p14:creationId xmlns:p14="http://schemas.microsoft.com/office/powerpoint/2010/main" val="25234553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4"/>
          <p:cNvSpPr>
            <a:spLocks noGrp="1" noChangeArrowheads="1"/>
          </p:cNvSpPr>
          <p:nvPr>
            <p:ph type="title"/>
          </p:nvPr>
        </p:nvSpPr>
        <p:spPr/>
        <p:txBody>
          <a:bodyPr/>
          <a:lstStyle/>
          <a:p>
            <a:pPr eaLnBrk="1" hangingPunct="1"/>
            <a:r>
              <a:rPr lang="en-US" altLang="en-US" smtClean="0"/>
              <a:t>Small Intestine</a:t>
            </a:r>
          </a:p>
        </p:txBody>
      </p:sp>
      <p:sp>
        <p:nvSpPr>
          <p:cNvPr id="9221" name="Rectangle 5"/>
          <p:cNvSpPr>
            <a:spLocks noGrp="1" noChangeArrowheads="1"/>
          </p:cNvSpPr>
          <p:nvPr>
            <p:ph idx="1"/>
          </p:nvPr>
        </p:nvSpPr>
        <p:spPr/>
        <p:txBody>
          <a:bodyPr/>
          <a:lstStyle/>
          <a:p>
            <a:pPr eaLnBrk="1" hangingPunct="1"/>
            <a:r>
              <a:rPr lang="en-US" altLang="en-US"/>
              <a:t>Small intestines are roughly </a:t>
            </a:r>
            <a:r>
              <a:rPr lang="en-US" altLang="en-US">
                <a:solidFill>
                  <a:srgbClr val="FF0000"/>
                </a:solidFill>
              </a:rPr>
              <a:t>7</a:t>
            </a:r>
            <a:r>
              <a:rPr lang="en-US" altLang="en-US"/>
              <a:t> meters long</a:t>
            </a:r>
          </a:p>
          <a:p>
            <a:pPr eaLnBrk="1" hangingPunct="1"/>
            <a:r>
              <a:rPr lang="en-US" altLang="en-US"/>
              <a:t>Lining of intestine walls has finger-like projections called </a:t>
            </a:r>
            <a:r>
              <a:rPr lang="en-US" altLang="en-US">
                <a:solidFill>
                  <a:srgbClr val="FF0000"/>
                </a:solidFill>
              </a:rPr>
              <a:t>villi,</a:t>
            </a:r>
            <a:r>
              <a:rPr lang="en-US" altLang="en-US"/>
              <a:t> to increase surface area.</a:t>
            </a:r>
          </a:p>
          <a:p>
            <a:pPr eaLnBrk="1" hangingPunct="1"/>
            <a:r>
              <a:rPr lang="en-US" altLang="en-US"/>
              <a:t>The villi are covered in </a:t>
            </a:r>
            <a:r>
              <a:rPr lang="en-US" altLang="en-US">
                <a:solidFill>
                  <a:srgbClr val="FF0000"/>
                </a:solidFill>
              </a:rPr>
              <a:t>microvilli </a:t>
            </a:r>
            <a:r>
              <a:rPr lang="en-US" altLang="en-US"/>
              <a:t>which further increases surface area for absorption.</a:t>
            </a:r>
            <a:endParaRPr lang="en-CA" altLang="en-US"/>
          </a:p>
          <a:p>
            <a:pPr eaLnBrk="1" hangingPunct="1"/>
            <a:endParaRPr lang="en-US" altLang="en-US"/>
          </a:p>
        </p:txBody>
      </p:sp>
      <p:sp>
        <p:nvSpPr>
          <p:cNvPr id="2"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fld id="{B3ADC213-5A8F-4850-9254-EF0259A7C251}" type="slidenum">
              <a:rPr lang="en-US" altLang="en-US" sz="1200">
                <a:latin typeface="Arial" panose="020B0604020202020204" pitchFamily="34" charset="0"/>
              </a:rPr>
              <a:pPr eaLnBrk="1" hangingPunct="1">
                <a:spcBef>
                  <a:spcPct val="0"/>
                </a:spcBef>
                <a:buFontTx/>
                <a:buNone/>
              </a:pPr>
              <a:t>12</a:t>
            </a:fld>
            <a:endParaRPr lang="en-US" altLang="en-US" sz="1200">
              <a:latin typeface="Arial" panose="020B0604020202020204" pitchFamily="34" charset="0"/>
            </a:endParaRPr>
          </a:p>
        </p:txBody>
      </p:sp>
      <p:pic>
        <p:nvPicPr>
          <p:cNvPr id="9223" name="Picture 7" descr="digest4"/>
          <p:cNvPicPr>
            <a:picLocks noGrp="1" noChangeAspect="1" noChangeArrowheads="1"/>
          </p:cNvPicPr>
          <p:nvPr>
            <p:ph sz="half" idx="4294967295"/>
          </p:nvPr>
        </p:nvPicPr>
        <p:blipFill>
          <a:blip r:embed="rId3">
            <a:extLst>
              <a:ext uri="{28A0092B-C50C-407E-A947-70E740481C1C}">
                <a14:useLocalDpi xmlns:a14="http://schemas.microsoft.com/office/drawing/2010/main" val="0"/>
              </a:ext>
            </a:extLst>
          </a:blip>
          <a:srcRect/>
          <a:stretch>
            <a:fillRect/>
          </a:stretch>
        </p:blipFill>
        <p:spPr>
          <a:xfrm>
            <a:off x="9953625" y="228600"/>
            <a:ext cx="2238375" cy="4333875"/>
          </a:xfrm>
          <a:noFill/>
        </p:spPr>
      </p:pic>
    </p:spTree>
    <p:extLst>
      <p:ext uri="{BB962C8B-B14F-4D97-AF65-F5344CB8AC3E}">
        <p14:creationId xmlns:p14="http://schemas.microsoft.com/office/powerpoint/2010/main" val="2696186155"/>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9223"/>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221">
                                            <p:txEl>
                                              <p:pRg st="0" end="0"/>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221">
                                            <p:txEl>
                                              <p:pRg st="1" end="1"/>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22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21"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p:cNvSpPr>
            <a:spLocks noGrp="1"/>
          </p:cNvSpPr>
          <p:nvPr>
            <p:ph type="dt" sz="quarter" idx="10"/>
          </p:nvPr>
        </p:nvSpPr>
        <p:spPr/>
        <p:txBody>
          <a:bodyPr/>
          <a:lstStyle/>
          <a:p>
            <a:pPr>
              <a:defRPr/>
            </a:pPr>
            <a:fld id="{28BF65D7-E3CC-4B32-804A-97EED0AD67DF}" type="datetime1">
              <a:rPr lang="en-US"/>
              <a:pPr>
                <a:defRPr/>
              </a:pPr>
              <a:t>2/26/2020</a:t>
            </a:fld>
            <a:endParaRPr lang="en-US"/>
          </a:p>
        </p:txBody>
      </p:sp>
      <p:sp>
        <p:nvSpPr>
          <p:cNvPr id="3" name="Slide Number Placeholder 2"/>
          <p:cNvSpPr>
            <a:spLocks noGrp="1"/>
          </p:cNvSpPr>
          <p:nvPr>
            <p:ph type="sldNum" sz="quarter" idx="12"/>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46433A37-88B9-4929-A6CD-EAE2D6AE29D1}" type="slidenum">
              <a:rPr lang="en-US" altLang="en-US">
                <a:solidFill>
                  <a:srgbClr val="898989"/>
                </a:solidFill>
              </a:rPr>
              <a:pPr eaLnBrk="1" hangingPunct="1"/>
              <a:t>13</a:t>
            </a:fld>
            <a:endParaRPr lang="en-US" altLang="en-US">
              <a:solidFill>
                <a:srgbClr val="898989"/>
              </a:solidFill>
            </a:endParaRPr>
          </a:p>
        </p:txBody>
      </p:sp>
      <p:pic>
        <p:nvPicPr>
          <p:cNvPr id="4" name="Picture 1027" descr="E:\Media\Images\ch24\screen\ha5lf2421abc_a.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33600" y="914401"/>
            <a:ext cx="7543800" cy="5643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31265004"/>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5" presetClass="entr" presetSubtype="1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heckerboard(across)">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1981200" y="152400"/>
            <a:ext cx="8229600" cy="1143000"/>
          </a:xfrm>
        </p:spPr>
        <p:txBody>
          <a:bodyPr/>
          <a:lstStyle/>
          <a:p>
            <a:pPr eaLnBrk="1" hangingPunct="1"/>
            <a:r>
              <a:rPr lang="en-US" altLang="en-US" smtClean="0"/>
              <a:t>Small Intestine</a:t>
            </a:r>
          </a:p>
        </p:txBody>
      </p:sp>
      <p:sp>
        <p:nvSpPr>
          <p:cNvPr id="16387" name="Rectangle 3"/>
          <p:cNvSpPr>
            <a:spLocks noGrp="1" noChangeArrowheads="1"/>
          </p:cNvSpPr>
          <p:nvPr>
            <p:ph sz="half" idx="1"/>
          </p:nvPr>
        </p:nvSpPr>
        <p:spPr>
          <a:xfrm>
            <a:off x="2057400" y="1066800"/>
            <a:ext cx="5334000" cy="5410200"/>
          </a:xfrm>
        </p:spPr>
        <p:txBody>
          <a:bodyPr/>
          <a:lstStyle/>
          <a:p>
            <a:pPr eaLnBrk="1" hangingPunct="1">
              <a:lnSpc>
                <a:spcPct val="90000"/>
              </a:lnSpc>
            </a:pPr>
            <a:r>
              <a:rPr lang="en-US" altLang="en-US" sz="2400"/>
              <a:t>Nutrients from the food pass into the </a:t>
            </a:r>
            <a:r>
              <a:rPr lang="en-US" altLang="en-US" sz="2400">
                <a:solidFill>
                  <a:srgbClr val="FF0000"/>
                </a:solidFill>
              </a:rPr>
              <a:t>bloodstream</a:t>
            </a:r>
            <a:r>
              <a:rPr lang="en-US" altLang="en-US" sz="2400"/>
              <a:t> through the small intestine walls.</a:t>
            </a:r>
          </a:p>
          <a:p>
            <a:pPr eaLnBrk="1" hangingPunct="1">
              <a:lnSpc>
                <a:spcPct val="90000"/>
              </a:lnSpc>
            </a:pPr>
            <a:endParaRPr lang="en-US" altLang="en-US" sz="2400"/>
          </a:p>
          <a:p>
            <a:pPr eaLnBrk="1" hangingPunct="1">
              <a:lnSpc>
                <a:spcPct val="90000"/>
              </a:lnSpc>
            </a:pPr>
            <a:r>
              <a:rPr lang="en-US" altLang="en-US" sz="2400"/>
              <a:t>Absorbs:</a:t>
            </a:r>
          </a:p>
          <a:p>
            <a:pPr lvl="1" eaLnBrk="1" hangingPunct="1">
              <a:lnSpc>
                <a:spcPct val="90000"/>
              </a:lnSpc>
            </a:pPr>
            <a:r>
              <a:rPr lang="en-US" altLang="en-US" smtClean="0"/>
              <a:t>80% ingested water</a:t>
            </a:r>
          </a:p>
          <a:p>
            <a:pPr lvl="1" eaLnBrk="1" hangingPunct="1">
              <a:lnSpc>
                <a:spcPct val="90000"/>
              </a:lnSpc>
            </a:pPr>
            <a:r>
              <a:rPr lang="en-US" altLang="en-US" smtClean="0"/>
              <a:t>Vitamins</a:t>
            </a:r>
          </a:p>
          <a:p>
            <a:pPr lvl="1" eaLnBrk="1" hangingPunct="1">
              <a:lnSpc>
                <a:spcPct val="90000"/>
              </a:lnSpc>
            </a:pPr>
            <a:r>
              <a:rPr lang="en-US" altLang="en-US" smtClean="0"/>
              <a:t>Minerals</a:t>
            </a:r>
          </a:p>
          <a:p>
            <a:pPr lvl="1" eaLnBrk="1" hangingPunct="1">
              <a:lnSpc>
                <a:spcPct val="90000"/>
              </a:lnSpc>
            </a:pPr>
            <a:r>
              <a:rPr lang="en-US" altLang="en-US" smtClean="0"/>
              <a:t>Carbohydrates</a:t>
            </a:r>
          </a:p>
          <a:p>
            <a:pPr lvl="1" eaLnBrk="1" hangingPunct="1">
              <a:lnSpc>
                <a:spcPct val="90000"/>
              </a:lnSpc>
            </a:pPr>
            <a:r>
              <a:rPr lang="en-US" altLang="en-US" smtClean="0"/>
              <a:t>Proteins</a:t>
            </a:r>
          </a:p>
          <a:p>
            <a:pPr lvl="1" eaLnBrk="1" hangingPunct="1">
              <a:lnSpc>
                <a:spcPct val="90000"/>
              </a:lnSpc>
            </a:pPr>
            <a:r>
              <a:rPr lang="en-US" altLang="en-US" smtClean="0"/>
              <a:t>Lipids</a:t>
            </a:r>
          </a:p>
          <a:p>
            <a:pPr lvl="1" eaLnBrk="1" hangingPunct="1">
              <a:lnSpc>
                <a:spcPct val="90000"/>
              </a:lnSpc>
              <a:buFontTx/>
              <a:buNone/>
            </a:pPr>
            <a:endParaRPr lang="en-US" altLang="en-US" smtClean="0"/>
          </a:p>
          <a:p>
            <a:pPr lvl="1" eaLnBrk="1" hangingPunct="1">
              <a:lnSpc>
                <a:spcPct val="90000"/>
              </a:lnSpc>
              <a:buFont typeface="Arial" panose="020B0604020202020204" pitchFamily="34" charset="0"/>
              <a:buChar char="•"/>
            </a:pPr>
            <a:r>
              <a:rPr lang="en-US" altLang="en-US" smtClean="0"/>
              <a:t>Secretes </a:t>
            </a:r>
            <a:r>
              <a:rPr lang="en-US" altLang="en-US" smtClean="0">
                <a:solidFill>
                  <a:srgbClr val="FF0000"/>
                </a:solidFill>
              </a:rPr>
              <a:t>digestive enzymes</a:t>
            </a:r>
          </a:p>
          <a:p>
            <a:pPr lvl="1" eaLnBrk="1" hangingPunct="1">
              <a:lnSpc>
                <a:spcPct val="90000"/>
              </a:lnSpc>
            </a:pPr>
            <a:endParaRPr lang="en-US" altLang="en-US" sz="2000"/>
          </a:p>
          <a:p>
            <a:pPr lvl="1" eaLnBrk="1" hangingPunct="1">
              <a:lnSpc>
                <a:spcPct val="90000"/>
              </a:lnSpc>
              <a:buFontTx/>
              <a:buNone/>
            </a:pPr>
            <a:endParaRPr lang="en-US" altLang="en-US" sz="2000"/>
          </a:p>
        </p:txBody>
      </p:sp>
      <p:sp>
        <p:nvSpPr>
          <p:cNvPr id="11268"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fld id="{A3171271-8A8B-458D-BB61-D61D033E6C12}" type="slidenum">
              <a:rPr lang="en-US" altLang="en-US" sz="1200">
                <a:latin typeface="Arial" panose="020B0604020202020204" pitchFamily="34" charset="0"/>
              </a:rPr>
              <a:pPr eaLnBrk="1" hangingPunct="1">
                <a:spcBef>
                  <a:spcPct val="0"/>
                </a:spcBef>
                <a:buFontTx/>
                <a:buNone/>
              </a:pPr>
              <a:t>14</a:t>
            </a:fld>
            <a:endParaRPr lang="en-US" altLang="en-US" sz="1200">
              <a:latin typeface="Arial" panose="020B0604020202020204" pitchFamily="34" charset="0"/>
            </a:endParaRPr>
          </a:p>
        </p:txBody>
      </p:sp>
      <p:graphicFrame>
        <p:nvGraphicFramePr>
          <p:cNvPr id="17412" name="Object 4"/>
          <p:cNvGraphicFramePr>
            <a:graphicFrameLocks noChangeAspect="1"/>
          </p:cNvGraphicFramePr>
          <p:nvPr/>
        </p:nvGraphicFramePr>
        <p:xfrm>
          <a:off x="7086601" y="1752600"/>
          <a:ext cx="3394075" cy="4114800"/>
        </p:xfrm>
        <a:graphic>
          <a:graphicData uri="http://schemas.openxmlformats.org/presentationml/2006/ole">
            <mc:AlternateContent xmlns:mc="http://schemas.openxmlformats.org/markup-compatibility/2006">
              <mc:Choice xmlns:v="urn:schemas-microsoft-com:vml" Requires="v">
                <p:oleObj spid="_x0000_s2053" name="Photo Editor Photo" r:id="rId4" imgW="3772427" imgH="4571429" progId="MSPhotoEd.3">
                  <p:embed/>
                </p:oleObj>
              </mc:Choice>
              <mc:Fallback>
                <p:oleObj name="Photo Editor Photo" r:id="rId4" imgW="3772427" imgH="4571429" progId="MSPhotoEd.3">
                  <p:embed/>
                  <p:pic>
                    <p:nvPicPr>
                      <p:cNvPr id="17412" name="Object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086601" y="1752600"/>
                        <a:ext cx="3394075"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Tree>
    <p:extLst>
      <p:ext uri="{BB962C8B-B14F-4D97-AF65-F5344CB8AC3E}">
        <p14:creationId xmlns:p14="http://schemas.microsoft.com/office/powerpoint/2010/main" val="2013755207"/>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2" presetClass="entr" presetSubtype="2" fill="hold" grpId="0" nodeType="after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animEffect transition="in" filter="slide(fromRight)">
                                      <p:cBhvr>
                                        <p:cTn id="7" dur="500"/>
                                        <p:tgtEl>
                                          <p:spTgt spid="16387">
                                            <p:txEl>
                                              <p:pRg st="0" end="0"/>
                                            </p:txEl>
                                          </p:spTgt>
                                        </p:tgtEl>
                                      </p:cBhvr>
                                    </p:animEffect>
                                  </p:childTnLst>
                                </p:cTn>
                              </p:par>
                            </p:childTnLst>
                          </p:cTn>
                        </p:par>
                        <p:par>
                          <p:cTn id="8" fill="hold" nodeType="afterGroup">
                            <p:stCondLst>
                              <p:cond delay="500"/>
                            </p:stCondLst>
                            <p:childTnLst>
                              <p:par>
                                <p:cTn id="9" presetID="12" presetClass="entr" presetSubtype="2" fill="hold" grpId="0" nodeType="afterEffect">
                                  <p:stCondLst>
                                    <p:cond delay="0"/>
                                  </p:stCondLst>
                                  <p:childTnLst>
                                    <p:set>
                                      <p:cBhvr>
                                        <p:cTn id="10" dur="1" fill="hold">
                                          <p:stCondLst>
                                            <p:cond delay="0"/>
                                          </p:stCondLst>
                                        </p:cTn>
                                        <p:tgtEl>
                                          <p:spTgt spid="16387">
                                            <p:txEl>
                                              <p:pRg st="2" end="2"/>
                                            </p:txEl>
                                          </p:spTgt>
                                        </p:tgtEl>
                                        <p:attrNameLst>
                                          <p:attrName>style.visibility</p:attrName>
                                        </p:attrNameLst>
                                      </p:cBhvr>
                                      <p:to>
                                        <p:strVal val="visible"/>
                                      </p:to>
                                    </p:set>
                                    <p:animEffect transition="in" filter="slide(fromRight)">
                                      <p:cBhvr>
                                        <p:cTn id="11" dur="500"/>
                                        <p:tgtEl>
                                          <p:spTgt spid="16387">
                                            <p:txEl>
                                              <p:pRg st="2" end="2"/>
                                            </p:txEl>
                                          </p:spTgt>
                                        </p:tgtEl>
                                      </p:cBhvr>
                                    </p:animEffect>
                                  </p:childTnLst>
                                </p:cTn>
                              </p:par>
                              <p:par>
                                <p:cTn id="12" presetID="12" presetClass="entr" presetSubtype="2" fill="hold" grpId="0" nodeType="withEffect">
                                  <p:stCondLst>
                                    <p:cond delay="0"/>
                                  </p:stCondLst>
                                  <p:childTnLst>
                                    <p:set>
                                      <p:cBhvr>
                                        <p:cTn id="13" dur="1" fill="hold">
                                          <p:stCondLst>
                                            <p:cond delay="0"/>
                                          </p:stCondLst>
                                        </p:cTn>
                                        <p:tgtEl>
                                          <p:spTgt spid="16387">
                                            <p:txEl>
                                              <p:pRg st="3" end="3"/>
                                            </p:txEl>
                                          </p:spTgt>
                                        </p:tgtEl>
                                        <p:attrNameLst>
                                          <p:attrName>style.visibility</p:attrName>
                                        </p:attrNameLst>
                                      </p:cBhvr>
                                      <p:to>
                                        <p:strVal val="visible"/>
                                      </p:to>
                                    </p:set>
                                    <p:animEffect transition="in" filter="slide(fromRight)">
                                      <p:cBhvr>
                                        <p:cTn id="14" dur="500"/>
                                        <p:tgtEl>
                                          <p:spTgt spid="16387">
                                            <p:txEl>
                                              <p:pRg st="3" end="3"/>
                                            </p:txEl>
                                          </p:spTgt>
                                        </p:tgtEl>
                                      </p:cBhvr>
                                    </p:animEffect>
                                  </p:childTnLst>
                                </p:cTn>
                              </p:par>
                              <p:par>
                                <p:cTn id="15" presetID="12" presetClass="entr" presetSubtype="2" fill="hold" grpId="0" nodeType="withEffect">
                                  <p:stCondLst>
                                    <p:cond delay="0"/>
                                  </p:stCondLst>
                                  <p:childTnLst>
                                    <p:set>
                                      <p:cBhvr>
                                        <p:cTn id="16" dur="1" fill="hold">
                                          <p:stCondLst>
                                            <p:cond delay="0"/>
                                          </p:stCondLst>
                                        </p:cTn>
                                        <p:tgtEl>
                                          <p:spTgt spid="16387">
                                            <p:txEl>
                                              <p:pRg st="4" end="4"/>
                                            </p:txEl>
                                          </p:spTgt>
                                        </p:tgtEl>
                                        <p:attrNameLst>
                                          <p:attrName>style.visibility</p:attrName>
                                        </p:attrNameLst>
                                      </p:cBhvr>
                                      <p:to>
                                        <p:strVal val="visible"/>
                                      </p:to>
                                    </p:set>
                                    <p:animEffect transition="in" filter="slide(fromRight)">
                                      <p:cBhvr>
                                        <p:cTn id="17" dur="500"/>
                                        <p:tgtEl>
                                          <p:spTgt spid="16387">
                                            <p:txEl>
                                              <p:pRg st="4" end="4"/>
                                            </p:txEl>
                                          </p:spTgt>
                                        </p:tgtEl>
                                      </p:cBhvr>
                                    </p:animEffect>
                                  </p:childTnLst>
                                </p:cTn>
                              </p:par>
                              <p:par>
                                <p:cTn id="18" presetID="12" presetClass="entr" presetSubtype="2" fill="hold" grpId="0" nodeType="withEffect">
                                  <p:stCondLst>
                                    <p:cond delay="0"/>
                                  </p:stCondLst>
                                  <p:childTnLst>
                                    <p:set>
                                      <p:cBhvr>
                                        <p:cTn id="19" dur="1" fill="hold">
                                          <p:stCondLst>
                                            <p:cond delay="0"/>
                                          </p:stCondLst>
                                        </p:cTn>
                                        <p:tgtEl>
                                          <p:spTgt spid="16387">
                                            <p:txEl>
                                              <p:pRg st="5" end="5"/>
                                            </p:txEl>
                                          </p:spTgt>
                                        </p:tgtEl>
                                        <p:attrNameLst>
                                          <p:attrName>style.visibility</p:attrName>
                                        </p:attrNameLst>
                                      </p:cBhvr>
                                      <p:to>
                                        <p:strVal val="visible"/>
                                      </p:to>
                                    </p:set>
                                    <p:animEffect transition="in" filter="slide(fromRight)">
                                      <p:cBhvr>
                                        <p:cTn id="20" dur="500"/>
                                        <p:tgtEl>
                                          <p:spTgt spid="16387">
                                            <p:txEl>
                                              <p:pRg st="5" end="5"/>
                                            </p:txEl>
                                          </p:spTgt>
                                        </p:tgtEl>
                                      </p:cBhvr>
                                    </p:animEffect>
                                  </p:childTnLst>
                                </p:cTn>
                              </p:par>
                              <p:par>
                                <p:cTn id="21" presetID="12" presetClass="entr" presetSubtype="2" fill="hold" grpId="0" nodeType="withEffect">
                                  <p:stCondLst>
                                    <p:cond delay="0"/>
                                  </p:stCondLst>
                                  <p:childTnLst>
                                    <p:set>
                                      <p:cBhvr>
                                        <p:cTn id="22" dur="1" fill="hold">
                                          <p:stCondLst>
                                            <p:cond delay="0"/>
                                          </p:stCondLst>
                                        </p:cTn>
                                        <p:tgtEl>
                                          <p:spTgt spid="16387">
                                            <p:txEl>
                                              <p:pRg st="6" end="6"/>
                                            </p:txEl>
                                          </p:spTgt>
                                        </p:tgtEl>
                                        <p:attrNameLst>
                                          <p:attrName>style.visibility</p:attrName>
                                        </p:attrNameLst>
                                      </p:cBhvr>
                                      <p:to>
                                        <p:strVal val="visible"/>
                                      </p:to>
                                    </p:set>
                                    <p:animEffect transition="in" filter="slide(fromRight)">
                                      <p:cBhvr>
                                        <p:cTn id="23" dur="500"/>
                                        <p:tgtEl>
                                          <p:spTgt spid="16387">
                                            <p:txEl>
                                              <p:pRg st="6" end="6"/>
                                            </p:txEl>
                                          </p:spTgt>
                                        </p:tgtEl>
                                      </p:cBhvr>
                                    </p:animEffect>
                                  </p:childTnLst>
                                </p:cTn>
                              </p:par>
                              <p:par>
                                <p:cTn id="24" presetID="12" presetClass="entr" presetSubtype="2" fill="hold" grpId="0" nodeType="withEffect">
                                  <p:stCondLst>
                                    <p:cond delay="0"/>
                                  </p:stCondLst>
                                  <p:childTnLst>
                                    <p:set>
                                      <p:cBhvr>
                                        <p:cTn id="25" dur="1" fill="hold">
                                          <p:stCondLst>
                                            <p:cond delay="0"/>
                                          </p:stCondLst>
                                        </p:cTn>
                                        <p:tgtEl>
                                          <p:spTgt spid="16387">
                                            <p:txEl>
                                              <p:pRg st="7" end="7"/>
                                            </p:txEl>
                                          </p:spTgt>
                                        </p:tgtEl>
                                        <p:attrNameLst>
                                          <p:attrName>style.visibility</p:attrName>
                                        </p:attrNameLst>
                                      </p:cBhvr>
                                      <p:to>
                                        <p:strVal val="visible"/>
                                      </p:to>
                                    </p:set>
                                    <p:animEffect transition="in" filter="slide(fromRight)">
                                      <p:cBhvr>
                                        <p:cTn id="26" dur="500"/>
                                        <p:tgtEl>
                                          <p:spTgt spid="16387">
                                            <p:txEl>
                                              <p:pRg st="7" end="7"/>
                                            </p:txEl>
                                          </p:spTgt>
                                        </p:tgtEl>
                                      </p:cBhvr>
                                    </p:animEffect>
                                  </p:childTnLst>
                                </p:cTn>
                              </p:par>
                              <p:par>
                                <p:cTn id="27" presetID="12" presetClass="entr" presetSubtype="2" fill="hold" grpId="0" nodeType="withEffect">
                                  <p:stCondLst>
                                    <p:cond delay="0"/>
                                  </p:stCondLst>
                                  <p:childTnLst>
                                    <p:set>
                                      <p:cBhvr>
                                        <p:cTn id="28" dur="1" fill="hold">
                                          <p:stCondLst>
                                            <p:cond delay="0"/>
                                          </p:stCondLst>
                                        </p:cTn>
                                        <p:tgtEl>
                                          <p:spTgt spid="16387">
                                            <p:txEl>
                                              <p:pRg st="8" end="8"/>
                                            </p:txEl>
                                          </p:spTgt>
                                        </p:tgtEl>
                                        <p:attrNameLst>
                                          <p:attrName>style.visibility</p:attrName>
                                        </p:attrNameLst>
                                      </p:cBhvr>
                                      <p:to>
                                        <p:strVal val="visible"/>
                                      </p:to>
                                    </p:set>
                                    <p:animEffect transition="in" filter="slide(fromRight)">
                                      <p:cBhvr>
                                        <p:cTn id="29" dur="500"/>
                                        <p:tgtEl>
                                          <p:spTgt spid="16387">
                                            <p:txEl>
                                              <p:pRg st="8" end="8"/>
                                            </p:txEl>
                                          </p:spTgt>
                                        </p:tgtEl>
                                      </p:cBhvr>
                                    </p:animEffect>
                                  </p:childTnLst>
                                </p:cTn>
                              </p:par>
                              <p:par>
                                <p:cTn id="30" presetID="12" presetClass="entr" presetSubtype="2" fill="hold" grpId="0" nodeType="withEffect">
                                  <p:stCondLst>
                                    <p:cond delay="0"/>
                                  </p:stCondLst>
                                  <p:childTnLst>
                                    <p:set>
                                      <p:cBhvr>
                                        <p:cTn id="31" dur="1" fill="hold">
                                          <p:stCondLst>
                                            <p:cond delay="0"/>
                                          </p:stCondLst>
                                        </p:cTn>
                                        <p:tgtEl>
                                          <p:spTgt spid="16387">
                                            <p:txEl>
                                              <p:pRg st="10" end="10"/>
                                            </p:txEl>
                                          </p:spTgt>
                                        </p:tgtEl>
                                        <p:attrNameLst>
                                          <p:attrName>style.visibility</p:attrName>
                                        </p:attrNameLst>
                                      </p:cBhvr>
                                      <p:to>
                                        <p:strVal val="visible"/>
                                      </p:to>
                                    </p:set>
                                    <p:animEffect transition="in" filter="slide(fromRight)">
                                      <p:cBhvr>
                                        <p:cTn id="32" dur="500"/>
                                        <p:tgtEl>
                                          <p:spTgt spid="16387">
                                            <p:txEl>
                                              <p:pRg st="10" end="10"/>
                                            </p:txEl>
                                          </p:spTgt>
                                        </p:tgtEl>
                                      </p:cBhvr>
                                    </p:animEffect>
                                  </p:childTnLst>
                                </p:cTn>
                              </p:par>
                            </p:childTnLst>
                          </p:cTn>
                        </p:par>
                        <p:par>
                          <p:cTn id="33" fill="hold" nodeType="afterGroup">
                            <p:stCondLst>
                              <p:cond delay="1000"/>
                            </p:stCondLst>
                            <p:childTnLst>
                              <p:par>
                                <p:cTn id="34" presetID="23" presetClass="entr" presetSubtype="528" fill="hold" nodeType="afterEffect">
                                  <p:stCondLst>
                                    <p:cond delay="0"/>
                                  </p:stCondLst>
                                  <p:childTnLst>
                                    <p:set>
                                      <p:cBhvr>
                                        <p:cTn id="35" dur="1" fill="hold">
                                          <p:stCondLst>
                                            <p:cond delay="0"/>
                                          </p:stCondLst>
                                        </p:cTn>
                                        <p:tgtEl>
                                          <p:spTgt spid="17412"/>
                                        </p:tgtEl>
                                        <p:attrNameLst>
                                          <p:attrName>style.visibility</p:attrName>
                                        </p:attrNameLst>
                                      </p:cBhvr>
                                      <p:to>
                                        <p:strVal val="visible"/>
                                      </p:to>
                                    </p:set>
                                    <p:anim calcmode="lin" valueType="num">
                                      <p:cBhvr>
                                        <p:cTn id="36" dur="500" fill="hold"/>
                                        <p:tgtEl>
                                          <p:spTgt spid="17412"/>
                                        </p:tgtEl>
                                        <p:attrNameLst>
                                          <p:attrName>ppt_w</p:attrName>
                                        </p:attrNameLst>
                                      </p:cBhvr>
                                      <p:tavLst>
                                        <p:tav tm="0">
                                          <p:val>
                                            <p:fltVal val="0"/>
                                          </p:val>
                                        </p:tav>
                                        <p:tav tm="100000">
                                          <p:val>
                                            <p:strVal val="#ppt_w"/>
                                          </p:val>
                                        </p:tav>
                                      </p:tavLst>
                                    </p:anim>
                                    <p:anim calcmode="lin" valueType="num">
                                      <p:cBhvr>
                                        <p:cTn id="37" dur="500" fill="hold"/>
                                        <p:tgtEl>
                                          <p:spTgt spid="17412"/>
                                        </p:tgtEl>
                                        <p:attrNameLst>
                                          <p:attrName>ppt_h</p:attrName>
                                        </p:attrNameLst>
                                      </p:cBhvr>
                                      <p:tavLst>
                                        <p:tav tm="0">
                                          <p:val>
                                            <p:fltVal val="0"/>
                                          </p:val>
                                        </p:tav>
                                        <p:tav tm="100000">
                                          <p:val>
                                            <p:strVal val="#ppt_h"/>
                                          </p:val>
                                        </p:tav>
                                      </p:tavLst>
                                    </p:anim>
                                    <p:anim calcmode="lin" valueType="num">
                                      <p:cBhvr>
                                        <p:cTn id="38" dur="500" fill="hold"/>
                                        <p:tgtEl>
                                          <p:spTgt spid="17412"/>
                                        </p:tgtEl>
                                        <p:attrNameLst>
                                          <p:attrName>ppt_x</p:attrName>
                                        </p:attrNameLst>
                                      </p:cBhvr>
                                      <p:tavLst>
                                        <p:tav tm="0">
                                          <p:val>
                                            <p:fltVal val="0.5"/>
                                          </p:val>
                                        </p:tav>
                                        <p:tav tm="100000">
                                          <p:val>
                                            <p:strVal val="#ppt_x"/>
                                          </p:val>
                                        </p:tav>
                                      </p:tavLst>
                                    </p:anim>
                                    <p:anim calcmode="lin" valueType="num">
                                      <p:cBhvr>
                                        <p:cTn id="39" dur="500" fill="hold"/>
                                        <p:tgtEl>
                                          <p:spTgt spid="17412"/>
                                        </p:tgtEl>
                                        <p:attrNameLst>
                                          <p:attrName>ppt_y</p:attrName>
                                        </p:attrNameLst>
                                      </p:cBhvr>
                                      <p:tavLst>
                                        <p:tav tm="0">
                                          <p:val>
                                            <p:fltVal val="0.5"/>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7" grpId="0" build="p" autoUpdateAnimBg="0" advAuto="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4"/>
          <p:cNvSpPr>
            <a:spLocks noGrp="1" noChangeArrowheads="1"/>
          </p:cNvSpPr>
          <p:nvPr>
            <p:ph type="title"/>
          </p:nvPr>
        </p:nvSpPr>
        <p:spPr>
          <a:xfrm>
            <a:off x="1981200" y="0"/>
            <a:ext cx="8229600" cy="1143000"/>
          </a:xfrm>
        </p:spPr>
        <p:txBody>
          <a:bodyPr/>
          <a:lstStyle/>
          <a:p>
            <a:pPr eaLnBrk="1" hangingPunct="1"/>
            <a:r>
              <a:rPr lang="en-US" altLang="en-US" smtClean="0"/>
              <a:t>Large Intestine</a:t>
            </a:r>
          </a:p>
        </p:txBody>
      </p:sp>
      <p:sp>
        <p:nvSpPr>
          <p:cNvPr id="11269" name="Rectangle 5"/>
          <p:cNvSpPr>
            <a:spLocks noGrp="1" noChangeArrowheads="1"/>
          </p:cNvSpPr>
          <p:nvPr>
            <p:ph type="body" sz="half" idx="1"/>
          </p:nvPr>
        </p:nvSpPr>
        <p:spPr>
          <a:xfrm>
            <a:off x="1524000" y="1066801"/>
            <a:ext cx="5791200" cy="4525963"/>
          </a:xfrm>
        </p:spPr>
        <p:txBody>
          <a:bodyPr/>
          <a:lstStyle/>
          <a:p>
            <a:pPr eaLnBrk="1" hangingPunct="1"/>
            <a:r>
              <a:rPr lang="en-US" altLang="en-US"/>
              <a:t>About </a:t>
            </a:r>
            <a:r>
              <a:rPr lang="en-US" altLang="en-US">
                <a:solidFill>
                  <a:srgbClr val="FF0000"/>
                </a:solidFill>
              </a:rPr>
              <a:t>5 feet </a:t>
            </a:r>
            <a:r>
              <a:rPr lang="en-US" altLang="en-US"/>
              <a:t>long</a:t>
            </a:r>
          </a:p>
          <a:p>
            <a:pPr eaLnBrk="1" hangingPunct="1"/>
            <a:r>
              <a:rPr lang="en-US" altLang="en-US"/>
              <a:t>Accepts what small intestines don’t absorb</a:t>
            </a:r>
          </a:p>
          <a:p>
            <a:pPr eaLnBrk="1" hangingPunct="1"/>
            <a:r>
              <a:rPr lang="en-US" altLang="en-US">
                <a:solidFill>
                  <a:srgbClr val="FF0000"/>
                </a:solidFill>
              </a:rPr>
              <a:t>Rectum</a:t>
            </a:r>
            <a:r>
              <a:rPr lang="en-US" altLang="en-US"/>
              <a:t> (short term storage which holds feces before it is expelled).</a:t>
            </a:r>
          </a:p>
          <a:p>
            <a:pPr eaLnBrk="1" hangingPunct="1"/>
            <a:endParaRPr lang="en-US" altLang="en-US"/>
          </a:p>
        </p:txBody>
      </p:sp>
      <p:pic>
        <p:nvPicPr>
          <p:cNvPr id="11271" name="Picture 7" descr="digest5"/>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a:xfrm>
            <a:off x="8001001" y="838201"/>
            <a:ext cx="2238375" cy="4333875"/>
          </a:xfrm>
          <a:noFill/>
        </p:spPr>
      </p:pic>
      <p:sp>
        <p:nvSpPr>
          <p:cNvPr id="12293"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CA" altLang="en-US" sz="1200">
              <a:latin typeface="Arial" panose="020B0604020202020204" pitchFamily="34" charset="0"/>
            </a:endParaRPr>
          </a:p>
        </p:txBody>
      </p:sp>
    </p:spTree>
    <p:extLst>
      <p:ext uri="{BB962C8B-B14F-4D97-AF65-F5344CB8AC3E}">
        <p14:creationId xmlns:p14="http://schemas.microsoft.com/office/powerpoint/2010/main" val="3118769388"/>
      </p:ext>
    </p:extLst>
  </p:cSld>
  <p:clrMapOvr>
    <a:masterClrMapping/>
  </p:clrMapOvr>
  <p:transition>
    <p:cover dir="d"/>
    <p:sndAc>
      <p:stSnd>
        <p:snd r:embed="rId3" name="chimes.wav"/>
      </p:stSnd>
    </p:sndAc>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1271"/>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269">
                                            <p:txEl>
                                              <p:pRg st="0" end="0"/>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269">
                                            <p:txEl>
                                              <p:pRg st="1" end="1"/>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26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9" grpId="0" build="p"/>
    </p:bld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2514600" y="0"/>
            <a:ext cx="7772400" cy="1143000"/>
          </a:xfrm>
        </p:spPr>
        <p:txBody>
          <a:bodyPr/>
          <a:lstStyle/>
          <a:p>
            <a:pPr eaLnBrk="1" hangingPunct="1"/>
            <a:r>
              <a:rPr lang="en-US" altLang="en-US" smtClean="0"/>
              <a:t>Large Intestine</a:t>
            </a:r>
          </a:p>
        </p:txBody>
      </p:sp>
      <p:sp>
        <p:nvSpPr>
          <p:cNvPr id="22531" name="Rectangle 3"/>
          <p:cNvSpPr>
            <a:spLocks noGrp="1" noChangeArrowheads="1"/>
          </p:cNvSpPr>
          <p:nvPr>
            <p:ph idx="1"/>
          </p:nvPr>
        </p:nvSpPr>
        <p:spPr>
          <a:xfrm>
            <a:off x="1524000" y="762000"/>
            <a:ext cx="4495800" cy="4724400"/>
          </a:xfrm>
        </p:spPr>
        <p:txBody>
          <a:bodyPr/>
          <a:lstStyle/>
          <a:p>
            <a:pPr eaLnBrk="1" hangingPunct="1"/>
            <a:r>
              <a:rPr lang="en-US" altLang="en-US"/>
              <a:t>Functions</a:t>
            </a:r>
          </a:p>
          <a:p>
            <a:pPr lvl="1" eaLnBrk="1" hangingPunct="1"/>
            <a:r>
              <a:rPr lang="en-US" altLang="en-US"/>
              <a:t>Bacterial digestion</a:t>
            </a:r>
          </a:p>
          <a:p>
            <a:pPr lvl="2" eaLnBrk="1" hangingPunct="1"/>
            <a:r>
              <a:rPr lang="en-US" altLang="en-US" smtClean="0">
                <a:solidFill>
                  <a:srgbClr val="FF0000"/>
                </a:solidFill>
              </a:rPr>
              <a:t>Ferment carbohydrates</a:t>
            </a:r>
          </a:p>
          <a:p>
            <a:pPr lvl="2" eaLnBrk="1" hangingPunct="1"/>
            <a:r>
              <a:rPr lang="en-US" altLang="en-US" smtClean="0">
                <a:solidFill>
                  <a:srgbClr val="FF0000"/>
                </a:solidFill>
              </a:rPr>
              <a:t>Protein breakdown</a:t>
            </a:r>
          </a:p>
        </p:txBody>
      </p:sp>
      <p:sp>
        <p:nvSpPr>
          <p:cNvPr id="13316"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CA" altLang="en-US" sz="1200">
              <a:latin typeface="Arial" panose="020B0604020202020204" pitchFamily="34" charset="0"/>
            </a:endParaRPr>
          </a:p>
        </p:txBody>
      </p:sp>
      <p:sp>
        <p:nvSpPr>
          <p:cNvPr id="22532" name="Text Box 4"/>
          <p:cNvSpPr txBox="1">
            <a:spLocks noChangeArrowheads="1"/>
          </p:cNvSpPr>
          <p:nvPr/>
        </p:nvSpPr>
        <p:spPr bwMode="auto">
          <a:xfrm>
            <a:off x="1676400" y="3027363"/>
            <a:ext cx="4038600" cy="831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lvl="1" eaLnBrk="1" hangingPunct="1">
              <a:lnSpc>
                <a:spcPct val="90000"/>
              </a:lnSpc>
              <a:buFontTx/>
              <a:buChar char="–"/>
            </a:pPr>
            <a:r>
              <a:rPr lang="en-US" altLang="en-US" sz="1800">
                <a:latin typeface="Arial" panose="020B0604020202020204" pitchFamily="34" charset="0"/>
              </a:rPr>
              <a:t>  </a:t>
            </a:r>
            <a:r>
              <a:rPr lang="en-US" altLang="en-US" sz="2400">
                <a:latin typeface="Arial" panose="020B0604020202020204" pitchFamily="34" charset="0"/>
              </a:rPr>
              <a:t>Absorbs more </a:t>
            </a:r>
            <a:r>
              <a:rPr lang="en-US" altLang="en-US" sz="2400">
                <a:solidFill>
                  <a:srgbClr val="FF0000"/>
                </a:solidFill>
                <a:latin typeface="Arial" panose="020B0604020202020204" pitchFamily="34" charset="0"/>
              </a:rPr>
              <a:t>water</a:t>
            </a:r>
          </a:p>
          <a:p>
            <a:pPr lvl="1" eaLnBrk="1" hangingPunct="1">
              <a:lnSpc>
                <a:spcPct val="90000"/>
              </a:lnSpc>
              <a:buFontTx/>
              <a:buChar char="–"/>
            </a:pPr>
            <a:r>
              <a:rPr lang="en-US" altLang="en-US" sz="2400">
                <a:latin typeface="Arial" panose="020B0604020202020204" pitchFamily="34" charset="0"/>
              </a:rPr>
              <a:t> Concentrate </a:t>
            </a:r>
            <a:r>
              <a:rPr lang="en-US" altLang="en-US" sz="2400">
                <a:solidFill>
                  <a:srgbClr val="FF0000"/>
                </a:solidFill>
                <a:latin typeface="Arial" panose="020B0604020202020204" pitchFamily="34" charset="0"/>
              </a:rPr>
              <a:t>wastes</a:t>
            </a:r>
          </a:p>
        </p:txBody>
      </p:sp>
      <p:pic>
        <p:nvPicPr>
          <p:cNvPr id="6" name="Picture 3" descr="E:\Media\Images\ch24\screen\ha5lf2429a_a.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21350" y="1295401"/>
            <a:ext cx="4946650" cy="4005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58627898"/>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4" presetClass="entr" presetSubtype="32" fill="hold" grpId="0" nodeType="after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animEffect transition="in" filter="box(out)">
                                      <p:cBhvr>
                                        <p:cTn id="7" dur="500"/>
                                        <p:tgtEl>
                                          <p:spTgt spid="22531">
                                            <p:txEl>
                                              <p:pRg st="0" end="0"/>
                                            </p:txEl>
                                          </p:spTgt>
                                        </p:tgtEl>
                                      </p:cBhvr>
                                    </p:animEffect>
                                  </p:childTnLst>
                                </p:cTn>
                              </p:par>
                              <p:par>
                                <p:cTn id="8" presetID="4" presetClass="entr" presetSubtype="32" fill="hold" grpId="0" nodeType="withEffect">
                                  <p:stCondLst>
                                    <p:cond delay="0"/>
                                  </p:stCondLst>
                                  <p:childTnLst>
                                    <p:set>
                                      <p:cBhvr>
                                        <p:cTn id="9" dur="1" fill="hold">
                                          <p:stCondLst>
                                            <p:cond delay="0"/>
                                          </p:stCondLst>
                                        </p:cTn>
                                        <p:tgtEl>
                                          <p:spTgt spid="22531">
                                            <p:txEl>
                                              <p:pRg st="1" end="1"/>
                                            </p:txEl>
                                          </p:spTgt>
                                        </p:tgtEl>
                                        <p:attrNameLst>
                                          <p:attrName>style.visibility</p:attrName>
                                        </p:attrNameLst>
                                      </p:cBhvr>
                                      <p:to>
                                        <p:strVal val="visible"/>
                                      </p:to>
                                    </p:set>
                                    <p:animEffect transition="in" filter="box(out)">
                                      <p:cBhvr>
                                        <p:cTn id="10" dur="500"/>
                                        <p:tgtEl>
                                          <p:spTgt spid="22531">
                                            <p:txEl>
                                              <p:pRg st="1" end="1"/>
                                            </p:txEl>
                                          </p:spTgt>
                                        </p:tgtEl>
                                      </p:cBhvr>
                                    </p:animEffect>
                                  </p:childTnLst>
                                </p:cTn>
                              </p:par>
                              <p:par>
                                <p:cTn id="11" presetID="4" presetClass="entr" presetSubtype="32" fill="hold" grpId="0" nodeType="withEffect">
                                  <p:stCondLst>
                                    <p:cond delay="0"/>
                                  </p:stCondLst>
                                  <p:childTnLst>
                                    <p:set>
                                      <p:cBhvr>
                                        <p:cTn id="12" dur="1" fill="hold">
                                          <p:stCondLst>
                                            <p:cond delay="0"/>
                                          </p:stCondLst>
                                        </p:cTn>
                                        <p:tgtEl>
                                          <p:spTgt spid="22531">
                                            <p:txEl>
                                              <p:pRg st="2" end="2"/>
                                            </p:txEl>
                                          </p:spTgt>
                                        </p:tgtEl>
                                        <p:attrNameLst>
                                          <p:attrName>style.visibility</p:attrName>
                                        </p:attrNameLst>
                                      </p:cBhvr>
                                      <p:to>
                                        <p:strVal val="visible"/>
                                      </p:to>
                                    </p:set>
                                    <p:animEffect transition="in" filter="box(out)">
                                      <p:cBhvr>
                                        <p:cTn id="13" dur="500"/>
                                        <p:tgtEl>
                                          <p:spTgt spid="22531">
                                            <p:txEl>
                                              <p:pRg st="2" end="2"/>
                                            </p:txEl>
                                          </p:spTgt>
                                        </p:tgtEl>
                                      </p:cBhvr>
                                    </p:animEffect>
                                  </p:childTnLst>
                                </p:cTn>
                              </p:par>
                              <p:par>
                                <p:cTn id="14" presetID="4" presetClass="entr" presetSubtype="32" fill="hold" grpId="0" nodeType="withEffect">
                                  <p:stCondLst>
                                    <p:cond delay="0"/>
                                  </p:stCondLst>
                                  <p:childTnLst>
                                    <p:set>
                                      <p:cBhvr>
                                        <p:cTn id="15" dur="1" fill="hold">
                                          <p:stCondLst>
                                            <p:cond delay="0"/>
                                          </p:stCondLst>
                                        </p:cTn>
                                        <p:tgtEl>
                                          <p:spTgt spid="22531">
                                            <p:txEl>
                                              <p:pRg st="3" end="3"/>
                                            </p:txEl>
                                          </p:spTgt>
                                        </p:tgtEl>
                                        <p:attrNameLst>
                                          <p:attrName>style.visibility</p:attrName>
                                        </p:attrNameLst>
                                      </p:cBhvr>
                                      <p:to>
                                        <p:strVal val="visible"/>
                                      </p:to>
                                    </p:set>
                                    <p:animEffect transition="in" filter="box(out)">
                                      <p:cBhvr>
                                        <p:cTn id="16" dur="500"/>
                                        <p:tgtEl>
                                          <p:spTgt spid="22531">
                                            <p:txEl>
                                              <p:pRg st="3" end="3"/>
                                            </p:txEl>
                                          </p:spTgt>
                                        </p:tgtEl>
                                      </p:cBhvr>
                                    </p:animEffect>
                                  </p:childTnLst>
                                </p:cTn>
                              </p:par>
                            </p:childTnLst>
                          </p:cTn>
                        </p:par>
                        <p:par>
                          <p:cTn id="17" fill="hold" nodeType="afterGroup">
                            <p:stCondLst>
                              <p:cond delay="500"/>
                            </p:stCondLst>
                            <p:childTnLst>
                              <p:par>
                                <p:cTn id="18" presetID="9" presetClass="entr" presetSubtype="0" fill="hold" grpId="0" nodeType="afterEffect">
                                  <p:stCondLst>
                                    <p:cond delay="0"/>
                                  </p:stCondLst>
                                  <p:childTnLst>
                                    <p:set>
                                      <p:cBhvr>
                                        <p:cTn id="19" dur="1" fill="hold">
                                          <p:stCondLst>
                                            <p:cond delay="0"/>
                                          </p:stCondLst>
                                        </p:cTn>
                                        <p:tgtEl>
                                          <p:spTgt spid="22532"/>
                                        </p:tgtEl>
                                        <p:attrNameLst>
                                          <p:attrName>style.visibility</p:attrName>
                                        </p:attrNameLst>
                                      </p:cBhvr>
                                      <p:to>
                                        <p:strVal val="visible"/>
                                      </p:to>
                                    </p:set>
                                    <p:animEffect transition="in" filter="dissolve">
                                      <p:cBhvr>
                                        <p:cTn id="20" dur="500"/>
                                        <p:tgtEl>
                                          <p:spTgt spid="22532"/>
                                        </p:tgtEl>
                                      </p:cBhvr>
                                    </p:animEffect>
                                  </p:childTnLst>
                                </p:cTn>
                              </p:par>
                            </p:childTnLst>
                          </p:cTn>
                        </p:par>
                        <p:par>
                          <p:cTn id="21" fill="hold" nodeType="afterGroup">
                            <p:stCondLst>
                              <p:cond delay="1000"/>
                            </p:stCondLst>
                            <p:childTnLst>
                              <p:par>
                                <p:cTn id="22" presetID="15" presetClass="entr" presetSubtype="0" fill="hold" nodeType="afterEffect">
                                  <p:stCondLst>
                                    <p:cond delay="0"/>
                                  </p:stCondLst>
                                  <p:childTnLst>
                                    <p:set>
                                      <p:cBhvr>
                                        <p:cTn id="23" dur="1" fill="hold">
                                          <p:stCondLst>
                                            <p:cond delay="0"/>
                                          </p:stCondLst>
                                        </p:cTn>
                                        <p:tgtEl>
                                          <p:spTgt spid="6"/>
                                        </p:tgtEl>
                                        <p:attrNameLst>
                                          <p:attrName>style.visibility</p:attrName>
                                        </p:attrNameLst>
                                      </p:cBhvr>
                                      <p:to>
                                        <p:strVal val="visible"/>
                                      </p:to>
                                    </p:set>
                                    <p:anim calcmode="lin" valueType="num">
                                      <p:cBhvr>
                                        <p:cTn id="24" dur="1000" fill="hold"/>
                                        <p:tgtEl>
                                          <p:spTgt spid="6"/>
                                        </p:tgtEl>
                                        <p:attrNameLst>
                                          <p:attrName>ppt_w</p:attrName>
                                        </p:attrNameLst>
                                      </p:cBhvr>
                                      <p:tavLst>
                                        <p:tav tm="0">
                                          <p:val>
                                            <p:fltVal val="0"/>
                                          </p:val>
                                        </p:tav>
                                        <p:tav tm="100000">
                                          <p:val>
                                            <p:strVal val="#ppt_w"/>
                                          </p:val>
                                        </p:tav>
                                      </p:tavLst>
                                    </p:anim>
                                    <p:anim calcmode="lin" valueType="num">
                                      <p:cBhvr>
                                        <p:cTn id="25" dur="1000" fill="hold"/>
                                        <p:tgtEl>
                                          <p:spTgt spid="6"/>
                                        </p:tgtEl>
                                        <p:attrNameLst>
                                          <p:attrName>ppt_h</p:attrName>
                                        </p:attrNameLst>
                                      </p:cBhvr>
                                      <p:tavLst>
                                        <p:tav tm="0">
                                          <p:val>
                                            <p:fltVal val="0"/>
                                          </p:val>
                                        </p:tav>
                                        <p:tav tm="100000">
                                          <p:val>
                                            <p:strVal val="#ppt_h"/>
                                          </p:val>
                                        </p:tav>
                                      </p:tavLst>
                                    </p:anim>
                                    <p:anim calcmode="lin" valueType="num">
                                      <p:cBhvr>
                                        <p:cTn id="26" dur="1000" fill="hold"/>
                                        <p:tgtEl>
                                          <p:spTgt spid="6"/>
                                        </p:tgtEl>
                                        <p:attrNameLst>
                                          <p:attrName>ppt_x</p:attrName>
                                        </p:attrNameLst>
                                      </p:cBhvr>
                                      <p:tavLst>
                                        <p:tav tm="0" fmla="#ppt_x+(cos(-2*pi*(1-$))*-#ppt_x-sin(-2*pi*(1-$))*(1-#ppt_y))*(1-$)">
                                          <p:val>
                                            <p:fltVal val="0"/>
                                          </p:val>
                                        </p:tav>
                                        <p:tav tm="100000">
                                          <p:val>
                                            <p:fltVal val="1"/>
                                          </p:val>
                                        </p:tav>
                                      </p:tavLst>
                                    </p:anim>
                                    <p:anim calcmode="lin" valueType="num">
                                      <p:cBhvr>
                                        <p:cTn id="27" dur="1000" fill="hold"/>
                                        <p:tgtEl>
                                          <p:spTgt spid="6"/>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1" grpId="0" build="p" autoUpdateAnimBg="0" advAuto="0"/>
      <p:bldP spid="22532" grpId="0" autoUpdateAnimBg="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p:txBody>
          <a:bodyPr/>
          <a:lstStyle/>
          <a:p>
            <a:pPr eaLnBrk="1" hangingPunct="1"/>
            <a:r>
              <a:rPr lang="en-CA" altLang="en-US" smtClean="0"/>
              <a:t>Accessory Organs</a:t>
            </a:r>
          </a:p>
        </p:txBody>
      </p:sp>
      <p:sp>
        <p:nvSpPr>
          <p:cNvPr id="14339" name="Text Placeholder 2"/>
          <p:cNvSpPr>
            <a:spLocks noGrp="1"/>
          </p:cNvSpPr>
          <p:nvPr>
            <p:ph type="body" sz="half" idx="1"/>
          </p:nvPr>
        </p:nvSpPr>
        <p:spPr/>
        <p:txBody>
          <a:bodyPr/>
          <a:lstStyle/>
          <a:p>
            <a:pPr eaLnBrk="1" hangingPunct="1"/>
            <a:r>
              <a:rPr lang="en-CA" altLang="en-US" smtClean="0"/>
              <a:t>Not part of the path of food, but play a critical role.</a:t>
            </a:r>
          </a:p>
        </p:txBody>
      </p:sp>
      <p:sp>
        <p:nvSpPr>
          <p:cNvPr id="14340" name="Content Placeholder 3"/>
          <p:cNvSpPr>
            <a:spLocks noGrp="1"/>
          </p:cNvSpPr>
          <p:nvPr>
            <p:ph sz="half" idx="2"/>
          </p:nvPr>
        </p:nvSpPr>
        <p:spPr>
          <a:xfrm>
            <a:off x="1981200" y="3276601"/>
            <a:ext cx="4038600" cy="4525963"/>
          </a:xfrm>
        </p:spPr>
        <p:txBody>
          <a:bodyPr/>
          <a:lstStyle/>
          <a:p>
            <a:pPr eaLnBrk="1" hangingPunct="1"/>
            <a:r>
              <a:rPr lang="en-CA" altLang="en-US" smtClean="0"/>
              <a:t>Include: Liver, gall bladder, and pancreas</a:t>
            </a:r>
          </a:p>
        </p:txBody>
      </p:sp>
      <p:sp>
        <p:nvSpPr>
          <p:cNvPr id="14341" name="Date Placeholder 4"/>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CA" altLang="en-US" sz="1200">
              <a:latin typeface="Arial" panose="020B0604020202020204" pitchFamily="34" charset="0"/>
            </a:endParaRPr>
          </a:p>
        </p:txBody>
      </p:sp>
      <p:sp>
        <p:nvSpPr>
          <p:cNvPr id="14342"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CA" altLang="en-US" sz="1200">
              <a:latin typeface="Arial" panose="020B0604020202020204" pitchFamily="34" charset="0"/>
            </a:endParaRPr>
          </a:p>
        </p:txBody>
      </p:sp>
      <p:pic>
        <p:nvPicPr>
          <p:cNvPr id="7" name="Picture 3" descr="E:\Media\Images\ch24\screen\ha5lf2420_a.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72201" y="1676400"/>
            <a:ext cx="4398963" cy="304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01634513"/>
      </p:ext>
    </p:extLst>
  </p:cSld>
  <p:clrMapOvr>
    <a:masterClrMapping/>
  </p:clrMapOvr>
  <p:transition>
    <p:cover dir="d"/>
    <p:sndAc>
      <p:stSnd>
        <p:snd r:embed="rId3" name="chimes.wav"/>
      </p:stSnd>
    </p:sndAc>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left)">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4"/>
          <p:cNvSpPr>
            <a:spLocks noGrp="1" noChangeArrowheads="1"/>
          </p:cNvSpPr>
          <p:nvPr>
            <p:ph type="title"/>
          </p:nvPr>
        </p:nvSpPr>
        <p:spPr>
          <a:xfrm>
            <a:off x="2057400" y="0"/>
            <a:ext cx="8229600" cy="1143000"/>
          </a:xfrm>
        </p:spPr>
        <p:txBody>
          <a:bodyPr/>
          <a:lstStyle/>
          <a:p>
            <a:pPr eaLnBrk="1" hangingPunct="1"/>
            <a:r>
              <a:rPr lang="en-US" altLang="en-US" smtClean="0"/>
              <a:t>Liver</a:t>
            </a:r>
          </a:p>
        </p:txBody>
      </p:sp>
      <p:sp>
        <p:nvSpPr>
          <p:cNvPr id="13317" name="Rectangle 5"/>
          <p:cNvSpPr>
            <a:spLocks noGrp="1" noChangeArrowheads="1"/>
          </p:cNvSpPr>
          <p:nvPr>
            <p:ph type="body" sz="half" idx="1"/>
          </p:nvPr>
        </p:nvSpPr>
        <p:spPr>
          <a:xfrm>
            <a:off x="1676400" y="1143001"/>
            <a:ext cx="6324600" cy="4983163"/>
          </a:xfrm>
        </p:spPr>
        <p:txBody>
          <a:bodyPr/>
          <a:lstStyle/>
          <a:p>
            <a:pPr eaLnBrk="1" hangingPunct="1"/>
            <a:r>
              <a:rPr lang="en-US" altLang="en-US"/>
              <a:t>Directly affects digestion by producing </a:t>
            </a:r>
            <a:r>
              <a:rPr lang="en-US" altLang="en-US">
                <a:solidFill>
                  <a:srgbClr val="FF0000"/>
                </a:solidFill>
              </a:rPr>
              <a:t>bile</a:t>
            </a:r>
          </a:p>
          <a:p>
            <a:pPr lvl="1" eaLnBrk="1" hangingPunct="1"/>
            <a:r>
              <a:rPr lang="en-US" altLang="en-US"/>
              <a:t>Bile helps digest </a:t>
            </a:r>
            <a:r>
              <a:rPr lang="en-US" altLang="en-US">
                <a:solidFill>
                  <a:srgbClr val="FF0000"/>
                </a:solidFill>
              </a:rPr>
              <a:t>fat</a:t>
            </a:r>
          </a:p>
          <a:p>
            <a:pPr lvl="1" eaLnBrk="1" hangingPunct="1">
              <a:buFont typeface="Arial" panose="020B0604020202020204" pitchFamily="34" charset="0"/>
              <a:buChar char="•"/>
            </a:pPr>
            <a:r>
              <a:rPr lang="en-US" altLang="en-US" smtClean="0"/>
              <a:t>filters out </a:t>
            </a:r>
            <a:r>
              <a:rPr lang="en-US" altLang="en-US" smtClean="0">
                <a:solidFill>
                  <a:srgbClr val="FF0000"/>
                </a:solidFill>
              </a:rPr>
              <a:t>toxins</a:t>
            </a:r>
            <a:r>
              <a:rPr lang="en-US" altLang="en-US" smtClean="0"/>
              <a:t> and waste including </a:t>
            </a:r>
            <a:r>
              <a:rPr lang="en-US" altLang="en-US" smtClean="0">
                <a:solidFill>
                  <a:srgbClr val="FF0000"/>
                </a:solidFill>
              </a:rPr>
              <a:t>drugs</a:t>
            </a:r>
            <a:r>
              <a:rPr lang="en-US" altLang="en-US" smtClean="0"/>
              <a:t> and </a:t>
            </a:r>
            <a:r>
              <a:rPr lang="en-US" altLang="en-US" smtClean="0">
                <a:solidFill>
                  <a:srgbClr val="FF0000"/>
                </a:solidFill>
              </a:rPr>
              <a:t>alcohol</a:t>
            </a:r>
          </a:p>
          <a:p>
            <a:pPr lvl="1" eaLnBrk="1" hangingPunct="1">
              <a:buFont typeface="Arial" panose="020B0604020202020204" pitchFamily="34" charset="0"/>
              <a:buChar char="•"/>
            </a:pPr>
            <a:endParaRPr lang="en-US" altLang="en-US" smtClean="0"/>
          </a:p>
        </p:txBody>
      </p:sp>
      <p:pic>
        <p:nvPicPr>
          <p:cNvPr id="13319" name="Picture 7" descr="digest6"/>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a:xfrm>
            <a:off x="8077201" y="1"/>
            <a:ext cx="2238375" cy="4333875"/>
          </a:xfrm>
          <a:noFill/>
        </p:spPr>
      </p:pic>
      <p:sp>
        <p:nvSpPr>
          <p:cNvPr id="15365"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fld id="{8CA21D83-D1C0-4D6A-BA02-6317FF274D89}" type="slidenum">
              <a:rPr lang="en-US" altLang="en-US" sz="1200">
                <a:latin typeface="Arial" panose="020B0604020202020204" pitchFamily="34" charset="0"/>
              </a:rPr>
              <a:pPr eaLnBrk="1" hangingPunct="1">
                <a:spcBef>
                  <a:spcPct val="0"/>
                </a:spcBef>
                <a:buFontTx/>
                <a:buNone/>
              </a:pPr>
              <a:t>18</a:t>
            </a:fld>
            <a:endParaRPr lang="en-US" altLang="en-US" sz="1200">
              <a:latin typeface="Arial" panose="020B0604020202020204" pitchFamily="34" charset="0"/>
            </a:endParaRPr>
          </a:p>
        </p:txBody>
      </p:sp>
      <p:pic>
        <p:nvPicPr>
          <p:cNvPr id="6" name="Picture 11" descr="C:\WIN95\DESKTOP\00000015.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305800" y="4413250"/>
            <a:ext cx="2133600" cy="2444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18406079"/>
      </p:ext>
    </p:extLst>
  </p:cSld>
  <p:clrMapOvr>
    <a:masterClrMapping/>
  </p:clrMapOvr>
  <p:transition>
    <p:cover dir="d"/>
    <p:sndAc>
      <p:stSnd>
        <p:snd r:embed="rId3" name="chimes.wav"/>
      </p:stSnd>
    </p:sndAc>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3319"/>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317">
                                            <p:txEl>
                                              <p:pRg st="0" end="0"/>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317">
                                            <p:txEl>
                                              <p:pRg st="1" end="1"/>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3317">
                                            <p:txEl>
                                              <p:pRg st="2" end="2"/>
                                            </p:txEl>
                                          </p:spTgt>
                                        </p:tgtEl>
                                        <p:attrNameLst>
                                          <p:attrName>style.visibility</p:attrName>
                                        </p:attrNameLst>
                                      </p:cBhvr>
                                      <p:to>
                                        <p:strVal val="visible"/>
                                      </p:to>
                                    </p:set>
                                  </p:childTnLst>
                                </p:cTn>
                              </p:par>
                            </p:childTnLst>
                          </p:cTn>
                        </p:par>
                        <p:par>
                          <p:cTn id="17" fill="hold" nodeType="afterGroup">
                            <p:stCondLst>
                              <p:cond delay="0"/>
                            </p:stCondLst>
                            <p:childTnLst>
                              <p:par>
                                <p:cTn id="18" presetID="9" presetClass="entr" presetSubtype="0" fill="hold" nodeType="afterEffect">
                                  <p:stCondLst>
                                    <p:cond delay="0"/>
                                  </p:stCondLst>
                                  <p:childTnLst>
                                    <p:set>
                                      <p:cBhvr>
                                        <p:cTn id="19" dur="1" fill="hold">
                                          <p:stCondLst>
                                            <p:cond delay="0"/>
                                          </p:stCondLst>
                                        </p:cTn>
                                        <p:tgtEl>
                                          <p:spTgt spid="6"/>
                                        </p:tgtEl>
                                        <p:attrNameLst>
                                          <p:attrName>style.visibility</p:attrName>
                                        </p:attrNameLst>
                                      </p:cBhvr>
                                      <p:to>
                                        <p:strVal val="visible"/>
                                      </p:to>
                                    </p:set>
                                    <p:animEffect transition="in" filter="dissolve">
                                      <p:cBhvr>
                                        <p:cTn id="20"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7" grpId="0" build="p"/>
    </p:bld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386" name="Rectangle 4"/>
          <p:cNvSpPr>
            <a:spLocks noGrp="1" noChangeArrowheads="1"/>
          </p:cNvSpPr>
          <p:nvPr>
            <p:ph type="title"/>
          </p:nvPr>
        </p:nvSpPr>
        <p:spPr/>
        <p:txBody>
          <a:bodyPr/>
          <a:lstStyle/>
          <a:p>
            <a:pPr eaLnBrk="1" hangingPunct="1"/>
            <a:r>
              <a:rPr lang="en-US" altLang="en-US" smtClean="0"/>
              <a:t>Gall Bladder</a:t>
            </a:r>
          </a:p>
        </p:txBody>
      </p:sp>
      <p:sp>
        <p:nvSpPr>
          <p:cNvPr id="15365" name="Rectangle 5"/>
          <p:cNvSpPr>
            <a:spLocks noGrp="1" noChangeArrowheads="1"/>
          </p:cNvSpPr>
          <p:nvPr>
            <p:ph type="body" sz="half" idx="1"/>
          </p:nvPr>
        </p:nvSpPr>
        <p:spPr/>
        <p:txBody>
          <a:bodyPr/>
          <a:lstStyle/>
          <a:p>
            <a:pPr eaLnBrk="1" hangingPunct="1"/>
            <a:r>
              <a:rPr lang="en-US" altLang="en-US">
                <a:solidFill>
                  <a:srgbClr val="FF0000"/>
                </a:solidFill>
              </a:rPr>
              <a:t>Stores bile </a:t>
            </a:r>
            <a:r>
              <a:rPr lang="en-US" altLang="en-US"/>
              <a:t>from the liver, releases it into the </a:t>
            </a:r>
            <a:r>
              <a:rPr lang="en-US" altLang="en-US">
                <a:solidFill>
                  <a:srgbClr val="FF0000"/>
                </a:solidFill>
              </a:rPr>
              <a:t>small intestine.</a:t>
            </a:r>
          </a:p>
          <a:p>
            <a:pPr eaLnBrk="1" hangingPunct="1"/>
            <a:r>
              <a:rPr lang="en-US" altLang="en-US"/>
              <a:t>Fatty diets can cause </a:t>
            </a:r>
            <a:r>
              <a:rPr lang="en-US" altLang="en-US">
                <a:solidFill>
                  <a:srgbClr val="FF0000"/>
                </a:solidFill>
              </a:rPr>
              <a:t>gallstones</a:t>
            </a:r>
          </a:p>
        </p:txBody>
      </p:sp>
      <p:pic>
        <p:nvPicPr>
          <p:cNvPr id="15367" name="Picture 7" descr="digest7"/>
          <p:cNvPicPr>
            <a:picLocks noGrp="1" noChangeAspect="1" noChangeArrowheads="1"/>
          </p:cNvPicPr>
          <p:nvPr>
            <p:ph sz="half" idx="2"/>
          </p:nvPr>
        </p:nvPicPr>
        <p:blipFill>
          <a:blip r:embed="rId5">
            <a:extLst>
              <a:ext uri="{28A0092B-C50C-407E-A947-70E740481C1C}">
                <a14:useLocalDpi xmlns:a14="http://schemas.microsoft.com/office/drawing/2010/main" val="0"/>
              </a:ext>
            </a:extLst>
          </a:blip>
          <a:srcRect/>
          <a:stretch>
            <a:fillRect/>
          </a:stretch>
        </p:blipFill>
        <p:spPr>
          <a:xfrm>
            <a:off x="7072314" y="1697039"/>
            <a:ext cx="2238375" cy="4333875"/>
          </a:xfrm>
          <a:noFill/>
        </p:spPr>
      </p:pic>
    </p:spTree>
    <p:extLst>
      <p:ext uri="{BB962C8B-B14F-4D97-AF65-F5344CB8AC3E}">
        <p14:creationId xmlns:p14="http://schemas.microsoft.com/office/powerpoint/2010/main" val="3324956585"/>
      </p:ext>
    </p:extLst>
  </p:cSld>
  <p:clrMapOvr>
    <a:masterClrMapping/>
  </p:clrMapOvr>
  <p:transition>
    <p:cover dir="d"/>
    <p:sndAc>
      <p:stSnd>
        <p:snd r:embed="rId3" name="chimes.wav"/>
      </p:stSnd>
    </p:sndAc>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499"/>
                                          </p:stCondLst>
                                        </p:cTn>
                                        <p:tgtEl>
                                          <p:spTgt spid="15367"/>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15365">
                                            <p:txEl>
                                              <p:pRg st="0" end="0"/>
                                            </p:txEl>
                                          </p:spTgt>
                                        </p:tgtEl>
                                        <p:attrNameLst>
                                          <p:attrName>style.visibility</p:attrName>
                                        </p:attrNameLst>
                                      </p:cBhvr>
                                      <p:to>
                                        <p:strVal val="visible"/>
                                      </p:to>
                                    </p:set>
                                  </p:childTnLst>
                                  <p:subTnLst>
                                    <p:audio>
                                      <p:cMediaNode>
                                        <p:cTn display="0" masterRel="sameClick">
                                          <p:stCondLst>
                                            <p:cond evt="begin" delay="0">
                                              <p:tn val="9"/>
                                            </p:cond>
                                          </p:stCondLst>
                                          <p:endCondLst>
                                            <p:cond evt="onStopAudio" delay="0">
                                              <p:tgtEl>
                                                <p:sldTgt/>
                                              </p:tgtEl>
                                            </p:cond>
                                          </p:endCondLst>
                                        </p:cTn>
                                        <p:tgtEl>
                                          <p:sndTgt r:embed="rId4" name="Chimes"/>
                                        </p:tgtEl>
                                      </p:cMediaNode>
                                    </p:audio>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15365">
                                            <p:txEl>
                                              <p:pRg st="1" end="1"/>
                                            </p:txEl>
                                          </p:spTgt>
                                        </p:tgtEl>
                                        <p:attrNameLst>
                                          <p:attrName>style.visibility</p:attrName>
                                        </p:attrNameLst>
                                      </p:cBhvr>
                                      <p:to>
                                        <p:strVal val="visible"/>
                                      </p:to>
                                    </p:set>
                                  </p:childTnLst>
                                  <p:subTnLst>
                                    <p:audio>
                                      <p:cMediaNode>
                                        <p:cTn display="0" masterRel="sameClick">
                                          <p:stCondLst>
                                            <p:cond evt="begin" delay="0">
                                              <p:tn val="13"/>
                                            </p:cond>
                                          </p:stCondLst>
                                          <p:endCondLst>
                                            <p:cond evt="onStopAudio" delay="0">
                                              <p:tgtEl>
                                                <p:sldTgt/>
                                              </p:tgtEl>
                                            </p:cond>
                                          </p:endCondLst>
                                        </p:cTn>
                                        <p:tgtEl>
                                          <p:sndTgt r:embed="rId4" name="Chimes"/>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5" grpId="0" build="p" autoUpdateAnimBg="0"/>
    </p:bld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410" name="Rectangle 4"/>
          <p:cNvSpPr>
            <a:spLocks noGrp="1" noChangeArrowheads="1"/>
          </p:cNvSpPr>
          <p:nvPr>
            <p:ph type="title"/>
          </p:nvPr>
        </p:nvSpPr>
        <p:spPr/>
        <p:txBody>
          <a:bodyPr/>
          <a:lstStyle/>
          <a:p>
            <a:pPr eaLnBrk="1" hangingPunct="1"/>
            <a:r>
              <a:rPr lang="en-US" altLang="en-US" smtClean="0"/>
              <a:t>Pancreas</a:t>
            </a:r>
          </a:p>
        </p:txBody>
      </p:sp>
      <p:sp>
        <p:nvSpPr>
          <p:cNvPr id="17413" name="Rectangle 5"/>
          <p:cNvSpPr>
            <a:spLocks noGrp="1" noChangeArrowheads="1"/>
          </p:cNvSpPr>
          <p:nvPr>
            <p:ph type="body" sz="half" idx="1"/>
          </p:nvPr>
        </p:nvSpPr>
        <p:spPr/>
        <p:txBody>
          <a:bodyPr/>
          <a:lstStyle/>
          <a:p>
            <a:pPr eaLnBrk="1" hangingPunct="1"/>
            <a:r>
              <a:rPr lang="en-US" altLang="en-US"/>
              <a:t>Produces digestive enzymes to digest </a:t>
            </a:r>
            <a:r>
              <a:rPr lang="en-US" altLang="en-US">
                <a:solidFill>
                  <a:srgbClr val="FF0000"/>
                </a:solidFill>
              </a:rPr>
              <a:t>fats, carbohydrates </a:t>
            </a:r>
            <a:r>
              <a:rPr lang="en-US" altLang="en-US"/>
              <a:t>and </a:t>
            </a:r>
            <a:r>
              <a:rPr lang="en-US" altLang="en-US">
                <a:solidFill>
                  <a:srgbClr val="FF0000"/>
                </a:solidFill>
              </a:rPr>
              <a:t>proteins</a:t>
            </a:r>
          </a:p>
          <a:p>
            <a:pPr eaLnBrk="1" hangingPunct="1"/>
            <a:r>
              <a:rPr lang="en-US" altLang="en-US"/>
              <a:t>Regulates blood sugar by producing </a:t>
            </a:r>
            <a:r>
              <a:rPr lang="en-US" altLang="en-US">
                <a:solidFill>
                  <a:srgbClr val="FF0000"/>
                </a:solidFill>
              </a:rPr>
              <a:t>insulin</a:t>
            </a:r>
          </a:p>
        </p:txBody>
      </p:sp>
      <p:pic>
        <p:nvPicPr>
          <p:cNvPr id="17415" name="Picture 7" descr="digest8"/>
          <p:cNvPicPr>
            <a:picLocks noGrp="1" noChangeAspect="1" noChangeArrowheads="1"/>
          </p:cNvPicPr>
          <p:nvPr>
            <p:ph sz="half" idx="2"/>
          </p:nvPr>
        </p:nvPicPr>
        <p:blipFill>
          <a:blip r:embed="rId5">
            <a:extLst>
              <a:ext uri="{28A0092B-C50C-407E-A947-70E740481C1C}">
                <a14:useLocalDpi xmlns:a14="http://schemas.microsoft.com/office/drawing/2010/main" val="0"/>
              </a:ext>
            </a:extLst>
          </a:blip>
          <a:srcRect/>
          <a:stretch>
            <a:fillRect/>
          </a:stretch>
        </p:blipFill>
        <p:spPr>
          <a:xfrm>
            <a:off x="7072314" y="1697039"/>
            <a:ext cx="2238375" cy="4333875"/>
          </a:xfrm>
          <a:noFill/>
        </p:spPr>
      </p:pic>
      <p:sp>
        <p:nvSpPr>
          <p:cNvPr id="2" name="Date Placeholder 4"/>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CA" altLang="en-US" sz="1200">
              <a:latin typeface="Arial" panose="020B0604020202020204" pitchFamily="34" charset="0"/>
            </a:endParaRPr>
          </a:p>
        </p:txBody>
      </p:sp>
      <p:sp>
        <p:nvSpPr>
          <p:cNvPr id="17414"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CA" altLang="en-US" sz="1200">
              <a:latin typeface="Arial" panose="020B0604020202020204" pitchFamily="34" charset="0"/>
            </a:endParaRPr>
          </a:p>
        </p:txBody>
      </p:sp>
    </p:spTree>
    <p:extLst>
      <p:ext uri="{BB962C8B-B14F-4D97-AF65-F5344CB8AC3E}">
        <p14:creationId xmlns:p14="http://schemas.microsoft.com/office/powerpoint/2010/main" val="419022685"/>
      </p:ext>
    </p:extLst>
  </p:cSld>
  <p:clrMapOvr>
    <a:masterClrMapping/>
  </p:clrMapOvr>
  <p:transition>
    <p:cover dir="d"/>
    <p:sndAc>
      <p:stSnd>
        <p:snd r:embed="rId3" name="chimes.wav"/>
      </p:stSnd>
    </p:sndAc>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499"/>
                                          </p:stCondLst>
                                        </p:cTn>
                                        <p:tgtEl>
                                          <p:spTgt spid="17415"/>
                                        </p:tgtEl>
                                        <p:attrNameLst>
                                          <p:attrName>style.visibility</p:attrName>
                                        </p:attrNameLst>
                                      </p:cBhvr>
                                      <p:to>
                                        <p:strVal val="visible"/>
                                      </p:to>
                                    </p:set>
                                  </p:childTnLst>
                                  <p:subTnLst>
                                    <p:audio>
                                      <p:cMediaNode>
                                        <p:cTn display="0" masterRel="sameClick">
                                          <p:stCondLst>
                                            <p:cond evt="begin" delay="0">
                                              <p:tn val="5"/>
                                            </p:cond>
                                          </p:stCondLst>
                                          <p:endCondLst>
                                            <p:cond evt="onStopAudio" delay="0">
                                              <p:tgtEl>
                                                <p:sldTgt/>
                                              </p:tgtEl>
                                            </p:cond>
                                          </p:endCondLst>
                                        </p:cTn>
                                        <p:tgtEl>
                                          <p:sndTgt r:embed="rId4" name="Chimes"/>
                                        </p:tgtEl>
                                      </p:cMediaNode>
                                    </p:audio>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17413">
                                            <p:txEl>
                                              <p:pRg st="0" end="0"/>
                                            </p:txEl>
                                          </p:spTgt>
                                        </p:tgtEl>
                                        <p:attrNameLst>
                                          <p:attrName>style.visibility</p:attrName>
                                        </p:attrNameLst>
                                      </p:cBhvr>
                                      <p:to>
                                        <p:strVal val="visible"/>
                                      </p:to>
                                    </p:set>
                                  </p:childTnLst>
                                  <p:subTnLst>
                                    <p:audio>
                                      <p:cMediaNode>
                                        <p:cTn display="0" masterRel="sameClick">
                                          <p:stCondLst>
                                            <p:cond evt="begin" delay="0">
                                              <p:tn val="9"/>
                                            </p:cond>
                                          </p:stCondLst>
                                          <p:endCondLst>
                                            <p:cond evt="onStopAudio" delay="0">
                                              <p:tgtEl>
                                                <p:sldTgt/>
                                              </p:tgtEl>
                                            </p:cond>
                                          </p:endCondLst>
                                        </p:cTn>
                                        <p:tgtEl>
                                          <p:sndTgt r:embed="rId4" name="Chimes"/>
                                        </p:tgtEl>
                                      </p:cMediaNode>
                                    </p:audio>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17413">
                                            <p:txEl>
                                              <p:pRg st="1" end="1"/>
                                            </p:txEl>
                                          </p:spTgt>
                                        </p:tgtEl>
                                        <p:attrNameLst>
                                          <p:attrName>style.visibility</p:attrName>
                                        </p:attrNameLst>
                                      </p:cBhvr>
                                      <p:to>
                                        <p:strVal val="visible"/>
                                      </p:to>
                                    </p:set>
                                  </p:childTnLst>
                                  <p:subTnLst>
                                    <p:audio>
                                      <p:cMediaNode>
                                        <p:cTn display="0" masterRel="sameClick">
                                          <p:stCondLst>
                                            <p:cond evt="begin" delay="0">
                                              <p:tn val="13"/>
                                            </p:cond>
                                          </p:stCondLst>
                                          <p:endCondLst>
                                            <p:cond evt="onStopAudio" delay="0">
                                              <p:tgtEl>
                                                <p:sldTgt/>
                                              </p:tgtEl>
                                            </p:cond>
                                          </p:endCondLst>
                                        </p:cTn>
                                        <p:tgtEl>
                                          <p:sndTgt r:embed="rId4" name="Chimes"/>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3" grpId="0" build="p" autoUpdateAnimBg="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a:xfrm>
            <a:off x="2209800" y="2130426"/>
            <a:ext cx="7772400" cy="1470025"/>
          </a:xfrm>
        </p:spPr>
        <p:txBody>
          <a:bodyPr anchor="ctr"/>
          <a:lstStyle/>
          <a:p>
            <a:r>
              <a:rPr lang="en-GB" altLang="en-US" sz="4400"/>
              <a:t>Digestive Enzymes</a:t>
            </a:r>
          </a:p>
        </p:txBody>
      </p:sp>
      <p:sp>
        <p:nvSpPr>
          <p:cNvPr id="2051" name="Rectangle 3"/>
          <p:cNvSpPr>
            <a:spLocks noGrp="1" noChangeArrowheads="1"/>
          </p:cNvSpPr>
          <p:nvPr>
            <p:ph type="subTitle" idx="1"/>
          </p:nvPr>
        </p:nvSpPr>
        <p:spPr>
          <a:xfrm>
            <a:off x="2895600" y="3886200"/>
            <a:ext cx="6400800" cy="1752600"/>
          </a:xfrm>
        </p:spPr>
        <p:txBody>
          <a:bodyPr/>
          <a:lstStyle/>
          <a:p>
            <a:endParaRPr lang="en-US" altLang="en-US" sz="3200" dirty="0"/>
          </a:p>
        </p:txBody>
      </p:sp>
    </p:spTree>
    <p:extLst>
      <p:ext uri="{BB962C8B-B14F-4D97-AF65-F5344CB8AC3E}">
        <p14:creationId xmlns:p14="http://schemas.microsoft.com/office/powerpoint/2010/main" val="263712752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r>
              <a:rPr lang="en-GB" altLang="en-US"/>
              <a:t>Our food is made up of:</a:t>
            </a:r>
          </a:p>
        </p:txBody>
      </p:sp>
      <p:sp>
        <p:nvSpPr>
          <p:cNvPr id="4099" name="Rectangle 3"/>
          <p:cNvSpPr>
            <a:spLocks noGrp="1" noChangeArrowheads="1"/>
          </p:cNvSpPr>
          <p:nvPr>
            <p:ph type="body" idx="1"/>
          </p:nvPr>
        </p:nvSpPr>
        <p:spPr/>
        <p:txBody>
          <a:bodyPr/>
          <a:lstStyle/>
          <a:p>
            <a:r>
              <a:rPr lang="en-GB" altLang="en-US"/>
              <a:t>Carbohydrates: Bread, Pasta, Potato</a:t>
            </a:r>
          </a:p>
          <a:p>
            <a:r>
              <a:rPr lang="en-GB" altLang="en-US"/>
              <a:t>Protein: Meat, Nuts, Lentils</a:t>
            </a:r>
          </a:p>
          <a:p>
            <a:r>
              <a:rPr lang="en-GB" altLang="en-US"/>
              <a:t>Fats: Butter, Milk</a:t>
            </a:r>
          </a:p>
          <a:p>
            <a:endParaRPr lang="en-GB" altLang="en-US"/>
          </a:p>
          <a:p>
            <a:pPr>
              <a:buFontTx/>
              <a:buNone/>
            </a:pPr>
            <a:r>
              <a:rPr lang="en-GB" altLang="en-US"/>
              <a:t>	Our body needs to digest them – turn them into a form that can be absorbed into the blood and used by cells. Enzymes make this possible.</a:t>
            </a:r>
          </a:p>
        </p:txBody>
      </p:sp>
    </p:spTree>
    <p:extLst>
      <p:ext uri="{BB962C8B-B14F-4D97-AF65-F5344CB8AC3E}">
        <p14:creationId xmlns:p14="http://schemas.microsoft.com/office/powerpoint/2010/main" val="24694659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normAutofit fontScale="90000"/>
          </a:bodyPr>
          <a:lstStyle/>
          <a:p>
            <a:r>
              <a:rPr lang="en-GB" altLang="en-US" sz="4000"/>
              <a:t/>
            </a:r>
            <a:br>
              <a:rPr lang="en-GB" altLang="en-US" sz="4000"/>
            </a:br>
            <a:r>
              <a:rPr lang="en-GB" altLang="en-US" sz="4000" b="1"/>
              <a:t>Look closely at the 3 digestion equations:</a:t>
            </a:r>
            <a:r>
              <a:rPr lang="en-GB" altLang="en-US" sz="4000"/>
              <a:t/>
            </a:r>
            <a:br>
              <a:rPr lang="en-GB" altLang="en-US" sz="4000"/>
            </a:br>
            <a:endParaRPr lang="en-GB" altLang="en-US" sz="4000"/>
          </a:p>
        </p:txBody>
      </p:sp>
      <p:sp>
        <p:nvSpPr>
          <p:cNvPr id="3075" name="Rectangle 3"/>
          <p:cNvSpPr>
            <a:spLocks noGrp="1" noChangeArrowheads="1"/>
          </p:cNvSpPr>
          <p:nvPr>
            <p:ph type="body" idx="4294967295"/>
          </p:nvPr>
        </p:nvSpPr>
        <p:spPr>
          <a:xfrm>
            <a:off x="1919288" y="1557338"/>
            <a:ext cx="8229600" cy="4525962"/>
          </a:xfrm>
        </p:spPr>
        <p:txBody>
          <a:bodyPr/>
          <a:lstStyle/>
          <a:p>
            <a:pPr marL="609600" indent="-609600">
              <a:buNone/>
            </a:pPr>
            <a:endParaRPr lang="en-GB" altLang="en-US"/>
          </a:p>
          <a:p>
            <a:pPr marL="609600" indent="-609600">
              <a:buNone/>
            </a:pPr>
            <a:r>
              <a:rPr lang="en-GB" altLang="en-US"/>
              <a:t>Enzymes that work on carbohydrates:</a:t>
            </a:r>
          </a:p>
          <a:p>
            <a:pPr marL="609600" indent="-609600"/>
            <a:endParaRPr lang="en-GB" altLang="en-US"/>
          </a:p>
          <a:p>
            <a:pPr marL="609600" indent="-609600">
              <a:buNone/>
            </a:pPr>
            <a:r>
              <a:rPr lang="en-GB" altLang="en-US"/>
              <a:t>	Amylase + Starch		  Maltose</a:t>
            </a:r>
          </a:p>
          <a:p>
            <a:pPr marL="609600" indent="-609600">
              <a:buNone/>
            </a:pPr>
            <a:r>
              <a:rPr lang="en-GB" altLang="en-US"/>
              <a:t>	Enzyme    </a:t>
            </a:r>
            <a:r>
              <a:rPr lang="en-GB" altLang="en-US" sz="2000"/>
              <a:t>(in pasta, bread      (a form of sugar that can be 	(in saliva)	carbohydrate)	       absorbed by the body )</a:t>
            </a:r>
          </a:p>
          <a:p>
            <a:pPr marL="609600" indent="-609600">
              <a:buNone/>
            </a:pPr>
            <a:endParaRPr lang="en-GB" altLang="en-US" sz="2000"/>
          </a:p>
          <a:p>
            <a:pPr marL="609600" indent="-609600">
              <a:buNone/>
            </a:pPr>
            <a:endParaRPr lang="en-GB" altLang="en-US" sz="2000"/>
          </a:p>
          <a:p>
            <a:pPr marL="609600" indent="-609600">
              <a:buNone/>
            </a:pPr>
            <a:endParaRPr lang="en-GB" altLang="en-US"/>
          </a:p>
          <a:p>
            <a:pPr marL="609600" indent="-609600">
              <a:buNone/>
            </a:pPr>
            <a:r>
              <a:rPr lang="en-GB" altLang="en-US" sz="1600"/>
              <a:t>	</a:t>
            </a:r>
            <a:r>
              <a:rPr lang="en-GB" altLang="en-US" sz="2000"/>
              <a:t>	</a:t>
            </a:r>
          </a:p>
        </p:txBody>
      </p:sp>
      <p:sp>
        <p:nvSpPr>
          <p:cNvPr id="3076" name="Line 4"/>
          <p:cNvSpPr>
            <a:spLocks noChangeShapeType="1"/>
          </p:cNvSpPr>
          <p:nvPr/>
        </p:nvSpPr>
        <p:spPr bwMode="auto">
          <a:xfrm>
            <a:off x="6096001" y="3429000"/>
            <a:ext cx="1439863"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Tree>
    <p:extLst>
      <p:ext uri="{BB962C8B-B14F-4D97-AF65-F5344CB8AC3E}">
        <p14:creationId xmlns:p14="http://schemas.microsoft.com/office/powerpoint/2010/main" val="399523578"/>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endParaRPr lang="en-US" altLang="en-US"/>
          </a:p>
        </p:txBody>
      </p:sp>
      <p:sp>
        <p:nvSpPr>
          <p:cNvPr id="6147" name="Rectangle 3"/>
          <p:cNvSpPr>
            <a:spLocks noGrp="1" noChangeArrowheads="1"/>
          </p:cNvSpPr>
          <p:nvPr>
            <p:ph type="body" idx="1"/>
          </p:nvPr>
        </p:nvSpPr>
        <p:spPr/>
        <p:txBody>
          <a:bodyPr/>
          <a:lstStyle/>
          <a:p>
            <a:pPr marL="609600" indent="-609600">
              <a:buNone/>
            </a:pPr>
            <a:endParaRPr lang="en-GB" altLang="en-US"/>
          </a:p>
          <a:p>
            <a:pPr marL="609600" indent="-609600">
              <a:buNone/>
            </a:pPr>
            <a:r>
              <a:rPr lang="en-GB" altLang="en-US"/>
              <a:t>Enzymes that work on Proteins:</a:t>
            </a:r>
          </a:p>
          <a:p>
            <a:pPr marL="609600" indent="-609600">
              <a:buNone/>
            </a:pPr>
            <a:endParaRPr lang="en-GB" altLang="en-US"/>
          </a:p>
          <a:p>
            <a:pPr marL="609600" indent="-609600">
              <a:buNone/>
            </a:pPr>
            <a:r>
              <a:rPr lang="en-GB" altLang="en-US"/>
              <a:t>	Protease   +  Proteins 	            Amino Acids</a:t>
            </a:r>
          </a:p>
          <a:p>
            <a:pPr marL="609600" indent="-609600">
              <a:buNone/>
            </a:pPr>
            <a:r>
              <a:rPr lang="en-GB" altLang="en-US"/>
              <a:t>      Enzyme      </a:t>
            </a:r>
            <a:r>
              <a:rPr lang="en-GB" altLang="en-US" sz="2000"/>
              <a:t>(eg. In meat, nuts) 	(the body can absorb (in stomach)				them and use them)</a:t>
            </a:r>
          </a:p>
        </p:txBody>
      </p:sp>
      <p:sp>
        <p:nvSpPr>
          <p:cNvPr id="6149" name="Line 5"/>
          <p:cNvSpPr>
            <a:spLocks noChangeShapeType="1"/>
          </p:cNvSpPr>
          <p:nvPr/>
        </p:nvSpPr>
        <p:spPr bwMode="auto">
          <a:xfrm>
            <a:off x="6311901" y="3573463"/>
            <a:ext cx="1368425"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Tree>
    <p:extLst>
      <p:ext uri="{BB962C8B-B14F-4D97-AF65-F5344CB8AC3E}">
        <p14:creationId xmlns:p14="http://schemas.microsoft.com/office/powerpoint/2010/main" val="3354933112"/>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endParaRPr lang="en-US" altLang="en-US"/>
          </a:p>
        </p:txBody>
      </p:sp>
      <p:sp>
        <p:nvSpPr>
          <p:cNvPr id="8195" name="Rectangle 3"/>
          <p:cNvSpPr>
            <a:spLocks noGrp="1" noChangeArrowheads="1"/>
          </p:cNvSpPr>
          <p:nvPr>
            <p:ph type="body" idx="1"/>
          </p:nvPr>
        </p:nvSpPr>
        <p:spPr/>
        <p:txBody>
          <a:bodyPr/>
          <a:lstStyle/>
          <a:p>
            <a:pPr>
              <a:buFontTx/>
              <a:buNone/>
            </a:pPr>
            <a:endParaRPr lang="en-GB" altLang="en-US"/>
          </a:p>
          <a:p>
            <a:pPr>
              <a:buFontTx/>
              <a:buNone/>
            </a:pPr>
            <a:r>
              <a:rPr lang="en-GB" altLang="en-US"/>
              <a:t>Enzymes that work on Fats:</a:t>
            </a:r>
          </a:p>
          <a:p>
            <a:pPr>
              <a:buFontTx/>
              <a:buNone/>
            </a:pPr>
            <a:endParaRPr lang="en-GB" altLang="en-US"/>
          </a:p>
          <a:p>
            <a:pPr>
              <a:buFontTx/>
              <a:buNone/>
            </a:pPr>
            <a:r>
              <a:rPr lang="en-GB" altLang="en-US"/>
              <a:t>    </a:t>
            </a:r>
            <a:r>
              <a:rPr lang="en-GB" altLang="en-US" sz="2400"/>
              <a:t>Lipase enzyme  +  Fats                Fatty Acids + Glycerol</a:t>
            </a:r>
          </a:p>
          <a:p>
            <a:pPr>
              <a:buFontTx/>
              <a:buNone/>
            </a:pPr>
            <a:r>
              <a:rPr lang="en-GB" altLang="en-US" sz="1800"/>
              <a:t>    (secreted by pancreas)	   (Butter, Milk)	        (can be absorbed into body)</a:t>
            </a:r>
          </a:p>
          <a:p>
            <a:pPr>
              <a:buFontTx/>
              <a:buNone/>
            </a:pPr>
            <a:endParaRPr lang="en-GB" altLang="en-US" sz="1800"/>
          </a:p>
          <a:p>
            <a:pPr>
              <a:buFontTx/>
              <a:buNone/>
            </a:pPr>
            <a:endParaRPr lang="en-GB" altLang="en-US" sz="1800"/>
          </a:p>
          <a:p>
            <a:pPr>
              <a:buFontTx/>
              <a:buNone/>
            </a:pPr>
            <a:endParaRPr lang="en-GB" altLang="en-US" sz="1800"/>
          </a:p>
          <a:p>
            <a:pPr>
              <a:buFontTx/>
              <a:buNone/>
            </a:pPr>
            <a:r>
              <a:rPr lang="en-GB" altLang="en-US" sz="2400" b="1" u="sng">
                <a:hlinkClick r:id="rId3"/>
              </a:rPr>
              <a:t>Enzyme action animation</a:t>
            </a:r>
            <a:endParaRPr lang="en-GB" altLang="en-US" sz="2400" b="1" u="sng"/>
          </a:p>
        </p:txBody>
      </p:sp>
      <p:sp>
        <p:nvSpPr>
          <p:cNvPr id="8196" name="Line 4"/>
          <p:cNvSpPr>
            <a:spLocks noChangeShapeType="1"/>
          </p:cNvSpPr>
          <p:nvPr/>
        </p:nvSpPr>
        <p:spPr bwMode="auto">
          <a:xfrm>
            <a:off x="5951539" y="3644900"/>
            <a:ext cx="1081087"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Tree>
    <p:extLst>
      <p:ext uri="{BB962C8B-B14F-4D97-AF65-F5344CB8AC3E}">
        <p14:creationId xmlns:p14="http://schemas.microsoft.com/office/powerpoint/2010/main" val="2685580951"/>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4EDC92A4854F54BB239D23D7A986030" ma:contentTypeVersion="7" ma:contentTypeDescription="Create a new document." ma:contentTypeScope="" ma:versionID="b8017ea8b5bf92696d4bed5b59b24fd8">
  <xsd:schema xmlns:xsd="http://www.w3.org/2001/XMLSchema" xmlns:xs="http://www.w3.org/2001/XMLSchema" xmlns:p="http://schemas.microsoft.com/office/2006/metadata/properties" xmlns:ns3="741459c1-fc13-496f-a31c-ce7560468e89" xmlns:ns4="ce163182-9ffc-4bcc-9d9a-c6af5b586840" targetNamespace="http://schemas.microsoft.com/office/2006/metadata/properties" ma:root="true" ma:fieldsID="b580e59ac5ae90c0f6a5fb3175b7a722" ns3:_="" ns4:_="">
    <xsd:import namespace="741459c1-fc13-496f-a31c-ce7560468e89"/>
    <xsd:import namespace="ce163182-9ffc-4bcc-9d9a-c6af5b586840"/>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41459c1-fc13-496f-a31c-ce7560468e89"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e163182-9ffc-4bcc-9d9a-c6af5b586840"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910B261-EF25-4DE3-AE62-3A5923288F6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41459c1-fc13-496f-a31c-ce7560468e89"/>
    <ds:schemaRef ds:uri="ce163182-9ffc-4bcc-9d9a-c6af5b58684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FAA2E37-2465-4C9C-BE2C-975C72ADAE74}">
  <ds:schemaRefs>
    <ds:schemaRef ds:uri="http://schemas.microsoft.com/sharepoint/v3/contenttype/forms"/>
  </ds:schemaRefs>
</ds:datastoreItem>
</file>

<file path=customXml/itemProps3.xml><?xml version="1.0" encoding="utf-8"?>
<ds:datastoreItem xmlns:ds="http://schemas.openxmlformats.org/officeDocument/2006/customXml" ds:itemID="{2D85D4E8-2691-4E02-A176-500D0FF1C06E}">
  <ds:schemaRefs>
    <ds:schemaRef ds:uri="http://schemas.microsoft.com/office/2006/metadata/properties"/>
    <ds:schemaRef ds:uri="http://purl.org/dc/terms/"/>
    <ds:schemaRef ds:uri="ce163182-9ffc-4bcc-9d9a-c6af5b586840"/>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741459c1-fc13-496f-a31c-ce7560468e89"/>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41</TotalTime>
  <Words>830</Words>
  <Application>Microsoft Office PowerPoint</Application>
  <PresentationFormat>Widescreen</PresentationFormat>
  <Paragraphs>159</Paragraphs>
  <Slides>25</Slides>
  <Notes>19</Notes>
  <HiddenSlides>0</HiddenSlides>
  <MMClips>0</MMClips>
  <ScaleCrop>false</ScaleCrop>
  <HeadingPairs>
    <vt:vector size="8" baseType="variant">
      <vt:variant>
        <vt:lpstr>Fonts Used</vt:lpstr>
      </vt:variant>
      <vt:variant>
        <vt:i4>3</vt:i4>
      </vt:variant>
      <vt:variant>
        <vt:lpstr>Theme</vt:lpstr>
      </vt:variant>
      <vt:variant>
        <vt:i4>1</vt:i4>
      </vt:variant>
      <vt:variant>
        <vt:lpstr>Embedded OLE Servers</vt:lpstr>
      </vt:variant>
      <vt:variant>
        <vt:i4>1</vt:i4>
      </vt:variant>
      <vt:variant>
        <vt:lpstr>Slide Titles</vt:lpstr>
      </vt:variant>
      <vt:variant>
        <vt:i4>25</vt:i4>
      </vt:variant>
    </vt:vector>
  </HeadingPairs>
  <TitlesOfParts>
    <vt:vector size="30" baseType="lpstr">
      <vt:lpstr>Arial</vt:lpstr>
      <vt:lpstr>Calibri</vt:lpstr>
      <vt:lpstr>Calibri Light</vt:lpstr>
      <vt:lpstr>Office Theme</vt:lpstr>
      <vt:lpstr>Microsoft Photo Editor 3.0 Photo</vt:lpstr>
      <vt:lpstr>Memory tricks for digestion and digestive tract </vt:lpstr>
      <vt:lpstr>MNEUNOMIC </vt:lpstr>
      <vt:lpstr>PowerPoint Presentation</vt:lpstr>
      <vt:lpstr>Digestion</vt:lpstr>
      <vt:lpstr>Digestion</vt:lpstr>
      <vt:lpstr>Digestive System Organization</vt:lpstr>
      <vt:lpstr>Mouth</vt:lpstr>
      <vt:lpstr>Oesophagus</vt:lpstr>
      <vt:lpstr>Stomach</vt:lpstr>
      <vt:lpstr>Duodenum</vt:lpstr>
      <vt:lpstr>Small Intestines  </vt:lpstr>
      <vt:lpstr>Small Intestine</vt:lpstr>
      <vt:lpstr>PowerPoint Presentation</vt:lpstr>
      <vt:lpstr>Small Intestine</vt:lpstr>
      <vt:lpstr>Large Intestine</vt:lpstr>
      <vt:lpstr>Large Intestine</vt:lpstr>
      <vt:lpstr>Accessory Organs</vt:lpstr>
      <vt:lpstr>Liver</vt:lpstr>
      <vt:lpstr>Gall Bladder</vt:lpstr>
      <vt:lpstr>Pancreas</vt:lpstr>
      <vt:lpstr>Digestive Enzymes</vt:lpstr>
      <vt:lpstr>Our food is made up of:</vt:lpstr>
      <vt:lpstr> Look closely at the 3 digestion equations: </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Memory tricks for digestion and digestive tract</dc:title>
  <dc:creator>Felicity Page</dc:creator>
  <cp:lastModifiedBy>Felicity Page</cp:lastModifiedBy>
  <cp:revision>5</cp:revision>
  <dcterms:created xsi:type="dcterms:W3CDTF">2020-02-26T11:39:55Z</dcterms:created>
  <dcterms:modified xsi:type="dcterms:W3CDTF">2020-02-26T12:21:25Z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0x01010074EDC92A4854F54BB239D23D7A986030</vt:lpwstr>
  </property>
</Properties>
</file>