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4" r:id="rId5"/>
    <p:sldId id="260" r:id="rId6"/>
    <p:sldId id="263" r:id="rId7"/>
    <p:sldId id="262" r:id="rId8"/>
    <p:sldId id="261" r:id="rId9"/>
    <p:sldId id="259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BE3C1-DBE1-495D-B57B-2849774B866A}" type="datetimeFigureOut">
              <a:rPr lang="en-US" dirty="0"/>
              <a:t>5/17/2023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42F4-6EEF-4EF7-8ED4-2208F0F89A08}" type="datetimeFigureOut">
              <a:rPr lang="en-US" dirty="0"/>
              <a:t>5/17/2023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78ACC-22D6-47C1-A373-4FD133E34F3C}" type="datetimeFigureOut">
              <a:rPr lang="en-US" dirty="0"/>
              <a:t>5/17/2023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A6C69-6797-4E8A-BF37-F2C3751466E9}" type="datetimeFigureOut">
              <a:rPr lang="en-US" dirty="0"/>
              <a:t>5/17/2023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014A1-A632-4878-A0D3-F52BA7563730}" type="datetimeFigureOut">
              <a:rPr lang="en-US" dirty="0"/>
              <a:t>5/17/2023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9F462-093F-4566-844B-4C71F2739DA5}" type="datetimeFigureOut">
              <a:rPr lang="en-US" dirty="0"/>
              <a:t>5/17/2023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A7AC-904D-4781-85BA-7D10C17ED021}" type="datetimeFigureOut">
              <a:rPr lang="en-US" dirty="0"/>
              <a:t>5/17/2023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1444B-B92B-4E27-8C94-BB93EAF5CB18}" type="datetimeFigureOut">
              <a:rPr lang="en-US" dirty="0"/>
              <a:t>5/17/2023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EFA5E-FA76-400D-B3DC-F0BA90E6D107}" type="datetimeFigureOut">
              <a:rPr lang="en-US" dirty="0"/>
              <a:t>5/17/2023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C117F-5CCF-4837-BE5F-2B92066CAFAF}" type="datetimeFigureOut">
              <a:rPr lang="en-US" dirty="0"/>
              <a:t>5/17/2023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B90BD-B6CE-46B7-997F-7313B992CCDC}" type="datetimeFigureOut">
              <a:rPr lang="en-US" dirty="0"/>
              <a:t>5/17/2023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9D11F-B188-461D-B23F-39381795C052}" type="datetimeFigureOut">
              <a:rPr lang="en-US" dirty="0"/>
              <a:t>5/17/2023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6D8D9-55A2-4063-B0F3-121F44549695}" type="datetimeFigureOut">
              <a:rPr lang="en-US" dirty="0"/>
              <a:t>5/17/2023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4536-994D-4021-A283-9F449C0DB509}" type="datetimeFigureOut">
              <a:rPr lang="en-US" dirty="0"/>
              <a:t>5/17/2023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BBB78-C96F-47B7-AB17-D852CA960AC9}" type="datetimeFigureOut">
              <a:rPr lang="en-US" dirty="0"/>
              <a:t>5/17/2023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3F48C-C7C6-4055-9F49-3777875E72AE}" type="datetimeFigureOut">
              <a:rPr lang="en-US" dirty="0"/>
              <a:t>5/17/2023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6178E61D-D431-422C-9764-11DAFE33AB63}" type="datetimeFigureOut">
              <a:rPr lang="en-US" dirty="0"/>
              <a:t>5/17/2023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6E9DEC-419B-4CC5-A080-3B06BD5A8291}" type="datetimeFigureOut">
              <a:rPr lang="en-US" dirty="0"/>
              <a:t>5/17/2023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ca-colacompany.com/sustainability/packaging-sustainability" TargetMode="External"/><Relationship Id="rId2" Type="http://schemas.openxmlformats.org/officeDocument/2006/relationships/hyperlink" Target="https://www.cocacolaep.com/gb/news/2021/coca-cola-continues-sustainability-journey-as-it-ends-use-of-non-recycled-plastic-in-all-on-the-go-bottles-sold-in-great-britain-2/" TargetMode="External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wrap.org.uk/taking-action/climate-change/circular-econom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CE03E1-4C27-57E0-5538-E9D3997284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0772" y="3185360"/>
            <a:ext cx="8144134" cy="487279"/>
          </a:xfrm>
        </p:spPr>
        <p:txBody>
          <a:bodyPr/>
          <a:lstStyle/>
          <a:p>
            <a:pPr algn="ctr"/>
            <a:r>
              <a:rPr lang="en-GB" sz="3200" b="1" u="sng" kern="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Coca Cola Presentation with a Business Model Canvas </a:t>
            </a:r>
            <a:endParaRPr lang="en-GB" sz="3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DC4D27-CA5F-07B3-75F2-70ACB7AD59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11244978" cy="1816261"/>
          </a:xfrm>
        </p:spPr>
        <p:txBody>
          <a:bodyPr>
            <a:normAutofit fontScale="55000" lnSpcReduction="20000"/>
          </a:bodyPr>
          <a:lstStyle/>
          <a:p>
            <a:pPr algn="ctr">
              <a:lnSpc>
                <a:spcPct val="107000"/>
              </a:lnSpc>
              <a:spcBef>
                <a:spcPts val="1200"/>
              </a:spcBef>
              <a:spcAft>
                <a:spcPts val="800"/>
              </a:spcAft>
            </a:pPr>
            <a:r>
              <a:rPr lang="en-US" sz="2200" u="sng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Name</a:t>
            </a:r>
            <a:r>
              <a:rPr lang="en-US" sz="22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US" sz="2200" b="1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Katerina Sugarova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Bef>
                <a:spcPts val="1200"/>
              </a:spcBef>
              <a:spcAft>
                <a:spcPts val="800"/>
              </a:spcAft>
            </a:pPr>
            <a:r>
              <a:rPr lang="en-US" sz="2200" b="1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ID: 2220482</a:t>
            </a:r>
          </a:p>
          <a:p>
            <a:pPr algn="ctr">
              <a:lnSpc>
                <a:spcPct val="107000"/>
              </a:lnSpc>
              <a:spcBef>
                <a:spcPts val="1200"/>
              </a:spcBef>
              <a:spcAft>
                <a:spcPts val="800"/>
              </a:spcAft>
            </a:pPr>
            <a:r>
              <a:rPr lang="en-US" sz="2200" b="1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17/05/2023</a:t>
            </a:r>
          </a:p>
          <a:p>
            <a:pPr algn="ctr">
              <a:lnSpc>
                <a:spcPct val="107000"/>
              </a:lnSpc>
              <a:spcBef>
                <a:spcPts val="1200"/>
              </a:spcBef>
              <a:spcAft>
                <a:spcPts val="800"/>
              </a:spcAft>
            </a:pPr>
            <a:br>
              <a:rPr lang="en-GB" sz="22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2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UWTSD, Swansea Campus</a:t>
            </a:r>
            <a:endParaRPr lang="en-GB" sz="2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55994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3FC7C-D522-4664-DC40-82F5149BDA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dirty="0"/>
              <a:t>Key Partners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8FAC910-74D0-4594-4839-EFF5D90B33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2875" y="1974922"/>
            <a:ext cx="11849100" cy="4673528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The Coca Cola company will need partners to achieve any changes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Partners on global, international, local and community scale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Development services and centres for large businesses to improve their solutions and marketing approach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New collaborations with local organisations focusing on renewable and reusable material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Local Recycling Centres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Local Councils with current advice on how to effectively tackle the waste disposal for large companies in the area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Private companies and organisations that distribute, use and </a:t>
            </a:r>
            <a:r>
              <a:rPr lang="en-GB" sz="2000" dirty="0" err="1"/>
              <a:t>offere</a:t>
            </a:r>
            <a:r>
              <a:rPr lang="en-GB" sz="2000" dirty="0"/>
              <a:t> modern new solutions related to recycling</a:t>
            </a:r>
          </a:p>
        </p:txBody>
      </p:sp>
    </p:spTree>
    <p:extLst>
      <p:ext uri="{BB962C8B-B14F-4D97-AF65-F5344CB8AC3E}">
        <p14:creationId xmlns:p14="http://schemas.microsoft.com/office/powerpoint/2010/main" val="4706310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3FC7C-D522-4664-DC40-82F5149BDA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dirty="0"/>
              <a:t>Key Activities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8FAC910-74D0-4594-4839-EFF5D90B33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00025" y="2336872"/>
            <a:ext cx="11820525" cy="4187753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Implementation of new moder machinery for plastic waste disposal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Buy modern solutions machines that effectively tackle plastic, glass and food waste to make sure that the recycling process starting </a:t>
            </a:r>
            <a:r>
              <a:rPr lang="en-GB" sz="2000" dirty="0" err="1"/>
              <a:t>alredy</a:t>
            </a:r>
            <a:r>
              <a:rPr lang="en-GB" sz="2000" dirty="0"/>
              <a:t> at factories, warehouses, distributor centres and retailers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Make sure that every production chain has tools, machines, facilities to recycle, store and dispose produces waste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Motivate workers to collaborate actively on recycling and proper dispose of production waste materials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Educate, inform and share information and knowledge about moder technologies and solutions related to sustainability, waste pollution, waste management and waste disposal to protect our world</a:t>
            </a:r>
          </a:p>
        </p:txBody>
      </p:sp>
    </p:spTree>
    <p:extLst>
      <p:ext uri="{BB962C8B-B14F-4D97-AF65-F5344CB8AC3E}">
        <p14:creationId xmlns:p14="http://schemas.microsoft.com/office/powerpoint/2010/main" val="8148411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3FC7C-D522-4664-DC40-82F5149BDA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dirty="0"/>
              <a:t>Key Resources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8FAC910-74D0-4594-4839-EFF5D90B33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0321" y="2336872"/>
            <a:ext cx="11225929" cy="4254428"/>
          </a:xfrm>
        </p:spPr>
        <p:txBody>
          <a:bodyPr/>
          <a:lstStyle/>
          <a:p>
            <a:r>
              <a:rPr lang="en-GB" b="1" u="sng" dirty="0"/>
              <a:t>Coca Cola is globally well know and their products are loved by millions – no need of change with products.</a:t>
            </a:r>
          </a:p>
          <a:p>
            <a:endParaRPr lang="en-GB" b="1" u="sng" dirty="0"/>
          </a:p>
          <a:p>
            <a:r>
              <a:rPr lang="en-GB" b="1" u="sng" dirty="0"/>
              <a:t>What need change is 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more sustainable solutions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better recycling systems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modern plastic waste management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international collaboration with modern companies offering new solutions for renewables, sustainability, effective recycling, tackling of pollution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focus on local environment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reduction of plastic waste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0653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3FC7C-D522-4664-DC40-82F5149BDA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dirty="0"/>
              <a:t>Value Propositions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8FAC910-74D0-4594-4839-EFF5D90B33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2401" y="1981200"/>
            <a:ext cx="11782424" cy="4667250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Coca Cola marketing purpose is about refreshing the world and make real difference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Coca Cola products are unique with long historical tradition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Generations of people enjoy Coca Cola drinks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Coca Cola is a large global brand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The marketing, promotion and advert strategies made the Coca Cola products known globally and internationally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Competitors have hard time to compete with Coca Cola products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Coca Cola is part of cultures – in USA, in the UK, in EU – with each meal is offered Coca Cola, Sprite, Fanta etc.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Many fast food chains such as McDonalds, Burger King, KFC built their meal deal on Coca Cola products as essential part of the meal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79182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3FC7C-D522-4664-DC40-82F5149BDA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dirty="0"/>
              <a:t>Customer Relationships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8FAC910-74D0-4594-4839-EFF5D90B33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42888" y="2161423"/>
            <a:ext cx="11706224" cy="4439402"/>
          </a:xfrm>
        </p:spPr>
        <p:txBody>
          <a:bodyPr>
            <a:normAutofit fontScale="92500"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Make their products something more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Promotion with personal, touching message for customers, that Coca Cola taste better with family and friends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Promotion of good times, good feelings, caring and sharing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Focus on family, friends, leisure time, holidays, parties, birthdays, weddings etc.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Coca Cola products need customers – building the relationship between customers and products is number one marketing focus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Identify the customers good feelings with the Coca Cola products</a:t>
            </a:r>
          </a:p>
        </p:txBody>
      </p:sp>
    </p:spTree>
    <p:extLst>
      <p:ext uri="{BB962C8B-B14F-4D97-AF65-F5344CB8AC3E}">
        <p14:creationId xmlns:p14="http://schemas.microsoft.com/office/powerpoint/2010/main" val="41898753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3FC7C-D522-4664-DC40-82F5149BDA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dirty="0"/>
              <a:t>Channels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8FAC910-74D0-4594-4839-EFF5D90B33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0321" y="2336872"/>
            <a:ext cx="11064004" cy="4130603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Various Local and Global Channels of Distribution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Direct Selling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Indirect Selling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Small Retailers / Corner Stores / Local Shops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Chain Retailers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Wholesalers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Petrol Stations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Automated Teller </a:t>
            </a:r>
            <a:r>
              <a:rPr lang="en-GB" sz="2000" dirty="0" err="1"/>
              <a:t>Machies</a:t>
            </a:r>
            <a:r>
              <a:rPr lang="en-GB" sz="2000" dirty="0"/>
              <a:t> (ATM’s ) – vending machines at schools, </a:t>
            </a:r>
            <a:r>
              <a:rPr lang="en-GB" sz="2000" dirty="0" err="1"/>
              <a:t>offces</a:t>
            </a:r>
            <a:r>
              <a:rPr lang="en-GB" sz="2000" dirty="0"/>
              <a:t>, public buildings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Online Selling – variety of online platforms</a:t>
            </a:r>
          </a:p>
        </p:txBody>
      </p:sp>
    </p:spTree>
    <p:extLst>
      <p:ext uri="{BB962C8B-B14F-4D97-AF65-F5344CB8AC3E}">
        <p14:creationId xmlns:p14="http://schemas.microsoft.com/office/powerpoint/2010/main" val="16323720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3FC7C-D522-4664-DC40-82F5149BDA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dirty="0"/>
              <a:t>Cost Structure / Finances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8FAC910-74D0-4594-4839-EFF5D90B33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81001" y="2222572"/>
            <a:ext cx="11496674" cy="3599317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Fixed and Variable Costs (rent, lease payments for factories, salaries for executive workers, insurance on machines etc.)</a:t>
            </a:r>
          </a:p>
          <a:p>
            <a:endParaRPr lang="en-GB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Coca Cola Cost Structure is about “cost of materials, production, distribution, promotion”</a:t>
            </a:r>
          </a:p>
          <a:p>
            <a:endParaRPr lang="en-GB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What affect the cost structure: company earnings, inflation, rising prices, sales volume, company profit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7695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3FC7C-D522-4664-DC40-82F5149BDA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dirty="0"/>
              <a:t>Revenue Streams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8FAC910-74D0-4594-4839-EFF5D90B33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809750" y="2184472"/>
            <a:ext cx="8877299" cy="3599317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Selling Concentrates and Syrups (Fanta, Sprite, Coca Cola etc.)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Collaboration with Bottling Facilities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Globally Selling Finished Products To Retailers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Collaboration With Distributors</a:t>
            </a:r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Coca Cola Has 6 Business Segments</a:t>
            </a:r>
          </a:p>
        </p:txBody>
      </p:sp>
    </p:spTree>
    <p:extLst>
      <p:ext uri="{BB962C8B-B14F-4D97-AF65-F5344CB8AC3E}">
        <p14:creationId xmlns:p14="http://schemas.microsoft.com/office/powerpoint/2010/main" val="13410558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3FC7C-D522-4664-DC40-82F5149BDA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8FAC910-74D0-4594-4839-EFF5D90B33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85750" y="2066925"/>
            <a:ext cx="11401425" cy="4181475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Burns, P. (2010) Entrepreneurship and Small Business,  Ed., Palgrave Macmillan: Basingstoke</a:t>
            </a:r>
            <a:endParaRPr lang="en-GB" sz="18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sz="18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Cocacolaleap.com (2021). </a:t>
            </a:r>
            <a:r>
              <a:rPr lang="en-GB" sz="1800" b="1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Coca-cola</a:t>
            </a:r>
            <a:r>
              <a:rPr lang="en-GB" sz="1800" b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continues sustainability journey as it ends use of non-recycled plastic in all on-the-go bottles sold in great Britain. Available at: </a:t>
            </a:r>
            <a:r>
              <a:rPr lang="en-GB" sz="1800" b="1" u="sng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https://www.cocacolaep.com/gb/news/2021/coca-cola-continues-sustainability-journey-as-it-ends-use-of-non-recycled-plastic-in-all-on-the-go-bottles-sold-in-great-britain-2</a:t>
            </a:r>
            <a:r>
              <a:rPr lang="en-GB" sz="1800" b="1" u="sng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/</a:t>
            </a:r>
            <a:r>
              <a:rPr lang="en-GB" sz="1800" b="1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Accessed: 12.05.2023</a:t>
            </a:r>
            <a:endParaRPr lang="en-GB" sz="18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sz="18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en-GB" sz="1800" b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Coca Cola Company (2023). Sustainability. Available: </a:t>
            </a:r>
            <a:r>
              <a:rPr lang="en-GB" sz="1800" b="1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https://www.coca-colacompany.com/sustainability/packaging-sustainability</a:t>
            </a:r>
            <a:r>
              <a:rPr lang="en-GB" sz="1800" b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. Accessed: 12.05.2023</a:t>
            </a:r>
            <a:endParaRPr lang="en-GB" sz="18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Osterwalder, A. and Pigneur, Y., 2010.</a:t>
            </a:r>
            <a:r>
              <a:rPr lang="en-GB" sz="1800" b="1" i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Business model generation: a handbook for visionaries, game changers, and challengers</a:t>
            </a:r>
            <a:r>
              <a:rPr lang="en-GB" sz="1800" b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John Wiley &amp; Sons.</a:t>
            </a:r>
            <a:endParaRPr lang="en-GB" sz="18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sz="18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Wrap.org.uk (2021). Wrap and the circular economy. Available at: </a:t>
            </a:r>
            <a:r>
              <a:rPr lang="en-GB" sz="1800" b="1" u="sng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https://wrap.org.uk/taking-action/climate-change/circular-economy</a:t>
            </a:r>
            <a:r>
              <a:rPr lang="en-GB" sz="1800" b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Accessed: 12.05.2023</a:t>
            </a:r>
            <a:endParaRPr lang="en-GB" sz="1800" b="1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3617310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0</TotalTime>
  <Words>786</Words>
  <Application>Microsoft Office PowerPoint</Application>
  <PresentationFormat>Widescreen</PresentationFormat>
  <Paragraphs>86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Trebuchet MS</vt:lpstr>
      <vt:lpstr>Berlin</vt:lpstr>
      <vt:lpstr>Coca Cola Presentation with a Business Model Canvas </vt:lpstr>
      <vt:lpstr>Key Partners</vt:lpstr>
      <vt:lpstr>Key Activities</vt:lpstr>
      <vt:lpstr>Key Resources</vt:lpstr>
      <vt:lpstr>Value Propositions</vt:lpstr>
      <vt:lpstr>Customer Relationships</vt:lpstr>
      <vt:lpstr>Channels</vt:lpstr>
      <vt:lpstr>Cost Structure / Finances</vt:lpstr>
      <vt:lpstr>Revenue Streams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Katerina Sugarova</dc:creator>
  <cp:lastModifiedBy>Katerina Sugarova</cp:lastModifiedBy>
  <cp:revision>3</cp:revision>
  <dcterms:created xsi:type="dcterms:W3CDTF">2023-05-15T09:06:07Z</dcterms:created>
  <dcterms:modified xsi:type="dcterms:W3CDTF">2023-05-17T12:29:43Z</dcterms:modified>
</cp:coreProperties>
</file>