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13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19"/>
  </p:notesMasterIdLst>
  <p:sldIdLst>
    <p:sldId id="258" r:id="rId6"/>
    <p:sldId id="695" r:id="rId7"/>
    <p:sldId id="736" r:id="rId8"/>
    <p:sldId id="696" r:id="rId9"/>
    <p:sldId id="698" r:id="rId10"/>
    <p:sldId id="699" r:id="rId11"/>
    <p:sldId id="700" r:id="rId12"/>
    <p:sldId id="701" r:id="rId13"/>
    <p:sldId id="704" r:id="rId14"/>
    <p:sldId id="705" r:id="rId15"/>
    <p:sldId id="706" r:id="rId16"/>
    <p:sldId id="658" r:id="rId17"/>
    <p:sldId id="737" r:id="rId1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897" autoAdjust="0"/>
    <p:restoredTop sz="94643" autoAdjust="0"/>
  </p:normalViewPr>
  <p:slideViewPr>
    <p:cSldViewPr snapToGrid="0">
      <p:cViewPr varScale="1">
        <p:scale>
          <a:sx n="63" d="100"/>
          <a:sy n="63" d="100"/>
        </p:scale>
        <p:origin x="193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6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Risk Management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identification technique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61258" y="812800"/>
            <a:ext cx="8735598" cy="2488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Brainstorming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possible sources of risk and brainstorm  specific risks they 	could create for your project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Review potential adverse outcomes for your project and brainstorm 	how they might arise</a:t>
            </a:r>
          </a:p>
          <a:p>
            <a:pPr marL="0" indent="0" fontAlgn="auto">
              <a:spcAft>
                <a:spcPts val="0"/>
              </a:spcAft>
              <a:buClr>
                <a:srgbClr val="FF0000"/>
              </a:buClr>
              <a:buSzPct val="61000"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3C1071EE-CA6E-4B15-B064-730D85E9DED4}"/>
              </a:ext>
            </a:extLst>
          </p:cNvPr>
          <p:cNvSpPr/>
          <p:nvPr/>
        </p:nvSpPr>
        <p:spPr>
          <a:xfrm>
            <a:off x="3849089" y="3028206"/>
            <a:ext cx="3525487" cy="23869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60488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Ishikawa – Fishbone diagram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D25307-1783-4669-B8EE-C006AF72094D}"/>
              </a:ext>
            </a:extLst>
          </p:cNvPr>
          <p:cNvSpPr/>
          <p:nvPr/>
        </p:nvSpPr>
        <p:spPr>
          <a:xfrm>
            <a:off x="2515906" y="606591"/>
            <a:ext cx="4332949" cy="7309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Think about your project’s risks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(list)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C17282-359B-4468-983B-5FC9DE05B9E9}"/>
              </a:ext>
            </a:extLst>
          </p:cNvPr>
          <p:cNvSpPr txBox="1"/>
          <p:nvPr/>
        </p:nvSpPr>
        <p:spPr>
          <a:xfrm>
            <a:off x="265176" y="1380198"/>
            <a:ext cx="8558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064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Ishikawa – Fishbone diagram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D25307-1783-4669-B8EE-C006AF72094D}"/>
              </a:ext>
            </a:extLst>
          </p:cNvPr>
          <p:cNvSpPr/>
          <p:nvPr/>
        </p:nvSpPr>
        <p:spPr>
          <a:xfrm>
            <a:off x="6923315" y="2398815"/>
            <a:ext cx="1615044" cy="7309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Late Solution Delivery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492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risk analysis techniques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1"/>
            <a:ext cx="8735598" cy="1141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 information to determine the likelihood of  reoccurrence and severity of impact of each risk  identified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6" name="object 7">
            <a:extLst>
              <a:ext uri="{FF2B5EF4-FFF2-40B4-BE49-F238E27FC236}">
                <a16:creationId xmlns:a16="http://schemas.microsoft.com/office/drawing/2014/main" id="{E995C15A-1B07-4103-AAB9-603639D934D3}"/>
              </a:ext>
            </a:extLst>
          </p:cNvPr>
          <p:cNvGrpSpPr/>
          <p:nvPr/>
        </p:nvGrpSpPr>
        <p:grpSpPr>
          <a:xfrm>
            <a:off x="2635415" y="1918257"/>
            <a:ext cx="4192897" cy="2998127"/>
            <a:chOff x="1174750" y="1205738"/>
            <a:chExt cx="2421255" cy="1750695"/>
          </a:xfrm>
        </p:grpSpPr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2EA9E9B4-663F-485E-9A6A-1067AB27C540}"/>
                </a:ext>
              </a:extLst>
            </p:cNvPr>
            <p:cNvSpPr/>
            <p:nvPr/>
          </p:nvSpPr>
          <p:spPr>
            <a:xfrm>
              <a:off x="1448561" y="2275713"/>
              <a:ext cx="92963" cy="10947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>
              <a:extLst>
                <a:ext uri="{FF2B5EF4-FFF2-40B4-BE49-F238E27FC236}">
                  <a16:creationId xmlns:a16="http://schemas.microsoft.com/office/drawing/2014/main" id="{3F870C9E-207F-4A2C-9F13-429D2322B5A1}"/>
                </a:ext>
              </a:extLst>
            </p:cNvPr>
            <p:cNvSpPr/>
            <p:nvPr/>
          </p:nvSpPr>
          <p:spPr>
            <a:xfrm>
              <a:off x="2032761" y="1855724"/>
              <a:ext cx="93725" cy="10960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>
              <a:extLst>
                <a:ext uri="{FF2B5EF4-FFF2-40B4-BE49-F238E27FC236}">
                  <a16:creationId xmlns:a16="http://schemas.microsoft.com/office/drawing/2014/main" id="{F5EAF32A-D47D-46B5-8DC4-D9E9A759CC79}"/>
                </a:ext>
              </a:extLst>
            </p:cNvPr>
            <p:cNvSpPr/>
            <p:nvPr/>
          </p:nvSpPr>
          <p:spPr>
            <a:xfrm>
              <a:off x="2447925" y="2466975"/>
              <a:ext cx="100075" cy="10947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>
              <a:extLst>
                <a:ext uri="{FF2B5EF4-FFF2-40B4-BE49-F238E27FC236}">
                  <a16:creationId xmlns:a16="http://schemas.microsoft.com/office/drawing/2014/main" id="{32442CD5-942D-47E7-B5CC-71B30AAD0B3D}"/>
                </a:ext>
              </a:extLst>
            </p:cNvPr>
            <p:cNvSpPr/>
            <p:nvPr/>
          </p:nvSpPr>
          <p:spPr>
            <a:xfrm>
              <a:off x="1543050" y="1465199"/>
              <a:ext cx="92963" cy="10960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>
              <a:extLst>
                <a:ext uri="{FF2B5EF4-FFF2-40B4-BE49-F238E27FC236}">
                  <a16:creationId xmlns:a16="http://schemas.microsoft.com/office/drawing/2014/main" id="{79632CF0-CA77-4D5B-937C-21E6641DAED1}"/>
                </a:ext>
              </a:extLst>
            </p:cNvPr>
            <p:cNvSpPr/>
            <p:nvPr/>
          </p:nvSpPr>
          <p:spPr>
            <a:xfrm>
              <a:off x="2867786" y="1870837"/>
              <a:ext cx="94487" cy="10871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>
              <a:extLst>
                <a:ext uri="{FF2B5EF4-FFF2-40B4-BE49-F238E27FC236}">
                  <a16:creationId xmlns:a16="http://schemas.microsoft.com/office/drawing/2014/main" id="{CDD1BB55-D4FB-40DF-B085-AE4E7052A9EB}"/>
                </a:ext>
              </a:extLst>
            </p:cNvPr>
            <p:cNvSpPr/>
            <p:nvPr/>
          </p:nvSpPr>
          <p:spPr>
            <a:xfrm>
              <a:off x="3296411" y="2599563"/>
              <a:ext cx="93725" cy="109474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>
              <a:extLst>
                <a:ext uri="{FF2B5EF4-FFF2-40B4-BE49-F238E27FC236}">
                  <a16:creationId xmlns:a16="http://schemas.microsoft.com/office/drawing/2014/main" id="{126D2D63-E6B0-43C6-8C06-1D7C17D53925}"/>
                </a:ext>
              </a:extLst>
            </p:cNvPr>
            <p:cNvSpPr/>
            <p:nvPr/>
          </p:nvSpPr>
          <p:spPr>
            <a:xfrm>
              <a:off x="1181100" y="1212088"/>
              <a:ext cx="2408555" cy="1737995"/>
            </a:xfrm>
            <a:custGeom>
              <a:avLst/>
              <a:gdLst/>
              <a:ahLst/>
              <a:cxnLst/>
              <a:rect l="l" t="t" r="r" b="b"/>
              <a:pathLst>
                <a:path w="2408554" h="1737995">
                  <a:moveTo>
                    <a:pt x="0" y="0"/>
                  </a:moveTo>
                  <a:lnTo>
                    <a:pt x="0" y="1737487"/>
                  </a:lnTo>
                  <a:lnTo>
                    <a:pt x="2408301" y="1737487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7">
            <a:extLst>
              <a:ext uri="{FF2B5EF4-FFF2-40B4-BE49-F238E27FC236}">
                <a16:creationId xmlns:a16="http://schemas.microsoft.com/office/drawing/2014/main" id="{68E7D8DF-18AD-432E-88C6-CCBAF422B9D4}"/>
              </a:ext>
            </a:extLst>
          </p:cNvPr>
          <p:cNvSpPr/>
          <p:nvPr/>
        </p:nvSpPr>
        <p:spPr>
          <a:xfrm>
            <a:off x="1463129" y="2184854"/>
            <a:ext cx="3017684" cy="3131546"/>
          </a:xfrm>
          <a:custGeom>
            <a:avLst/>
            <a:gdLst/>
            <a:ahLst/>
            <a:cxnLst/>
            <a:rect l="l" t="t" r="r" b="b"/>
            <a:pathLst>
              <a:path w="1323975" h="1905000">
                <a:moveTo>
                  <a:pt x="38100" y="1333500"/>
                </a:moveTo>
                <a:lnTo>
                  <a:pt x="22225" y="1333500"/>
                </a:lnTo>
                <a:lnTo>
                  <a:pt x="22225" y="695325"/>
                </a:lnTo>
                <a:lnTo>
                  <a:pt x="15875" y="695325"/>
                </a:lnTo>
                <a:lnTo>
                  <a:pt x="15875" y="1333500"/>
                </a:lnTo>
                <a:lnTo>
                  <a:pt x="0" y="1333500"/>
                </a:lnTo>
                <a:lnTo>
                  <a:pt x="19050" y="1371600"/>
                </a:lnTo>
                <a:lnTo>
                  <a:pt x="34925" y="1339850"/>
                </a:lnTo>
                <a:lnTo>
                  <a:pt x="38100" y="1333500"/>
                </a:lnTo>
                <a:close/>
              </a:path>
              <a:path w="1323975" h="1905000">
                <a:moveTo>
                  <a:pt x="38100" y="38100"/>
                </a:moveTo>
                <a:lnTo>
                  <a:pt x="34925" y="31750"/>
                </a:lnTo>
                <a:lnTo>
                  <a:pt x="19050" y="0"/>
                </a:lnTo>
                <a:lnTo>
                  <a:pt x="0" y="38100"/>
                </a:lnTo>
                <a:lnTo>
                  <a:pt x="15875" y="38100"/>
                </a:lnTo>
                <a:lnTo>
                  <a:pt x="15875" y="495300"/>
                </a:lnTo>
                <a:lnTo>
                  <a:pt x="22225" y="495300"/>
                </a:lnTo>
                <a:lnTo>
                  <a:pt x="22225" y="38100"/>
                </a:lnTo>
                <a:lnTo>
                  <a:pt x="38100" y="38100"/>
                </a:lnTo>
                <a:close/>
              </a:path>
              <a:path w="1323975" h="1905000">
                <a:moveTo>
                  <a:pt x="1323975" y="1885950"/>
                </a:moveTo>
                <a:lnTo>
                  <a:pt x="1317625" y="1882775"/>
                </a:lnTo>
                <a:lnTo>
                  <a:pt x="1285875" y="1866900"/>
                </a:lnTo>
                <a:lnTo>
                  <a:pt x="1285875" y="1882775"/>
                </a:lnTo>
                <a:lnTo>
                  <a:pt x="561975" y="1882775"/>
                </a:lnTo>
                <a:lnTo>
                  <a:pt x="561975" y="1889125"/>
                </a:lnTo>
                <a:lnTo>
                  <a:pt x="1285875" y="1889125"/>
                </a:lnTo>
                <a:lnTo>
                  <a:pt x="1285875" y="1905000"/>
                </a:lnTo>
                <a:lnTo>
                  <a:pt x="1317625" y="1889125"/>
                </a:lnTo>
                <a:lnTo>
                  <a:pt x="1323975" y="18859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5">
            <a:extLst>
              <a:ext uri="{FF2B5EF4-FFF2-40B4-BE49-F238E27FC236}">
                <a16:creationId xmlns:a16="http://schemas.microsoft.com/office/drawing/2014/main" id="{D99192A7-C9DB-4A48-BA89-48613F4392B1}"/>
              </a:ext>
            </a:extLst>
          </p:cNvPr>
          <p:cNvSpPr txBox="1"/>
          <p:nvPr/>
        </p:nvSpPr>
        <p:spPr>
          <a:xfrm>
            <a:off x="1257363" y="3026364"/>
            <a:ext cx="7639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5" dirty="0">
                <a:latin typeface="Arial"/>
                <a:cs typeface="Arial"/>
              </a:rPr>
              <a:t>Likelihood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7" name="object 5">
            <a:extLst>
              <a:ext uri="{FF2B5EF4-FFF2-40B4-BE49-F238E27FC236}">
                <a16:creationId xmlns:a16="http://schemas.microsoft.com/office/drawing/2014/main" id="{9FE7F668-C913-44D3-82C3-7C31ED871644}"/>
              </a:ext>
            </a:extLst>
          </p:cNvPr>
          <p:cNvSpPr txBox="1"/>
          <p:nvPr/>
        </p:nvSpPr>
        <p:spPr>
          <a:xfrm>
            <a:off x="1401032" y="4496547"/>
            <a:ext cx="802130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25" dirty="0">
                <a:latin typeface="Arial"/>
                <a:cs typeface="Arial"/>
              </a:rPr>
              <a:t>Rare</a:t>
            </a:r>
          </a:p>
        </p:txBody>
      </p:sp>
      <p:sp>
        <p:nvSpPr>
          <p:cNvPr id="18" name="object 18">
            <a:extLst>
              <a:ext uri="{FF2B5EF4-FFF2-40B4-BE49-F238E27FC236}">
                <a16:creationId xmlns:a16="http://schemas.microsoft.com/office/drawing/2014/main" id="{D5C273C2-9D1A-4248-BB3F-E049EB2C1780}"/>
              </a:ext>
            </a:extLst>
          </p:cNvPr>
          <p:cNvSpPr txBox="1"/>
          <p:nvPr/>
        </p:nvSpPr>
        <p:spPr>
          <a:xfrm>
            <a:off x="1200849" y="5107485"/>
            <a:ext cx="87693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60" dirty="0">
                <a:latin typeface="Arial"/>
                <a:cs typeface="Arial"/>
              </a:rPr>
              <a:t>I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-65" dirty="0">
                <a:latin typeface="Arial"/>
                <a:cs typeface="Arial"/>
              </a:rPr>
              <a:t>sig</a:t>
            </a:r>
            <a:r>
              <a:rPr sz="1200" b="1" spc="-95" dirty="0">
                <a:latin typeface="Arial"/>
                <a:cs typeface="Arial"/>
              </a:rPr>
              <a:t>n</a:t>
            </a:r>
            <a:r>
              <a:rPr sz="1200" b="1" spc="-25" dirty="0">
                <a:latin typeface="Arial"/>
                <a:cs typeface="Arial"/>
              </a:rPr>
              <a:t>i</a:t>
            </a:r>
            <a:r>
              <a:rPr sz="1200" b="1" spc="-30" dirty="0">
                <a:latin typeface="Arial"/>
                <a:cs typeface="Arial"/>
              </a:rPr>
              <a:t>f</a:t>
            </a:r>
            <a:r>
              <a:rPr sz="1200" b="1" spc="-35" dirty="0">
                <a:latin typeface="Arial"/>
                <a:cs typeface="Arial"/>
              </a:rPr>
              <a:t>ic</a:t>
            </a:r>
            <a:r>
              <a:rPr sz="1200" b="1" spc="-55" dirty="0">
                <a:latin typeface="Arial"/>
                <a:cs typeface="Arial"/>
              </a:rPr>
              <a:t>a</a:t>
            </a:r>
            <a:r>
              <a:rPr sz="1200" b="1" spc="-40" dirty="0">
                <a:latin typeface="Arial"/>
                <a:cs typeface="Arial"/>
              </a:rPr>
              <a:t>n</a:t>
            </a:r>
            <a:r>
              <a:rPr sz="1200" b="1" spc="85" dirty="0">
                <a:latin typeface="Arial"/>
                <a:cs typeface="Arial"/>
              </a:rPr>
              <a:t>t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19" name="object 6">
            <a:extLst>
              <a:ext uri="{FF2B5EF4-FFF2-40B4-BE49-F238E27FC236}">
                <a16:creationId xmlns:a16="http://schemas.microsoft.com/office/drawing/2014/main" id="{7D5D4803-6099-4EC9-9AF8-146938EC3C54}"/>
              </a:ext>
            </a:extLst>
          </p:cNvPr>
          <p:cNvSpPr txBox="1"/>
          <p:nvPr/>
        </p:nvSpPr>
        <p:spPr>
          <a:xfrm>
            <a:off x="4741952" y="5139690"/>
            <a:ext cx="604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85" dirty="0">
                <a:latin typeface="Arial"/>
                <a:cs typeface="Arial"/>
              </a:rPr>
              <a:t>S</a:t>
            </a:r>
            <a:r>
              <a:rPr sz="1200" b="1" spc="-50" dirty="0">
                <a:latin typeface="Arial"/>
                <a:cs typeface="Arial"/>
              </a:rPr>
              <a:t>e</a:t>
            </a:r>
            <a:r>
              <a:rPr sz="1200" b="1" spc="-85" dirty="0">
                <a:latin typeface="Arial"/>
                <a:cs typeface="Arial"/>
              </a:rPr>
              <a:t>v</a:t>
            </a:r>
            <a:r>
              <a:rPr sz="1200" b="1" spc="15" dirty="0">
                <a:latin typeface="Arial"/>
                <a:cs typeface="Arial"/>
              </a:rPr>
              <a:t>erity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0" name="object 19">
            <a:extLst>
              <a:ext uri="{FF2B5EF4-FFF2-40B4-BE49-F238E27FC236}">
                <a16:creationId xmlns:a16="http://schemas.microsoft.com/office/drawing/2014/main" id="{D70F582B-F2C0-4975-A959-984B6C67A797}"/>
              </a:ext>
            </a:extLst>
          </p:cNvPr>
          <p:cNvSpPr txBox="1"/>
          <p:nvPr/>
        </p:nvSpPr>
        <p:spPr>
          <a:xfrm>
            <a:off x="7060051" y="5107485"/>
            <a:ext cx="94297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5" dirty="0">
                <a:latin typeface="Arial"/>
                <a:cs typeface="Arial"/>
              </a:rPr>
              <a:t>Catastrophic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1" name="object 19">
            <a:extLst>
              <a:ext uri="{FF2B5EF4-FFF2-40B4-BE49-F238E27FC236}">
                <a16:creationId xmlns:a16="http://schemas.microsoft.com/office/drawing/2014/main" id="{C768B8BC-1D2C-4822-AE76-93B367400EAC}"/>
              </a:ext>
            </a:extLst>
          </p:cNvPr>
          <p:cNvSpPr txBox="1"/>
          <p:nvPr/>
        </p:nvSpPr>
        <p:spPr>
          <a:xfrm>
            <a:off x="1010324" y="1873673"/>
            <a:ext cx="1276723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200" b="1" spc="-15" dirty="0">
                <a:latin typeface="Arial"/>
                <a:cs typeface="Arial"/>
              </a:rPr>
              <a:t>Almost certain</a:t>
            </a:r>
            <a:endParaRPr sz="1200" dirty="0">
              <a:latin typeface="Arial"/>
              <a:cs typeface="Arial"/>
            </a:endParaRPr>
          </a:p>
        </p:txBody>
      </p:sp>
      <p:sp>
        <p:nvSpPr>
          <p:cNvPr id="22" name="object 20">
            <a:extLst>
              <a:ext uri="{FF2B5EF4-FFF2-40B4-BE49-F238E27FC236}">
                <a16:creationId xmlns:a16="http://schemas.microsoft.com/office/drawing/2014/main" id="{9809E8AD-500F-4144-8498-E1588499A3E4}"/>
              </a:ext>
            </a:extLst>
          </p:cNvPr>
          <p:cNvSpPr/>
          <p:nvPr/>
        </p:nvSpPr>
        <p:spPr>
          <a:xfrm>
            <a:off x="5819156" y="5205729"/>
            <a:ext cx="571500" cy="38100"/>
          </a:xfrm>
          <a:custGeom>
            <a:avLst/>
            <a:gdLst/>
            <a:ahLst/>
            <a:cxnLst/>
            <a:rect l="l" t="t" r="r" b="b"/>
            <a:pathLst>
              <a:path w="571500" h="38100">
                <a:moveTo>
                  <a:pt x="533400" y="0"/>
                </a:moveTo>
                <a:lnTo>
                  <a:pt x="533400" y="38100"/>
                </a:lnTo>
                <a:lnTo>
                  <a:pt x="565150" y="22225"/>
                </a:lnTo>
                <a:lnTo>
                  <a:pt x="539750" y="22225"/>
                </a:lnTo>
                <a:lnTo>
                  <a:pt x="539750" y="15875"/>
                </a:lnTo>
                <a:lnTo>
                  <a:pt x="565150" y="15875"/>
                </a:lnTo>
                <a:lnTo>
                  <a:pt x="533400" y="0"/>
                </a:lnTo>
                <a:close/>
              </a:path>
              <a:path w="571500" h="38100">
                <a:moveTo>
                  <a:pt x="533400" y="15875"/>
                </a:moveTo>
                <a:lnTo>
                  <a:pt x="0" y="15875"/>
                </a:lnTo>
                <a:lnTo>
                  <a:pt x="0" y="22225"/>
                </a:lnTo>
                <a:lnTo>
                  <a:pt x="533400" y="22225"/>
                </a:lnTo>
                <a:lnTo>
                  <a:pt x="533400" y="15875"/>
                </a:lnTo>
                <a:close/>
              </a:path>
              <a:path w="571500" h="38100">
                <a:moveTo>
                  <a:pt x="565150" y="15875"/>
                </a:moveTo>
                <a:lnTo>
                  <a:pt x="539750" y="15875"/>
                </a:lnTo>
                <a:lnTo>
                  <a:pt x="539750" y="22225"/>
                </a:lnTo>
                <a:lnTo>
                  <a:pt x="565150" y="22225"/>
                </a:lnTo>
                <a:lnTo>
                  <a:pt x="571500" y="19050"/>
                </a:lnTo>
                <a:lnTo>
                  <a:pt x="565150" y="158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58755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Scoring risks and issues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0"/>
            <a:ext cx="8735598" cy="5094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Risks to projects can be </a:t>
            </a:r>
            <a:r>
              <a:rPr kumimoji="0" lang="en-US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categorised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according to their  severity (i.e. the impact they would have on the project if  they were to occur) and their likelihood (i.e. the probability  of them occurring)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scoring system that rates the severity of the risk and its likelihood enables a score to be attached to a risk.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Issues only need to be scored on their severity as, by  definition, they have already happened or are 100% certain to  occur.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880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Matrix Approach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6A111317-BA19-4218-A2C8-AB9582A072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83843"/>
              </p:ext>
            </p:extLst>
          </p:nvPr>
        </p:nvGraphicFramePr>
        <p:xfrm>
          <a:off x="463138" y="812800"/>
          <a:ext cx="8348352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0768">
                  <a:extLst>
                    <a:ext uri="{9D8B030D-6E8A-4147-A177-3AD203B41FA5}">
                      <a16:colId xmlns:a16="http://schemas.microsoft.com/office/drawing/2014/main" val="4293467008"/>
                    </a:ext>
                  </a:extLst>
                </a:gridCol>
                <a:gridCol w="1567543">
                  <a:extLst>
                    <a:ext uri="{9D8B030D-6E8A-4147-A177-3AD203B41FA5}">
                      <a16:colId xmlns:a16="http://schemas.microsoft.com/office/drawing/2014/main" val="3606226583"/>
                    </a:ext>
                  </a:extLst>
                </a:gridCol>
                <a:gridCol w="1520041">
                  <a:extLst>
                    <a:ext uri="{9D8B030D-6E8A-4147-A177-3AD203B41FA5}">
                      <a16:colId xmlns:a16="http://schemas.microsoft.com/office/drawing/2014/main" val="26906705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Risk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Importance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Impact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Likelihood</a:t>
                      </a:r>
                    </a:p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Probability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742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Collaborators uncooperative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8635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Requirement X proves impossible to implement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1451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Task Y takes longer than expected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0816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System performance is poor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567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Show-stopping requirement emerges late 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6572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License period ends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245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Supervisor leaves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977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Tool unavailable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9436632"/>
                  </a:ext>
                </a:extLst>
              </a:tr>
            </a:tbl>
          </a:graphicData>
        </a:graphic>
      </p:graphicFrame>
      <p:sp>
        <p:nvSpPr>
          <p:cNvPr id="8" name="object 5">
            <a:extLst>
              <a:ext uri="{FF2B5EF4-FFF2-40B4-BE49-F238E27FC236}">
                <a16:creationId xmlns:a16="http://schemas.microsoft.com/office/drawing/2014/main" id="{37197D54-11EE-468F-8DFB-36C8F7CEEA25}"/>
              </a:ext>
            </a:extLst>
          </p:cNvPr>
          <p:cNvSpPr txBox="1"/>
          <p:nvPr/>
        </p:nvSpPr>
        <p:spPr>
          <a:xfrm>
            <a:off x="1378774" y="4823645"/>
            <a:ext cx="7135833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00"/>
              </a:spcBef>
              <a:buSzPct val="91666"/>
              <a:tabLst>
                <a:tab pos="67310" algn="l"/>
              </a:tabLst>
            </a:pPr>
            <a:r>
              <a:rPr sz="2000" dirty="0">
                <a:latin typeface="Arial"/>
                <a:cs typeface="Arial"/>
              </a:rPr>
              <a:t>Often, </a:t>
            </a:r>
            <a:r>
              <a:rPr sz="2000" spc="-5" dirty="0">
                <a:latin typeface="Arial"/>
                <a:cs typeface="Arial"/>
              </a:rPr>
              <a:t>each risk </a:t>
            </a:r>
            <a:r>
              <a:rPr sz="2000" spc="-10" dirty="0">
                <a:latin typeface="Arial"/>
                <a:cs typeface="Arial"/>
              </a:rPr>
              <a:t>will </a:t>
            </a:r>
            <a:r>
              <a:rPr sz="2000" spc="-5" dirty="0">
                <a:latin typeface="Arial"/>
                <a:cs typeface="Arial"/>
              </a:rPr>
              <a:t>have </a:t>
            </a:r>
            <a:r>
              <a:rPr sz="2000" dirty="0">
                <a:latin typeface="Arial"/>
                <a:cs typeface="Arial"/>
              </a:rPr>
              <a:t>an </a:t>
            </a:r>
            <a:r>
              <a:rPr sz="2000" spc="-5" dirty="0">
                <a:latin typeface="Arial"/>
                <a:cs typeface="Arial"/>
              </a:rPr>
              <a:t>associated contingency</a:t>
            </a:r>
            <a:r>
              <a:rPr sz="2000" spc="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plan.</a:t>
            </a:r>
          </a:p>
        </p:txBody>
      </p:sp>
    </p:spTree>
    <p:extLst>
      <p:ext uri="{BB962C8B-B14F-4D97-AF65-F5344CB8AC3E}">
        <p14:creationId xmlns:p14="http://schemas.microsoft.com/office/powerpoint/2010/main" val="1016883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– scoring matrix</a:t>
            </a:r>
          </a:p>
        </p:txBody>
      </p:sp>
      <p:sp>
        <p:nvSpPr>
          <p:cNvPr id="6" name="object 8">
            <a:extLst>
              <a:ext uri="{FF2B5EF4-FFF2-40B4-BE49-F238E27FC236}">
                <a16:creationId xmlns:a16="http://schemas.microsoft.com/office/drawing/2014/main" id="{5E4DC867-0560-49CA-82A0-F682CB5A98ED}"/>
              </a:ext>
            </a:extLst>
          </p:cNvPr>
          <p:cNvSpPr/>
          <p:nvPr/>
        </p:nvSpPr>
        <p:spPr>
          <a:xfrm>
            <a:off x="2130552" y="743250"/>
            <a:ext cx="5416322" cy="730916"/>
          </a:xfrm>
          <a:custGeom>
            <a:avLst/>
            <a:gdLst/>
            <a:ahLst/>
            <a:cxnLst/>
            <a:rect l="l" t="t" r="r" b="b"/>
            <a:pathLst>
              <a:path w="2939415" h="701040">
                <a:moveTo>
                  <a:pt x="2939161" y="0"/>
                </a:moveTo>
                <a:lnTo>
                  <a:pt x="0" y="0"/>
                </a:lnTo>
                <a:lnTo>
                  <a:pt x="0" y="350520"/>
                </a:lnTo>
                <a:lnTo>
                  <a:pt x="0" y="701040"/>
                </a:lnTo>
                <a:lnTo>
                  <a:pt x="587832" y="701040"/>
                </a:lnTo>
                <a:lnTo>
                  <a:pt x="587832" y="350520"/>
                </a:lnTo>
                <a:lnTo>
                  <a:pt x="587883" y="701040"/>
                </a:lnTo>
                <a:lnTo>
                  <a:pt x="1175639" y="701040"/>
                </a:lnTo>
                <a:lnTo>
                  <a:pt x="1763471" y="701040"/>
                </a:lnTo>
                <a:lnTo>
                  <a:pt x="1763471" y="350520"/>
                </a:lnTo>
                <a:lnTo>
                  <a:pt x="1763522" y="701040"/>
                </a:lnTo>
                <a:lnTo>
                  <a:pt x="2351278" y="701040"/>
                </a:lnTo>
                <a:lnTo>
                  <a:pt x="2939110" y="701040"/>
                </a:lnTo>
                <a:lnTo>
                  <a:pt x="2939110" y="350520"/>
                </a:lnTo>
                <a:lnTo>
                  <a:pt x="2939161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14862CD8-2E69-4840-9FEF-EB630F293CCF}"/>
              </a:ext>
            </a:extLst>
          </p:cNvPr>
          <p:cNvSpPr/>
          <p:nvPr/>
        </p:nvSpPr>
        <p:spPr>
          <a:xfrm>
            <a:off x="253654" y="1755347"/>
            <a:ext cx="862626" cy="3184788"/>
          </a:xfrm>
          <a:custGeom>
            <a:avLst/>
            <a:gdLst/>
            <a:ahLst/>
            <a:cxnLst/>
            <a:rect l="l" t="t" r="r" b="b"/>
            <a:pathLst>
              <a:path w="588010" h="1752600">
                <a:moveTo>
                  <a:pt x="587832" y="0"/>
                </a:moveTo>
                <a:lnTo>
                  <a:pt x="0" y="0"/>
                </a:lnTo>
                <a:lnTo>
                  <a:pt x="0" y="1752600"/>
                </a:lnTo>
                <a:lnTo>
                  <a:pt x="587832" y="1752600"/>
                </a:lnTo>
                <a:lnTo>
                  <a:pt x="587832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12">
            <a:extLst>
              <a:ext uri="{FF2B5EF4-FFF2-40B4-BE49-F238E27FC236}">
                <a16:creationId xmlns:a16="http://schemas.microsoft.com/office/drawing/2014/main" id="{F7ED26A6-09A9-457A-A1B9-C45DE14916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066275"/>
              </p:ext>
            </p:extLst>
          </p:nvPr>
        </p:nvGraphicFramePr>
        <p:xfrm>
          <a:off x="1116281" y="1194307"/>
          <a:ext cx="6430592" cy="40308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2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77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777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14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8515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82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1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6210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6985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00AF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2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9096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3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3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9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4</a:t>
                      </a:r>
                      <a:endParaRPr sz="2000" b="1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4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00AF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8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12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16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094">
                <a:tc>
                  <a:txBody>
                    <a:bodyPr/>
                    <a:lstStyle/>
                    <a:p>
                      <a:pPr marL="31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b="1" dirty="0">
                          <a:latin typeface="Carlito"/>
                          <a:cs typeface="Carlito"/>
                        </a:rPr>
                        <a:t>5</a:t>
                      </a:r>
                    </a:p>
                  </a:txBody>
                  <a:tcPr marL="0" marR="0" marT="7620" marB="0"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15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20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58750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dirty="0">
                          <a:latin typeface="Carlito"/>
                          <a:cs typeface="Carlito"/>
                        </a:rPr>
                        <a:t>25</a:t>
                      </a:r>
                      <a:endParaRPr sz="2000">
                        <a:latin typeface="Carlito"/>
                        <a:cs typeface="Carlito"/>
                      </a:endParaRPr>
                    </a:p>
                  </a:txBody>
                  <a:tcPr marL="0" marR="0" marT="762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12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600" spc="-5" dirty="0">
                          <a:solidFill>
                            <a:srgbClr val="B4B09F"/>
                          </a:solidFill>
                          <a:latin typeface="Carlito"/>
                          <a:cs typeface="Carlito"/>
                        </a:rPr>
                        <a:t>61</a:t>
                      </a:r>
                      <a:endParaRPr sz="600" dirty="0">
                        <a:latin typeface="Carlito"/>
                        <a:cs typeface="Carlito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object 11">
            <a:extLst>
              <a:ext uri="{FF2B5EF4-FFF2-40B4-BE49-F238E27FC236}">
                <a16:creationId xmlns:a16="http://schemas.microsoft.com/office/drawing/2014/main" id="{0E715372-D6A1-41AA-A266-10824DCD5159}"/>
              </a:ext>
            </a:extLst>
          </p:cNvPr>
          <p:cNvSpPr txBox="1"/>
          <p:nvPr/>
        </p:nvSpPr>
        <p:spPr>
          <a:xfrm>
            <a:off x="4433869" y="880625"/>
            <a:ext cx="11398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latin typeface="Carlito"/>
                <a:cs typeface="Carlito"/>
              </a:rPr>
              <a:t>P</a:t>
            </a:r>
            <a:r>
              <a:rPr sz="2000" spc="-45" dirty="0">
                <a:latin typeface="Carlito"/>
                <a:cs typeface="Carlito"/>
              </a:rPr>
              <a:t>r</a:t>
            </a:r>
            <a:r>
              <a:rPr sz="2000" spc="-5" dirty="0">
                <a:latin typeface="Carlito"/>
                <a:cs typeface="Carlito"/>
              </a:rPr>
              <a:t>oba</a:t>
            </a:r>
            <a:r>
              <a:rPr sz="2000" spc="5" dirty="0">
                <a:latin typeface="Carlito"/>
                <a:cs typeface="Carlito"/>
              </a:rPr>
              <a:t>b</a:t>
            </a:r>
            <a:r>
              <a:rPr sz="2000" dirty="0">
                <a:latin typeface="Carlito"/>
                <a:cs typeface="Carlito"/>
              </a:rPr>
              <a:t>i</a:t>
            </a:r>
            <a:r>
              <a:rPr sz="2000" spc="-10" dirty="0">
                <a:latin typeface="Carlito"/>
                <a:cs typeface="Carlito"/>
              </a:rPr>
              <a:t>l</a:t>
            </a:r>
            <a:r>
              <a:rPr sz="2000" dirty="0">
                <a:latin typeface="Carlito"/>
                <a:cs typeface="Carlito"/>
              </a:rPr>
              <a:t>ity</a:t>
            </a:r>
          </a:p>
        </p:txBody>
      </p:sp>
      <p:sp>
        <p:nvSpPr>
          <p:cNvPr id="11" name="object 13">
            <a:extLst>
              <a:ext uri="{FF2B5EF4-FFF2-40B4-BE49-F238E27FC236}">
                <a16:creationId xmlns:a16="http://schemas.microsoft.com/office/drawing/2014/main" id="{CE8B9E9B-DBB2-4BFE-ADEC-CD30C04BC1AC}"/>
              </a:ext>
            </a:extLst>
          </p:cNvPr>
          <p:cNvSpPr txBox="1"/>
          <p:nvPr/>
        </p:nvSpPr>
        <p:spPr>
          <a:xfrm rot="10800000">
            <a:off x="731561" y="2371367"/>
            <a:ext cx="256480" cy="138053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5"/>
              </a:lnSpc>
            </a:pPr>
            <a:r>
              <a:rPr sz="2000" spc="-5" dirty="0">
                <a:cs typeface="Arial" panose="020B0604020202020204" pitchFamily="34" charset="0"/>
              </a:rPr>
              <a:t>Impact</a:t>
            </a:r>
            <a:endParaRPr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577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Severity Determination</a:t>
            </a:r>
          </a:p>
        </p:txBody>
      </p:sp>
      <p:grpSp>
        <p:nvGrpSpPr>
          <p:cNvPr id="28" name="object 35">
            <a:extLst>
              <a:ext uri="{FF2B5EF4-FFF2-40B4-BE49-F238E27FC236}">
                <a16:creationId xmlns:a16="http://schemas.microsoft.com/office/drawing/2014/main" id="{92B05B97-A35B-4DAA-83F0-7DA2E3682D73}"/>
              </a:ext>
            </a:extLst>
          </p:cNvPr>
          <p:cNvGrpSpPr/>
          <p:nvPr/>
        </p:nvGrpSpPr>
        <p:grpSpPr>
          <a:xfrm>
            <a:off x="147146" y="882650"/>
            <a:ext cx="656638" cy="4425620"/>
            <a:chOff x="558038" y="882650"/>
            <a:chExt cx="245745" cy="1971675"/>
          </a:xfrm>
        </p:grpSpPr>
        <p:sp>
          <p:nvSpPr>
            <p:cNvPr id="29" name="object 36">
              <a:extLst>
                <a:ext uri="{FF2B5EF4-FFF2-40B4-BE49-F238E27FC236}">
                  <a16:creationId xmlns:a16="http://schemas.microsoft.com/office/drawing/2014/main" id="{199BF82C-09DA-4A30-8696-FB05A5A51855}"/>
                </a:ext>
              </a:extLst>
            </p:cNvPr>
            <p:cNvSpPr/>
            <p:nvPr/>
          </p:nvSpPr>
          <p:spPr>
            <a:xfrm>
              <a:off x="561213" y="8858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7">
              <a:extLst>
                <a:ext uri="{FF2B5EF4-FFF2-40B4-BE49-F238E27FC236}">
                  <a16:creationId xmlns:a16="http://schemas.microsoft.com/office/drawing/2014/main" id="{4D464AC8-FF36-4D89-9822-9C0407EC138F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FF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8">
              <a:extLst>
                <a:ext uri="{FF2B5EF4-FFF2-40B4-BE49-F238E27FC236}">
                  <a16:creationId xmlns:a16="http://schemas.microsoft.com/office/drawing/2014/main" id="{ED4ABCA5-C8E2-40B0-B97A-E9E1F6D11EF0}"/>
                </a:ext>
              </a:extLst>
            </p:cNvPr>
            <p:cNvSpPr/>
            <p:nvPr/>
          </p:nvSpPr>
          <p:spPr>
            <a:xfrm>
              <a:off x="561213" y="118110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9">
              <a:extLst>
                <a:ext uri="{FF2B5EF4-FFF2-40B4-BE49-F238E27FC236}">
                  <a16:creationId xmlns:a16="http://schemas.microsoft.com/office/drawing/2014/main" id="{9890079F-12F9-4394-B2C3-E3D688B1AF37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40">
              <a:extLst>
                <a:ext uri="{FF2B5EF4-FFF2-40B4-BE49-F238E27FC236}">
                  <a16:creationId xmlns:a16="http://schemas.microsoft.com/office/drawing/2014/main" id="{F549F4C2-94D7-4638-8A8C-193C5EB6D27B}"/>
                </a:ext>
              </a:extLst>
            </p:cNvPr>
            <p:cNvSpPr/>
            <p:nvPr/>
          </p:nvSpPr>
          <p:spPr>
            <a:xfrm>
              <a:off x="561213" y="147637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41">
              <a:extLst>
                <a:ext uri="{FF2B5EF4-FFF2-40B4-BE49-F238E27FC236}">
                  <a16:creationId xmlns:a16="http://schemas.microsoft.com/office/drawing/2014/main" id="{76083131-2FF9-4C2E-A91E-ED7FFB1E0ECB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42">
              <a:extLst>
                <a:ext uri="{FF2B5EF4-FFF2-40B4-BE49-F238E27FC236}">
                  <a16:creationId xmlns:a16="http://schemas.microsoft.com/office/drawing/2014/main" id="{563EA45D-2581-496E-BCF3-20C1815A1ADA}"/>
                </a:ext>
              </a:extLst>
            </p:cNvPr>
            <p:cNvSpPr/>
            <p:nvPr/>
          </p:nvSpPr>
          <p:spPr>
            <a:xfrm>
              <a:off x="561213" y="17716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43">
              <a:extLst>
                <a:ext uri="{FF2B5EF4-FFF2-40B4-BE49-F238E27FC236}">
                  <a16:creationId xmlns:a16="http://schemas.microsoft.com/office/drawing/2014/main" id="{2FADBBB0-BEA1-4649-A492-B7CF912CCF70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44">
              <a:extLst>
                <a:ext uri="{FF2B5EF4-FFF2-40B4-BE49-F238E27FC236}">
                  <a16:creationId xmlns:a16="http://schemas.microsoft.com/office/drawing/2014/main" id="{E500C64C-1FA4-49F6-A9BB-2D40C9A97A91}"/>
                </a:ext>
              </a:extLst>
            </p:cNvPr>
            <p:cNvSpPr/>
            <p:nvPr/>
          </p:nvSpPr>
          <p:spPr>
            <a:xfrm>
              <a:off x="561213" y="20669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45">
              <a:extLst>
                <a:ext uri="{FF2B5EF4-FFF2-40B4-BE49-F238E27FC236}">
                  <a16:creationId xmlns:a16="http://schemas.microsoft.com/office/drawing/2014/main" id="{7909EA41-6CF7-4BC1-B065-4C20AB73AAD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46">
              <a:extLst>
                <a:ext uri="{FF2B5EF4-FFF2-40B4-BE49-F238E27FC236}">
                  <a16:creationId xmlns:a16="http://schemas.microsoft.com/office/drawing/2014/main" id="{C10F8662-5DD4-4842-9466-E8846A730286}"/>
                </a:ext>
              </a:extLst>
            </p:cNvPr>
            <p:cNvSpPr/>
            <p:nvPr/>
          </p:nvSpPr>
          <p:spPr>
            <a:xfrm>
              <a:off x="561213" y="2371725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7">
              <a:extLst>
                <a:ext uri="{FF2B5EF4-FFF2-40B4-BE49-F238E27FC236}">
                  <a16:creationId xmlns:a16="http://schemas.microsoft.com/office/drawing/2014/main" id="{18D3CBBA-10F7-4EC3-BCEF-75146773259A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238912" y="0"/>
                  </a:moveTo>
                  <a:lnTo>
                    <a:pt x="0" y="0"/>
                  </a:lnTo>
                  <a:lnTo>
                    <a:pt x="0" y="203200"/>
                  </a:lnTo>
                  <a:lnTo>
                    <a:pt x="238912" y="203200"/>
                  </a:lnTo>
                  <a:lnTo>
                    <a:pt x="23891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8">
              <a:extLst>
                <a:ext uri="{FF2B5EF4-FFF2-40B4-BE49-F238E27FC236}">
                  <a16:creationId xmlns:a16="http://schemas.microsoft.com/office/drawing/2014/main" id="{898D643F-6BB8-4D5F-8E7E-D1DF0F96AD29}"/>
                </a:ext>
              </a:extLst>
            </p:cNvPr>
            <p:cNvSpPr/>
            <p:nvPr/>
          </p:nvSpPr>
          <p:spPr>
            <a:xfrm>
              <a:off x="561213" y="2647950"/>
              <a:ext cx="239395" cy="203200"/>
            </a:xfrm>
            <a:custGeom>
              <a:avLst/>
              <a:gdLst/>
              <a:ahLst/>
              <a:cxnLst/>
              <a:rect l="l" t="t" r="r" b="b"/>
              <a:pathLst>
                <a:path w="239395" h="203200">
                  <a:moveTo>
                    <a:pt x="0" y="203200"/>
                  </a:moveTo>
                  <a:lnTo>
                    <a:pt x="238912" y="203200"/>
                  </a:lnTo>
                  <a:lnTo>
                    <a:pt x="238912" y="0"/>
                  </a:lnTo>
                  <a:lnTo>
                    <a:pt x="0" y="0"/>
                  </a:lnTo>
                  <a:lnTo>
                    <a:pt x="0" y="203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3" name="object 21">
            <a:extLst>
              <a:ext uri="{FF2B5EF4-FFF2-40B4-BE49-F238E27FC236}">
                <a16:creationId xmlns:a16="http://schemas.microsoft.com/office/drawing/2014/main" id="{8CF9674B-65C5-4425-A131-4EFE180423DA}"/>
              </a:ext>
            </a:extLst>
          </p:cNvPr>
          <p:cNvGrpSpPr/>
          <p:nvPr/>
        </p:nvGrpSpPr>
        <p:grpSpPr>
          <a:xfrm>
            <a:off x="4060807" y="861301"/>
            <a:ext cx="4625993" cy="3983740"/>
            <a:chOff x="2173223" y="507238"/>
            <a:chExt cx="2241550" cy="2459990"/>
          </a:xfrm>
        </p:grpSpPr>
        <p:sp>
          <p:nvSpPr>
            <p:cNvPr id="44" name="object 22">
              <a:extLst>
                <a:ext uri="{FF2B5EF4-FFF2-40B4-BE49-F238E27FC236}">
                  <a16:creationId xmlns:a16="http://schemas.microsoft.com/office/drawing/2014/main" id="{AD72BCFD-6AEE-4F59-8F9D-2CA26F681404}"/>
                </a:ext>
              </a:extLst>
            </p:cNvPr>
            <p:cNvSpPr/>
            <p:nvPr/>
          </p:nvSpPr>
          <p:spPr>
            <a:xfrm>
              <a:off x="2430525" y="734187"/>
              <a:ext cx="1806575" cy="2195195"/>
            </a:xfrm>
            <a:custGeom>
              <a:avLst/>
              <a:gdLst/>
              <a:ahLst/>
              <a:cxnLst/>
              <a:rect l="l" t="t" r="r" b="b"/>
              <a:pathLst>
                <a:path w="1806575" h="2195195">
                  <a:moveTo>
                    <a:pt x="0" y="2194686"/>
                  </a:moveTo>
                  <a:lnTo>
                    <a:pt x="1806575" y="2194686"/>
                  </a:lnTo>
                  <a:lnTo>
                    <a:pt x="1806575" y="0"/>
                  </a:lnTo>
                  <a:lnTo>
                    <a:pt x="0" y="0"/>
                  </a:lnTo>
                  <a:lnTo>
                    <a:pt x="0" y="2194686"/>
                  </a:lnTo>
                  <a:close/>
                </a:path>
              </a:pathLst>
            </a:custGeom>
            <a:solidFill>
              <a:srgbClr val="00A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5" name="object 23">
              <a:extLst>
                <a:ext uri="{FF2B5EF4-FFF2-40B4-BE49-F238E27FC236}">
                  <a16:creationId xmlns:a16="http://schemas.microsoft.com/office/drawing/2014/main" id="{6330C8D6-44A4-4829-8B7C-48BC19BEF409}"/>
                </a:ext>
              </a:extLst>
            </p:cNvPr>
            <p:cNvSpPr/>
            <p:nvPr/>
          </p:nvSpPr>
          <p:spPr>
            <a:xfrm>
              <a:off x="2432049" y="734187"/>
              <a:ext cx="1456055" cy="1955164"/>
            </a:xfrm>
            <a:custGeom>
              <a:avLst/>
              <a:gdLst/>
              <a:ahLst/>
              <a:cxnLst/>
              <a:rect l="l" t="t" r="r" b="b"/>
              <a:pathLst>
                <a:path w="1456054" h="1955164">
                  <a:moveTo>
                    <a:pt x="1455801" y="0"/>
                  </a:moveTo>
                  <a:lnTo>
                    <a:pt x="0" y="0"/>
                  </a:lnTo>
                  <a:lnTo>
                    <a:pt x="0" y="1612138"/>
                  </a:lnTo>
                  <a:lnTo>
                    <a:pt x="1455801" y="1955038"/>
                  </a:lnTo>
                  <a:lnTo>
                    <a:pt x="1455801" y="0"/>
                  </a:lnTo>
                  <a:close/>
                </a:path>
              </a:pathLst>
            </a:custGeom>
            <a:solidFill>
              <a:srgbClr val="FDBD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6" name="object 24">
              <a:extLst>
                <a:ext uri="{FF2B5EF4-FFF2-40B4-BE49-F238E27FC236}">
                  <a16:creationId xmlns:a16="http://schemas.microsoft.com/office/drawing/2014/main" id="{1C1A4F94-C45C-49F6-B82A-7A800EA23EE3}"/>
                </a:ext>
              </a:extLst>
            </p:cNvPr>
            <p:cNvSpPr/>
            <p:nvPr/>
          </p:nvSpPr>
          <p:spPr>
            <a:xfrm>
              <a:off x="2432049" y="734187"/>
              <a:ext cx="1424305" cy="1612265"/>
            </a:xfrm>
            <a:custGeom>
              <a:avLst/>
              <a:gdLst/>
              <a:ahLst/>
              <a:cxnLst/>
              <a:rect l="l" t="t" r="r" b="b"/>
              <a:pathLst>
                <a:path w="1424304" h="1612264">
                  <a:moveTo>
                    <a:pt x="1424051" y="0"/>
                  </a:moveTo>
                  <a:lnTo>
                    <a:pt x="0" y="0"/>
                  </a:lnTo>
                  <a:lnTo>
                    <a:pt x="0" y="1063625"/>
                  </a:lnTo>
                  <a:lnTo>
                    <a:pt x="1424051" y="1612138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890D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7" name="object 25">
              <a:extLst>
                <a:ext uri="{FF2B5EF4-FFF2-40B4-BE49-F238E27FC236}">
                  <a16:creationId xmlns:a16="http://schemas.microsoft.com/office/drawing/2014/main" id="{310D3F77-1D68-45D7-B041-C6340B3CEB0C}"/>
                </a:ext>
              </a:extLst>
            </p:cNvPr>
            <p:cNvSpPr/>
            <p:nvPr/>
          </p:nvSpPr>
          <p:spPr>
            <a:xfrm>
              <a:off x="2432049" y="734187"/>
              <a:ext cx="1424305" cy="1132205"/>
            </a:xfrm>
            <a:custGeom>
              <a:avLst/>
              <a:gdLst/>
              <a:ahLst/>
              <a:cxnLst/>
              <a:rect l="l" t="t" r="r" b="b"/>
              <a:pathLst>
                <a:path w="1424304" h="1132205">
                  <a:moveTo>
                    <a:pt x="1424051" y="0"/>
                  </a:moveTo>
                  <a:lnTo>
                    <a:pt x="0" y="0"/>
                  </a:lnTo>
                  <a:lnTo>
                    <a:pt x="0" y="651637"/>
                  </a:lnTo>
                  <a:lnTo>
                    <a:pt x="1424051" y="1131951"/>
                  </a:lnTo>
                  <a:lnTo>
                    <a:pt x="1424051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8" name="object 26">
              <a:extLst>
                <a:ext uri="{FF2B5EF4-FFF2-40B4-BE49-F238E27FC236}">
                  <a16:creationId xmlns:a16="http://schemas.microsoft.com/office/drawing/2014/main" id="{2E1265F3-F387-498A-A58D-B34613D1D9C8}"/>
                </a:ext>
              </a:extLst>
            </p:cNvPr>
            <p:cNvSpPr/>
            <p:nvPr/>
          </p:nvSpPr>
          <p:spPr>
            <a:xfrm>
              <a:off x="2527299" y="734187"/>
              <a:ext cx="1329055" cy="514350"/>
            </a:xfrm>
            <a:custGeom>
              <a:avLst/>
              <a:gdLst/>
              <a:ahLst/>
              <a:cxnLst/>
              <a:rect l="l" t="t" r="r" b="b"/>
              <a:pathLst>
                <a:path w="1329054" h="514350">
                  <a:moveTo>
                    <a:pt x="1328801" y="0"/>
                  </a:moveTo>
                  <a:lnTo>
                    <a:pt x="0" y="0"/>
                  </a:lnTo>
                  <a:lnTo>
                    <a:pt x="1328801" y="514350"/>
                  </a:lnTo>
                  <a:lnTo>
                    <a:pt x="1328801" y="0"/>
                  </a:lnTo>
                  <a:close/>
                </a:path>
              </a:pathLst>
            </a:custGeom>
            <a:solidFill>
              <a:srgbClr val="CA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27">
              <a:extLst>
                <a:ext uri="{FF2B5EF4-FFF2-40B4-BE49-F238E27FC236}">
                  <a16:creationId xmlns:a16="http://schemas.microsoft.com/office/drawing/2014/main" id="{DB3239E3-AD4C-44C5-8AEC-AE15C0F451EE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228600" y="0"/>
                  </a:moveTo>
                  <a:lnTo>
                    <a:pt x="0" y="0"/>
                  </a:lnTo>
                  <a:lnTo>
                    <a:pt x="0" y="2188336"/>
                  </a:lnTo>
                  <a:lnTo>
                    <a:pt x="228600" y="2188336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0" name="object 28">
              <a:extLst>
                <a:ext uri="{FF2B5EF4-FFF2-40B4-BE49-F238E27FC236}">
                  <a16:creationId xmlns:a16="http://schemas.microsoft.com/office/drawing/2014/main" id="{E32903F8-B220-4772-9D6B-F5A58D89E859}"/>
                </a:ext>
              </a:extLst>
            </p:cNvPr>
            <p:cNvSpPr/>
            <p:nvPr/>
          </p:nvSpPr>
          <p:spPr>
            <a:xfrm>
              <a:off x="2201925" y="737362"/>
              <a:ext cx="228600" cy="2188845"/>
            </a:xfrm>
            <a:custGeom>
              <a:avLst/>
              <a:gdLst/>
              <a:ahLst/>
              <a:cxnLst/>
              <a:rect l="l" t="t" r="r" b="b"/>
              <a:pathLst>
                <a:path w="228600" h="2188845">
                  <a:moveTo>
                    <a:pt x="0" y="2188336"/>
                  </a:moveTo>
                  <a:lnTo>
                    <a:pt x="228600" y="2188336"/>
                  </a:lnTo>
                  <a:lnTo>
                    <a:pt x="228600" y="0"/>
                  </a:lnTo>
                  <a:lnTo>
                    <a:pt x="0" y="0"/>
                  </a:lnTo>
                  <a:lnTo>
                    <a:pt x="0" y="2188336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1" name="object 29">
              <a:extLst>
                <a:ext uri="{FF2B5EF4-FFF2-40B4-BE49-F238E27FC236}">
                  <a16:creationId xmlns:a16="http://schemas.microsoft.com/office/drawing/2014/main" id="{7908A0E0-B959-46BA-BE3E-DA43720C5483}"/>
                </a:ext>
              </a:extLst>
            </p:cNvPr>
            <p:cNvSpPr/>
            <p:nvPr/>
          </p:nvSpPr>
          <p:spPr>
            <a:xfrm>
              <a:off x="2173224" y="507237"/>
              <a:ext cx="2241550" cy="2459990"/>
            </a:xfrm>
            <a:custGeom>
              <a:avLst/>
              <a:gdLst/>
              <a:ahLst/>
              <a:cxnLst/>
              <a:rect l="l" t="t" r="r" b="b"/>
              <a:pathLst>
                <a:path w="2241550" h="2459990">
                  <a:moveTo>
                    <a:pt x="2241550" y="2421636"/>
                  </a:moveTo>
                  <a:lnTo>
                    <a:pt x="2216150" y="2408936"/>
                  </a:lnTo>
                  <a:lnTo>
                    <a:pt x="2165350" y="2383536"/>
                  </a:lnTo>
                  <a:lnTo>
                    <a:pt x="2165350" y="2408936"/>
                  </a:lnTo>
                  <a:lnTo>
                    <a:pt x="2062162" y="2408936"/>
                  </a:lnTo>
                  <a:lnTo>
                    <a:pt x="2062162" y="226961"/>
                  </a:lnTo>
                  <a:lnTo>
                    <a:pt x="1682750" y="226961"/>
                  </a:lnTo>
                  <a:lnTo>
                    <a:pt x="1682750" y="2408936"/>
                  </a:lnTo>
                  <a:lnTo>
                    <a:pt x="50800" y="2408936"/>
                  </a:lnTo>
                  <a:lnTo>
                    <a:pt x="50800" y="76200"/>
                  </a:lnTo>
                  <a:lnTo>
                    <a:pt x="76200" y="76200"/>
                  </a:lnTo>
                  <a:lnTo>
                    <a:pt x="69850" y="63500"/>
                  </a:lnTo>
                  <a:lnTo>
                    <a:pt x="38100" y="0"/>
                  </a:lnTo>
                  <a:lnTo>
                    <a:pt x="0" y="76200"/>
                  </a:lnTo>
                  <a:lnTo>
                    <a:pt x="25400" y="76200"/>
                  </a:lnTo>
                  <a:lnTo>
                    <a:pt x="25400" y="2408936"/>
                  </a:lnTo>
                  <a:lnTo>
                    <a:pt x="50038" y="2408936"/>
                  </a:lnTo>
                  <a:lnTo>
                    <a:pt x="50038" y="2434336"/>
                  </a:lnTo>
                  <a:lnTo>
                    <a:pt x="2165350" y="2434336"/>
                  </a:lnTo>
                  <a:lnTo>
                    <a:pt x="2165350" y="2459736"/>
                  </a:lnTo>
                  <a:lnTo>
                    <a:pt x="2216150" y="2434336"/>
                  </a:lnTo>
                  <a:lnTo>
                    <a:pt x="2241550" y="242163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C7CD4EC4-75E7-46C8-9DBE-62709AAACD58}"/>
              </a:ext>
            </a:extLst>
          </p:cNvPr>
          <p:cNvSpPr txBox="1"/>
          <p:nvPr/>
        </p:nvSpPr>
        <p:spPr>
          <a:xfrm>
            <a:off x="3366739" y="1802224"/>
            <a:ext cx="461665" cy="2151749"/>
          </a:xfrm>
          <a:prstGeom prst="rect">
            <a:avLst/>
          </a:prstGeom>
          <a:noFill/>
        </p:spPr>
        <p:txBody>
          <a:bodyPr vert="vert270" wrap="square">
            <a:spAutoFit/>
          </a:bodyPr>
          <a:lstStyle/>
          <a:p>
            <a:r>
              <a:rPr lang="en-GB" sz="1800" b="1" u="sng" dirty="0">
                <a:latin typeface="Arial"/>
                <a:cs typeface="Arial"/>
              </a:rPr>
              <a:t>Extent of Impact</a:t>
            </a:r>
            <a:endParaRPr lang="en-GB" u="sng" dirty="0"/>
          </a:p>
        </p:txBody>
      </p:sp>
      <p:sp>
        <p:nvSpPr>
          <p:cNvPr id="53" name="object 34">
            <a:extLst>
              <a:ext uri="{FF2B5EF4-FFF2-40B4-BE49-F238E27FC236}">
                <a16:creationId xmlns:a16="http://schemas.microsoft.com/office/drawing/2014/main" id="{590DA521-921F-471A-BFDB-3F88AA57F491}"/>
              </a:ext>
            </a:extLst>
          </p:cNvPr>
          <p:cNvSpPr txBox="1"/>
          <p:nvPr/>
        </p:nvSpPr>
        <p:spPr>
          <a:xfrm>
            <a:off x="852616" y="4390059"/>
            <a:ext cx="7697618" cy="787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955">
              <a:lnSpc>
                <a:spcPts val="950"/>
              </a:lnSpc>
            </a:pPr>
            <a:r>
              <a:rPr sz="1400" dirty="0">
                <a:latin typeface="Arial"/>
                <a:cs typeface="Arial"/>
              </a:rPr>
              <a:t>Unacceptable</a:t>
            </a:r>
          </a:p>
          <a:p>
            <a:pPr marL="20955">
              <a:lnSpc>
                <a:spcPct val="100000"/>
              </a:lnSpc>
            </a:pPr>
            <a:r>
              <a:rPr sz="1400" dirty="0">
                <a:latin typeface="Arial"/>
                <a:cs typeface="Arial"/>
              </a:rPr>
              <a:t>Risk</a:t>
            </a:r>
            <a:endParaRPr lang="en-US" sz="1400" dirty="0">
              <a:latin typeface="Arial"/>
              <a:cs typeface="Arial"/>
            </a:endParaRPr>
          </a:p>
          <a:p>
            <a:pPr marL="20955">
              <a:lnSpc>
                <a:spcPct val="100000"/>
              </a:lnSpc>
            </a:pP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4" name="object 20">
            <a:extLst>
              <a:ext uri="{FF2B5EF4-FFF2-40B4-BE49-F238E27FC236}">
                <a16:creationId xmlns:a16="http://schemas.microsoft.com/office/drawing/2014/main" id="{0B127EA6-33A3-47A5-AF9B-95492FA67465}"/>
              </a:ext>
            </a:extLst>
          </p:cNvPr>
          <p:cNvSpPr txBox="1"/>
          <p:nvPr/>
        </p:nvSpPr>
        <p:spPr>
          <a:xfrm>
            <a:off x="883095" y="1006969"/>
            <a:ext cx="149197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400" dirty="0">
                <a:latin typeface="Arial"/>
                <a:cs typeface="Arial"/>
              </a:rPr>
              <a:t>It </a:t>
            </a:r>
            <a:r>
              <a:rPr sz="1400" spc="-5" dirty="0">
                <a:latin typeface="Arial"/>
                <a:cs typeface="Arial"/>
              </a:rPr>
              <a:t>will </a:t>
            </a:r>
            <a:r>
              <a:rPr sz="1400" dirty="0">
                <a:latin typeface="Arial"/>
                <a:cs typeface="Arial"/>
              </a:rPr>
              <a:t>not</a:t>
            </a:r>
            <a:r>
              <a:rPr sz="1400" spc="225" dirty="0">
                <a:latin typeface="Arial"/>
                <a:cs typeface="Arial"/>
              </a:rPr>
              <a:t> </a:t>
            </a:r>
            <a:r>
              <a:rPr sz="1400" spc="-5" dirty="0">
                <a:latin typeface="Arial"/>
                <a:cs typeface="Arial"/>
              </a:rPr>
              <a:t>happen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5" name="object 30">
            <a:extLst>
              <a:ext uri="{FF2B5EF4-FFF2-40B4-BE49-F238E27FC236}">
                <a16:creationId xmlns:a16="http://schemas.microsoft.com/office/drawing/2014/main" id="{146904E8-FE4D-4D0E-8031-4D8328010379}"/>
              </a:ext>
            </a:extLst>
          </p:cNvPr>
          <p:cNvSpPr txBox="1"/>
          <p:nvPr/>
        </p:nvSpPr>
        <p:spPr>
          <a:xfrm>
            <a:off x="883095" y="1671765"/>
            <a:ext cx="726541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Con</a:t>
            </a:r>
            <a:r>
              <a:rPr sz="1400" spc="5" dirty="0">
                <a:latin typeface="Arial"/>
                <a:cs typeface="Arial"/>
              </a:rPr>
              <a:t>c</a:t>
            </a:r>
            <a:r>
              <a:rPr sz="1400" spc="-5" dirty="0">
                <a:latin typeface="Arial"/>
                <a:cs typeface="Arial"/>
              </a:rPr>
              <a:t>ern</a:t>
            </a:r>
            <a:endParaRPr sz="1400" dirty="0">
              <a:latin typeface="Arial"/>
              <a:cs typeface="Arial"/>
            </a:endParaRPr>
          </a:p>
        </p:txBody>
      </p:sp>
      <p:sp>
        <p:nvSpPr>
          <p:cNvPr id="56" name="object 31">
            <a:extLst>
              <a:ext uri="{FF2B5EF4-FFF2-40B4-BE49-F238E27FC236}">
                <a16:creationId xmlns:a16="http://schemas.microsoft.com/office/drawing/2014/main" id="{E0BEA553-AD5B-4488-BEDF-D35E8BDD0781}"/>
              </a:ext>
            </a:extLst>
          </p:cNvPr>
          <p:cNvSpPr txBox="1"/>
          <p:nvPr/>
        </p:nvSpPr>
        <p:spPr>
          <a:xfrm>
            <a:off x="852615" y="2397803"/>
            <a:ext cx="84555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Low</a:t>
            </a:r>
            <a:r>
              <a:rPr sz="1400" spc="-7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7" name="object 32">
            <a:extLst>
              <a:ext uri="{FF2B5EF4-FFF2-40B4-BE49-F238E27FC236}">
                <a16:creationId xmlns:a16="http://schemas.microsoft.com/office/drawing/2014/main" id="{93716461-F626-49D5-A565-E21E25CD7165}"/>
              </a:ext>
            </a:extLst>
          </p:cNvPr>
          <p:cNvSpPr txBox="1"/>
          <p:nvPr/>
        </p:nvSpPr>
        <p:spPr>
          <a:xfrm>
            <a:off x="887441" y="3062118"/>
            <a:ext cx="119610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"/>
                <a:cs typeface="Arial"/>
              </a:rPr>
              <a:t>Medium</a:t>
            </a:r>
            <a:r>
              <a:rPr sz="1400" spc="-5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8" name="object 33">
            <a:extLst>
              <a:ext uri="{FF2B5EF4-FFF2-40B4-BE49-F238E27FC236}">
                <a16:creationId xmlns:a16="http://schemas.microsoft.com/office/drawing/2014/main" id="{FE553BA6-F2A1-4EBF-A963-B9A3264D6552}"/>
              </a:ext>
            </a:extLst>
          </p:cNvPr>
          <p:cNvSpPr txBox="1"/>
          <p:nvPr/>
        </p:nvSpPr>
        <p:spPr>
          <a:xfrm>
            <a:off x="890750" y="3729341"/>
            <a:ext cx="80741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"/>
                <a:cs typeface="Arial"/>
              </a:rPr>
              <a:t>High</a:t>
            </a:r>
            <a:r>
              <a:rPr sz="1400" spc="-7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Risk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97FCC22-4084-47D8-9613-17D23C0B6468}"/>
              </a:ext>
            </a:extLst>
          </p:cNvPr>
          <p:cNvSpPr txBox="1"/>
          <p:nvPr/>
        </p:nvSpPr>
        <p:spPr>
          <a:xfrm>
            <a:off x="2927762" y="4821162"/>
            <a:ext cx="5622472" cy="702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551940" algn="ctr">
              <a:lnSpc>
                <a:spcPct val="100000"/>
              </a:lnSpc>
              <a:spcBef>
                <a:spcPts val="380"/>
              </a:spcBef>
            </a:pPr>
            <a:r>
              <a:rPr lang="en-US" sz="1800" spc="-5" dirty="0">
                <a:latin typeface="Arial"/>
                <a:cs typeface="Arial"/>
              </a:rPr>
              <a:t>10  20  30  40  50  60  70  80  90</a:t>
            </a:r>
            <a:r>
              <a:rPr lang="en-US" sz="1800" spc="30" dirty="0">
                <a:latin typeface="Arial"/>
                <a:cs typeface="Arial"/>
              </a:rPr>
              <a:t>  </a:t>
            </a:r>
            <a:r>
              <a:rPr lang="en-US" sz="1800" spc="-5" dirty="0">
                <a:latin typeface="Arial"/>
                <a:cs typeface="Arial"/>
              </a:rPr>
              <a:t>100</a:t>
            </a:r>
            <a:endParaRPr lang="en-US" sz="1800" dirty="0">
              <a:latin typeface="Arial"/>
              <a:cs typeface="Arial"/>
            </a:endParaRPr>
          </a:p>
          <a:p>
            <a:pPr marL="1522095" algn="ctr">
              <a:lnSpc>
                <a:spcPct val="100000"/>
              </a:lnSpc>
              <a:spcBef>
                <a:spcPts val="190"/>
              </a:spcBef>
            </a:pPr>
            <a:r>
              <a:rPr lang="en-US" sz="2000" b="1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Likelihood of </a:t>
            </a:r>
            <a:r>
              <a:rPr lang="en-US" sz="2000" b="1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Occurrence</a:t>
            </a:r>
            <a:r>
              <a:rPr lang="en-US" sz="2000" b="1" u="sng" spc="18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sng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(%)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66D90049-2710-415F-BE85-2186659C381E}"/>
              </a:ext>
            </a:extLst>
          </p:cNvPr>
          <p:cNvSpPr txBox="1"/>
          <p:nvPr/>
        </p:nvSpPr>
        <p:spPr>
          <a:xfrm>
            <a:off x="3663315" y="841475"/>
            <a:ext cx="46166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4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3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2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1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0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93873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45918F90-1B2C-48F4-AB57-01AB80698C32}"/>
              </a:ext>
            </a:extLst>
          </p:cNvPr>
          <p:cNvSpPr/>
          <p:nvPr/>
        </p:nvSpPr>
        <p:spPr>
          <a:xfrm rot="16200000">
            <a:off x="2333501" y="-1668979"/>
            <a:ext cx="4476998" cy="86937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99209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14186" y="812800"/>
            <a:ext cx="8735598" cy="1016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Basic cost/benefit analysis to identify which  ones are worth it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3066283-CEB5-4729-AA8F-902D97133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Cannot</a:t>
            </a:r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 them all</a:t>
            </a:r>
          </a:p>
        </p:txBody>
      </p:sp>
      <p:sp>
        <p:nvSpPr>
          <p:cNvPr id="8" name="object 5">
            <a:extLst>
              <a:ext uri="{FF2B5EF4-FFF2-40B4-BE49-F238E27FC236}">
                <a16:creationId xmlns:a16="http://schemas.microsoft.com/office/drawing/2014/main" id="{765D6B6D-FC9D-4178-8A32-7184AE25B602}"/>
              </a:ext>
            </a:extLst>
          </p:cNvPr>
          <p:cNvSpPr/>
          <p:nvPr/>
        </p:nvSpPr>
        <p:spPr>
          <a:xfrm>
            <a:off x="1849291" y="1397776"/>
            <a:ext cx="5445418" cy="40624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3599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BD0C3-75B7-45CF-B6FF-A26B4E35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2294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Thank you …!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57144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F2D5D7-7669-4457-A70C-96FA064BB9B5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145" y="81885"/>
            <a:ext cx="8869680" cy="73091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 Exercise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2676FC4-67BE-48B6-AB99-BB5DDB8090B2}"/>
              </a:ext>
            </a:extLst>
          </p:cNvPr>
          <p:cNvSpPr txBox="1">
            <a:spLocks noChangeArrowheads="1"/>
          </p:cNvSpPr>
          <p:nvPr/>
        </p:nvSpPr>
        <p:spPr>
          <a:xfrm>
            <a:off x="204201" y="580570"/>
            <a:ext cx="8735598" cy="50945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Identify 3 to 5 risks that can affect your project and explain the following: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 The method that you have used to identify them.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 Why you think they are certain to affect your project.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3) </a:t>
            </a:r>
            <a:r>
              <a:rPr lang="en-US" sz="28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Categorise</a:t>
            </a:r>
            <a:r>
              <a:rPr lang="en-US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them according to their relevant importance or likelihood that they can occur.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4) Explain the different mitigation measures that can be applied.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FF0000"/>
              </a:buClr>
              <a:buSzPct val="61000"/>
              <a:buFont typeface="Arial" pitchFamily="34" charset="0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8568946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LongProperties xmlns="http://schemas.microsoft.com/office/2006/metadata/longProperties"/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2559</TotalTime>
  <Words>443</Words>
  <Application>Microsoft Office PowerPoint</Application>
  <PresentationFormat>On-screen Show (4:3)</PresentationFormat>
  <Paragraphs>147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Arial Narrow</vt:lpstr>
      <vt:lpstr>Carlito</vt:lpstr>
      <vt:lpstr>Myriad Pro</vt:lpstr>
      <vt:lpstr>Tahoma</vt:lpstr>
      <vt:lpstr>Times New Roman</vt:lpstr>
      <vt:lpstr>Wingdings</vt:lpstr>
      <vt:lpstr>1_Custom Design</vt:lpstr>
      <vt:lpstr>20140311PresentationUWTSDTemplate</vt:lpstr>
      <vt:lpstr>Week 6 Risk Management Part 2</vt:lpstr>
      <vt:lpstr>Risk identification technique</vt:lpstr>
      <vt:lpstr>Ishikawa – Fishbone diagram</vt:lpstr>
      <vt:lpstr>Ishikawa – Fishbone diagram</vt:lpstr>
      <vt:lpstr>Some risk analysis techniques</vt:lpstr>
      <vt:lpstr>Scoring risks and issues</vt:lpstr>
      <vt:lpstr>Matrix Approach</vt:lpstr>
      <vt:lpstr>Risk – scoring matrix</vt:lpstr>
      <vt:lpstr>Severity Determination</vt:lpstr>
      <vt:lpstr>PowerPoint Presentation</vt:lpstr>
      <vt:lpstr>Cannot manage them all</vt:lpstr>
      <vt:lpstr>Thank you …!</vt:lpstr>
      <vt:lpstr>Class Exercise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Foju, Odette</cp:lastModifiedBy>
  <cp:revision>192</cp:revision>
  <dcterms:created xsi:type="dcterms:W3CDTF">2005-02-17T16:44:33Z</dcterms:created>
  <dcterms:modified xsi:type="dcterms:W3CDTF">2022-01-08T13:21:58Z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  <property fmtid="{D5CDD505-2E9C-101B-9397-08002B2CF9AE}" pid="16" name="MSIP_Label_569bf4a9-87bd-4dbf-a36c-1db5158e5def_Enabled">
    <vt:lpwstr>true</vt:lpwstr>
  </property>
  <property fmtid="{D5CDD505-2E9C-101B-9397-08002B2CF9AE}" pid="17" name="MSIP_Label_569bf4a9-87bd-4dbf-a36c-1db5158e5def_SetDate">
    <vt:lpwstr>2022-01-08T13:21:58Z</vt:lpwstr>
  </property>
  <property fmtid="{D5CDD505-2E9C-101B-9397-08002B2CF9AE}" pid="18" name="MSIP_Label_569bf4a9-87bd-4dbf-a36c-1db5158e5def_Method">
    <vt:lpwstr>Privileged</vt:lpwstr>
  </property>
  <property fmtid="{D5CDD505-2E9C-101B-9397-08002B2CF9AE}" pid="19" name="MSIP_Label_569bf4a9-87bd-4dbf-a36c-1db5158e5def_Name">
    <vt:lpwstr>569bf4a9-87bd-4dbf-a36c-1db5158e5def</vt:lpwstr>
  </property>
  <property fmtid="{D5CDD505-2E9C-101B-9397-08002B2CF9AE}" pid="20" name="MSIP_Label_569bf4a9-87bd-4dbf-a36c-1db5158e5def_SiteId">
    <vt:lpwstr>ea80952e-a476-42d4-aaf4-5457852b0f7e</vt:lpwstr>
  </property>
  <property fmtid="{D5CDD505-2E9C-101B-9397-08002B2CF9AE}" pid="21" name="MSIP_Label_569bf4a9-87bd-4dbf-a36c-1db5158e5def_ActionId">
    <vt:lpwstr>6435322b-0158-45e9-ab4d-04a299cfa541</vt:lpwstr>
  </property>
  <property fmtid="{D5CDD505-2E9C-101B-9397-08002B2CF9AE}" pid="22" name="MSIP_Label_569bf4a9-87bd-4dbf-a36c-1db5158e5def_ContentBits">
    <vt:lpwstr>0</vt:lpwstr>
  </property>
</Properties>
</file>