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58" r:id="rId3"/>
    <p:sldId id="259" r:id="rId4"/>
    <p:sldId id="260" r:id="rId5"/>
    <p:sldId id="294" r:id="rId6"/>
    <p:sldId id="312" r:id="rId7"/>
    <p:sldId id="313" r:id="rId8"/>
    <p:sldId id="310" r:id="rId9"/>
    <p:sldId id="314" r:id="rId10"/>
    <p:sldId id="315" r:id="rId11"/>
    <p:sldId id="335" r:id="rId12"/>
    <p:sldId id="336" r:id="rId13"/>
    <p:sldId id="290" r:id="rId14"/>
    <p:sldId id="296" r:id="rId15"/>
    <p:sldId id="298" r:id="rId16"/>
    <p:sldId id="299" r:id="rId17"/>
    <p:sldId id="302" r:id="rId18"/>
    <p:sldId id="300" r:id="rId19"/>
    <p:sldId id="308" r:id="rId20"/>
    <p:sldId id="321" r:id="rId21"/>
    <p:sldId id="309" r:id="rId22"/>
    <p:sldId id="322" r:id="rId23"/>
    <p:sldId id="311" r:id="rId24"/>
    <p:sldId id="304" r:id="rId25"/>
    <p:sldId id="305" r:id="rId26"/>
    <p:sldId id="306" r:id="rId27"/>
    <p:sldId id="307" r:id="rId28"/>
    <p:sldId id="323" r:id="rId29"/>
    <p:sldId id="324" r:id="rId30"/>
    <p:sldId id="333" r:id="rId31"/>
    <p:sldId id="318" r:id="rId32"/>
    <p:sldId id="330" r:id="rId33"/>
    <p:sldId id="328" r:id="rId34"/>
    <p:sldId id="331" r:id="rId35"/>
    <p:sldId id="332" r:id="rId36"/>
    <p:sldId id="329" r:id="rId37"/>
    <p:sldId id="334" r:id="rId38"/>
    <p:sldId id="326" r:id="rId39"/>
    <p:sldId id="297" r:id="rId40"/>
    <p:sldId id="339" r:id="rId41"/>
    <p:sldId id="337" r:id="rId42"/>
    <p:sldId id="316" r:id="rId43"/>
    <p:sldId id="340" r:id="rId44"/>
    <p:sldId id="341" r:id="rId45"/>
    <p:sldId id="338" r:id="rId46"/>
    <p:sldId id="293"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8B5E17-0C80-4F52-A17F-82F2472636EB}" v="85" dt="2025-11-05T17:55:20.1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99" autoAdjust="0"/>
    <p:restoredTop sz="94660"/>
  </p:normalViewPr>
  <p:slideViewPr>
    <p:cSldViewPr snapToGrid="0">
      <p:cViewPr varScale="1">
        <p:scale>
          <a:sx n="86" d="100"/>
          <a:sy n="86" d="100"/>
        </p:scale>
        <p:origin x="13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DF151-31BF-4AC1-8E34-D3B9F3EED2E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AC832D4-BC8A-422C-BB0C-DADB991346FE}">
      <dgm:prSet/>
      <dgm:spPr/>
      <dgm:t>
        <a:bodyPr/>
        <a:lstStyle/>
        <a:p>
          <a:r>
            <a:rPr lang="en-GB" dirty="0"/>
            <a:t>History about political/economic power – dominated by men.</a:t>
          </a:r>
          <a:endParaRPr lang="en-US" dirty="0"/>
        </a:p>
      </dgm:t>
    </dgm:pt>
    <dgm:pt modelId="{BD69A166-38CA-45D1-BC9C-3709943C9CF2}" type="parTrans" cxnId="{9176ECCF-ECA0-480D-8D0C-C606F193768E}">
      <dgm:prSet/>
      <dgm:spPr/>
      <dgm:t>
        <a:bodyPr/>
        <a:lstStyle/>
        <a:p>
          <a:endParaRPr lang="en-US"/>
        </a:p>
      </dgm:t>
    </dgm:pt>
    <dgm:pt modelId="{72651F30-5DAE-480E-AC12-042A7BD39B78}" type="sibTrans" cxnId="{9176ECCF-ECA0-480D-8D0C-C606F193768E}">
      <dgm:prSet/>
      <dgm:spPr/>
      <dgm:t>
        <a:bodyPr/>
        <a:lstStyle/>
        <a:p>
          <a:endParaRPr lang="en-US"/>
        </a:p>
      </dgm:t>
    </dgm:pt>
    <dgm:pt modelId="{976F096E-D97D-4E09-91B0-0C813ED9F5D5}">
      <dgm:prSet/>
      <dgm:spPr/>
      <dgm:t>
        <a:bodyPr/>
        <a:lstStyle/>
        <a:p>
          <a:r>
            <a:rPr lang="en-GB"/>
            <a:t>C19th professionalisation of the discipline – idea of history as rational, scientific – women’s involvement would undermine the discipline</a:t>
          </a:r>
          <a:endParaRPr lang="en-US"/>
        </a:p>
      </dgm:t>
    </dgm:pt>
    <dgm:pt modelId="{808A1150-1ADE-456C-9563-82D03299AFCB}" type="parTrans" cxnId="{485B48AD-4C08-46E0-B043-22F305F4FAB8}">
      <dgm:prSet/>
      <dgm:spPr/>
      <dgm:t>
        <a:bodyPr/>
        <a:lstStyle/>
        <a:p>
          <a:endParaRPr lang="en-US"/>
        </a:p>
      </dgm:t>
    </dgm:pt>
    <dgm:pt modelId="{1DF143A3-58BE-4EF1-B345-821D684E2A43}" type="sibTrans" cxnId="{485B48AD-4C08-46E0-B043-22F305F4FAB8}">
      <dgm:prSet/>
      <dgm:spPr/>
      <dgm:t>
        <a:bodyPr/>
        <a:lstStyle/>
        <a:p>
          <a:endParaRPr lang="en-US"/>
        </a:p>
      </dgm:t>
    </dgm:pt>
    <dgm:pt modelId="{2AC52891-C509-4A04-ABB2-27E65CFDC388}">
      <dgm:prSet/>
      <dgm:spPr/>
      <dgm:t>
        <a:bodyPr/>
        <a:lstStyle/>
        <a:p>
          <a:r>
            <a:rPr lang="en-GB"/>
            <a:t>Women couldn’t attend British Universities until 1860s</a:t>
          </a:r>
          <a:endParaRPr lang="en-US"/>
        </a:p>
      </dgm:t>
    </dgm:pt>
    <dgm:pt modelId="{F397C9F2-C381-4A1A-9FB5-94CFEB3EFB39}" type="parTrans" cxnId="{550049EE-695E-4F81-AF4D-66752DF34770}">
      <dgm:prSet/>
      <dgm:spPr/>
      <dgm:t>
        <a:bodyPr/>
        <a:lstStyle/>
        <a:p>
          <a:endParaRPr lang="en-US"/>
        </a:p>
      </dgm:t>
    </dgm:pt>
    <dgm:pt modelId="{DB05CBD8-E82D-4E2D-BBAD-35989D585E42}" type="sibTrans" cxnId="{550049EE-695E-4F81-AF4D-66752DF34770}">
      <dgm:prSet/>
      <dgm:spPr/>
      <dgm:t>
        <a:bodyPr/>
        <a:lstStyle/>
        <a:p>
          <a:endParaRPr lang="en-US"/>
        </a:p>
      </dgm:t>
    </dgm:pt>
    <dgm:pt modelId="{50FB811B-8160-49A1-9781-4907C54A14C6}">
      <dgm:prSet/>
      <dgm:spPr/>
      <dgm:t>
        <a:bodyPr/>
        <a:lstStyle/>
        <a:p>
          <a:r>
            <a:rPr lang="en-GB"/>
            <a:t>Women studying at Oxford weren’t awarded degrees until 1920 (1941 for women at Cambridge)</a:t>
          </a:r>
          <a:endParaRPr lang="en-US"/>
        </a:p>
      </dgm:t>
    </dgm:pt>
    <dgm:pt modelId="{C6A7457D-D0A4-4B3E-BA77-1683F7E0DA47}" type="parTrans" cxnId="{D129861C-B03E-41FA-924F-AF6C24301C1B}">
      <dgm:prSet/>
      <dgm:spPr/>
      <dgm:t>
        <a:bodyPr/>
        <a:lstStyle/>
        <a:p>
          <a:endParaRPr lang="en-US"/>
        </a:p>
      </dgm:t>
    </dgm:pt>
    <dgm:pt modelId="{40C22A28-FE8B-4FF2-9396-47062D289E3D}" type="sibTrans" cxnId="{D129861C-B03E-41FA-924F-AF6C24301C1B}">
      <dgm:prSet/>
      <dgm:spPr/>
      <dgm:t>
        <a:bodyPr/>
        <a:lstStyle/>
        <a:p>
          <a:endParaRPr lang="en-US"/>
        </a:p>
      </dgm:t>
    </dgm:pt>
    <dgm:pt modelId="{17E0ED8E-E44C-43CF-810C-AFCA51FA7926}" type="pres">
      <dgm:prSet presAssocID="{1BFDF151-31BF-4AC1-8E34-D3B9F3EED2E8}" presName="vert0" presStyleCnt="0">
        <dgm:presLayoutVars>
          <dgm:dir/>
          <dgm:animOne val="branch"/>
          <dgm:animLvl val="lvl"/>
        </dgm:presLayoutVars>
      </dgm:prSet>
      <dgm:spPr/>
    </dgm:pt>
    <dgm:pt modelId="{D55AB7D7-23EB-4330-9472-2C868F03D841}" type="pres">
      <dgm:prSet presAssocID="{BAC832D4-BC8A-422C-BB0C-DADB991346FE}" presName="thickLine" presStyleLbl="alignNode1" presStyleIdx="0" presStyleCnt="4"/>
      <dgm:spPr/>
    </dgm:pt>
    <dgm:pt modelId="{2F022388-4011-4FA6-BD0A-CA47F17BDF9C}" type="pres">
      <dgm:prSet presAssocID="{BAC832D4-BC8A-422C-BB0C-DADB991346FE}" presName="horz1" presStyleCnt="0"/>
      <dgm:spPr/>
    </dgm:pt>
    <dgm:pt modelId="{B51D6844-9824-44F8-8586-491EB0D83BA0}" type="pres">
      <dgm:prSet presAssocID="{BAC832D4-BC8A-422C-BB0C-DADB991346FE}" presName="tx1" presStyleLbl="revTx" presStyleIdx="0" presStyleCnt="4"/>
      <dgm:spPr/>
    </dgm:pt>
    <dgm:pt modelId="{6C640342-C06C-45BF-BB41-C6BE7FB3C313}" type="pres">
      <dgm:prSet presAssocID="{BAC832D4-BC8A-422C-BB0C-DADB991346FE}" presName="vert1" presStyleCnt="0"/>
      <dgm:spPr/>
    </dgm:pt>
    <dgm:pt modelId="{1290D11A-F797-47BD-93D1-B5A47FF6D1E1}" type="pres">
      <dgm:prSet presAssocID="{976F096E-D97D-4E09-91B0-0C813ED9F5D5}" presName="thickLine" presStyleLbl="alignNode1" presStyleIdx="1" presStyleCnt="4"/>
      <dgm:spPr/>
    </dgm:pt>
    <dgm:pt modelId="{B2315F3F-98C7-4DA5-9593-D11D19771581}" type="pres">
      <dgm:prSet presAssocID="{976F096E-D97D-4E09-91B0-0C813ED9F5D5}" presName="horz1" presStyleCnt="0"/>
      <dgm:spPr/>
    </dgm:pt>
    <dgm:pt modelId="{1E7D2BD9-50FF-44AD-936C-7E264E34871A}" type="pres">
      <dgm:prSet presAssocID="{976F096E-D97D-4E09-91B0-0C813ED9F5D5}" presName="tx1" presStyleLbl="revTx" presStyleIdx="1" presStyleCnt="4"/>
      <dgm:spPr/>
    </dgm:pt>
    <dgm:pt modelId="{D45EDB87-5E81-426A-AF90-2857C86123F6}" type="pres">
      <dgm:prSet presAssocID="{976F096E-D97D-4E09-91B0-0C813ED9F5D5}" presName="vert1" presStyleCnt="0"/>
      <dgm:spPr/>
    </dgm:pt>
    <dgm:pt modelId="{38F4BEC5-0361-4E5F-A0F3-2120E99487B5}" type="pres">
      <dgm:prSet presAssocID="{2AC52891-C509-4A04-ABB2-27E65CFDC388}" presName="thickLine" presStyleLbl="alignNode1" presStyleIdx="2" presStyleCnt="4"/>
      <dgm:spPr/>
    </dgm:pt>
    <dgm:pt modelId="{E6C5D192-6B97-434F-8C6F-A22B271CAB9D}" type="pres">
      <dgm:prSet presAssocID="{2AC52891-C509-4A04-ABB2-27E65CFDC388}" presName="horz1" presStyleCnt="0"/>
      <dgm:spPr/>
    </dgm:pt>
    <dgm:pt modelId="{1C01F07E-829A-4158-97BA-656FED0A9598}" type="pres">
      <dgm:prSet presAssocID="{2AC52891-C509-4A04-ABB2-27E65CFDC388}" presName="tx1" presStyleLbl="revTx" presStyleIdx="2" presStyleCnt="4"/>
      <dgm:spPr/>
    </dgm:pt>
    <dgm:pt modelId="{92B4F18D-C66D-4403-A4E8-79772A9FA991}" type="pres">
      <dgm:prSet presAssocID="{2AC52891-C509-4A04-ABB2-27E65CFDC388}" presName="vert1" presStyleCnt="0"/>
      <dgm:spPr/>
    </dgm:pt>
    <dgm:pt modelId="{2C26E14D-C9B2-4A88-B877-E8775EA81DF7}" type="pres">
      <dgm:prSet presAssocID="{50FB811B-8160-49A1-9781-4907C54A14C6}" presName="thickLine" presStyleLbl="alignNode1" presStyleIdx="3" presStyleCnt="4"/>
      <dgm:spPr/>
    </dgm:pt>
    <dgm:pt modelId="{ECE1F5A4-F7B1-41C8-86DA-F3D50385900A}" type="pres">
      <dgm:prSet presAssocID="{50FB811B-8160-49A1-9781-4907C54A14C6}" presName="horz1" presStyleCnt="0"/>
      <dgm:spPr/>
    </dgm:pt>
    <dgm:pt modelId="{060748CD-6958-4846-A39F-3F8F5F58498A}" type="pres">
      <dgm:prSet presAssocID="{50FB811B-8160-49A1-9781-4907C54A14C6}" presName="tx1" presStyleLbl="revTx" presStyleIdx="3" presStyleCnt="4"/>
      <dgm:spPr/>
    </dgm:pt>
    <dgm:pt modelId="{EC9E5EB6-A105-4DA0-9D01-60A4D02534B6}" type="pres">
      <dgm:prSet presAssocID="{50FB811B-8160-49A1-9781-4907C54A14C6}" presName="vert1" presStyleCnt="0"/>
      <dgm:spPr/>
    </dgm:pt>
  </dgm:ptLst>
  <dgm:cxnLst>
    <dgm:cxn modelId="{D129861C-B03E-41FA-924F-AF6C24301C1B}" srcId="{1BFDF151-31BF-4AC1-8E34-D3B9F3EED2E8}" destId="{50FB811B-8160-49A1-9781-4907C54A14C6}" srcOrd="3" destOrd="0" parTransId="{C6A7457D-D0A4-4B3E-BA77-1683F7E0DA47}" sibTransId="{40C22A28-FE8B-4FF2-9396-47062D289E3D}"/>
    <dgm:cxn modelId="{F42A553A-CC8F-4672-94FC-0243B094B85E}" type="presOf" srcId="{976F096E-D97D-4E09-91B0-0C813ED9F5D5}" destId="{1E7D2BD9-50FF-44AD-936C-7E264E34871A}" srcOrd="0" destOrd="0" presId="urn:microsoft.com/office/officeart/2008/layout/LinedList"/>
    <dgm:cxn modelId="{AD959E67-7598-4E5F-9F32-DACDD2A3FA0A}" type="presOf" srcId="{2AC52891-C509-4A04-ABB2-27E65CFDC388}" destId="{1C01F07E-829A-4158-97BA-656FED0A9598}" srcOrd="0" destOrd="0" presId="urn:microsoft.com/office/officeart/2008/layout/LinedList"/>
    <dgm:cxn modelId="{8130BD70-C74C-407B-804F-766948AF1538}" type="presOf" srcId="{1BFDF151-31BF-4AC1-8E34-D3B9F3EED2E8}" destId="{17E0ED8E-E44C-43CF-810C-AFCA51FA7926}" srcOrd="0" destOrd="0" presId="urn:microsoft.com/office/officeart/2008/layout/LinedList"/>
    <dgm:cxn modelId="{BDDC9473-5988-4B2B-AF89-E858C0454EF1}" type="presOf" srcId="{50FB811B-8160-49A1-9781-4907C54A14C6}" destId="{060748CD-6958-4846-A39F-3F8F5F58498A}" srcOrd="0" destOrd="0" presId="urn:microsoft.com/office/officeart/2008/layout/LinedList"/>
    <dgm:cxn modelId="{3B6D27AB-B82A-424F-96CC-11ABED3B3A4E}" type="presOf" srcId="{BAC832D4-BC8A-422C-BB0C-DADB991346FE}" destId="{B51D6844-9824-44F8-8586-491EB0D83BA0}" srcOrd="0" destOrd="0" presId="urn:microsoft.com/office/officeart/2008/layout/LinedList"/>
    <dgm:cxn modelId="{485B48AD-4C08-46E0-B043-22F305F4FAB8}" srcId="{1BFDF151-31BF-4AC1-8E34-D3B9F3EED2E8}" destId="{976F096E-D97D-4E09-91B0-0C813ED9F5D5}" srcOrd="1" destOrd="0" parTransId="{808A1150-1ADE-456C-9563-82D03299AFCB}" sibTransId="{1DF143A3-58BE-4EF1-B345-821D684E2A43}"/>
    <dgm:cxn modelId="{9176ECCF-ECA0-480D-8D0C-C606F193768E}" srcId="{1BFDF151-31BF-4AC1-8E34-D3B9F3EED2E8}" destId="{BAC832D4-BC8A-422C-BB0C-DADB991346FE}" srcOrd="0" destOrd="0" parTransId="{BD69A166-38CA-45D1-BC9C-3709943C9CF2}" sibTransId="{72651F30-5DAE-480E-AC12-042A7BD39B78}"/>
    <dgm:cxn modelId="{550049EE-695E-4F81-AF4D-66752DF34770}" srcId="{1BFDF151-31BF-4AC1-8E34-D3B9F3EED2E8}" destId="{2AC52891-C509-4A04-ABB2-27E65CFDC388}" srcOrd="2" destOrd="0" parTransId="{F397C9F2-C381-4A1A-9FB5-94CFEB3EFB39}" sibTransId="{DB05CBD8-E82D-4E2D-BBAD-35989D585E42}"/>
    <dgm:cxn modelId="{ABB72A02-A894-4051-872A-2ADA9D1E6434}" type="presParOf" srcId="{17E0ED8E-E44C-43CF-810C-AFCA51FA7926}" destId="{D55AB7D7-23EB-4330-9472-2C868F03D841}" srcOrd="0" destOrd="0" presId="urn:microsoft.com/office/officeart/2008/layout/LinedList"/>
    <dgm:cxn modelId="{293422AE-0C43-47C2-9D5C-31EE8F5F09E2}" type="presParOf" srcId="{17E0ED8E-E44C-43CF-810C-AFCA51FA7926}" destId="{2F022388-4011-4FA6-BD0A-CA47F17BDF9C}" srcOrd="1" destOrd="0" presId="urn:microsoft.com/office/officeart/2008/layout/LinedList"/>
    <dgm:cxn modelId="{274D4F36-E767-4B52-9060-C450B4EC9D2E}" type="presParOf" srcId="{2F022388-4011-4FA6-BD0A-CA47F17BDF9C}" destId="{B51D6844-9824-44F8-8586-491EB0D83BA0}" srcOrd="0" destOrd="0" presId="urn:microsoft.com/office/officeart/2008/layout/LinedList"/>
    <dgm:cxn modelId="{D2EA0FEA-8C25-41CC-9A58-4F4861D72643}" type="presParOf" srcId="{2F022388-4011-4FA6-BD0A-CA47F17BDF9C}" destId="{6C640342-C06C-45BF-BB41-C6BE7FB3C313}" srcOrd="1" destOrd="0" presId="urn:microsoft.com/office/officeart/2008/layout/LinedList"/>
    <dgm:cxn modelId="{90BB12A5-071B-412C-8CE3-DC9F27ECF44F}" type="presParOf" srcId="{17E0ED8E-E44C-43CF-810C-AFCA51FA7926}" destId="{1290D11A-F797-47BD-93D1-B5A47FF6D1E1}" srcOrd="2" destOrd="0" presId="urn:microsoft.com/office/officeart/2008/layout/LinedList"/>
    <dgm:cxn modelId="{9BDD7E58-9B59-4885-856A-5D131933EF7E}" type="presParOf" srcId="{17E0ED8E-E44C-43CF-810C-AFCA51FA7926}" destId="{B2315F3F-98C7-4DA5-9593-D11D19771581}" srcOrd="3" destOrd="0" presId="urn:microsoft.com/office/officeart/2008/layout/LinedList"/>
    <dgm:cxn modelId="{7ED07CEF-728C-4702-9154-2C37D76FE55A}" type="presParOf" srcId="{B2315F3F-98C7-4DA5-9593-D11D19771581}" destId="{1E7D2BD9-50FF-44AD-936C-7E264E34871A}" srcOrd="0" destOrd="0" presId="urn:microsoft.com/office/officeart/2008/layout/LinedList"/>
    <dgm:cxn modelId="{975F9E90-7D8F-42A3-8693-B25541DED583}" type="presParOf" srcId="{B2315F3F-98C7-4DA5-9593-D11D19771581}" destId="{D45EDB87-5E81-426A-AF90-2857C86123F6}" srcOrd="1" destOrd="0" presId="urn:microsoft.com/office/officeart/2008/layout/LinedList"/>
    <dgm:cxn modelId="{776DE591-7F69-46D7-A14C-156CBAAE73C0}" type="presParOf" srcId="{17E0ED8E-E44C-43CF-810C-AFCA51FA7926}" destId="{38F4BEC5-0361-4E5F-A0F3-2120E99487B5}" srcOrd="4" destOrd="0" presId="urn:microsoft.com/office/officeart/2008/layout/LinedList"/>
    <dgm:cxn modelId="{467708F4-B5F9-48BD-9C44-E8F57CC93187}" type="presParOf" srcId="{17E0ED8E-E44C-43CF-810C-AFCA51FA7926}" destId="{E6C5D192-6B97-434F-8C6F-A22B271CAB9D}" srcOrd="5" destOrd="0" presId="urn:microsoft.com/office/officeart/2008/layout/LinedList"/>
    <dgm:cxn modelId="{3B34CCC2-51EB-4FB7-B50A-1FD6CAD86C8C}" type="presParOf" srcId="{E6C5D192-6B97-434F-8C6F-A22B271CAB9D}" destId="{1C01F07E-829A-4158-97BA-656FED0A9598}" srcOrd="0" destOrd="0" presId="urn:microsoft.com/office/officeart/2008/layout/LinedList"/>
    <dgm:cxn modelId="{B567BDAA-CE09-4D7B-88D6-6378C8B1079A}" type="presParOf" srcId="{E6C5D192-6B97-434F-8C6F-A22B271CAB9D}" destId="{92B4F18D-C66D-4403-A4E8-79772A9FA991}" srcOrd="1" destOrd="0" presId="urn:microsoft.com/office/officeart/2008/layout/LinedList"/>
    <dgm:cxn modelId="{CF55F4DB-7E5C-4846-92A4-D834118FE7B0}" type="presParOf" srcId="{17E0ED8E-E44C-43CF-810C-AFCA51FA7926}" destId="{2C26E14D-C9B2-4A88-B877-E8775EA81DF7}" srcOrd="6" destOrd="0" presId="urn:microsoft.com/office/officeart/2008/layout/LinedList"/>
    <dgm:cxn modelId="{825D4B49-CAC2-47A0-90F9-D5CF4B12B4E9}" type="presParOf" srcId="{17E0ED8E-E44C-43CF-810C-AFCA51FA7926}" destId="{ECE1F5A4-F7B1-41C8-86DA-F3D50385900A}" srcOrd="7" destOrd="0" presId="urn:microsoft.com/office/officeart/2008/layout/LinedList"/>
    <dgm:cxn modelId="{157FEBA2-F8E4-4D3D-95B6-2C21B809467C}" type="presParOf" srcId="{ECE1F5A4-F7B1-41C8-86DA-F3D50385900A}" destId="{060748CD-6958-4846-A39F-3F8F5F58498A}" srcOrd="0" destOrd="0" presId="urn:microsoft.com/office/officeart/2008/layout/LinedList"/>
    <dgm:cxn modelId="{5D2A5BE1-CA5F-42B9-B300-79E713421587}" type="presParOf" srcId="{ECE1F5A4-F7B1-41C8-86DA-F3D50385900A}" destId="{EC9E5EB6-A105-4DA0-9D01-60A4D02534B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AB7D7-23EB-4330-9472-2C868F03D841}">
      <dsp:nvSpPr>
        <dsp:cNvPr id="0" name=""/>
        <dsp:cNvSpPr/>
      </dsp:nvSpPr>
      <dsp:spPr>
        <a:xfrm>
          <a:off x="0" y="0"/>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1D6844-9824-44F8-8586-491EB0D83BA0}">
      <dsp:nvSpPr>
        <dsp:cNvPr id="0" name=""/>
        <dsp:cNvSpPr/>
      </dsp:nvSpPr>
      <dsp:spPr>
        <a:xfrm>
          <a:off x="0" y="0"/>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History about political/economic power – dominated by men.</a:t>
          </a:r>
          <a:endParaRPr lang="en-US" sz="2300" kern="1200" dirty="0"/>
        </a:p>
      </dsp:txBody>
      <dsp:txXfrm>
        <a:off x="0" y="0"/>
        <a:ext cx="6224335" cy="1357884"/>
      </dsp:txXfrm>
    </dsp:sp>
    <dsp:sp modelId="{1290D11A-F797-47BD-93D1-B5A47FF6D1E1}">
      <dsp:nvSpPr>
        <dsp:cNvPr id="0" name=""/>
        <dsp:cNvSpPr/>
      </dsp:nvSpPr>
      <dsp:spPr>
        <a:xfrm>
          <a:off x="0" y="1357883"/>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7D2BD9-50FF-44AD-936C-7E264E34871A}">
      <dsp:nvSpPr>
        <dsp:cNvPr id="0" name=""/>
        <dsp:cNvSpPr/>
      </dsp:nvSpPr>
      <dsp:spPr>
        <a:xfrm>
          <a:off x="0" y="1357884"/>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C19th professionalisation of the discipline – idea of history as rational, scientific – women’s involvement would undermine the discipline</a:t>
          </a:r>
          <a:endParaRPr lang="en-US" sz="2300" kern="1200"/>
        </a:p>
      </dsp:txBody>
      <dsp:txXfrm>
        <a:off x="0" y="1357884"/>
        <a:ext cx="6224335" cy="1357884"/>
      </dsp:txXfrm>
    </dsp:sp>
    <dsp:sp modelId="{38F4BEC5-0361-4E5F-A0F3-2120E99487B5}">
      <dsp:nvSpPr>
        <dsp:cNvPr id="0" name=""/>
        <dsp:cNvSpPr/>
      </dsp:nvSpPr>
      <dsp:spPr>
        <a:xfrm>
          <a:off x="0" y="2715767"/>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1F07E-829A-4158-97BA-656FED0A9598}">
      <dsp:nvSpPr>
        <dsp:cNvPr id="0" name=""/>
        <dsp:cNvSpPr/>
      </dsp:nvSpPr>
      <dsp:spPr>
        <a:xfrm>
          <a:off x="0" y="2715768"/>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Women couldn’t attend British Universities until 1860s</a:t>
          </a:r>
          <a:endParaRPr lang="en-US" sz="2300" kern="1200"/>
        </a:p>
      </dsp:txBody>
      <dsp:txXfrm>
        <a:off x="0" y="2715768"/>
        <a:ext cx="6224335" cy="1357884"/>
      </dsp:txXfrm>
    </dsp:sp>
    <dsp:sp modelId="{2C26E14D-C9B2-4A88-B877-E8775EA81DF7}">
      <dsp:nvSpPr>
        <dsp:cNvPr id="0" name=""/>
        <dsp:cNvSpPr/>
      </dsp:nvSpPr>
      <dsp:spPr>
        <a:xfrm>
          <a:off x="0" y="4073651"/>
          <a:ext cx="622433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0748CD-6958-4846-A39F-3F8F5F58498A}">
      <dsp:nvSpPr>
        <dsp:cNvPr id="0" name=""/>
        <dsp:cNvSpPr/>
      </dsp:nvSpPr>
      <dsp:spPr>
        <a:xfrm>
          <a:off x="0" y="4073652"/>
          <a:ext cx="6224335" cy="13578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Women studying at Oxford weren’t awarded degrees until 1920 (1941 for women at Cambridge)</a:t>
          </a:r>
          <a:endParaRPr lang="en-US" sz="2300" kern="1200"/>
        </a:p>
      </dsp:txBody>
      <dsp:txXfrm>
        <a:off x="0" y="4073652"/>
        <a:ext cx="6224335" cy="135788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513F2-9505-4453-B618-6A1A1FF81F0A}"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FC403-C74A-4010-A397-F0DD210A5D7A}" type="slidenum">
              <a:rPr lang="en-GB" smtClean="0"/>
              <a:t>‹#›</a:t>
            </a:fld>
            <a:endParaRPr lang="en-GB"/>
          </a:p>
        </p:txBody>
      </p:sp>
    </p:spTree>
    <p:extLst>
      <p:ext uri="{BB962C8B-B14F-4D97-AF65-F5344CB8AC3E}">
        <p14:creationId xmlns:p14="http://schemas.microsoft.com/office/powerpoint/2010/main" val="111352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10</a:t>
            </a:fld>
            <a:endParaRPr lang="en-GB"/>
          </a:p>
        </p:txBody>
      </p:sp>
    </p:spTree>
    <p:extLst>
      <p:ext uri="{BB962C8B-B14F-4D97-AF65-F5344CB8AC3E}">
        <p14:creationId xmlns:p14="http://schemas.microsoft.com/office/powerpoint/2010/main" val="2734499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31</a:t>
            </a:fld>
            <a:endParaRPr lang="en-GB"/>
          </a:p>
        </p:txBody>
      </p:sp>
    </p:spTree>
    <p:extLst>
      <p:ext uri="{BB962C8B-B14F-4D97-AF65-F5344CB8AC3E}">
        <p14:creationId xmlns:p14="http://schemas.microsoft.com/office/powerpoint/2010/main" val="1634571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short, the very nature of empire-building, and the maintenance of imperial and colonial domination, cannot be understood without reference to gender and the power relations it produces.</a:t>
            </a:r>
          </a:p>
        </p:txBody>
      </p:sp>
      <p:sp>
        <p:nvSpPr>
          <p:cNvPr id="4" name="Slide Number Placeholder 3"/>
          <p:cNvSpPr>
            <a:spLocks noGrp="1"/>
          </p:cNvSpPr>
          <p:nvPr>
            <p:ph type="sldNum" sz="quarter" idx="5"/>
          </p:nvPr>
        </p:nvSpPr>
        <p:spPr/>
        <p:txBody>
          <a:bodyPr/>
          <a:lstStyle/>
          <a:p>
            <a:fld id="{F33FC403-C74A-4010-A397-F0DD210A5D7A}" type="slidenum">
              <a:rPr lang="en-GB" smtClean="0"/>
              <a:t>38</a:t>
            </a:fld>
            <a:endParaRPr lang="en-GB"/>
          </a:p>
        </p:txBody>
      </p:sp>
    </p:spTree>
    <p:extLst>
      <p:ext uri="{BB962C8B-B14F-4D97-AF65-F5344CB8AC3E}">
        <p14:creationId xmlns:p14="http://schemas.microsoft.com/office/powerpoint/2010/main" val="1800750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151C-243E-73CB-AF61-5BA3E70CF6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D261A-951A-C0A1-C073-1D6F0D8A9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629EE-13A5-854E-D157-40E559E72FA5}"/>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5" name="Footer Placeholder 4">
            <a:extLst>
              <a:ext uri="{FF2B5EF4-FFF2-40B4-BE49-F238E27FC236}">
                <a16:creationId xmlns:a16="http://schemas.microsoft.com/office/drawing/2014/main" id="{773A5C8A-2049-53BA-14E4-42E7B1F95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15F5A-21AF-3F5E-94E7-8D60A744F22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953282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4BBC-FDBF-F485-B828-ED5C13E5C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06DF7-F564-C612-BDB5-6176B854CE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8899B-B4D3-6EBB-1E5C-0A41439C0FD8}"/>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5" name="Footer Placeholder 4">
            <a:extLst>
              <a:ext uri="{FF2B5EF4-FFF2-40B4-BE49-F238E27FC236}">
                <a16:creationId xmlns:a16="http://schemas.microsoft.com/office/drawing/2014/main" id="{D2A9AC8D-1B1D-15A6-EFB8-704A2D1FE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AD3EC-5067-7AFA-B651-5DEFABC32FC2}"/>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08922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6914-8DEB-DBAB-8CB1-A93855BA9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63C71-E86F-C2C8-853F-1B963B3EE4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F1D14-1B2C-1E34-9044-69AC94CF2D88}"/>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5" name="Footer Placeholder 4">
            <a:extLst>
              <a:ext uri="{FF2B5EF4-FFF2-40B4-BE49-F238E27FC236}">
                <a16:creationId xmlns:a16="http://schemas.microsoft.com/office/drawing/2014/main" id="{2FFD2625-200D-F0DD-938A-FA461FFD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B745C-7A72-AAA8-960A-DAA8CFD93D59}"/>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230756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0910-5899-A874-DE83-62A0D1E93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3D1F4-8A2B-A3EB-B0C3-68A370B6F8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04777-2BAF-45A6-8B1A-8A725A922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B9B51-507A-F0C8-9293-874242C73DFE}"/>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6" name="Footer Placeholder 5">
            <a:extLst>
              <a:ext uri="{FF2B5EF4-FFF2-40B4-BE49-F238E27FC236}">
                <a16:creationId xmlns:a16="http://schemas.microsoft.com/office/drawing/2014/main" id="{3E6BC296-7928-0BA1-8919-51A4D51E6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3854A-D7E3-40B7-DCBE-B33B2BA7AA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7207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C67F-F388-7560-5F48-90F1EC9F46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2136B-71A5-8333-7C7B-D8FFA9C99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95D19-4187-538D-91BC-9B14D4CD5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BB030-A351-4163-7595-72C20CE50B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D4099-B00F-0CA5-ACB4-A396D698A8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A4056-2DC3-2253-798E-7E61E3A95B2D}"/>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8" name="Footer Placeholder 7">
            <a:extLst>
              <a:ext uri="{FF2B5EF4-FFF2-40B4-BE49-F238E27FC236}">
                <a16:creationId xmlns:a16="http://schemas.microsoft.com/office/drawing/2014/main" id="{CB2818E3-D7D9-C15F-35FC-7B90C62AD5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D46AB7-4A09-9281-CFFB-165CFE29ABE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89715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18BA1-A24E-34B6-4EDC-31347333D0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38DCF-167F-1185-6745-5A487B104B4A}"/>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4" name="Footer Placeholder 3">
            <a:extLst>
              <a:ext uri="{FF2B5EF4-FFF2-40B4-BE49-F238E27FC236}">
                <a16:creationId xmlns:a16="http://schemas.microsoft.com/office/drawing/2014/main" id="{9F18F880-404A-1C65-7B8F-10D6632A7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FE4C6B-2801-ED41-3855-BDC2A70549A7}"/>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81634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AFE9-5694-9356-6216-752A64621BE3}"/>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3" name="Footer Placeholder 2">
            <a:extLst>
              <a:ext uri="{FF2B5EF4-FFF2-40B4-BE49-F238E27FC236}">
                <a16:creationId xmlns:a16="http://schemas.microsoft.com/office/drawing/2014/main" id="{FEAA0EC5-0ADF-3076-DB46-922BEF713B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93D12-4565-4E36-1BD3-1B0613D7C86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5625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BB97-2567-8E7A-CEA9-B6D214468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D5A920-FF5A-7411-0396-2B2DD77B7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63261-5F3C-39CB-2DEB-9CAED9E82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5684C-70DA-7F2B-0744-50901059E1EB}"/>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6" name="Footer Placeholder 5">
            <a:extLst>
              <a:ext uri="{FF2B5EF4-FFF2-40B4-BE49-F238E27FC236}">
                <a16:creationId xmlns:a16="http://schemas.microsoft.com/office/drawing/2014/main" id="{C6107C1B-2026-08E1-A678-4B95B558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9E8DE-DDBF-A1F3-02D7-C76F454732B4}"/>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92597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4BF21-84E1-18AB-5ECE-A9517D246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4A9F2-5EA3-6219-8CE2-81BCF86C42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943E2-5CCD-BDCE-9D6A-0A0ED49B6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C762E-52D8-2EA9-4BC1-22526D32972D}"/>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6" name="Footer Placeholder 5">
            <a:extLst>
              <a:ext uri="{FF2B5EF4-FFF2-40B4-BE49-F238E27FC236}">
                <a16:creationId xmlns:a16="http://schemas.microsoft.com/office/drawing/2014/main" id="{F6D2ED04-B427-1E76-8181-4A1A18CB7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05F6-3BE7-5BE0-6EC9-EFC0217801BB}"/>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34855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755-CC05-03BF-E83D-CAFDA8BF9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31503-140C-DB9A-A5D7-F362EA357A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D5E17-D441-097E-0563-55C8A5CAEE9F}"/>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5" name="Footer Placeholder 4">
            <a:extLst>
              <a:ext uri="{FF2B5EF4-FFF2-40B4-BE49-F238E27FC236}">
                <a16:creationId xmlns:a16="http://schemas.microsoft.com/office/drawing/2014/main" id="{E6727F82-8E87-D407-E413-DD47106D0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14B13-EC16-5159-2334-49215AB0E3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93338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C99E29-3735-99DE-6998-DBD1070C3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552CF-6F5E-5731-85C0-08640B26D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10941-ECB6-FEFC-1F97-FC6FB1C92450}"/>
              </a:ext>
            </a:extLst>
          </p:cNvPr>
          <p:cNvSpPr>
            <a:spLocks noGrp="1"/>
          </p:cNvSpPr>
          <p:nvPr>
            <p:ph type="dt" sz="half" idx="10"/>
          </p:nvPr>
        </p:nvSpPr>
        <p:spPr/>
        <p:txBody>
          <a:bodyPr/>
          <a:lstStyle/>
          <a:p>
            <a:fld id="{83525D4F-2FCE-4CF5-A65B-0F0932A50173}" type="datetimeFigureOut">
              <a:rPr lang="en-GB" smtClean="0"/>
              <a:t>05/11/2025</a:t>
            </a:fld>
            <a:endParaRPr lang="en-GB"/>
          </a:p>
        </p:txBody>
      </p:sp>
      <p:sp>
        <p:nvSpPr>
          <p:cNvPr id="5" name="Footer Placeholder 4">
            <a:extLst>
              <a:ext uri="{FF2B5EF4-FFF2-40B4-BE49-F238E27FC236}">
                <a16:creationId xmlns:a16="http://schemas.microsoft.com/office/drawing/2014/main" id="{BAC5D95A-1BC8-B28C-CFF6-B03D0F044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4B2FB-6C3D-99BF-6802-0D11FAF7971C}"/>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62555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4EB8E-CE2D-10FF-3C9C-DAA130ACC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016F2-1623-9238-1219-057CC3173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1D2B6-855A-72FB-485F-950A985C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525D4F-2FCE-4CF5-A65B-0F0932A50173}" type="datetimeFigureOut">
              <a:rPr lang="en-GB" smtClean="0"/>
              <a:t>05/11/2025</a:t>
            </a:fld>
            <a:endParaRPr lang="en-GB"/>
          </a:p>
        </p:txBody>
      </p:sp>
      <p:sp>
        <p:nvSpPr>
          <p:cNvPr id="5" name="Footer Placeholder 4">
            <a:extLst>
              <a:ext uri="{FF2B5EF4-FFF2-40B4-BE49-F238E27FC236}">
                <a16:creationId xmlns:a16="http://schemas.microsoft.com/office/drawing/2014/main" id="{5CAE6DDC-BECE-E8E9-9065-F4D959A39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45C0FB-D97A-80FF-C6B4-39A489B953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AB09B-386F-46D3-8C82-E404CA3964A4}" type="slidenum">
              <a:rPr lang="en-GB" smtClean="0"/>
              <a:t>‹#›</a:t>
            </a:fld>
            <a:endParaRPr lang="en-GB"/>
          </a:p>
        </p:txBody>
      </p:sp>
    </p:spTree>
    <p:extLst>
      <p:ext uri="{BB962C8B-B14F-4D97-AF65-F5344CB8AC3E}">
        <p14:creationId xmlns:p14="http://schemas.microsoft.com/office/powerpoint/2010/main" val="15441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hesa.ac.uk/data-and-analysis/staff/area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liverpooluniversitypress.manifoldapp.org/read/colonial-violence/section/71c632a8-6ae0-4de5-8c42-f4cca41f45d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CB3B9-E78E-438F-F06B-D2C42AC87174}"/>
              </a:ext>
            </a:extLst>
          </p:cNvPr>
          <p:cNvSpPr>
            <a:spLocks noGrp="1"/>
          </p:cNvSpPr>
          <p:nvPr>
            <p:ph type="ctrTitle"/>
          </p:nvPr>
        </p:nvSpPr>
        <p:spPr>
          <a:xfrm>
            <a:off x="638882" y="639193"/>
            <a:ext cx="3571810" cy="3573516"/>
          </a:xfrm>
        </p:spPr>
        <p:txBody>
          <a:bodyPr>
            <a:normAutofit/>
          </a:bodyPr>
          <a:lstStyle/>
          <a:p>
            <a:pPr algn="l"/>
            <a:r>
              <a:rPr lang="en-GB" sz="5600"/>
              <a:t>Gender, Violence, and Empire 1800-2020</a:t>
            </a:r>
          </a:p>
        </p:txBody>
      </p:sp>
      <p:sp>
        <p:nvSpPr>
          <p:cNvPr id="3" name="Subtitle 2">
            <a:extLst>
              <a:ext uri="{FF2B5EF4-FFF2-40B4-BE49-F238E27FC236}">
                <a16:creationId xmlns:a16="http://schemas.microsoft.com/office/drawing/2014/main" id="{7E7ABD00-21D3-7B97-0CF4-877EFEE3D77E}"/>
              </a:ext>
            </a:extLst>
          </p:cNvPr>
          <p:cNvSpPr>
            <a:spLocks noGrp="1"/>
          </p:cNvSpPr>
          <p:nvPr>
            <p:ph type="subTitle" idx="1"/>
          </p:nvPr>
        </p:nvSpPr>
        <p:spPr>
          <a:xfrm>
            <a:off x="638882" y="4631161"/>
            <a:ext cx="3571810" cy="1559327"/>
          </a:xfrm>
        </p:spPr>
        <p:txBody>
          <a:bodyPr>
            <a:normAutofit/>
          </a:bodyPr>
          <a:lstStyle/>
          <a:p>
            <a:pPr algn="l"/>
            <a:r>
              <a:rPr lang="en-GB"/>
              <a:t>Session 2: Gender History and Empire</a:t>
            </a:r>
          </a:p>
          <a:p>
            <a:pPr algn="l"/>
            <a:r>
              <a:rPr lang="en-GB"/>
              <a:t>Dr Rhian Elinor Keyse r.keyse@uwtsd.ac.uk</a:t>
            </a:r>
          </a:p>
        </p:txBody>
      </p:sp>
      <p:sp>
        <p:nvSpPr>
          <p:cNvPr id="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AI-generated content may be incorrect.">
            <a:extLst>
              <a:ext uri="{FF2B5EF4-FFF2-40B4-BE49-F238E27FC236}">
                <a16:creationId xmlns:a16="http://schemas.microsoft.com/office/drawing/2014/main" id="{974C0AC0-EFA8-82AF-997A-D27342F20A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863114"/>
            <a:ext cx="7214616" cy="5104340"/>
          </a:xfrm>
          <a:prstGeom prst="rect">
            <a:avLst/>
          </a:prstGeom>
        </p:spPr>
      </p:pic>
    </p:spTree>
    <p:extLst>
      <p:ext uri="{BB962C8B-B14F-4D97-AF65-F5344CB8AC3E}">
        <p14:creationId xmlns:p14="http://schemas.microsoft.com/office/powerpoint/2010/main" val="4043397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112B5-DC67-2DE2-0667-AFC5077327DB}"/>
              </a:ext>
            </a:extLst>
          </p:cNvPr>
          <p:cNvSpPr>
            <a:spLocks noGrp="1"/>
          </p:cNvSpPr>
          <p:nvPr>
            <p:ph type="title"/>
          </p:nvPr>
        </p:nvSpPr>
        <p:spPr>
          <a:xfrm>
            <a:off x="841248" y="548640"/>
            <a:ext cx="3600860" cy="5431536"/>
          </a:xfrm>
        </p:spPr>
        <p:txBody>
          <a:bodyPr>
            <a:normAutofit/>
          </a:bodyPr>
          <a:lstStyle/>
          <a:p>
            <a:r>
              <a:rPr lang="en-GB" sz="5400"/>
              <a:t>Content note</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18750-2420-E736-4A2B-9F6A6E487139}"/>
              </a:ext>
            </a:extLst>
          </p:cNvPr>
          <p:cNvSpPr>
            <a:spLocks noGrp="1"/>
          </p:cNvSpPr>
          <p:nvPr>
            <p:ph idx="1"/>
          </p:nvPr>
        </p:nvSpPr>
        <p:spPr>
          <a:xfrm>
            <a:off x="5126418" y="552091"/>
            <a:ext cx="6224335" cy="5431536"/>
          </a:xfrm>
        </p:spPr>
        <p:txBody>
          <a:bodyPr anchor="ctr">
            <a:normAutofit/>
          </a:bodyPr>
          <a:lstStyle/>
          <a:p>
            <a:r>
              <a:rPr lang="en-GB" sz="1900"/>
              <a:t>Challenging material</a:t>
            </a:r>
          </a:p>
          <a:p>
            <a:r>
              <a:rPr lang="en-GB" sz="1900"/>
              <a:t>Topics covered will include violence, murder, sexual assault, racism, homophobia, and transphobia.</a:t>
            </a:r>
          </a:p>
          <a:p>
            <a:r>
              <a:rPr lang="en-GB" sz="1900"/>
              <a:t>Please let me know if there is anything that concerns you in the course outline – you don’t have to explain why if you don’t’ wish to engage with particular topics.</a:t>
            </a:r>
          </a:p>
          <a:p>
            <a:r>
              <a:rPr lang="en-GB" sz="1900"/>
              <a:t>Let’s treat each other carefully.</a:t>
            </a:r>
          </a:p>
          <a:p>
            <a:r>
              <a:rPr lang="en-GB" sz="1900"/>
              <a:t>Scheduled breaks – but please feel free to leave the room if you need.</a:t>
            </a:r>
          </a:p>
          <a:p>
            <a:r>
              <a:rPr lang="en-GB" sz="1900"/>
              <a:t>Local and national support resources are available – these are linked in the module handbook:</a:t>
            </a:r>
          </a:p>
          <a:p>
            <a:pPr lvl="1"/>
            <a:r>
              <a:rPr lang="en-GB" sz="1900" u="sng">
                <a:hlinkClick r:id="rId2"/>
              </a:rPr>
              <a:t>Wellbeing Support | University of Wales Trinity Saint David (uwtsd.ac.uk)</a:t>
            </a:r>
            <a:endParaRPr lang="en-GB" sz="1900"/>
          </a:p>
          <a:p>
            <a:pPr lvl="1"/>
            <a:r>
              <a:rPr lang="en-GB" sz="1900" u="sng">
                <a:hlinkClick r:id="rId3"/>
              </a:rPr>
              <a:t>Domestic abuse | GOV.WALES</a:t>
            </a:r>
            <a:endParaRPr lang="en-GB" sz="1900"/>
          </a:p>
          <a:p>
            <a:pPr lvl="1"/>
            <a:r>
              <a:rPr lang="en-GB" sz="1900" u="sng">
                <a:hlinkClick r:id="rId4"/>
              </a:rPr>
              <a:t>New Pathways Rape crisis and sexual abuse support services.</a:t>
            </a:r>
            <a:endParaRPr lang="en-GB" sz="1900"/>
          </a:p>
          <a:p>
            <a:endParaRPr lang="en-GB" sz="1900"/>
          </a:p>
        </p:txBody>
      </p:sp>
    </p:spTree>
    <p:extLst>
      <p:ext uri="{BB962C8B-B14F-4D97-AF65-F5344CB8AC3E}">
        <p14:creationId xmlns:p14="http://schemas.microsoft.com/office/powerpoint/2010/main" val="356584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EDD4-900E-4D41-4EED-D977F9219CB2}"/>
              </a:ext>
            </a:extLst>
          </p:cNvPr>
          <p:cNvSpPr>
            <a:spLocks noGrp="1"/>
          </p:cNvSpPr>
          <p:nvPr>
            <p:ph type="title"/>
          </p:nvPr>
        </p:nvSpPr>
        <p:spPr>
          <a:xfrm>
            <a:off x="841248" y="548640"/>
            <a:ext cx="3600860" cy="5431536"/>
          </a:xfrm>
        </p:spPr>
        <p:txBody>
          <a:bodyPr>
            <a:normAutofit/>
          </a:bodyPr>
          <a:lstStyle/>
          <a:p>
            <a:r>
              <a:rPr lang="en-GB" sz="5400"/>
              <a:t>Review</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0A7A70-A726-BCC0-7BC0-B6AE495FBD75}"/>
              </a:ext>
            </a:extLst>
          </p:cNvPr>
          <p:cNvSpPr>
            <a:spLocks noGrp="1"/>
          </p:cNvSpPr>
          <p:nvPr>
            <p:ph idx="1"/>
          </p:nvPr>
        </p:nvSpPr>
        <p:spPr>
          <a:xfrm>
            <a:off x="5126418" y="552091"/>
            <a:ext cx="6224335" cy="5431536"/>
          </a:xfrm>
        </p:spPr>
        <p:txBody>
          <a:bodyPr anchor="ctr">
            <a:normAutofit/>
          </a:bodyPr>
          <a:lstStyle/>
          <a:p>
            <a:r>
              <a:rPr lang="en-GB" sz="4000" dirty="0"/>
              <a:t>Introduction to the module</a:t>
            </a:r>
          </a:p>
          <a:p>
            <a:r>
              <a:rPr lang="en-GB" sz="4000" dirty="0"/>
              <a:t>Key assessment information</a:t>
            </a:r>
          </a:p>
          <a:p>
            <a:r>
              <a:rPr lang="en-GB" sz="4000" dirty="0"/>
              <a:t>Any questions?</a:t>
            </a:r>
          </a:p>
        </p:txBody>
      </p:sp>
    </p:spTree>
    <p:extLst>
      <p:ext uri="{BB962C8B-B14F-4D97-AF65-F5344CB8AC3E}">
        <p14:creationId xmlns:p14="http://schemas.microsoft.com/office/powerpoint/2010/main" val="314981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5EC22-3455-E025-6C9D-1371E8C21B5F}"/>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CF7D-369E-53D5-8930-0E20576FAEF6}"/>
              </a:ext>
            </a:extLst>
          </p:cNvPr>
          <p:cNvSpPr>
            <a:spLocks noGrp="1"/>
          </p:cNvSpPr>
          <p:nvPr>
            <p:ph type="title"/>
          </p:nvPr>
        </p:nvSpPr>
        <p:spPr>
          <a:xfrm>
            <a:off x="841248" y="548640"/>
            <a:ext cx="3600860" cy="5431536"/>
          </a:xfrm>
        </p:spPr>
        <p:txBody>
          <a:bodyPr>
            <a:normAutofit/>
          </a:bodyPr>
          <a:lstStyle/>
          <a:p>
            <a:r>
              <a:rPr lang="en-GB" sz="5400"/>
              <a:t>Today’s session</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65191B3D-1760-DADD-C1A8-428B3BB77DD0}"/>
              </a:ext>
            </a:extLst>
          </p:cNvPr>
          <p:cNvSpPr>
            <a:spLocks noGrp="1"/>
          </p:cNvSpPr>
          <p:nvPr>
            <p:ph idx="1"/>
          </p:nvPr>
        </p:nvSpPr>
        <p:spPr>
          <a:xfrm>
            <a:off x="5126418" y="552091"/>
            <a:ext cx="6224335" cy="5431536"/>
          </a:xfrm>
        </p:spPr>
        <p:txBody>
          <a:bodyPr anchor="ctr">
            <a:normAutofit/>
          </a:bodyPr>
          <a:lstStyle/>
          <a:p>
            <a:pPr lvl="0"/>
            <a:r>
              <a:rPr lang="en-GB" sz="3600" dirty="0"/>
              <a:t>Explore the development of Gender History as a distinct historical approach</a:t>
            </a:r>
          </a:p>
          <a:p>
            <a:pPr lvl="0"/>
            <a:r>
              <a:rPr lang="en-GB" sz="3600" dirty="0"/>
              <a:t>Examining how historians have applied a gendered lens to the study of Empire</a:t>
            </a:r>
          </a:p>
        </p:txBody>
      </p:sp>
    </p:spTree>
    <p:extLst>
      <p:ext uri="{BB962C8B-B14F-4D97-AF65-F5344CB8AC3E}">
        <p14:creationId xmlns:p14="http://schemas.microsoft.com/office/powerpoint/2010/main" val="2241341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7D9FA-352C-B010-6C5D-5A606A0E8A2B}"/>
              </a:ext>
            </a:extLst>
          </p:cNvPr>
          <p:cNvSpPr>
            <a:spLocks noGrp="1"/>
          </p:cNvSpPr>
          <p:nvPr>
            <p:ph type="ctrTitle"/>
          </p:nvPr>
        </p:nvSpPr>
        <p:spPr>
          <a:xfrm>
            <a:off x="838200" y="451381"/>
            <a:ext cx="10512552" cy="4066540"/>
          </a:xfrm>
        </p:spPr>
        <p:txBody>
          <a:bodyPr anchor="b">
            <a:normAutofit/>
          </a:bodyPr>
          <a:lstStyle/>
          <a:p>
            <a:pPr algn="l"/>
            <a:r>
              <a:rPr lang="en-GB" sz="6600"/>
              <a:t>What is Gender History?</a:t>
            </a:r>
          </a:p>
        </p:txBody>
      </p:sp>
      <p:sp>
        <p:nvSpPr>
          <p:cNvPr id="24"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666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294426-BBA4-0F5B-C066-BC66412F3BFC}"/>
              </a:ext>
            </a:extLst>
          </p:cNvPr>
          <p:cNvSpPr>
            <a:spLocks noGrp="1"/>
          </p:cNvSpPr>
          <p:nvPr>
            <p:ph idx="1"/>
          </p:nvPr>
        </p:nvSpPr>
        <p:spPr>
          <a:xfrm>
            <a:off x="836680" y="1323975"/>
            <a:ext cx="6002110" cy="4810126"/>
          </a:xfrm>
        </p:spPr>
        <p:txBody>
          <a:bodyPr>
            <a:normAutofit fontScale="92500" lnSpcReduction="10000"/>
          </a:bodyPr>
          <a:lstStyle/>
          <a:p>
            <a:pPr marL="0" indent="0">
              <a:buNone/>
            </a:pPr>
            <a:r>
              <a:rPr lang="en-GB" sz="3600" dirty="0"/>
              <a:t>‘What we know about the past is dependent upon the questions historians have asked and how they have answered them…Historians are not outside of history, but are shaped by it and by the political, cultural, social and economic climates in which they live and work. Thus history itself has a history’ (Rose, 2010)</a:t>
            </a:r>
          </a:p>
        </p:txBody>
      </p:sp>
      <p:pic>
        <p:nvPicPr>
          <p:cNvPr id="4" name="Picture 3">
            <a:extLst>
              <a:ext uri="{FF2B5EF4-FFF2-40B4-BE49-F238E27FC236}">
                <a16:creationId xmlns:a16="http://schemas.microsoft.com/office/drawing/2014/main" id="{424912BA-BDE8-43BD-ED5A-C8D6007AF2F6}"/>
              </a:ext>
            </a:extLst>
          </p:cNvPr>
          <p:cNvPicPr>
            <a:picLocks noChangeAspect="1"/>
          </p:cNvPicPr>
          <p:nvPr/>
        </p:nvPicPr>
        <p:blipFill>
          <a:blip r:embed="rId2"/>
          <a:srcRect r="2" b="12432"/>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86717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75A5B51-0925-4835-8511-A0DD17EAA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FAA60-1470-FD68-418B-CADE017BD630}"/>
              </a:ext>
            </a:extLst>
          </p:cNvPr>
          <p:cNvSpPr>
            <a:spLocks noGrp="1"/>
          </p:cNvSpPr>
          <p:nvPr>
            <p:ph type="title"/>
          </p:nvPr>
        </p:nvSpPr>
        <p:spPr>
          <a:xfrm>
            <a:off x="612648" y="365125"/>
            <a:ext cx="5295015" cy="2063808"/>
          </a:xfrm>
        </p:spPr>
        <p:txBody>
          <a:bodyPr anchor="b">
            <a:normAutofit/>
          </a:bodyPr>
          <a:lstStyle/>
          <a:p>
            <a:r>
              <a:rPr lang="en-GB" sz="5400" dirty="0"/>
              <a:t>Antecedents</a:t>
            </a:r>
          </a:p>
        </p:txBody>
      </p:sp>
      <p:sp>
        <p:nvSpPr>
          <p:cNvPr id="22" name="Sketch line">
            <a:extLst>
              <a:ext uri="{FF2B5EF4-FFF2-40B4-BE49-F238E27FC236}">
                <a16:creationId xmlns:a16="http://schemas.microsoft.com/office/drawing/2014/main" id="{5CDFD20D-8E4F-4E3A-AF87-93F23E0D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702227-1235-5F9E-3A5B-EFCA6125EF4F}"/>
              </a:ext>
            </a:extLst>
          </p:cNvPr>
          <p:cNvSpPr>
            <a:spLocks noGrp="1"/>
          </p:cNvSpPr>
          <p:nvPr>
            <p:ph idx="1"/>
          </p:nvPr>
        </p:nvSpPr>
        <p:spPr>
          <a:xfrm>
            <a:off x="612648" y="2908005"/>
            <a:ext cx="5295015" cy="3268957"/>
          </a:xfrm>
        </p:spPr>
        <p:txBody>
          <a:bodyPr>
            <a:normAutofit/>
          </a:bodyPr>
          <a:lstStyle/>
          <a:p>
            <a:r>
              <a:rPr lang="en-GB" sz="2200" dirty="0"/>
              <a:t>Pre-C20th histories of women – queens and saints.</a:t>
            </a:r>
          </a:p>
          <a:p>
            <a:r>
              <a:rPr lang="en-GB" sz="2200" dirty="0"/>
              <a:t>Some predecessors to women’s history in first half of C20th e.g. Eileen Power, Alice Clark, Ivy Pinchbeck, Mary Ritter Beard.</a:t>
            </a:r>
          </a:p>
        </p:txBody>
      </p:sp>
      <p:pic>
        <p:nvPicPr>
          <p:cNvPr id="5" name="Picture 4">
            <a:extLst>
              <a:ext uri="{FF2B5EF4-FFF2-40B4-BE49-F238E27FC236}">
                <a16:creationId xmlns:a16="http://schemas.microsoft.com/office/drawing/2014/main" id="{680445D5-4B96-DA56-C4CD-584E1172CD85}"/>
              </a:ext>
            </a:extLst>
          </p:cNvPr>
          <p:cNvPicPr>
            <a:picLocks noChangeAspect="1"/>
          </p:cNvPicPr>
          <p:nvPr/>
        </p:nvPicPr>
        <p:blipFill>
          <a:blip r:embed="rId2"/>
          <a:stretch>
            <a:fillRect/>
          </a:stretch>
        </p:blipFill>
        <p:spPr>
          <a:xfrm>
            <a:off x="6822036" y="362384"/>
            <a:ext cx="1752326" cy="2884488"/>
          </a:xfrm>
          <a:prstGeom prst="rect">
            <a:avLst/>
          </a:prstGeom>
        </p:spPr>
      </p:pic>
      <p:pic>
        <p:nvPicPr>
          <p:cNvPr id="6" name="Picture 5">
            <a:extLst>
              <a:ext uri="{FF2B5EF4-FFF2-40B4-BE49-F238E27FC236}">
                <a16:creationId xmlns:a16="http://schemas.microsoft.com/office/drawing/2014/main" id="{029DD469-E219-5B52-7717-70C0A656F462}"/>
              </a:ext>
            </a:extLst>
          </p:cNvPr>
          <p:cNvPicPr>
            <a:picLocks noChangeAspect="1"/>
          </p:cNvPicPr>
          <p:nvPr/>
        </p:nvPicPr>
        <p:blipFill>
          <a:blip r:embed="rId3"/>
          <a:stretch>
            <a:fillRect/>
          </a:stretch>
        </p:blipFill>
        <p:spPr>
          <a:xfrm>
            <a:off x="9610663" y="362383"/>
            <a:ext cx="1830934" cy="2884489"/>
          </a:xfrm>
          <a:prstGeom prst="rect">
            <a:avLst/>
          </a:prstGeom>
        </p:spPr>
      </p:pic>
      <p:pic>
        <p:nvPicPr>
          <p:cNvPr id="4" name="Picture 3">
            <a:extLst>
              <a:ext uri="{FF2B5EF4-FFF2-40B4-BE49-F238E27FC236}">
                <a16:creationId xmlns:a16="http://schemas.microsoft.com/office/drawing/2014/main" id="{06596002-069E-274F-B366-324717C05C14}"/>
              </a:ext>
            </a:extLst>
          </p:cNvPr>
          <p:cNvPicPr>
            <a:picLocks noChangeAspect="1"/>
          </p:cNvPicPr>
          <p:nvPr/>
        </p:nvPicPr>
        <p:blipFill>
          <a:blip r:embed="rId4"/>
          <a:stretch>
            <a:fillRect/>
          </a:stretch>
        </p:blipFill>
        <p:spPr>
          <a:xfrm>
            <a:off x="8142541" y="3426258"/>
            <a:ext cx="1939247" cy="2750705"/>
          </a:xfrm>
          <a:prstGeom prst="rect">
            <a:avLst/>
          </a:prstGeom>
        </p:spPr>
      </p:pic>
    </p:spTree>
    <p:extLst>
      <p:ext uri="{BB962C8B-B14F-4D97-AF65-F5344CB8AC3E}">
        <p14:creationId xmlns:p14="http://schemas.microsoft.com/office/powerpoint/2010/main" val="2073055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3DEA80-B034-8D96-65C6-A532799B42BC}"/>
              </a:ext>
            </a:extLst>
          </p:cNvPr>
          <p:cNvSpPr>
            <a:spLocks noGrp="1"/>
          </p:cNvSpPr>
          <p:nvPr>
            <p:ph idx="1"/>
          </p:nvPr>
        </p:nvSpPr>
        <p:spPr>
          <a:xfrm>
            <a:off x="836680" y="1384341"/>
            <a:ext cx="6002110" cy="3729034"/>
          </a:xfrm>
        </p:spPr>
        <p:txBody>
          <a:bodyPr>
            <a:normAutofit fontScale="92500" lnSpcReduction="20000"/>
          </a:bodyPr>
          <a:lstStyle/>
          <a:p>
            <a:pPr marL="0" indent="0">
              <a:buNone/>
            </a:pPr>
            <a:r>
              <a:rPr lang="en-GB" sz="3200" dirty="0"/>
              <a:t>“It has been common knowledge for ages that women exist, bear children, have no beards, and seldom go bald, but save in these respects, and in others where they are said to be identical with men, we know little of them and have little sound evidence upon which to base our conclusions” (Woolf, 1920).</a:t>
            </a:r>
          </a:p>
        </p:txBody>
      </p:sp>
      <p:pic>
        <p:nvPicPr>
          <p:cNvPr id="4" name="Picture 3">
            <a:extLst>
              <a:ext uri="{FF2B5EF4-FFF2-40B4-BE49-F238E27FC236}">
                <a16:creationId xmlns:a16="http://schemas.microsoft.com/office/drawing/2014/main" id="{28E905B4-CC27-C2BA-707B-99BB5A19825B}"/>
              </a:ext>
            </a:extLst>
          </p:cNvPr>
          <p:cNvPicPr>
            <a:picLocks noChangeAspect="1"/>
          </p:cNvPicPr>
          <p:nvPr/>
        </p:nvPicPr>
        <p:blipFill>
          <a:blip r:embed="rId2"/>
          <a:srcRect r="661" b="2"/>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1344731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16ABD8-8FA6-AAEB-3C8D-EABB7B41BA28}"/>
              </a:ext>
            </a:extLst>
          </p:cNvPr>
          <p:cNvSpPr>
            <a:spLocks noGrp="1"/>
          </p:cNvSpPr>
          <p:nvPr>
            <p:ph idx="1"/>
          </p:nvPr>
        </p:nvSpPr>
        <p:spPr>
          <a:xfrm>
            <a:off x="5126418" y="552091"/>
            <a:ext cx="6224335" cy="5431536"/>
          </a:xfrm>
        </p:spPr>
        <p:txBody>
          <a:bodyPr anchor="ctr">
            <a:normAutofit/>
          </a:bodyPr>
          <a:lstStyle/>
          <a:p>
            <a:pPr marL="0" indent="0">
              <a:buNone/>
            </a:pPr>
            <a:r>
              <a:rPr lang="en-GB" sz="4400" dirty="0"/>
              <a:t>Why do you think women’s history was ignored by “mainstream” historians?</a:t>
            </a:r>
          </a:p>
        </p:txBody>
      </p:sp>
    </p:spTree>
    <p:extLst>
      <p:ext uri="{BB962C8B-B14F-4D97-AF65-F5344CB8AC3E}">
        <p14:creationId xmlns:p14="http://schemas.microsoft.com/office/powerpoint/2010/main" val="2356879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58599-5DD8-0A97-6810-9434AD86718A}"/>
              </a:ext>
            </a:extLst>
          </p:cNvPr>
          <p:cNvSpPr>
            <a:spLocks noGrp="1"/>
          </p:cNvSpPr>
          <p:nvPr>
            <p:ph type="title"/>
          </p:nvPr>
        </p:nvSpPr>
        <p:spPr>
          <a:xfrm>
            <a:off x="841247" y="552091"/>
            <a:ext cx="3600860" cy="5431536"/>
          </a:xfrm>
        </p:spPr>
        <p:txBody>
          <a:bodyPr>
            <a:normAutofit fontScale="90000"/>
          </a:bodyPr>
          <a:lstStyle/>
          <a:p>
            <a:r>
              <a:rPr lang="en-GB" sz="5400" dirty="0"/>
              <a:t>Why do you think women’s history was ignored by “mainstream” historians?</a:t>
            </a:r>
            <a:br>
              <a:rPr lang="en-GB" sz="5400" dirty="0"/>
            </a:br>
            <a:endParaRPr lang="en-GB" sz="5400" dirty="0"/>
          </a:p>
        </p:txBody>
      </p:sp>
      <p:sp>
        <p:nvSpPr>
          <p:cNvPr id="3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3" name="Content Placeholder 2">
            <a:extLst>
              <a:ext uri="{FF2B5EF4-FFF2-40B4-BE49-F238E27FC236}">
                <a16:creationId xmlns:a16="http://schemas.microsoft.com/office/drawing/2014/main" id="{20E812BF-4212-A68E-E6B7-87DBCAF5C12A}"/>
              </a:ext>
            </a:extLst>
          </p:cNvPr>
          <p:cNvGraphicFramePr>
            <a:graphicFrameLocks noGrp="1"/>
          </p:cNvGraphicFramePr>
          <p:nvPr>
            <p:ph idx="1"/>
            <p:extLst>
              <p:ext uri="{D42A27DB-BD31-4B8C-83A1-F6EECF244321}">
                <p14:modId xmlns:p14="http://schemas.microsoft.com/office/powerpoint/2010/main" val="389142347"/>
              </p:ext>
            </p:extLst>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0944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CE86F-F57E-D360-DF44-6FF7624F80D7}"/>
              </a:ext>
            </a:extLst>
          </p:cNvPr>
          <p:cNvSpPr>
            <a:spLocks noGrp="1"/>
          </p:cNvSpPr>
          <p:nvPr>
            <p:ph type="title"/>
          </p:nvPr>
        </p:nvSpPr>
        <p:spPr>
          <a:xfrm>
            <a:off x="841248" y="548640"/>
            <a:ext cx="3600860" cy="5431536"/>
          </a:xfrm>
        </p:spPr>
        <p:txBody>
          <a:bodyPr>
            <a:normAutofit/>
          </a:bodyPr>
          <a:lstStyle/>
          <a:p>
            <a:r>
              <a:rPr lang="en-GB" sz="5400"/>
              <a:t>Take a guess…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9F9A7C-5B8A-197E-61F7-D1B10CE48AA8}"/>
              </a:ext>
            </a:extLst>
          </p:cNvPr>
          <p:cNvSpPr>
            <a:spLocks noGrp="1"/>
          </p:cNvSpPr>
          <p:nvPr>
            <p:ph idx="1"/>
          </p:nvPr>
        </p:nvSpPr>
        <p:spPr>
          <a:xfrm>
            <a:off x="5126418" y="552091"/>
            <a:ext cx="6224335" cy="5431536"/>
          </a:xfrm>
        </p:spPr>
        <p:txBody>
          <a:bodyPr anchor="ctr">
            <a:normAutofit/>
          </a:bodyPr>
          <a:lstStyle/>
          <a:p>
            <a:pPr lvl="0"/>
            <a:r>
              <a:rPr lang="en-GB" sz="4000" dirty="0"/>
              <a:t>What percentage of UK History Professors (i.e. senior academics) are women?</a:t>
            </a:r>
          </a:p>
          <a:p>
            <a:pPr lvl="0"/>
            <a:r>
              <a:rPr lang="en-GB" sz="4000" dirty="0"/>
              <a:t>What percentage of UK History lecturers overall are women?</a:t>
            </a:r>
          </a:p>
          <a:p>
            <a:endParaRPr lang="en-GB" sz="2200" dirty="0"/>
          </a:p>
        </p:txBody>
      </p:sp>
    </p:spTree>
    <p:extLst>
      <p:ext uri="{BB962C8B-B14F-4D97-AF65-F5344CB8AC3E}">
        <p14:creationId xmlns:p14="http://schemas.microsoft.com/office/powerpoint/2010/main" val="1241926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158FCC-3A9F-B1E2-BC4A-F648EE11E6B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45AA3-23FB-945B-2009-00606441CFB9}"/>
              </a:ext>
            </a:extLst>
          </p:cNvPr>
          <p:cNvSpPr>
            <a:spLocks noGrp="1"/>
          </p:cNvSpPr>
          <p:nvPr>
            <p:ph type="title"/>
          </p:nvPr>
        </p:nvSpPr>
        <p:spPr>
          <a:xfrm>
            <a:off x="841248" y="548640"/>
            <a:ext cx="3600860" cy="5431536"/>
          </a:xfrm>
        </p:spPr>
        <p:txBody>
          <a:bodyPr>
            <a:normAutofit/>
          </a:bodyPr>
          <a:lstStyle/>
          <a:p>
            <a:r>
              <a:rPr lang="en-GB" sz="5400"/>
              <a:t>Take a guess…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431427-6BBA-B898-968A-4BF17125B361}"/>
              </a:ext>
            </a:extLst>
          </p:cNvPr>
          <p:cNvSpPr>
            <a:spLocks noGrp="1"/>
          </p:cNvSpPr>
          <p:nvPr>
            <p:ph idx="1"/>
          </p:nvPr>
        </p:nvSpPr>
        <p:spPr>
          <a:xfrm>
            <a:off x="5126418" y="552091"/>
            <a:ext cx="6224335" cy="5431536"/>
          </a:xfrm>
        </p:spPr>
        <p:txBody>
          <a:bodyPr anchor="ctr">
            <a:normAutofit/>
          </a:bodyPr>
          <a:lstStyle/>
          <a:p>
            <a:pPr lvl="0"/>
            <a:r>
              <a:rPr lang="en-GB" sz="3600" dirty="0"/>
              <a:t>What percentage of UK History Professors (i.e. senior academics) are women? – 26% (Royal Historical Society, 2018)</a:t>
            </a:r>
          </a:p>
          <a:p>
            <a:pPr lvl="0"/>
            <a:r>
              <a:rPr lang="en-GB" sz="3600" dirty="0"/>
              <a:t>What percentage of UK History lecturers overall are women? – 46% (HESA, 2025)</a:t>
            </a:r>
          </a:p>
          <a:p>
            <a:endParaRPr lang="en-GB" sz="2200" dirty="0"/>
          </a:p>
        </p:txBody>
      </p:sp>
    </p:spTree>
    <p:extLst>
      <p:ext uri="{BB962C8B-B14F-4D97-AF65-F5344CB8AC3E}">
        <p14:creationId xmlns:p14="http://schemas.microsoft.com/office/powerpoint/2010/main" val="3541759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878C19-7DBF-80C9-B6AA-5E55CE30DB0F}"/>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46E11-A83F-ACE1-35C7-093FB8DA45E0}"/>
              </a:ext>
            </a:extLst>
          </p:cNvPr>
          <p:cNvSpPr>
            <a:spLocks noGrp="1"/>
          </p:cNvSpPr>
          <p:nvPr>
            <p:ph type="title"/>
          </p:nvPr>
        </p:nvSpPr>
        <p:spPr>
          <a:xfrm>
            <a:off x="572493" y="238539"/>
            <a:ext cx="11018520" cy="1434415"/>
          </a:xfrm>
        </p:spPr>
        <p:txBody>
          <a:bodyPr anchor="b">
            <a:normAutofit/>
          </a:bodyPr>
          <a:lstStyle/>
          <a:p>
            <a:r>
              <a:rPr lang="en-GB" sz="5400"/>
              <a:t>Late 1960s/early 1970s</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D68E17-1B10-6D38-156F-B84124992FA6}"/>
              </a:ext>
            </a:extLst>
          </p:cNvPr>
          <p:cNvSpPr>
            <a:spLocks noGrp="1"/>
          </p:cNvSpPr>
          <p:nvPr>
            <p:ph idx="1"/>
          </p:nvPr>
        </p:nvSpPr>
        <p:spPr>
          <a:xfrm>
            <a:off x="572493" y="2071316"/>
            <a:ext cx="6713552" cy="4119172"/>
          </a:xfrm>
        </p:spPr>
        <p:txBody>
          <a:bodyPr anchor="t">
            <a:normAutofit/>
          </a:bodyPr>
          <a:lstStyle/>
          <a:p>
            <a:r>
              <a:rPr lang="en-GB" sz="3600" dirty="0"/>
              <a:t>Influence of second-wave feminism</a:t>
            </a:r>
          </a:p>
          <a:p>
            <a:r>
              <a:rPr lang="en-GB" sz="3600" dirty="0"/>
              <a:t>Consciousness-raising groups</a:t>
            </a:r>
          </a:p>
          <a:p>
            <a:r>
              <a:rPr lang="en-GB" sz="3600" dirty="0"/>
              <a:t>Questioning women’s roles, domestic division of labour, challenging women’s hidden work</a:t>
            </a:r>
          </a:p>
        </p:txBody>
      </p:sp>
      <p:pic>
        <p:nvPicPr>
          <p:cNvPr id="4" name="Picture 3">
            <a:extLst>
              <a:ext uri="{FF2B5EF4-FFF2-40B4-BE49-F238E27FC236}">
                <a16:creationId xmlns:a16="http://schemas.microsoft.com/office/drawing/2014/main" id="{0B9924AD-2C52-38CA-5DF1-0586F61C8AA1}"/>
              </a:ext>
            </a:extLst>
          </p:cNvPr>
          <p:cNvPicPr>
            <a:picLocks noChangeAspect="1"/>
          </p:cNvPicPr>
          <p:nvPr/>
        </p:nvPicPr>
        <p:blipFill>
          <a:blip r:embed="rId2"/>
          <a:srcRect l="24315" r="17963"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783241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BC6786-314E-C5F6-C82B-0D9FF6D5D4E5}"/>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81D89-91D2-84C0-4884-E7E614CA4C74}"/>
              </a:ext>
            </a:extLst>
          </p:cNvPr>
          <p:cNvSpPr>
            <a:spLocks noGrp="1"/>
          </p:cNvSpPr>
          <p:nvPr>
            <p:ph type="title"/>
          </p:nvPr>
        </p:nvSpPr>
        <p:spPr>
          <a:xfrm>
            <a:off x="841248" y="548640"/>
            <a:ext cx="3600860" cy="5431536"/>
          </a:xfrm>
        </p:spPr>
        <p:txBody>
          <a:bodyPr>
            <a:normAutofit/>
          </a:bodyPr>
          <a:lstStyle/>
          <a:p>
            <a:r>
              <a:rPr lang="en-GB" sz="5400" dirty="0"/>
              <a:t>1970s</a:t>
            </a:r>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B08B92-91B1-2575-18D8-586720F14A4A}"/>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Recovery of women’s history – filling in gaps left by male domination of historical work</a:t>
            </a:r>
          </a:p>
          <a:p>
            <a:pPr marL="0" indent="0">
              <a:buNone/>
            </a:pPr>
            <a:r>
              <a:rPr lang="en-GB" sz="2200" dirty="0"/>
              <a:t>Political as well as intellectual project</a:t>
            </a:r>
          </a:p>
          <a:p>
            <a:pPr marL="0" indent="0">
              <a:buNone/>
            </a:pPr>
            <a:r>
              <a:rPr lang="en-GB" sz="2200" dirty="0"/>
              <a:t>Key questions:</a:t>
            </a:r>
          </a:p>
          <a:p>
            <a:r>
              <a:rPr lang="en-GB" sz="2200" dirty="0"/>
              <a:t>How had women lived in the past?</a:t>
            </a:r>
          </a:p>
          <a:p>
            <a:r>
              <a:rPr lang="en-GB" sz="2200" dirty="0"/>
              <a:t> What had they experienced? </a:t>
            </a:r>
          </a:p>
          <a:p>
            <a:r>
              <a:rPr lang="en-GB" sz="2200" dirty="0"/>
              <a:t>What kinds of work had they done? </a:t>
            </a:r>
          </a:p>
          <a:p>
            <a:r>
              <a:rPr lang="en-GB" sz="2200" dirty="0"/>
              <a:t>In what patterns of family life had they been involved?</a:t>
            </a:r>
          </a:p>
        </p:txBody>
      </p:sp>
    </p:spTree>
    <p:extLst>
      <p:ext uri="{BB962C8B-B14F-4D97-AF65-F5344CB8AC3E}">
        <p14:creationId xmlns:p14="http://schemas.microsoft.com/office/powerpoint/2010/main" val="1694100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E42ED1-F808-4C28-D4C3-E6575E1B9C21}"/>
              </a:ext>
            </a:extLst>
          </p:cNvPr>
          <p:cNvSpPr>
            <a:spLocks noGrp="1"/>
          </p:cNvSpPr>
          <p:nvPr>
            <p:ph idx="1"/>
          </p:nvPr>
        </p:nvSpPr>
        <p:spPr>
          <a:xfrm>
            <a:off x="836680" y="1181100"/>
            <a:ext cx="6002110" cy="4953001"/>
          </a:xfrm>
        </p:spPr>
        <p:txBody>
          <a:bodyPr>
            <a:normAutofit/>
          </a:bodyPr>
          <a:lstStyle/>
          <a:p>
            <a:pPr marL="0" indent="0">
              <a:buNone/>
            </a:pPr>
            <a:r>
              <a:rPr lang="en-GB" dirty="0"/>
              <a:t>“In what conditions have women produced and reproduced their lives, both through their labour and through procreation; how has the free expression of this activity been distorted and blocked by the circumstances of society?”</a:t>
            </a:r>
          </a:p>
          <a:p>
            <a:pPr marL="0" indent="0">
              <a:buNone/>
            </a:pPr>
            <a:r>
              <a:rPr lang="en-GB" dirty="0"/>
              <a:t>Rowbotham (1973, p. x)</a:t>
            </a:r>
          </a:p>
        </p:txBody>
      </p:sp>
      <p:pic>
        <p:nvPicPr>
          <p:cNvPr id="4" name="Picture 3">
            <a:extLst>
              <a:ext uri="{FF2B5EF4-FFF2-40B4-BE49-F238E27FC236}">
                <a16:creationId xmlns:a16="http://schemas.microsoft.com/office/drawing/2014/main" id="{4F62064B-96AC-2B05-D2D0-57E4E0B3ECFC}"/>
              </a:ext>
            </a:extLst>
          </p:cNvPr>
          <p:cNvPicPr>
            <a:picLocks noChangeAspect="1"/>
          </p:cNvPicPr>
          <p:nvPr/>
        </p:nvPicPr>
        <p:blipFill>
          <a:blip r:embed="rId2"/>
          <a:srcRect r="-1" b="14833"/>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211935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3C64F5-575E-CD8F-9379-2BE780EC6351}"/>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F29F0-7A3F-874D-1321-8AB8EFC8A5D7}"/>
              </a:ext>
            </a:extLst>
          </p:cNvPr>
          <p:cNvSpPr>
            <a:spLocks noGrp="1"/>
          </p:cNvSpPr>
          <p:nvPr>
            <p:ph type="title"/>
          </p:nvPr>
        </p:nvSpPr>
        <p:spPr>
          <a:xfrm>
            <a:off x="572493" y="238539"/>
            <a:ext cx="11018520" cy="1434415"/>
          </a:xfrm>
        </p:spPr>
        <p:txBody>
          <a:bodyPr anchor="b">
            <a:normAutofit/>
          </a:bodyPr>
          <a:lstStyle/>
          <a:p>
            <a:r>
              <a:rPr lang="en-GB" sz="5400" dirty="0"/>
              <a:t>1970s</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8B0FD2-EEB6-5557-6558-005019E797F8}"/>
              </a:ext>
            </a:extLst>
          </p:cNvPr>
          <p:cNvSpPr>
            <a:spLocks noGrp="1"/>
          </p:cNvSpPr>
          <p:nvPr>
            <p:ph idx="1"/>
          </p:nvPr>
        </p:nvSpPr>
        <p:spPr>
          <a:xfrm>
            <a:off x="572493" y="2071316"/>
            <a:ext cx="6713552" cy="4119172"/>
          </a:xfrm>
        </p:spPr>
        <p:txBody>
          <a:bodyPr anchor="t">
            <a:normAutofit lnSpcReduction="10000"/>
          </a:bodyPr>
          <a:lstStyle/>
          <a:p>
            <a:pPr marL="0" indent="0">
              <a:buNone/>
            </a:pPr>
            <a:r>
              <a:rPr lang="en-GB" sz="2400" dirty="0"/>
              <a:t>Influenced by Marxist analysis, ‘people’s history’, Annales school and the ‘new’ social histories of 1960s exemplified by e.g. E. P. Thompson</a:t>
            </a:r>
          </a:p>
          <a:p>
            <a:pPr marL="0" indent="0">
              <a:buNone/>
            </a:pPr>
            <a:r>
              <a:rPr lang="en-GB" sz="2400" dirty="0"/>
              <a:t>But frustration with Marxist historians’ treatment of class as gender-blind</a:t>
            </a:r>
          </a:p>
          <a:p>
            <a:pPr marL="0" indent="0">
              <a:buNone/>
            </a:pPr>
            <a:r>
              <a:rPr lang="en-GB" sz="2400" dirty="0"/>
              <a:t>“In a class society, history has meant the history of the rulers, and in a male-dominated society the history of men” (Davin, 1972)</a:t>
            </a:r>
          </a:p>
          <a:p>
            <a:pPr marL="0" indent="0">
              <a:buNone/>
            </a:pPr>
            <a:r>
              <a:rPr lang="en-GB" sz="2400" dirty="0"/>
              <a:t>Often focused on labour history e.g. Sally Alexander (1976) on C19th women’s work in London, and also women’s work in the home.</a:t>
            </a:r>
          </a:p>
          <a:p>
            <a:pPr marL="0" indent="0">
              <a:buNone/>
            </a:pPr>
            <a:r>
              <a:rPr lang="en-GB" sz="2400" dirty="0"/>
              <a:t>Interplay of gender and class</a:t>
            </a:r>
          </a:p>
          <a:p>
            <a:pPr marL="0" indent="0">
              <a:buNone/>
            </a:pPr>
            <a:endParaRPr lang="en-GB" sz="2200" dirty="0"/>
          </a:p>
        </p:txBody>
      </p:sp>
      <p:pic>
        <p:nvPicPr>
          <p:cNvPr id="4" name="Picture 3">
            <a:extLst>
              <a:ext uri="{FF2B5EF4-FFF2-40B4-BE49-F238E27FC236}">
                <a16:creationId xmlns:a16="http://schemas.microsoft.com/office/drawing/2014/main" id="{56169A39-09C4-462A-4DB6-6E723E623F4A}"/>
              </a:ext>
            </a:extLst>
          </p:cNvPr>
          <p:cNvPicPr>
            <a:picLocks noChangeAspect="1"/>
          </p:cNvPicPr>
          <p:nvPr/>
        </p:nvPicPr>
        <p:blipFill>
          <a:blip r:embed="rId2"/>
          <a:srcRect l="18006" r="18260"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369178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54F7B-C544-AF8D-C769-A0C184F2DA13}"/>
              </a:ext>
            </a:extLst>
          </p:cNvPr>
          <p:cNvSpPr>
            <a:spLocks noGrp="1"/>
          </p:cNvSpPr>
          <p:nvPr>
            <p:ph type="title"/>
          </p:nvPr>
        </p:nvSpPr>
        <p:spPr>
          <a:xfrm>
            <a:off x="838200" y="365125"/>
            <a:ext cx="10515600" cy="1325563"/>
          </a:xfrm>
        </p:spPr>
        <p:txBody>
          <a:bodyPr>
            <a:normAutofit/>
          </a:bodyPr>
          <a:lstStyle/>
          <a:p>
            <a:r>
              <a:rPr lang="en-GB" sz="5400"/>
              <a:t>1970s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FB65EE-7E7D-DDA0-911B-1BE860C1ED85}"/>
              </a:ext>
            </a:extLst>
          </p:cNvPr>
          <p:cNvSpPr>
            <a:spLocks noGrp="1"/>
          </p:cNvSpPr>
          <p:nvPr>
            <p:ph idx="1"/>
          </p:nvPr>
        </p:nvSpPr>
        <p:spPr>
          <a:xfrm>
            <a:off x="838200" y="1929384"/>
            <a:ext cx="10515600" cy="4251960"/>
          </a:xfrm>
        </p:spPr>
        <p:txBody>
          <a:bodyPr>
            <a:normAutofit/>
          </a:bodyPr>
          <a:lstStyle/>
          <a:p>
            <a:r>
              <a:rPr lang="en-GB" sz="3600" dirty="0"/>
              <a:t>Believed this would be a transformative project.</a:t>
            </a:r>
          </a:p>
          <a:p>
            <a:pPr marL="0" indent="0">
              <a:buNone/>
            </a:pPr>
            <a:r>
              <a:rPr lang="en-GB" sz="3600" dirty="0"/>
              <a:t>“By bringing women into the foreground of historical enquiry our knowledge of production, of working class politics and culture, of class struggle, of the welfare state, will be transformed”.”</a:t>
            </a:r>
          </a:p>
          <a:p>
            <a:pPr marL="0" indent="0">
              <a:buNone/>
            </a:pPr>
            <a:r>
              <a:rPr lang="en-GB" sz="3600" dirty="0"/>
              <a:t>(Alexander and Davin, 1976).</a:t>
            </a:r>
          </a:p>
          <a:p>
            <a:endParaRPr lang="en-GB" sz="2200" dirty="0"/>
          </a:p>
        </p:txBody>
      </p:sp>
    </p:spTree>
    <p:extLst>
      <p:ext uri="{BB962C8B-B14F-4D97-AF65-F5344CB8AC3E}">
        <p14:creationId xmlns:p14="http://schemas.microsoft.com/office/powerpoint/2010/main" val="1285926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890C5-F730-772E-20EA-844113A1B6B7}"/>
              </a:ext>
            </a:extLst>
          </p:cNvPr>
          <p:cNvSpPr>
            <a:spLocks noGrp="1"/>
          </p:cNvSpPr>
          <p:nvPr>
            <p:ph type="title"/>
          </p:nvPr>
        </p:nvSpPr>
        <p:spPr>
          <a:xfrm>
            <a:off x="838200" y="365125"/>
            <a:ext cx="10515600" cy="1325563"/>
          </a:xfrm>
        </p:spPr>
        <p:txBody>
          <a:bodyPr>
            <a:normAutofit/>
          </a:bodyPr>
          <a:lstStyle/>
          <a:p>
            <a:r>
              <a:rPr lang="en-GB" sz="5400"/>
              <a:t>Critiques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1E602A-4A99-D7A0-1251-701DEABF1612}"/>
              </a:ext>
            </a:extLst>
          </p:cNvPr>
          <p:cNvSpPr>
            <a:spLocks noGrp="1"/>
          </p:cNvSpPr>
          <p:nvPr>
            <p:ph idx="1"/>
          </p:nvPr>
        </p:nvSpPr>
        <p:spPr>
          <a:xfrm>
            <a:off x="838200" y="1929384"/>
            <a:ext cx="10515600" cy="4251960"/>
          </a:xfrm>
        </p:spPr>
        <p:txBody>
          <a:bodyPr>
            <a:normAutofit/>
          </a:bodyPr>
          <a:lstStyle/>
          <a:p>
            <a:r>
              <a:rPr lang="en-GB" sz="4800" dirty="0"/>
              <a:t>Dealing with long sweeps of historical periods, often quite generalised</a:t>
            </a:r>
          </a:p>
          <a:p>
            <a:r>
              <a:rPr lang="en-GB" sz="4800" dirty="0"/>
              <a:t>Focus on recovery of women’s history reinforces marginalisation of feminist history (Rose, 2010)</a:t>
            </a:r>
          </a:p>
        </p:txBody>
      </p:sp>
    </p:spTree>
    <p:extLst>
      <p:ext uri="{BB962C8B-B14F-4D97-AF65-F5344CB8AC3E}">
        <p14:creationId xmlns:p14="http://schemas.microsoft.com/office/powerpoint/2010/main" val="3624484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1BDB5-F121-D41C-1068-0C031E719B9B}"/>
              </a:ext>
            </a:extLst>
          </p:cNvPr>
          <p:cNvSpPr>
            <a:spLocks noGrp="1"/>
          </p:cNvSpPr>
          <p:nvPr>
            <p:ph type="title"/>
          </p:nvPr>
        </p:nvSpPr>
        <p:spPr>
          <a:xfrm>
            <a:off x="640080" y="329184"/>
            <a:ext cx="6894576" cy="1783080"/>
          </a:xfrm>
        </p:spPr>
        <p:txBody>
          <a:bodyPr anchor="b">
            <a:normAutofit/>
          </a:bodyPr>
          <a:lstStyle/>
          <a:p>
            <a:r>
              <a:rPr lang="en-GB" sz="5400"/>
              <a:t>1980s</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43329E-0786-112A-05BB-5B716652FED4}"/>
              </a:ext>
            </a:extLst>
          </p:cNvPr>
          <p:cNvSpPr>
            <a:spLocks noGrp="1"/>
          </p:cNvSpPr>
          <p:nvPr>
            <p:ph idx="1"/>
          </p:nvPr>
        </p:nvSpPr>
        <p:spPr>
          <a:xfrm>
            <a:off x="640080" y="2706624"/>
            <a:ext cx="6894576" cy="3483864"/>
          </a:xfrm>
        </p:spPr>
        <p:txBody>
          <a:bodyPr>
            <a:normAutofit fontScale="70000" lnSpcReduction="20000"/>
          </a:bodyPr>
          <a:lstStyle/>
          <a:p>
            <a:r>
              <a:rPr lang="en-GB" sz="3200" dirty="0"/>
              <a:t>Influence of poststructuralism and cultural history </a:t>
            </a:r>
          </a:p>
          <a:p>
            <a:r>
              <a:rPr lang="en-GB" sz="3200" dirty="0"/>
              <a:t>The ‘linguistic turn’ in history – language as a tool for constructing reality and identity, rather than just describing it (August, 2011)</a:t>
            </a:r>
          </a:p>
          <a:p>
            <a:r>
              <a:rPr lang="en-GB" sz="3200" dirty="0"/>
              <a:t>Influence of French philosophy e.g. Derrida, Foucault</a:t>
            </a:r>
          </a:p>
          <a:p>
            <a:r>
              <a:rPr lang="en-GB" sz="3200" dirty="0"/>
              <a:t>Move away from retelling events/experience, towards concern with knowledge, power, representation</a:t>
            </a:r>
          </a:p>
          <a:p>
            <a:r>
              <a:rPr lang="en-GB" sz="3200" dirty="0"/>
              <a:t>Focus on social construction</a:t>
            </a:r>
          </a:p>
          <a:p>
            <a:r>
              <a:rPr lang="en-GB" sz="3200" dirty="0"/>
              <a:t>Textual sources less as a direct window on the past, more as representations</a:t>
            </a:r>
          </a:p>
          <a:p>
            <a:r>
              <a:rPr lang="en-GB" sz="3200" dirty="0"/>
              <a:t>How are power relations constructed?</a:t>
            </a:r>
          </a:p>
        </p:txBody>
      </p:sp>
      <p:pic>
        <p:nvPicPr>
          <p:cNvPr id="4" name="Picture 3">
            <a:extLst>
              <a:ext uri="{FF2B5EF4-FFF2-40B4-BE49-F238E27FC236}">
                <a16:creationId xmlns:a16="http://schemas.microsoft.com/office/drawing/2014/main" id="{29E80042-4842-8F28-03DF-555299FE6B1F}"/>
              </a:ext>
            </a:extLst>
          </p:cNvPr>
          <p:cNvPicPr>
            <a:picLocks noChangeAspect="1"/>
          </p:cNvPicPr>
          <p:nvPr/>
        </p:nvPicPr>
        <p:blipFill>
          <a:blip r:embed="rId2"/>
          <a:stretch>
            <a:fillRect/>
          </a:stretch>
        </p:blipFill>
        <p:spPr>
          <a:xfrm>
            <a:off x="8726196" y="329183"/>
            <a:ext cx="2289504" cy="3429969"/>
          </a:xfrm>
          <a:prstGeom prst="rect">
            <a:avLst/>
          </a:prstGeom>
        </p:spPr>
      </p:pic>
      <p:pic>
        <p:nvPicPr>
          <p:cNvPr id="5" name="Picture 4">
            <a:extLst>
              <a:ext uri="{FF2B5EF4-FFF2-40B4-BE49-F238E27FC236}">
                <a16:creationId xmlns:a16="http://schemas.microsoft.com/office/drawing/2014/main" id="{8DB1E989-B9A3-F02D-702B-A472C21B7AE2}"/>
              </a:ext>
            </a:extLst>
          </p:cNvPr>
          <p:cNvPicPr>
            <a:picLocks noChangeAspect="1"/>
          </p:cNvPicPr>
          <p:nvPr/>
        </p:nvPicPr>
        <p:blipFill>
          <a:blip r:embed="rId3"/>
          <a:stretch>
            <a:fillRect/>
          </a:stretch>
        </p:blipFill>
        <p:spPr>
          <a:xfrm>
            <a:off x="8329218" y="4079193"/>
            <a:ext cx="3065171" cy="2176272"/>
          </a:xfrm>
          <a:prstGeom prst="rect">
            <a:avLst/>
          </a:prstGeom>
        </p:spPr>
      </p:pic>
    </p:spTree>
    <p:extLst>
      <p:ext uri="{BB962C8B-B14F-4D97-AF65-F5344CB8AC3E}">
        <p14:creationId xmlns:p14="http://schemas.microsoft.com/office/powerpoint/2010/main" val="2360534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061F65-178A-4772-D3E8-05BBACB430CA}"/>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B76CB7-4EC7-33C0-E395-C7495C8FD7A5}"/>
              </a:ext>
            </a:extLst>
          </p:cNvPr>
          <p:cNvSpPr>
            <a:spLocks noGrp="1"/>
          </p:cNvSpPr>
          <p:nvPr>
            <p:ph type="title"/>
          </p:nvPr>
        </p:nvSpPr>
        <p:spPr>
          <a:xfrm>
            <a:off x="640080" y="329184"/>
            <a:ext cx="6894576" cy="1783080"/>
          </a:xfrm>
        </p:spPr>
        <p:txBody>
          <a:bodyPr anchor="b">
            <a:normAutofit/>
          </a:bodyPr>
          <a:lstStyle/>
          <a:p>
            <a:r>
              <a:rPr lang="en-GB" sz="5400"/>
              <a:t>1980s</a:t>
            </a:r>
          </a:p>
        </p:txBody>
      </p:sp>
      <p:sp>
        <p:nvSpPr>
          <p:cNvPr id="2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618094-8118-6E4D-A508-7B7C710DB12E}"/>
              </a:ext>
            </a:extLst>
          </p:cNvPr>
          <p:cNvSpPr>
            <a:spLocks noGrp="1"/>
          </p:cNvSpPr>
          <p:nvPr>
            <p:ph idx="1"/>
          </p:nvPr>
        </p:nvSpPr>
        <p:spPr>
          <a:xfrm>
            <a:off x="272606" y="2532888"/>
            <a:ext cx="7099744" cy="4044839"/>
          </a:xfrm>
        </p:spPr>
        <p:txBody>
          <a:bodyPr>
            <a:normAutofit fontScale="77500" lnSpcReduction="20000"/>
          </a:bodyPr>
          <a:lstStyle/>
          <a:p>
            <a:r>
              <a:rPr lang="en-GB" dirty="0"/>
              <a:t>Emergence of gender history – rejection of essentialism</a:t>
            </a:r>
          </a:p>
          <a:p>
            <a:r>
              <a:rPr lang="en-GB" dirty="0"/>
              <a:t>Gender as a social construction</a:t>
            </a:r>
          </a:p>
          <a:p>
            <a:r>
              <a:rPr lang="en-GB" dirty="0"/>
              <a:t>Posit the idea of “gender” in contrast to “sex”</a:t>
            </a:r>
          </a:p>
          <a:p>
            <a:r>
              <a:rPr lang="en-GB" dirty="0"/>
              <a:t>Gender as meanings given to the perceived differences between sexes (Scott, 1986). </a:t>
            </a:r>
          </a:p>
          <a:p>
            <a:r>
              <a:rPr lang="en-GB" dirty="0"/>
              <a:t>Move towards understanding women’s oppression relationally – social processes involving men as much as women.</a:t>
            </a:r>
          </a:p>
          <a:p>
            <a:r>
              <a:rPr lang="en-GB" dirty="0"/>
              <a:t>Masculinities and femininities defined in relation to each other</a:t>
            </a:r>
          </a:p>
          <a:p>
            <a:r>
              <a:rPr lang="en-GB" dirty="0"/>
              <a:t>Not fixed, but changing, contested, reworked – historically and spatially specific</a:t>
            </a:r>
          </a:p>
          <a:p>
            <a:endParaRPr lang="en-GB" sz="2200" dirty="0"/>
          </a:p>
        </p:txBody>
      </p:sp>
      <p:pic>
        <p:nvPicPr>
          <p:cNvPr id="8" name="Picture 7">
            <a:extLst>
              <a:ext uri="{FF2B5EF4-FFF2-40B4-BE49-F238E27FC236}">
                <a16:creationId xmlns:a16="http://schemas.microsoft.com/office/drawing/2014/main" id="{C7CF43F5-D82B-664D-5696-9767A50F423D}"/>
              </a:ext>
            </a:extLst>
          </p:cNvPr>
          <p:cNvPicPr>
            <a:picLocks noChangeAspect="1"/>
          </p:cNvPicPr>
          <p:nvPr/>
        </p:nvPicPr>
        <p:blipFill>
          <a:blip r:embed="rId2"/>
          <a:stretch>
            <a:fillRect/>
          </a:stretch>
        </p:blipFill>
        <p:spPr>
          <a:xfrm>
            <a:off x="7281425" y="0"/>
            <a:ext cx="2628643" cy="3967764"/>
          </a:xfrm>
          <a:prstGeom prst="rect">
            <a:avLst/>
          </a:prstGeom>
        </p:spPr>
      </p:pic>
      <p:pic>
        <p:nvPicPr>
          <p:cNvPr id="9" name="Picture 8">
            <a:extLst>
              <a:ext uri="{FF2B5EF4-FFF2-40B4-BE49-F238E27FC236}">
                <a16:creationId xmlns:a16="http://schemas.microsoft.com/office/drawing/2014/main" id="{A80065CC-FFA8-DC33-EBE2-FCBD1F524D22}"/>
              </a:ext>
            </a:extLst>
          </p:cNvPr>
          <p:cNvPicPr>
            <a:picLocks noChangeAspect="1"/>
          </p:cNvPicPr>
          <p:nvPr/>
        </p:nvPicPr>
        <p:blipFill>
          <a:blip r:embed="rId3"/>
          <a:stretch>
            <a:fillRect/>
          </a:stretch>
        </p:blipFill>
        <p:spPr>
          <a:xfrm>
            <a:off x="9428350" y="2813160"/>
            <a:ext cx="2760602" cy="4044840"/>
          </a:xfrm>
          <a:prstGeom prst="rect">
            <a:avLst/>
          </a:prstGeom>
        </p:spPr>
      </p:pic>
    </p:spTree>
    <p:extLst>
      <p:ext uri="{BB962C8B-B14F-4D97-AF65-F5344CB8AC3E}">
        <p14:creationId xmlns:p14="http://schemas.microsoft.com/office/powerpoint/2010/main" val="34645028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85478D-ED27-521E-EEB1-2028FEC4BF23}"/>
              </a:ext>
            </a:extLst>
          </p:cNvPr>
          <p:cNvSpPr>
            <a:spLocks noGrp="1"/>
          </p:cNvSpPr>
          <p:nvPr>
            <p:ph idx="1"/>
          </p:nvPr>
        </p:nvSpPr>
        <p:spPr>
          <a:xfrm>
            <a:off x="836680" y="695325"/>
            <a:ext cx="6002110" cy="5438776"/>
          </a:xfrm>
        </p:spPr>
        <p:txBody>
          <a:bodyPr>
            <a:normAutofit fontScale="92500" lnSpcReduction="10000"/>
          </a:bodyPr>
          <a:lstStyle/>
          <a:p>
            <a:pPr marL="0" indent="0">
              <a:buNone/>
            </a:pPr>
            <a:r>
              <a:rPr lang="en-GB" sz="3200" dirty="0"/>
              <a:t>“‘Women’ is historically, discursively constructed, and always relatively to other categories which themselves change; ‘women’ is a volatile </a:t>
            </a:r>
            <a:r>
              <a:rPr lang="en-GB" sz="3200" dirty="0" err="1"/>
              <a:t>collectivity</a:t>
            </a:r>
            <a:r>
              <a:rPr lang="en-GB" sz="3200" dirty="0"/>
              <a:t> in which female persons can be very differently positioned, so that the apparent continuity of the subject of ‘women’ isn’t to be relied on, while for the individual, ‘being a woman’ is also inconstant, and can’t provide an ontological foundation”</a:t>
            </a:r>
          </a:p>
          <a:p>
            <a:pPr marL="0" indent="0">
              <a:buNone/>
            </a:pPr>
            <a:r>
              <a:rPr lang="en-GB" sz="3200" dirty="0"/>
              <a:t>(Riley, 1989)</a:t>
            </a:r>
          </a:p>
        </p:txBody>
      </p:sp>
      <p:pic>
        <p:nvPicPr>
          <p:cNvPr id="4" name="Picture 3">
            <a:extLst>
              <a:ext uri="{FF2B5EF4-FFF2-40B4-BE49-F238E27FC236}">
                <a16:creationId xmlns:a16="http://schemas.microsoft.com/office/drawing/2014/main" id="{FF809FA8-0C51-1E8E-607A-8C74840A9CF7}"/>
              </a:ext>
            </a:extLst>
          </p:cNvPr>
          <p:cNvPicPr>
            <a:picLocks noChangeAspect="1"/>
          </p:cNvPicPr>
          <p:nvPr/>
        </p:nvPicPr>
        <p:blipFill>
          <a:blip r:embed="rId2"/>
          <a:srcRect t="317" r="-2" b="10738"/>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366560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44B44-2ECB-D9CE-6081-C6AF2C82A184}"/>
              </a:ext>
            </a:extLst>
          </p:cNvPr>
          <p:cNvSpPr>
            <a:spLocks noGrp="1"/>
          </p:cNvSpPr>
          <p:nvPr>
            <p:ph type="title"/>
          </p:nvPr>
        </p:nvSpPr>
        <p:spPr>
          <a:xfrm>
            <a:off x="838200" y="365125"/>
            <a:ext cx="10515600" cy="1325563"/>
          </a:xfrm>
        </p:spPr>
        <p:txBody>
          <a:bodyPr>
            <a:normAutofit/>
          </a:bodyPr>
          <a:lstStyle/>
          <a:p>
            <a:r>
              <a:rPr lang="en-GB" sz="5400"/>
              <a:t>Gender History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DA665D-1346-72E9-D706-CAAA731A01CE}"/>
              </a:ext>
            </a:extLst>
          </p:cNvPr>
          <p:cNvSpPr>
            <a:spLocks noGrp="1"/>
          </p:cNvSpPr>
          <p:nvPr>
            <p:ph idx="1"/>
          </p:nvPr>
        </p:nvSpPr>
        <p:spPr>
          <a:xfrm>
            <a:off x="838200" y="1929384"/>
            <a:ext cx="10515600" cy="4251960"/>
          </a:xfrm>
        </p:spPr>
        <p:txBody>
          <a:bodyPr>
            <a:normAutofit lnSpcReduction="10000"/>
          </a:bodyPr>
          <a:lstStyle/>
          <a:p>
            <a:r>
              <a:rPr lang="en-GB" sz="4000" dirty="0"/>
              <a:t>Not just adding new material to the historical record, but changing analytical structures of the discipline (Downs, 2003)</a:t>
            </a:r>
          </a:p>
          <a:p>
            <a:r>
              <a:rPr lang="en-GB" sz="4000" dirty="0"/>
              <a:t>Reshaping the historical discipline – women’s history alone had not transformed the epistemological basis of the discipline.</a:t>
            </a:r>
          </a:p>
          <a:p>
            <a:r>
              <a:rPr lang="en-GB" sz="4000" dirty="0"/>
              <a:t>Women’s history taught alongside standard narratives without affecting them.</a:t>
            </a:r>
          </a:p>
          <a:p>
            <a:pPr marL="0" indent="0">
              <a:buNone/>
            </a:pPr>
            <a:endParaRPr lang="en-GB" sz="2200" dirty="0"/>
          </a:p>
        </p:txBody>
      </p:sp>
    </p:spTree>
    <p:extLst>
      <p:ext uri="{BB962C8B-B14F-4D97-AF65-F5344CB8AC3E}">
        <p14:creationId xmlns:p14="http://schemas.microsoft.com/office/powerpoint/2010/main" val="36126913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0C042C-34A2-84FD-808D-48C06B4CBAB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4E3136-04E1-99CE-E80B-53D6EEBE0130}"/>
              </a:ext>
            </a:extLst>
          </p:cNvPr>
          <p:cNvSpPr>
            <a:spLocks noGrp="1"/>
          </p:cNvSpPr>
          <p:nvPr>
            <p:ph type="title"/>
          </p:nvPr>
        </p:nvSpPr>
        <p:spPr>
          <a:xfrm>
            <a:off x="6739128" y="638089"/>
            <a:ext cx="4818888" cy="1476801"/>
          </a:xfrm>
        </p:spPr>
        <p:txBody>
          <a:bodyPr anchor="b">
            <a:normAutofit/>
          </a:bodyPr>
          <a:lstStyle/>
          <a:p>
            <a:r>
              <a:rPr lang="en-GB" sz="5400"/>
              <a:t>Gender history</a:t>
            </a:r>
          </a:p>
        </p:txBody>
      </p:sp>
      <p:pic>
        <p:nvPicPr>
          <p:cNvPr id="4" name="Picture 3">
            <a:extLst>
              <a:ext uri="{FF2B5EF4-FFF2-40B4-BE49-F238E27FC236}">
                <a16:creationId xmlns:a16="http://schemas.microsoft.com/office/drawing/2014/main" id="{DAF5F687-CD37-7665-98D2-0DAEF8E409C6}"/>
              </a:ext>
            </a:extLst>
          </p:cNvPr>
          <p:cNvPicPr>
            <a:picLocks noChangeAspect="1"/>
          </p:cNvPicPr>
          <p:nvPr/>
        </p:nvPicPr>
        <p:blipFill>
          <a:blip r:embed="rId2"/>
          <a:stretch>
            <a:fillRect/>
          </a:stretch>
        </p:blipFill>
        <p:spPr>
          <a:xfrm>
            <a:off x="1268730" y="640080"/>
            <a:ext cx="4183380" cy="5577840"/>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6EAD59-E0ED-D6CE-F6B9-7CB38E563417}"/>
              </a:ext>
            </a:extLst>
          </p:cNvPr>
          <p:cNvSpPr>
            <a:spLocks noGrp="1"/>
          </p:cNvSpPr>
          <p:nvPr>
            <p:ph idx="1"/>
          </p:nvPr>
        </p:nvSpPr>
        <p:spPr>
          <a:xfrm>
            <a:off x="6739128" y="2664886"/>
            <a:ext cx="4818888" cy="3550789"/>
          </a:xfrm>
        </p:spPr>
        <p:txBody>
          <a:bodyPr anchor="t">
            <a:normAutofit fontScale="92500" lnSpcReduction="10000"/>
          </a:bodyPr>
          <a:lstStyle/>
          <a:p>
            <a:r>
              <a:rPr lang="en-GB" sz="3200" dirty="0"/>
              <a:t>Critiques from some feminist historians – going too far into focus on discourse.</a:t>
            </a:r>
          </a:p>
          <a:p>
            <a:r>
              <a:rPr lang="en-GB" sz="3200" dirty="0"/>
              <a:t>‘Sexual difference is not purely discursive nor merely social. It is also physical’ (Roper, 1994) – experience matters.</a:t>
            </a:r>
          </a:p>
        </p:txBody>
      </p:sp>
    </p:spTree>
    <p:extLst>
      <p:ext uri="{BB962C8B-B14F-4D97-AF65-F5344CB8AC3E}">
        <p14:creationId xmlns:p14="http://schemas.microsoft.com/office/powerpoint/2010/main" val="827909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056A1-13AC-4BEE-B69E-4A4D3397D472}"/>
              </a:ext>
            </a:extLst>
          </p:cNvPr>
          <p:cNvSpPr>
            <a:spLocks noGrp="1"/>
          </p:cNvSpPr>
          <p:nvPr>
            <p:ph type="title"/>
          </p:nvPr>
        </p:nvSpPr>
        <p:spPr>
          <a:xfrm>
            <a:off x="640080" y="329184"/>
            <a:ext cx="6894576" cy="1783080"/>
          </a:xfrm>
        </p:spPr>
        <p:txBody>
          <a:bodyPr anchor="b">
            <a:normAutofit/>
          </a:bodyPr>
          <a:lstStyle/>
          <a:p>
            <a:r>
              <a:rPr lang="en-GB" sz="5400"/>
              <a:t>Late 1990s/early 2000s - History of Masculinity</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CA2759-1D2B-7A25-29BE-3C1A1014EA57}"/>
              </a:ext>
            </a:extLst>
          </p:cNvPr>
          <p:cNvSpPr>
            <a:spLocks noGrp="1"/>
          </p:cNvSpPr>
          <p:nvPr>
            <p:ph idx="1"/>
          </p:nvPr>
        </p:nvSpPr>
        <p:spPr>
          <a:xfrm>
            <a:off x="640080" y="2706624"/>
            <a:ext cx="6894576" cy="3483864"/>
          </a:xfrm>
        </p:spPr>
        <p:txBody>
          <a:bodyPr>
            <a:normAutofit/>
          </a:bodyPr>
          <a:lstStyle/>
          <a:p>
            <a:r>
              <a:rPr lang="en-GB" sz="2000"/>
              <a:t>The masculine is not a universal, neutral history of the species.</a:t>
            </a:r>
          </a:p>
          <a:p>
            <a:r>
              <a:rPr lang="en-GB" sz="2000"/>
              <a:t>Historicising the construction of masculinities</a:t>
            </a:r>
          </a:p>
          <a:p>
            <a:r>
              <a:rPr lang="en-GB" sz="2000"/>
              <a:t>‘Hegemonic masculinities’ (Connell, 1995)</a:t>
            </a:r>
          </a:p>
          <a:p>
            <a:r>
              <a:rPr lang="en-GB" sz="2000"/>
              <a:t>Hierarchies of masculinities e.g. Sinha (1995) – stereotypes of ‘manly Englishman’ and ‘effeminate Bengali’ served to legitimate colonial rule and racial hierarchy in late C19th India.</a:t>
            </a:r>
          </a:p>
          <a:p>
            <a:r>
              <a:rPr lang="en-GB" sz="2000"/>
              <a:t>Critique by some feminist historians as re-centring men.</a:t>
            </a:r>
          </a:p>
        </p:txBody>
      </p:sp>
      <p:pic>
        <p:nvPicPr>
          <p:cNvPr id="5" name="Picture 4">
            <a:extLst>
              <a:ext uri="{FF2B5EF4-FFF2-40B4-BE49-F238E27FC236}">
                <a16:creationId xmlns:a16="http://schemas.microsoft.com/office/drawing/2014/main" id="{DA6A4DED-7220-553C-4552-4EDF6EA25663}"/>
              </a:ext>
            </a:extLst>
          </p:cNvPr>
          <p:cNvPicPr>
            <a:picLocks noChangeAspect="1"/>
          </p:cNvPicPr>
          <p:nvPr/>
        </p:nvPicPr>
        <p:blipFill>
          <a:blip r:embed="rId2"/>
          <a:stretch>
            <a:fillRect/>
          </a:stretch>
        </p:blipFill>
        <p:spPr>
          <a:xfrm>
            <a:off x="8883834" y="3377271"/>
            <a:ext cx="2298078" cy="3429969"/>
          </a:xfrm>
          <a:prstGeom prst="rect">
            <a:avLst/>
          </a:prstGeom>
        </p:spPr>
      </p:pic>
      <p:pic>
        <p:nvPicPr>
          <p:cNvPr id="4" name="Picture 3">
            <a:extLst>
              <a:ext uri="{FF2B5EF4-FFF2-40B4-BE49-F238E27FC236}">
                <a16:creationId xmlns:a16="http://schemas.microsoft.com/office/drawing/2014/main" id="{92054D7E-5D9B-3A65-20F3-5BA49774A32A}"/>
              </a:ext>
            </a:extLst>
          </p:cNvPr>
          <p:cNvPicPr>
            <a:picLocks noChangeAspect="1"/>
          </p:cNvPicPr>
          <p:nvPr/>
        </p:nvPicPr>
        <p:blipFill>
          <a:blip r:embed="rId3"/>
          <a:stretch>
            <a:fillRect/>
          </a:stretch>
        </p:blipFill>
        <p:spPr>
          <a:xfrm>
            <a:off x="8362276" y="548433"/>
            <a:ext cx="3189644" cy="2778078"/>
          </a:xfrm>
          <a:prstGeom prst="rect">
            <a:avLst/>
          </a:prstGeom>
        </p:spPr>
      </p:pic>
    </p:spTree>
    <p:extLst>
      <p:ext uri="{BB962C8B-B14F-4D97-AF65-F5344CB8AC3E}">
        <p14:creationId xmlns:p14="http://schemas.microsoft.com/office/powerpoint/2010/main" val="36680043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AE565-2697-BC0D-D730-5F9C6A5A34BF}"/>
              </a:ext>
            </a:extLst>
          </p:cNvPr>
          <p:cNvSpPr>
            <a:spLocks noGrp="1"/>
          </p:cNvSpPr>
          <p:nvPr>
            <p:ph type="title"/>
          </p:nvPr>
        </p:nvSpPr>
        <p:spPr>
          <a:xfrm>
            <a:off x="6739128" y="638089"/>
            <a:ext cx="4818888" cy="1476801"/>
          </a:xfrm>
        </p:spPr>
        <p:txBody>
          <a:bodyPr anchor="b">
            <a:normAutofit/>
          </a:bodyPr>
          <a:lstStyle/>
          <a:p>
            <a:r>
              <a:rPr lang="en-GB" sz="3800" dirty="0"/>
              <a:t>Black feminist critiques</a:t>
            </a:r>
          </a:p>
        </p:txBody>
      </p:sp>
      <p:pic>
        <p:nvPicPr>
          <p:cNvPr id="4" name="Picture 3" descr="A book cover with a symbol and a sword&#10;&#10;AI-generated content may be incorrect.">
            <a:extLst>
              <a:ext uri="{FF2B5EF4-FFF2-40B4-BE49-F238E27FC236}">
                <a16:creationId xmlns:a16="http://schemas.microsoft.com/office/drawing/2014/main" id="{D3398982-9503-AE9F-99F2-8DE431450111}"/>
              </a:ext>
            </a:extLst>
          </p:cNvPr>
          <p:cNvPicPr>
            <a:picLocks noChangeAspect="1"/>
          </p:cNvPicPr>
          <p:nvPr/>
        </p:nvPicPr>
        <p:blipFill>
          <a:blip r:embed="rId2"/>
          <a:stretch>
            <a:fillRect/>
          </a:stretch>
        </p:blipFill>
        <p:spPr>
          <a:xfrm>
            <a:off x="1511004" y="640080"/>
            <a:ext cx="3698832" cy="5577840"/>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AB12C2-8FB5-6C74-F03C-36C41796AC9F}"/>
              </a:ext>
            </a:extLst>
          </p:cNvPr>
          <p:cNvSpPr>
            <a:spLocks noGrp="1"/>
          </p:cNvSpPr>
          <p:nvPr>
            <p:ph idx="1"/>
          </p:nvPr>
        </p:nvSpPr>
        <p:spPr>
          <a:xfrm>
            <a:off x="5837274" y="2628582"/>
            <a:ext cx="5720742" cy="3587093"/>
          </a:xfrm>
        </p:spPr>
        <p:txBody>
          <a:bodyPr anchor="t">
            <a:noAutofit/>
          </a:bodyPr>
          <a:lstStyle/>
          <a:p>
            <a:r>
              <a:rPr lang="en-GB" sz="2000" dirty="0"/>
              <a:t>1950s – large numbers of African, Caribbean, Asian people came to Britain. 1960s-1970s, emergence of Black identity.</a:t>
            </a:r>
          </a:p>
          <a:p>
            <a:r>
              <a:rPr lang="en-GB" sz="2000" dirty="0"/>
              <a:t>US women’s movement – ‘Sisterhood is powerful’</a:t>
            </a:r>
          </a:p>
          <a:p>
            <a:r>
              <a:rPr lang="en-GB" sz="2000" dirty="0"/>
              <a:t>Challenged by Black women historians – critique of ‘sisterhood’ as defined by white women’s concerns (hooks, 1982)</a:t>
            </a:r>
          </a:p>
          <a:p>
            <a:r>
              <a:rPr lang="en-GB" sz="2000" dirty="0"/>
              <a:t>Late 70s – formation of autonomous Black women’s groups  e.g. Organization of Women of African and Asian descent.</a:t>
            </a:r>
          </a:p>
          <a:p>
            <a:r>
              <a:rPr lang="en-GB" sz="2000" dirty="0"/>
              <a:t>Criticism of the exclusion of perspectives and experiences of women of colour.</a:t>
            </a:r>
          </a:p>
        </p:txBody>
      </p:sp>
    </p:spTree>
    <p:extLst>
      <p:ext uri="{BB962C8B-B14F-4D97-AF65-F5344CB8AC3E}">
        <p14:creationId xmlns:p14="http://schemas.microsoft.com/office/powerpoint/2010/main" val="4068806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B40FF2-E0C1-AA24-6249-DED573A8A47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5B0EB5-19BE-D3D7-B469-87392A3F4F5E}"/>
              </a:ext>
            </a:extLst>
          </p:cNvPr>
          <p:cNvSpPr>
            <a:spLocks noGrp="1"/>
          </p:cNvSpPr>
          <p:nvPr>
            <p:ph type="title"/>
          </p:nvPr>
        </p:nvSpPr>
        <p:spPr>
          <a:xfrm>
            <a:off x="6739128" y="638089"/>
            <a:ext cx="4818888" cy="1476801"/>
          </a:xfrm>
        </p:spPr>
        <p:txBody>
          <a:bodyPr anchor="b">
            <a:normAutofit/>
          </a:bodyPr>
          <a:lstStyle/>
          <a:p>
            <a:r>
              <a:rPr lang="en-GB" sz="4600" dirty="0"/>
              <a:t>Black feminist critiques</a:t>
            </a:r>
          </a:p>
        </p:txBody>
      </p:sp>
      <p:pic>
        <p:nvPicPr>
          <p:cNvPr id="1026" name="Picture 2" descr="EMPIRE STRIKES BACK">
            <a:extLst>
              <a:ext uri="{FF2B5EF4-FFF2-40B4-BE49-F238E27FC236}">
                <a16:creationId xmlns:a16="http://schemas.microsoft.com/office/drawing/2014/main" id="{9DB39140-32CF-073E-3BF3-824A89EF33A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01140" y="640080"/>
            <a:ext cx="3718560" cy="5577840"/>
          </a:xfrm>
          <a:prstGeom prst="rect">
            <a:avLst/>
          </a:prstGeom>
          <a:noFill/>
          <a:extLst>
            <a:ext uri="{909E8E84-426E-40DD-AFC4-6F175D3DCCD1}">
              <a14:hiddenFill xmlns:a14="http://schemas.microsoft.com/office/drawing/2010/main">
                <a:solidFill>
                  <a:srgbClr val="FFFFFF"/>
                </a:solidFill>
              </a14:hiddenFill>
            </a:ext>
          </a:extLst>
        </p:spPr>
      </p:pic>
      <p:sp>
        <p:nvSpPr>
          <p:cNvPr id="103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5D3F67-6701-97D8-86F7-E7EB0E9FCCF6}"/>
              </a:ext>
            </a:extLst>
          </p:cNvPr>
          <p:cNvSpPr>
            <a:spLocks noGrp="1"/>
          </p:cNvSpPr>
          <p:nvPr>
            <p:ph idx="1"/>
          </p:nvPr>
        </p:nvSpPr>
        <p:spPr>
          <a:xfrm>
            <a:off x="6739128" y="2664886"/>
            <a:ext cx="4818888" cy="3550789"/>
          </a:xfrm>
        </p:spPr>
        <p:txBody>
          <a:bodyPr anchor="t">
            <a:normAutofit fontScale="92500" lnSpcReduction="10000"/>
          </a:bodyPr>
          <a:lstStyle/>
          <a:p>
            <a:pPr marL="0" indent="0">
              <a:buNone/>
            </a:pPr>
            <a:r>
              <a:rPr lang="en-GB" sz="3200" dirty="0"/>
              <a:t>White feminists “write their herstory and call it the story of women but ignore our lives and deny their relation to us, that is the moment in which they are acting within the relations of racism and writing history”</a:t>
            </a:r>
          </a:p>
          <a:p>
            <a:pPr marL="0" indent="0">
              <a:buNone/>
            </a:pPr>
            <a:r>
              <a:rPr lang="en-GB" sz="3200" dirty="0"/>
              <a:t>Carby (1982, p.223)</a:t>
            </a:r>
          </a:p>
          <a:p>
            <a:pPr marL="0" indent="0">
              <a:buNone/>
            </a:pPr>
            <a:endParaRPr lang="en-GB" sz="2200" dirty="0"/>
          </a:p>
        </p:txBody>
      </p:sp>
    </p:spTree>
    <p:extLst>
      <p:ext uri="{BB962C8B-B14F-4D97-AF65-F5344CB8AC3E}">
        <p14:creationId xmlns:p14="http://schemas.microsoft.com/office/powerpoint/2010/main" val="22831626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10E7B-6102-A945-0D2F-D3B1636080A5}"/>
              </a:ext>
            </a:extLst>
          </p:cNvPr>
          <p:cNvSpPr>
            <a:spLocks noGrp="1"/>
          </p:cNvSpPr>
          <p:nvPr>
            <p:ph type="title"/>
          </p:nvPr>
        </p:nvSpPr>
        <p:spPr>
          <a:xfrm>
            <a:off x="6739128" y="638089"/>
            <a:ext cx="4818888" cy="1476801"/>
          </a:xfrm>
        </p:spPr>
        <p:txBody>
          <a:bodyPr anchor="b">
            <a:normAutofit/>
          </a:bodyPr>
          <a:lstStyle/>
          <a:p>
            <a:r>
              <a:rPr lang="en-GB" sz="5000"/>
              <a:t>Black feminist critiques</a:t>
            </a:r>
          </a:p>
        </p:txBody>
      </p:sp>
      <p:pic>
        <p:nvPicPr>
          <p:cNvPr id="4" name="Picture 3" descr="A screenshot of a book&#10;&#10;AI-generated content may be incorrect.">
            <a:extLst>
              <a:ext uri="{FF2B5EF4-FFF2-40B4-BE49-F238E27FC236}">
                <a16:creationId xmlns:a16="http://schemas.microsoft.com/office/drawing/2014/main" id="{44D6E50D-AE6C-58BD-DE73-310CDB9DF518}"/>
              </a:ext>
            </a:extLst>
          </p:cNvPr>
          <p:cNvPicPr>
            <a:picLocks noChangeAspect="1"/>
          </p:cNvPicPr>
          <p:nvPr/>
        </p:nvPicPr>
        <p:blipFill>
          <a:blip r:embed="rId2"/>
          <a:stretch>
            <a:fillRect/>
          </a:stretch>
        </p:blipFill>
        <p:spPr>
          <a:xfrm>
            <a:off x="1261687" y="640080"/>
            <a:ext cx="4197465" cy="5577840"/>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39FDA7-5E5F-6235-38F1-90ADAD2FAA38}"/>
              </a:ext>
            </a:extLst>
          </p:cNvPr>
          <p:cNvSpPr>
            <a:spLocks noGrp="1"/>
          </p:cNvSpPr>
          <p:nvPr>
            <p:ph idx="1"/>
          </p:nvPr>
        </p:nvSpPr>
        <p:spPr>
          <a:xfrm>
            <a:off x="6739128" y="2664886"/>
            <a:ext cx="4818888" cy="3550789"/>
          </a:xfrm>
        </p:spPr>
        <p:txBody>
          <a:bodyPr anchor="t">
            <a:normAutofit/>
          </a:bodyPr>
          <a:lstStyle/>
          <a:p>
            <a:r>
              <a:rPr lang="en-GB" sz="2000"/>
              <a:t>British history written by white women as imperial, rooted in colonial and neo-colonial prejudices, ignoring the ways in which white women have benefited from racial oppression (Amos and Parmar, 1984).</a:t>
            </a:r>
          </a:p>
          <a:p>
            <a:r>
              <a:rPr lang="en-GB" sz="2000"/>
              <a:t>British feminist historians slow to engage with race.</a:t>
            </a:r>
          </a:p>
          <a:p>
            <a:r>
              <a:rPr lang="en-GB" sz="2000"/>
              <a:t>Critique of ‘whitewashed’ feminist history continued into 1990s (Ware, 1990) </a:t>
            </a:r>
          </a:p>
        </p:txBody>
      </p:sp>
    </p:spTree>
    <p:extLst>
      <p:ext uri="{BB962C8B-B14F-4D97-AF65-F5344CB8AC3E}">
        <p14:creationId xmlns:p14="http://schemas.microsoft.com/office/powerpoint/2010/main" val="41988315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3A2E8B-FF80-597A-4FA7-6CD3C5856B15}"/>
              </a:ext>
            </a:extLst>
          </p:cNvPr>
          <p:cNvSpPr>
            <a:spLocks noGrp="1"/>
          </p:cNvSpPr>
          <p:nvPr>
            <p:ph type="title"/>
          </p:nvPr>
        </p:nvSpPr>
        <p:spPr>
          <a:xfrm>
            <a:off x="6739128" y="638089"/>
            <a:ext cx="4818888" cy="1476801"/>
          </a:xfrm>
        </p:spPr>
        <p:txBody>
          <a:bodyPr anchor="b">
            <a:normAutofit/>
          </a:bodyPr>
          <a:lstStyle/>
          <a:p>
            <a:r>
              <a:rPr lang="en-GB" sz="5000"/>
              <a:t>Intersectional approaches</a:t>
            </a:r>
          </a:p>
        </p:txBody>
      </p:sp>
      <p:pic>
        <p:nvPicPr>
          <p:cNvPr id="4" name="Picture 3" descr="A person in a pink shirt&#10;&#10;AI-generated content may be incorrect.">
            <a:extLst>
              <a:ext uri="{FF2B5EF4-FFF2-40B4-BE49-F238E27FC236}">
                <a16:creationId xmlns:a16="http://schemas.microsoft.com/office/drawing/2014/main" id="{F9CBA502-DF04-DCA3-5397-7E768D873466}"/>
              </a:ext>
            </a:extLst>
          </p:cNvPr>
          <p:cNvPicPr>
            <a:picLocks noChangeAspect="1"/>
          </p:cNvPicPr>
          <p:nvPr/>
        </p:nvPicPr>
        <p:blipFill>
          <a:blip r:embed="rId2"/>
          <a:stretch>
            <a:fillRect/>
          </a:stretch>
        </p:blipFill>
        <p:spPr>
          <a:xfrm>
            <a:off x="1036320" y="640080"/>
            <a:ext cx="4648200" cy="5577840"/>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78B3F4-D022-C9BA-4113-69AB07F0A013}"/>
              </a:ext>
            </a:extLst>
          </p:cNvPr>
          <p:cNvSpPr>
            <a:spLocks noGrp="1"/>
          </p:cNvSpPr>
          <p:nvPr>
            <p:ph idx="1"/>
          </p:nvPr>
        </p:nvSpPr>
        <p:spPr>
          <a:xfrm>
            <a:off x="6739128" y="2664886"/>
            <a:ext cx="4818888" cy="3550789"/>
          </a:xfrm>
        </p:spPr>
        <p:txBody>
          <a:bodyPr anchor="t">
            <a:normAutofit/>
          </a:bodyPr>
          <a:lstStyle/>
          <a:p>
            <a:r>
              <a:rPr lang="en-GB" sz="2200" dirty="0"/>
              <a:t>Especially influential from 2010</a:t>
            </a:r>
          </a:p>
          <a:p>
            <a:r>
              <a:rPr lang="en-GB" sz="2200" dirty="0"/>
              <a:t>Crenshaw (1989) – overlapping axes of oppression: gender, race, class, sexuality, disability…shape lived experience and historical processes.</a:t>
            </a:r>
          </a:p>
          <a:p>
            <a:r>
              <a:rPr lang="en-GB" sz="2200" dirty="0"/>
              <a:t>Focus on erasures from mainstream and feminist analyses – e.g. women of colour, transgender/non-binary people.</a:t>
            </a:r>
          </a:p>
          <a:p>
            <a:endParaRPr lang="en-GB" sz="2200" dirty="0"/>
          </a:p>
        </p:txBody>
      </p:sp>
    </p:spTree>
    <p:extLst>
      <p:ext uri="{BB962C8B-B14F-4D97-AF65-F5344CB8AC3E}">
        <p14:creationId xmlns:p14="http://schemas.microsoft.com/office/powerpoint/2010/main" val="32151782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E70E1-9B36-D6B6-C673-543C0BB942B3}"/>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Gender and empire</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24419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20435-20FB-EEF5-ABDA-2ECFB991A7D7}"/>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What do you think gendered perspectives can bring to the study of empire?</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05318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AFA48-EFA5-B2CE-E2ED-3149BBF97550}"/>
              </a:ext>
            </a:extLst>
          </p:cNvPr>
          <p:cNvSpPr>
            <a:spLocks noGrp="1"/>
          </p:cNvSpPr>
          <p:nvPr>
            <p:ph type="title"/>
          </p:nvPr>
        </p:nvSpPr>
        <p:spPr>
          <a:xfrm>
            <a:off x="838200" y="365125"/>
            <a:ext cx="10515600" cy="1325563"/>
          </a:xfrm>
        </p:spPr>
        <p:txBody>
          <a:bodyPr>
            <a:normAutofit/>
          </a:bodyPr>
          <a:lstStyle/>
          <a:p>
            <a:r>
              <a:rPr lang="en-GB" sz="5400"/>
              <a:t>Gender and empire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A117A5-DCE0-1E4E-329F-D2C02A9922B4}"/>
              </a:ext>
            </a:extLst>
          </p:cNvPr>
          <p:cNvSpPr>
            <a:spLocks noGrp="1"/>
          </p:cNvSpPr>
          <p:nvPr>
            <p:ph idx="1"/>
          </p:nvPr>
        </p:nvSpPr>
        <p:spPr>
          <a:xfrm>
            <a:off x="838200" y="1929384"/>
            <a:ext cx="10515600" cy="4251960"/>
          </a:xfrm>
        </p:spPr>
        <p:txBody>
          <a:bodyPr>
            <a:normAutofit fontScale="92500" lnSpcReduction="20000"/>
          </a:bodyPr>
          <a:lstStyle/>
          <a:p>
            <a:r>
              <a:rPr lang="en-GB" dirty="0"/>
              <a:t>Empire as a ‘deeply masculine space’ (Levine, 2007)</a:t>
            </a:r>
          </a:p>
          <a:p>
            <a:r>
              <a:rPr lang="en-GB" dirty="0"/>
              <a:t>Popular perceptions dominated by images of white men – hegemonic masculinity as physical, responsible, productive, hard-working (Levine, 2007)</a:t>
            </a:r>
          </a:p>
          <a:p>
            <a:r>
              <a:rPr lang="en-GB" dirty="0"/>
              <a:t>Gendered language e.g. the ‘penetration’ of ‘virgin lands’ (McClintock, 1995)</a:t>
            </a:r>
          </a:p>
          <a:p>
            <a:r>
              <a:rPr lang="en-GB" dirty="0"/>
              <a:t>Attribution of feminine attributes to colonised communities (Sinha, 1995)</a:t>
            </a:r>
          </a:p>
          <a:p>
            <a:r>
              <a:rPr lang="en-GB" dirty="0"/>
              <a:t>Or colonised men represented as predatory (Levine, 2007)</a:t>
            </a:r>
          </a:p>
          <a:p>
            <a:r>
              <a:rPr lang="en-GB" dirty="0"/>
              <a:t>These ideas obscured or essentialised colonised peoples and colonising women, as well as the interplay of gender and empire at ‘home’ (the metropole)</a:t>
            </a:r>
          </a:p>
        </p:txBody>
      </p:sp>
    </p:spTree>
    <p:extLst>
      <p:ext uri="{BB962C8B-B14F-4D97-AF65-F5344CB8AC3E}">
        <p14:creationId xmlns:p14="http://schemas.microsoft.com/office/powerpoint/2010/main" val="8425749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0DBA58-CBDB-B6D9-D7E3-9D1C3698D442}"/>
              </a:ext>
            </a:extLst>
          </p:cNvPr>
          <p:cNvSpPr>
            <a:spLocks noGrp="1"/>
          </p:cNvSpPr>
          <p:nvPr>
            <p:ph type="title"/>
          </p:nvPr>
        </p:nvSpPr>
        <p:spPr>
          <a:xfrm>
            <a:off x="838200" y="365125"/>
            <a:ext cx="10515600" cy="1325563"/>
          </a:xfrm>
        </p:spPr>
        <p:txBody>
          <a:bodyPr>
            <a:normAutofit/>
          </a:bodyPr>
          <a:lstStyle/>
          <a:p>
            <a:r>
              <a:rPr lang="en-GB" sz="5400"/>
              <a:t>Gender and ‘civilisation’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F29BF4-12D0-8238-5177-04307CBC7F55}"/>
              </a:ext>
            </a:extLst>
          </p:cNvPr>
          <p:cNvSpPr>
            <a:spLocks noGrp="1"/>
          </p:cNvSpPr>
          <p:nvPr>
            <p:ph idx="1"/>
          </p:nvPr>
        </p:nvSpPr>
        <p:spPr>
          <a:xfrm>
            <a:off x="838200" y="1929384"/>
            <a:ext cx="10515600" cy="4251960"/>
          </a:xfrm>
        </p:spPr>
        <p:txBody>
          <a:bodyPr>
            <a:normAutofit/>
          </a:bodyPr>
          <a:lstStyle/>
          <a:p>
            <a:r>
              <a:rPr lang="en-GB" sz="2200"/>
              <a:t>Gender as a justification for imperial conquest and colonial domination</a:t>
            </a:r>
          </a:p>
          <a:p>
            <a:r>
              <a:rPr lang="en-GB" sz="2200"/>
              <a:t>Society’s treatment of women as evidence of degree of ‘civilisation’ (Wilson, 2007; Hall, 2007; Spivak 1988).</a:t>
            </a:r>
          </a:p>
          <a:p>
            <a:r>
              <a:rPr lang="en-GB" sz="2200"/>
              <a:t>What constituted ‘improper’ treatment of women differed across time and space – e.g. communities in Muslim areas which practiced </a:t>
            </a:r>
            <a:r>
              <a:rPr lang="en-GB" sz="2200" i="1"/>
              <a:t>purdah </a:t>
            </a:r>
            <a:r>
              <a:rPr lang="en-GB" sz="2200"/>
              <a:t>as isolating/imprisoning women versus Pacific Islands where women were considered to display too much independence.</a:t>
            </a:r>
          </a:p>
          <a:p>
            <a:r>
              <a:rPr lang="en-GB" sz="2200"/>
              <a:t>‘The behaviour, the demeanour and the position of women…became a fulcrum by which the British measured and judged those they colonised. Women became an index and a measure less of themselves than of men and of societies’ (Levine, 2007).</a:t>
            </a:r>
          </a:p>
        </p:txBody>
      </p:sp>
    </p:spTree>
    <p:extLst>
      <p:ext uri="{BB962C8B-B14F-4D97-AF65-F5344CB8AC3E}">
        <p14:creationId xmlns:p14="http://schemas.microsoft.com/office/powerpoint/2010/main" val="9822000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8D4BD-6170-8238-0209-5601C1DE2AC7}"/>
              </a:ext>
            </a:extLst>
          </p:cNvPr>
          <p:cNvSpPr>
            <a:spLocks noGrp="1"/>
          </p:cNvSpPr>
          <p:nvPr>
            <p:ph type="title"/>
          </p:nvPr>
        </p:nvSpPr>
        <p:spPr>
          <a:xfrm>
            <a:off x="838200" y="365125"/>
            <a:ext cx="10515600" cy="1325563"/>
          </a:xfrm>
        </p:spPr>
        <p:txBody>
          <a:bodyPr>
            <a:normAutofit/>
          </a:bodyPr>
          <a:lstStyle/>
          <a:p>
            <a:r>
              <a:rPr lang="en-GB" sz="5400"/>
              <a:t>Change over time and space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9F5471-9415-8C53-CD05-F5C770E778E6}"/>
              </a:ext>
            </a:extLst>
          </p:cNvPr>
          <p:cNvSpPr>
            <a:spLocks noGrp="1"/>
          </p:cNvSpPr>
          <p:nvPr>
            <p:ph idx="1"/>
          </p:nvPr>
        </p:nvSpPr>
        <p:spPr>
          <a:xfrm>
            <a:off x="838200" y="1929384"/>
            <a:ext cx="10515600" cy="4251960"/>
          </a:xfrm>
        </p:spPr>
        <p:txBody>
          <a:bodyPr>
            <a:normAutofit/>
          </a:bodyPr>
          <a:lstStyle/>
          <a:p>
            <a:r>
              <a:rPr lang="en-GB" sz="2000"/>
              <a:t>Gender did not operate in the same way across the empire</a:t>
            </a:r>
          </a:p>
          <a:p>
            <a:r>
              <a:rPr lang="en-GB" sz="2000"/>
              <a:t>Intersections of gender with other factors – race, ethnicity, class, which also structured colonialism.</a:t>
            </a:r>
          </a:p>
          <a:p>
            <a:r>
              <a:rPr lang="en-GB" sz="2000"/>
              <a:t>Change over time – imperialism was not static, changing attitudes to e.g. colonised people, political representation for colonial subjects, the roles of colonial powers in providing welfare services…</a:t>
            </a:r>
          </a:p>
          <a:p>
            <a:r>
              <a:rPr lang="en-GB" sz="2000"/>
              <a:t>E.g. Indian/African contributions in WWI made concessions to Indian nationalist demands unavoidable</a:t>
            </a:r>
          </a:p>
          <a:p>
            <a:r>
              <a:rPr lang="en-GB" sz="2000"/>
              <a:t>Contrast with Hong Kong where officials were appointed rather than elected until 1985.</a:t>
            </a:r>
          </a:p>
          <a:p>
            <a:r>
              <a:rPr lang="en-GB" sz="2000"/>
              <a:t>C18th – domesticity not a key organising principle in the metropole, by C19th Victorian ideals of the home impacted on colonies.</a:t>
            </a:r>
          </a:p>
        </p:txBody>
      </p:sp>
    </p:spTree>
    <p:extLst>
      <p:ext uri="{BB962C8B-B14F-4D97-AF65-F5344CB8AC3E}">
        <p14:creationId xmlns:p14="http://schemas.microsoft.com/office/powerpoint/2010/main" val="1387236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65F05-F2A8-5809-4CF5-89CA01906CA9}"/>
              </a:ext>
            </a:extLst>
          </p:cNvPr>
          <p:cNvSpPr>
            <a:spLocks noGrp="1"/>
          </p:cNvSpPr>
          <p:nvPr>
            <p:ph type="title"/>
          </p:nvPr>
        </p:nvSpPr>
        <p:spPr>
          <a:xfrm>
            <a:off x="640080" y="329184"/>
            <a:ext cx="6894576" cy="1783080"/>
          </a:xfrm>
        </p:spPr>
        <p:txBody>
          <a:bodyPr anchor="b">
            <a:normAutofit/>
          </a:bodyPr>
          <a:lstStyle/>
          <a:p>
            <a:r>
              <a:rPr lang="en-GB" sz="5400"/>
              <a:t>Change over time and space</a:t>
            </a:r>
          </a:p>
        </p:txBody>
      </p:sp>
      <p:sp>
        <p:nvSpPr>
          <p:cNvPr id="20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D24978-A84E-7AC2-0353-29A929CE474E}"/>
              </a:ext>
            </a:extLst>
          </p:cNvPr>
          <p:cNvSpPr>
            <a:spLocks noGrp="1"/>
          </p:cNvSpPr>
          <p:nvPr>
            <p:ph idx="1"/>
          </p:nvPr>
        </p:nvSpPr>
        <p:spPr>
          <a:xfrm>
            <a:off x="640080" y="2706624"/>
            <a:ext cx="6894576" cy="3483864"/>
          </a:xfrm>
        </p:spPr>
        <p:txBody>
          <a:bodyPr>
            <a:normAutofit fontScale="92500" lnSpcReduction="20000"/>
          </a:bodyPr>
          <a:lstStyle/>
          <a:p>
            <a:r>
              <a:rPr lang="en-GB" sz="2000" dirty="0"/>
              <a:t>Domesticity important from 1850s – desire for white settler areas to look more like Britain.</a:t>
            </a:r>
          </a:p>
          <a:p>
            <a:r>
              <a:rPr lang="en-GB" sz="2000" dirty="0"/>
              <a:t>British women joining men – domesticise, Anglicise, and tame the excesses of masculine societies at the settler frontier (non-heterosexual behaviours, intermarriage…) (Hammerton, 2007).</a:t>
            </a:r>
          </a:p>
          <a:p>
            <a:r>
              <a:rPr lang="en-GB" sz="2000" dirty="0"/>
              <a:t>Increasingly segregated settler colonial societies.</a:t>
            </a:r>
          </a:p>
          <a:p>
            <a:r>
              <a:rPr lang="en-GB" sz="2000" dirty="0"/>
              <a:t>Early gender history approaches to empire focused on role of white women  (e.g. Callaway, 1987)</a:t>
            </a:r>
          </a:p>
          <a:p>
            <a:r>
              <a:rPr lang="en-GB" sz="2000" dirty="0"/>
              <a:t>Presence of white women gives rise to new anxieties and forms of imperial violence  e.g. repression after 1847 Indian Mutiny (Paxton, 1999)  and “Black Peril” in Eastern/Southern African settler colonies early C20th.</a:t>
            </a:r>
          </a:p>
        </p:txBody>
      </p:sp>
      <p:pic>
        <p:nvPicPr>
          <p:cNvPr id="2050" name="Picture 2" descr="Gender, Culture and Empire: European Women in Colonial Nigeria (St Antony's  Series)">
            <a:extLst>
              <a:ext uri="{FF2B5EF4-FFF2-40B4-BE49-F238E27FC236}">
                <a16:creationId xmlns:a16="http://schemas.microsoft.com/office/drawing/2014/main" id="{679BD02E-5899-423E-58AB-9DFB28B03D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31685" y="329184"/>
            <a:ext cx="1853729" cy="283012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C488A68-6ED4-34DE-3928-ABC8A203ABE3}"/>
              </a:ext>
            </a:extLst>
          </p:cNvPr>
          <p:cNvPicPr>
            <a:picLocks noChangeAspect="1"/>
          </p:cNvPicPr>
          <p:nvPr/>
        </p:nvPicPr>
        <p:blipFill>
          <a:blip r:embed="rId3"/>
          <a:stretch>
            <a:fillRect/>
          </a:stretch>
        </p:blipFill>
        <p:spPr>
          <a:xfrm>
            <a:off x="8771371" y="3425344"/>
            <a:ext cx="1975142" cy="2970140"/>
          </a:xfrm>
          <a:prstGeom prst="rect">
            <a:avLst/>
          </a:prstGeom>
        </p:spPr>
      </p:pic>
    </p:spTree>
    <p:extLst>
      <p:ext uri="{BB962C8B-B14F-4D97-AF65-F5344CB8AC3E}">
        <p14:creationId xmlns:p14="http://schemas.microsoft.com/office/powerpoint/2010/main" val="13406246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FD133-CCDA-7D17-E2CE-863C3B7E638C}"/>
              </a:ext>
            </a:extLst>
          </p:cNvPr>
          <p:cNvSpPr>
            <a:spLocks noGrp="1"/>
          </p:cNvSpPr>
          <p:nvPr>
            <p:ph type="title"/>
          </p:nvPr>
        </p:nvSpPr>
        <p:spPr>
          <a:xfrm>
            <a:off x="6739128" y="638089"/>
            <a:ext cx="4818888" cy="1476801"/>
          </a:xfrm>
        </p:spPr>
        <p:txBody>
          <a:bodyPr anchor="b">
            <a:normAutofit/>
          </a:bodyPr>
          <a:lstStyle/>
          <a:p>
            <a:r>
              <a:rPr lang="en-GB" sz="4600"/>
              <a:t>Rewriting histories of the metropole</a:t>
            </a:r>
          </a:p>
        </p:txBody>
      </p:sp>
      <p:pic>
        <p:nvPicPr>
          <p:cNvPr id="4" name="Picture 3" descr="A book cover with a picture of a person&#10;&#10;AI-generated content may be incorrect.">
            <a:extLst>
              <a:ext uri="{FF2B5EF4-FFF2-40B4-BE49-F238E27FC236}">
                <a16:creationId xmlns:a16="http://schemas.microsoft.com/office/drawing/2014/main" id="{19D04B95-EE02-FAF5-4E99-5D8BA6029F1A}"/>
              </a:ext>
            </a:extLst>
          </p:cNvPr>
          <p:cNvPicPr>
            <a:picLocks noChangeAspect="1"/>
          </p:cNvPicPr>
          <p:nvPr/>
        </p:nvPicPr>
        <p:blipFill>
          <a:blip r:embed="rId2"/>
          <a:stretch>
            <a:fillRect/>
          </a:stretch>
        </p:blipFill>
        <p:spPr>
          <a:xfrm>
            <a:off x="1501140" y="640080"/>
            <a:ext cx="3718560" cy="5577840"/>
          </a:xfrm>
          <a:prstGeom prst="rect">
            <a:avLst/>
          </a:prstGeom>
        </p:spPr>
      </p:pic>
      <p:sp>
        <p:nvSpPr>
          <p:cNvPr id="2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CC2CCE-688D-2AE9-7C4C-AD19E71E63D1}"/>
              </a:ext>
            </a:extLst>
          </p:cNvPr>
          <p:cNvSpPr>
            <a:spLocks noGrp="1"/>
          </p:cNvSpPr>
          <p:nvPr>
            <p:ph idx="1"/>
          </p:nvPr>
        </p:nvSpPr>
        <p:spPr>
          <a:xfrm>
            <a:off x="6739128" y="2664886"/>
            <a:ext cx="4818888" cy="3550789"/>
          </a:xfrm>
        </p:spPr>
        <p:txBody>
          <a:bodyPr anchor="t">
            <a:normAutofit/>
          </a:bodyPr>
          <a:lstStyle/>
          <a:p>
            <a:r>
              <a:rPr lang="en-GB" sz="2200"/>
              <a:t>Imperial ideologies shaped education, family and work in Britain itself  e.g. Hall (2002) shows how imperial ideas shaped gender and civic participation in Birmingham.</a:t>
            </a:r>
          </a:p>
          <a:p>
            <a:r>
              <a:rPr lang="en-GB" sz="2200"/>
              <a:t>Activism around imperial issues and women’s claim to fuller citizenship (Midgley, 2007).</a:t>
            </a:r>
          </a:p>
        </p:txBody>
      </p:sp>
    </p:spTree>
    <p:extLst>
      <p:ext uri="{BB962C8B-B14F-4D97-AF65-F5344CB8AC3E}">
        <p14:creationId xmlns:p14="http://schemas.microsoft.com/office/powerpoint/2010/main" val="28374485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9A037-3421-1C1C-2795-F4AA3C34F70E}"/>
              </a:ext>
            </a:extLst>
          </p:cNvPr>
          <p:cNvSpPr>
            <a:spLocks noGrp="1"/>
          </p:cNvSpPr>
          <p:nvPr>
            <p:ph type="title"/>
          </p:nvPr>
        </p:nvSpPr>
        <p:spPr>
          <a:xfrm>
            <a:off x="838200" y="365125"/>
            <a:ext cx="10515600" cy="1325563"/>
          </a:xfrm>
        </p:spPr>
        <p:txBody>
          <a:bodyPr>
            <a:normAutofit/>
          </a:bodyPr>
          <a:lstStyle/>
          <a:p>
            <a:r>
              <a:rPr lang="en-GB" sz="5000"/>
              <a:t>Challenging dominant historiographies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3959EA-AA0F-3974-408A-50C149FF0D8B}"/>
              </a:ext>
            </a:extLst>
          </p:cNvPr>
          <p:cNvSpPr>
            <a:spLocks noGrp="1"/>
          </p:cNvSpPr>
          <p:nvPr>
            <p:ph idx="1"/>
          </p:nvPr>
        </p:nvSpPr>
        <p:spPr>
          <a:xfrm>
            <a:off x="838200" y="1929384"/>
            <a:ext cx="10515600" cy="4251960"/>
          </a:xfrm>
        </p:spPr>
        <p:txBody>
          <a:bodyPr>
            <a:normAutofit fontScale="92500" lnSpcReduction="20000"/>
          </a:bodyPr>
          <a:lstStyle/>
          <a:p>
            <a:r>
              <a:rPr lang="en-GB" dirty="0"/>
              <a:t>Gender perspectives challenge periodisation</a:t>
            </a:r>
          </a:p>
          <a:p>
            <a:r>
              <a:rPr lang="en-GB" dirty="0"/>
              <a:t>Encourage contingent, contextually sensitive approaches.</a:t>
            </a:r>
          </a:p>
          <a:p>
            <a:r>
              <a:rPr lang="en-GB" dirty="0" err="1"/>
              <a:t>Butalia</a:t>
            </a:r>
            <a:r>
              <a:rPr lang="en-GB" dirty="0"/>
              <a:t> (2007) partition/decolonisation of India – long-term effects of imperialism and on the stability of the Indian subcontinent, long after ‘end of empire’ in 1947.</a:t>
            </a:r>
          </a:p>
          <a:p>
            <a:r>
              <a:rPr lang="en-GB" dirty="0"/>
              <a:t>Continuities of imperial ideas of colonial gender policy into the contemporary period </a:t>
            </a:r>
          </a:p>
          <a:p>
            <a:r>
              <a:rPr lang="en-GB" dirty="0"/>
              <a:t>Attention to gender undermines ‘traditional’ assumption that British Empire was less violent than other empires – McCulloch emphasises the gendered violence around employment, management, and control of indigenous labour in colonies, and the movement of violence into the domestic sphere (McCulloch, 2007).</a:t>
            </a:r>
          </a:p>
        </p:txBody>
      </p:sp>
    </p:spTree>
    <p:extLst>
      <p:ext uri="{BB962C8B-B14F-4D97-AF65-F5344CB8AC3E}">
        <p14:creationId xmlns:p14="http://schemas.microsoft.com/office/powerpoint/2010/main" val="25398821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F409B0-4144-2F3F-585D-55BEDAA86FD2}"/>
              </a:ext>
            </a:extLst>
          </p:cNvPr>
          <p:cNvSpPr>
            <a:spLocks noGrp="1"/>
          </p:cNvSpPr>
          <p:nvPr>
            <p:ph type="title"/>
          </p:nvPr>
        </p:nvSpPr>
        <p:spPr>
          <a:xfrm>
            <a:off x="838200" y="365125"/>
            <a:ext cx="10515600" cy="1325563"/>
          </a:xfrm>
        </p:spPr>
        <p:txBody>
          <a:bodyPr>
            <a:normAutofit/>
          </a:bodyPr>
          <a:lstStyle/>
          <a:p>
            <a:r>
              <a:rPr lang="en-GB" sz="5400"/>
              <a:t>Perspectives of colonized peoples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3E820A-DEDF-4EB0-B19A-27DD3AFF9956}"/>
              </a:ext>
            </a:extLst>
          </p:cNvPr>
          <p:cNvSpPr>
            <a:spLocks noGrp="1"/>
          </p:cNvSpPr>
          <p:nvPr>
            <p:ph idx="1"/>
          </p:nvPr>
        </p:nvSpPr>
        <p:spPr>
          <a:xfrm>
            <a:off x="838200" y="1929384"/>
            <a:ext cx="10515600" cy="4251960"/>
          </a:xfrm>
        </p:spPr>
        <p:txBody>
          <a:bodyPr>
            <a:normAutofit/>
          </a:bodyPr>
          <a:lstStyle/>
          <a:p>
            <a:r>
              <a:rPr lang="en-GB" sz="3600" dirty="0"/>
              <a:t>Agency of colonized women and girls e.g. uses of colonial courts in British Africa (</a:t>
            </a:r>
            <a:r>
              <a:rPr lang="en-GB" sz="3600" dirty="0" err="1"/>
              <a:t>Chanock</a:t>
            </a:r>
            <a:r>
              <a:rPr lang="en-GB" sz="3600" dirty="0"/>
              <a:t>, 1986)</a:t>
            </a:r>
          </a:p>
          <a:p>
            <a:r>
              <a:rPr lang="en-GB" sz="3600" dirty="0"/>
              <a:t>New perspectives on nationalism e.g. Chatterjee (1990) – women as defenders of the ‘spiritual’ domain of household and family.</a:t>
            </a:r>
          </a:p>
          <a:p>
            <a:r>
              <a:rPr lang="en-GB" sz="3600" dirty="0"/>
              <a:t>Challenging ‘women-as-victim’ narratives  (Spivak, 2000)</a:t>
            </a:r>
          </a:p>
          <a:p>
            <a:endParaRPr lang="en-GB" sz="2200" dirty="0"/>
          </a:p>
        </p:txBody>
      </p:sp>
    </p:spTree>
    <p:extLst>
      <p:ext uri="{BB962C8B-B14F-4D97-AF65-F5344CB8AC3E}">
        <p14:creationId xmlns:p14="http://schemas.microsoft.com/office/powerpoint/2010/main" val="9713915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3BDF968-B81B-3F92-B0C9-2710D7050517}"/>
              </a:ext>
            </a:extLst>
          </p:cNvPr>
          <p:cNvPicPr>
            <a:picLocks noChangeAspect="1"/>
          </p:cNvPicPr>
          <p:nvPr/>
        </p:nvPicPr>
        <p:blipFill>
          <a:blip r:embed="rId3"/>
          <a:stretch>
            <a:fillRect/>
          </a:stretch>
        </p:blipFill>
        <p:spPr>
          <a:xfrm>
            <a:off x="1512760" y="640080"/>
            <a:ext cx="3695319" cy="5577840"/>
          </a:xfrm>
          <a:prstGeom prst="rect">
            <a:avLst/>
          </a:prstGeom>
        </p:spPr>
      </p:pic>
      <p:sp>
        <p:nvSpPr>
          <p:cNvPr id="11"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3B47E9-8419-AAC3-A8F4-79C2D614065C}"/>
              </a:ext>
            </a:extLst>
          </p:cNvPr>
          <p:cNvSpPr>
            <a:spLocks noGrp="1"/>
          </p:cNvSpPr>
          <p:nvPr>
            <p:ph idx="1"/>
          </p:nvPr>
        </p:nvSpPr>
        <p:spPr>
          <a:xfrm>
            <a:off x="6739128" y="2664886"/>
            <a:ext cx="4818888" cy="3550789"/>
          </a:xfrm>
        </p:spPr>
        <p:txBody>
          <a:bodyPr anchor="t">
            <a:normAutofit/>
          </a:bodyPr>
          <a:lstStyle/>
          <a:p>
            <a:pPr marL="0" indent="0">
              <a:buNone/>
            </a:pPr>
            <a:r>
              <a:rPr lang="en-GB" sz="2200"/>
              <a:t>“Imperialism cannot be fully understood without the theory of gender power…gender power was not the superficial pattern of Empire, an ephemeral gloss…Rather, gender dynamics were, from the outset, fundamental to the securing and maintenance of the Imperial enterprise’</a:t>
            </a:r>
          </a:p>
          <a:p>
            <a:pPr marL="0" indent="0">
              <a:buNone/>
            </a:pPr>
            <a:r>
              <a:rPr lang="en-GB" sz="2200"/>
              <a:t>(McClintock, 1995).</a:t>
            </a:r>
          </a:p>
        </p:txBody>
      </p:sp>
    </p:spTree>
    <p:extLst>
      <p:ext uri="{BB962C8B-B14F-4D97-AF65-F5344CB8AC3E}">
        <p14:creationId xmlns:p14="http://schemas.microsoft.com/office/powerpoint/2010/main" val="38498571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D193E1-B434-EA85-BCC7-0E08BD6BE8E2}"/>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6D010-2F1C-E7D8-D368-FDA4583230A4}"/>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3493CD-EAC8-56F2-EC78-533F3DC69EB5}"/>
              </a:ext>
            </a:extLst>
          </p:cNvPr>
          <p:cNvSpPr>
            <a:spLocks noGrp="1"/>
          </p:cNvSpPr>
          <p:nvPr>
            <p:ph idx="1"/>
          </p:nvPr>
        </p:nvSpPr>
        <p:spPr>
          <a:xfrm>
            <a:off x="838200" y="1929384"/>
            <a:ext cx="10515600" cy="4251960"/>
          </a:xfrm>
        </p:spPr>
        <p:txBody>
          <a:bodyPr>
            <a:normAutofit fontScale="92500" lnSpcReduction="20000"/>
          </a:bodyPr>
          <a:lstStyle/>
          <a:p>
            <a:r>
              <a:rPr lang="en-GB" dirty="0"/>
              <a:t>Sally Alexander, “Women’s Work in Nineteenth-Century London: A Study of the Years 1820–50,” in Juliet Mitchell and Anne Oakley (eds.), </a:t>
            </a:r>
            <a:r>
              <a:rPr lang="en-GB" i="1" dirty="0"/>
              <a:t>Rights and Wrongs of Women </a:t>
            </a:r>
            <a:r>
              <a:rPr lang="en-GB" dirty="0"/>
              <a:t>(Penguin, 1976), pp. 59-111.</a:t>
            </a:r>
          </a:p>
          <a:p>
            <a:r>
              <a:rPr lang="en-GB" dirty="0"/>
              <a:t>Sally Alexander and Anna Davin, ‘Feminist History’, </a:t>
            </a:r>
            <a:r>
              <a:rPr lang="en-GB" i="1" dirty="0"/>
              <a:t>History Workshop Journal</a:t>
            </a:r>
            <a:r>
              <a:rPr lang="en-GB" dirty="0"/>
              <a:t>, 1 (1976).</a:t>
            </a:r>
          </a:p>
          <a:p>
            <a:r>
              <a:rPr lang="en-GB" dirty="0"/>
              <a:t>Valerie Amos and Pratibha Parmar, ‘Challenging Imperial Feminism’, </a:t>
            </a:r>
            <a:r>
              <a:rPr lang="en-GB" i="1" dirty="0"/>
              <a:t>Feminist Review </a:t>
            </a:r>
            <a:r>
              <a:rPr lang="en-GB" dirty="0"/>
              <a:t>17 (1984).</a:t>
            </a:r>
          </a:p>
          <a:p>
            <a:r>
              <a:rPr lang="en-GB" dirty="0"/>
              <a:t>Andrew August, ‘Narrative, Experience and Class: Nineteenth Century Social History in Light of the Linguistic Turn’, </a:t>
            </a:r>
            <a:r>
              <a:rPr lang="en-GB" i="1" dirty="0"/>
              <a:t>History Compass </a:t>
            </a:r>
            <a:r>
              <a:rPr lang="en-GB" dirty="0"/>
              <a:t>9.5 (2011), 384-396.</a:t>
            </a:r>
          </a:p>
          <a:p>
            <a:r>
              <a:rPr lang="en-GB" dirty="0"/>
              <a:t>Urvashi </a:t>
            </a:r>
            <a:r>
              <a:rPr lang="en-GB" dirty="0" err="1"/>
              <a:t>Butalia</a:t>
            </a:r>
            <a:r>
              <a:rPr lang="en-GB" dirty="0"/>
              <a:t>, ‘Legacies of Departure: Decolonization, Nation-making and Gender’ in Philippa Levine (ed.), </a:t>
            </a:r>
            <a:r>
              <a:rPr lang="en-GB" i="1" dirty="0"/>
              <a:t>Gender and Empire </a:t>
            </a:r>
            <a:r>
              <a:rPr lang="en-GB" dirty="0"/>
              <a:t>(Oxford University Press, 2007), pp. 203-219.</a:t>
            </a:r>
          </a:p>
        </p:txBody>
      </p:sp>
    </p:spTree>
    <p:extLst>
      <p:ext uri="{BB962C8B-B14F-4D97-AF65-F5344CB8AC3E}">
        <p14:creationId xmlns:p14="http://schemas.microsoft.com/office/powerpoint/2010/main" val="6176350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1E3767-00FC-1BA4-77DC-1B644F5DF1F4}"/>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ACC317-4968-C001-D7B3-91B89AC4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DB9139-C679-9EB9-3E48-10A38B2626A2}"/>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2C424199-59F7-D903-A7F8-F2966A189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9E79EB-9EC3-3921-BD8A-674AC550C5E3}"/>
              </a:ext>
            </a:extLst>
          </p:cNvPr>
          <p:cNvSpPr>
            <a:spLocks noGrp="1"/>
          </p:cNvSpPr>
          <p:nvPr>
            <p:ph idx="1"/>
          </p:nvPr>
        </p:nvSpPr>
        <p:spPr>
          <a:xfrm>
            <a:off x="838200" y="1929384"/>
            <a:ext cx="10515600" cy="4251960"/>
          </a:xfrm>
        </p:spPr>
        <p:txBody>
          <a:bodyPr>
            <a:normAutofit fontScale="92500" lnSpcReduction="20000"/>
          </a:bodyPr>
          <a:lstStyle/>
          <a:p>
            <a:r>
              <a:rPr lang="en-GB" dirty="0"/>
              <a:t>Helen Callaway, </a:t>
            </a:r>
            <a:r>
              <a:rPr lang="en-GB" i="1" dirty="0"/>
              <a:t>Gender, Culture and Empire: European Women in Colonial Nigeria </a:t>
            </a:r>
            <a:r>
              <a:rPr lang="en-GB" dirty="0"/>
              <a:t>(Palgrave MacMillan, 1987).</a:t>
            </a:r>
          </a:p>
          <a:p>
            <a:r>
              <a:rPr lang="en-GB" dirty="0"/>
              <a:t>Hazel V. Carby, </a:t>
            </a:r>
            <a:r>
              <a:rPr lang="en-GB" dirty="0" err="1"/>
              <a:t>‘White</a:t>
            </a:r>
            <a:r>
              <a:rPr lang="en-GB" dirty="0"/>
              <a:t> Women Listen! Black feminism and the boundaries of sisterhood’, in Centre for Contemporary Cultural Studies (eds), </a:t>
            </a:r>
            <a:r>
              <a:rPr lang="en-GB" i="1" dirty="0"/>
              <a:t>The Empire Strikes Back. Race and Racism in 70s Britain </a:t>
            </a:r>
            <a:r>
              <a:rPr lang="en-GB" dirty="0"/>
              <a:t>(Hutchinson, London, 1982).</a:t>
            </a:r>
          </a:p>
          <a:p>
            <a:r>
              <a:rPr lang="en-GB" dirty="0"/>
              <a:t>Martin </a:t>
            </a:r>
            <a:r>
              <a:rPr lang="en-GB" dirty="0" err="1"/>
              <a:t>Chanock</a:t>
            </a:r>
            <a:r>
              <a:rPr lang="en-GB" dirty="0"/>
              <a:t>, </a:t>
            </a:r>
            <a:r>
              <a:rPr lang="en-GB" i="1" dirty="0"/>
              <a:t>Law, Custom and Social Order: The Colonial Experience in Malawi and Zambia </a:t>
            </a:r>
            <a:r>
              <a:rPr lang="en-GB" dirty="0"/>
              <a:t>(Cambridge University Press, 1985).</a:t>
            </a:r>
          </a:p>
          <a:p>
            <a:r>
              <a:rPr lang="en-GB" dirty="0"/>
              <a:t>Partha Chatterjee, ‘The Nationalist Resolution of the Women’s Question’ in Kumkum Sangari and Sudesh Vaid (eds.), </a:t>
            </a:r>
            <a:r>
              <a:rPr lang="en-GB" i="1" dirty="0"/>
              <a:t>Recasting Women: Essays in Colonial History </a:t>
            </a:r>
            <a:r>
              <a:rPr lang="en-GB" dirty="0"/>
              <a:t>(Rutgers University Press, 1990), pp. 233-253.</a:t>
            </a:r>
          </a:p>
        </p:txBody>
      </p:sp>
    </p:spTree>
    <p:extLst>
      <p:ext uri="{BB962C8B-B14F-4D97-AF65-F5344CB8AC3E}">
        <p14:creationId xmlns:p14="http://schemas.microsoft.com/office/powerpoint/2010/main" val="16217209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296882-EF31-C8EC-2C84-CEB16459370D}"/>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4733824-1ABB-4F21-13C7-758C9BA866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D5F43-AA42-E84B-F84A-6169DE212EEF}"/>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94BD983B-EEEA-AFB7-788A-5711D117C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2F2865-0309-77DB-7BCD-30CFCE96C700}"/>
              </a:ext>
            </a:extLst>
          </p:cNvPr>
          <p:cNvSpPr>
            <a:spLocks noGrp="1"/>
          </p:cNvSpPr>
          <p:nvPr>
            <p:ph idx="1"/>
          </p:nvPr>
        </p:nvSpPr>
        <p:spPr>
          <a:xfrm>
            <a:off x="838200" y="1929384"/>
            <a:ext cx="10515600" cy="4251960"/>
          </a:xfrm>
        </p:spPr>
        <p:txBody>
          <a:bodyPr>
            <a:normAutofit fontScale="92500" lnSpcReduction="20000"/>
          </a:bodyPr>
          <a:lstStyle/>
          <a:p>
            <a:r>
              <a:rPr lang="en-GB" dirty="0"/>
              <a:t>Elizabeth A. Clark, </a:t>
            </a:r>
            <a:r>
              <a:rPr lang="en-GB" i="1" dirty="0"/>
              <a:t>History, Theory, Text: Historians and the Linguistic Turn </a:t>
            </a:r>
            <a:r>
              <a:rPr lang="en-GB" dirty="0"/>
              <a:t>(Harvard University Press, 2004).</a:t>
            </a:r>
          </a:p>
          <a:p>
            <a:r>
              <a:rPr lang="en-GB" dirty="0"/>
              <a:t>R. W. Connell, </a:t>
            </a:r>
            <a:r>
              <a:rPr lang="en-GB" i="1" dirty="0"/>
              <a:t>Masculinities </a:t>
            </a:r>
            <a:r>
              <a:rPr lang="en-GB" dirty="0"/>
              <a:t>(Polity Press, 1995).</a:t>
            </a:r>
          </a:p>
          <a:p>
            <a:r>
              <a:rPr lang="en-GB" dirty="0"/>
              <a:t>Kimberle Crenshaw, ‘Demarginalizing the Intersection of Race and Sex: A Black Feminist Critique of Antidiscrimination Doctrine, Feminist Theory and Antiracist Politics’, </a:t>
            </a:r>
            <a:r>
              <a:rPr lang="en-GB" i="1" dirty="0"/>
              <a:t>University of Chicago Legal Forum </a:t>
            </a:r>
            <a:r>
              <a:rPr lang="en-GB" dirty="0"/>
              <a:t>1 (1989).</a:t>
            </a:r>
          </a:p>
          <a:p>
            <a:r>
              <a:rPr lang="en-GB" dirty="0"/>
              <a:t>Anna Davin, ‘Women and History’, in Micheline </a:t>
            </a:r>
            <a:r>
              <a:rPr lang="en-GB" dirty="0" err="1"/>
              <a:t>Wandor</a:t>
            </a:r>
            <a:r>
              <a:rPr lang="en-GB" dirty="0"/>
              <a:t> (ed.), </a:t>
            </a:r>
            <a:r>
              <a:rPr lang="en-GB" i="1" dirty="0"/>
              <a:t>The Body Politic. Writings from the Women’s Liberation Movement in Britain 1969–72 </a:t>
            </a:r>
            <a:r>
              <a:rPr lang="en-GB" dirty="0"/>
              <a:t>(Stage 1, 1972).</a:t>
            </a:r>
          </a:p>
          <a:p>
            <a:r>
              <a:rPr lang="en-GB" dirty="0"/>
              <a:t>Laura Lee Downs, ‘From Women’s History to Gender History’  in Stefan Berger, Heiko Feldner and Kevin Passmore (eds), </a:t>
            </a:r>
            <a:r>
              <a:rPr lang="en-GB" i="1" dirty="0"/>
              <a:t>Writing History: Theory and Practice </a:t>
            </a:r>
            <a:r>
              <a:rPr lang="en-GB" dirty="0"/>
              <a:t>(Hodder, 2003).</a:t>
            </a:r>
          </a:p>
        </p:txBody>
      </p:sp>
    </p:spTree>
    <p:extLst>
      <p:ext uri="{BB962C8B-B14F-4D97-AF65-F5344CB8AC3E}">
        <p14:creationId xmlns:p14="http://schemas.microsoft.com/office/powerpoint/2010/main" val="34140981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84D46D-885E-98B8-280F-829C71BEBA4F}"/>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BB04EF-A05E-BA36-B843-BB46F66D3655}"/>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1E5E35-1629-21F5-0D98-C6783C158C64}"/>
              </a:ext>
            </a:extLst>
          </p:cNvPr>
          <p:cNvSpPr>
            <a:spLocks noGrp="1"/>
          </p:cNvSpPr>
          <p:nvPr>
            <p:ph idx="1"/>
          </p:nvPr>
        </p:nvSpPr>
        <p:spPr>
          <a:xfrm>
            <a:off x="838200" y="1929384"/>
            <a:ext cx="10515600" cy="4251960"/>
          </a:xfrm>
        </p:spPr>
        <p:txBody>
          <a:bodyPr>
            <a:normAutofit fontScale="92500" lnSpcReduction="10000"/>
          </a:bodyPr>
          <a:lstStyle/>
          <a:p>
            <a:r>
              <a:rPr lang="en-GB" dirty="0"/>
              <a:t>Catherine Hall, ‘Of Gender and Empire: Reflections on the Nineteenth Century’ in Philippa Levine (ed.), </a:t>
            </a:r>
            <a:r>
              <a:rPr lang="en-GB" i="1" dirty="0"/>
              <a:t>Gender and Empire </a:t>
            </a:r>
            <a:r>
              <a:rPr lang="en-GB" dirty="0"/>
              <a:t>(Oxford University Press, 2007), pp. 46-76.</a:t>
            </a:r>
          </a:p>
          <a:p>
            <a:r>
              <a:rPr lang="en-GB" dirty="0"/>
              <a:t>Catherine Hall, </a:t>
            </a:r>
            <a:r>
              <a:rPr lang="en-GB" i="1" dirty="0"/>
              <a:t>Civilising Subjects: Metropole and Colony in the English Imagination, 1830-1867 </a:t>
            </a:r>
            <a:r>
              <a:rPr lang="en-GB" dirty="0"/>
              <a:t>(Blackwell, 2002).</a:t>
            </a:r>
          </a:p>
          <a:p>
            <a:r>
              <a:rPr lang="en-GB" dirty="0"/>
              <a:t>A. James Hammerton, ‘Gender and Migration’ in Philippa Levine (ed.), </a:t>
            </a:r>
            <a:r>
              <a:rPr lang="en-GB" i="1" dirty="0"/>
              <a:t>Gender and Empire </a:t>
            </a:r>
            <a:r>
              <a:rPr lang="en-GB" dirty="0"/>
              <a:t>(Oxford University Press, 2007), pp.156-180.</a:t>
            </a:r>
          </a:p>
          <a:p>
            <a:r>
              <a:rPr lang="en-GB" dirty="0"/>
              <a:t>HESA, HE Staff Data (2025): </a:t>
            </a:r>
            <a:r>
              <a:rPr lang="en-GB" dirty="0">
                <a:hlinkClick r:id="rId2"/>
              </a:rPr>
              <a:t>https://www.hesa.ac.uk/data-and-analysis/staff/areas - </a:t>
            </a:r>
            <a:endParaRPr lang="en-GB" dirty="0"/>
          </a:p>
          <a:p>
            <a:r>
              <a:rPr lang="en-GB" dirty="0"/>
              <a:t>bell hooks, </a:t>
            </a:r>
            <a:r>
              <a:rPr lang="en-GB" i="1" dirty="0" err="1"/>
              <a:t>Ain’t</a:t>
            </a:r>
            <a:r>
              <a:rPr lang="en-GB" i="1" dirty="0"/>
              <a:t> I a Woman? Black Women and Feminism </a:t>
            </a:r>
            <a:r>
              <a:rPr lang="en-GB" dirty="0"/>
              <a:t>(Pluto, London, 1982) </a:t>
            </a:r>
          </a:p>
        </p:txBody>
      </p:sp>
    </p:spTree>
    <p:extLst>
      <p:ext uri="{BB962C8B-B14F-4D97-AF65-F5344CB8AC3E}">
        <p14:creationId xmlns:p14="http://schemas.microsoft.com/office/powerpoint/2010/main" val="39124878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A66FF4-39C5-6CD5-8256-BF81716C0C90}"/>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CB56A6A-F600-2BCF-7BFA-33DEDD321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16E57-A6C0-6648-40A6-38A8799CDAFA}"/>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8C631BFF-26BC-5B09-5888-D708FBB7D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FEB6EE-4EC4-1A03-4274-3384CB858329}"/>
              </a:ext>
            </a:extLst>
          </p:cNvPr>
          <p:cNvSpPr>
            <a:spLocks noGrp="1"/>
          </p:cNvSpPr>
          <p:nvPr>
            <p:ph idx="1"/>
          </p:nvPr>
        </p:nvSpPr>
        <p:spPr>
          <a:xfrm>
            <a:off x="838200" y="1929384"/>
            <a:ext cx="10515600" cy="4251960"/>
          </a:xfrm>
        </p:spPr>
        <p:txBody>
          <a:bodyPr>
            <a:noAutofit/>
          </a:bodyPr>
          <a:lstStyle/>
          <a:p>
            <a:r>
              <a:rPr lang="en-GB" sz="2400" dirty="0"/>
              <a:t>Philippa Levine, ‘Introduction: Why Gender and Empire?’ in Philippa Levine (ed.), </a:t>
            </a:r>
            <a:r>
              <a:rPr lang="en-GB" sz="2400" i="1" dirty="0"/>
              <a:t>Gender and Empire </a:t>
            </a:r>
            <a:r>
              <a:rPr lang="en-GB" sz="2400" dirty="0"/>
              <a:t>(Oxford University Press, 2007), pp. 1-13.</a:t>
            </a:r>
          </a:p>
          <a:p>
            <a:r>
              <a:rPr lang="en-GB" sz="2400" dirty="0"/>
              <a:t>Anne McClintock, </a:t>
            </a:r>
            <a:r>
              <a:rPr lang="en-GB" sz="2400" i="1" dirty="0"/>
              <a:t>Imperial Leather: Race, Gender and Sexuality in the Colonial Contest </a:t>
            </a:r>
            <a:r>
              <a:rPr lang="en-GB" sz="2400" dirty="0"/>
              <a:t>(Routledge, 1995).</a:t>
            </a:r>
          </a:p>
          <a:p>
            <a:r>
              <a:rPr lang="en-GB" sz="2400" dirty="0"/>
              <a:t>Jock McCulloch, ‘Empire and Violence, 1900-1939’, in Philippa Levine (ed.), </a:t>
            </a:r>
            <a:r>
              <a:rPr lang="en-GB" sz="2400" i="1" dirty="0"/>
              <a:t>Gender and Empire </a:t>
            </a:r>
            <a:r>
              <a:rPr lang="en-GB" sz="2400" dirty="0"/>
              <a:t>(Oxford University Press, 2007), pp. 220-239.</a:t>
            </a:r>
          </a:p>
          <a:p>
            <a:r>
              <a:rPr lang="en-GB" sz="2400" dirty="0"/>
              <a:t>Clare Midgley, </a:t>
            </a:r>
            <a:r>
              <a:rPr lang="en-GB" sz="2400" i="1" dirty="0"/>
              <a:t>Feminism and Empire: Women Activists in Imperial Britain, 1790-1865 </a:t>
            </a:r>
            <a:r>
              <a:rPr lang="en-GB" sz="2400" dirty="0"/>
              <a:t>(Routledge, 2007).</a:t>
            </a:r>
          </a:p>
          <a:p>
            <a:r>
              <a:rPr lang="en-GB" sz="2400" dirty="0"/>
              <a:t>Nancy Paxton, </a:t>
            </a:r>
            <a:r>
              <a:rPr lang="en-GB" sz="2400" i="1" dirty="0"/>
              <a:t>Writing under the raj: gender, race, and rape in the British colonial imagination, 1830–1947 </a:t>
            </a:r>
            <a:r>
              <a:rPr lang="en-GB" sz="2400" dirty="0"/>
              <a:t>(New Brunswick, 1999).</a:t>
            </a:r>
          </a:p>
        </p:txBody>
      </p:sp>
    </p:spTree>
    <p:extLst>
      <p:ext uri="{BB962C8B-B14F-4D97-AF65-F5344CB8AC3E}">
        <p14:creationId xmlns:p14="http://schemas.microsoft.com/office/powerpoint/2010/main" val="37482118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E6AAAF-6CCC-70F5-612D-430CC78DB9B1}"/>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6BF54F6-14F5-C3A7-053D-4923BCD46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E8378-4627-D8C0-9A43-4301E8788A22}"/>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7047DC56-DCD7-9873-2610-F15CA86AF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4794B9-4CCC-D2E3-D4D6-082A0DEF5AB0}"/>
              </a:ext>
            </a:extLst>
          </p:cNvPr>
          <p:cNvSpPr>
            <a:spLocks noGrp="1"/>
          </p:cNvSpPr>
          <p:nvPr>
            <p:ph idx="1"/>
          </p:nvPr>
        </p:nvSpPr>
        <p:spPr>
          <a:xfrm>
            <a:off x="838200" y="1929384"/>
            <a:ext cx="10515600" cy="4251960"/>
          </a:xfrm>
        </p:spPr>
        <p:txBody>
          <a:bodyPr>
            <a:normAutofit fontScale="92500" lnSpcReduction="10000"/>
          </a:bodyPr>
          <a:lstStyle/>
          <a:p>
            <a:r>
              <a:rPr lang="en-GB" dirty="0"/>
              <a:t>Sheila Rowbotham, </a:t>
            </a:r>
            <a:r>
              <a:rPr lang="en-GB" i="1" dirty="0"/>
              <a:t>Hidden from History: 300 Years of Women’s Oppression and the Fight Against It </a:t>
            </a:r>
            <a:r>
              <a:rPr lang="en-GB" dirty="0"/>
              <a:t>(Pluto, 1973).</a:t>
            </a:r>
          </a:p>
          <a:p>
            <a:r>
              <a:rPr lang="en-GB" dirty="0"/>
              <a:t>Sonya O. Rose, </a:t>
            </a:r>
            <a:r>
              <a:rPr lang="en-GB" i="1" dirty="0"/>
              <a:t>What is Gender History? </a:t>
            </a:r>
            <a:r>
              <a:rPr lang="en-GB" dirty="0"/>
              <a:t>(Polity Press, 2010).</a:t>
            </a:r>
          </a:p>
          <a:p>
            <a:r>
              <a:rPr lang="en-GB" dirty="0"/>
              <a:t>Denise Riley, </a:t>
            </a:r>
            <a:r>
              <a:rPr lang="en-GB" i="1" dirty="0"/>
              <a:t>‘Am I That Name?’ Feminism and the Category of ‘Women in History </a:t>
            </a:r>
            <a:r>
              <a:rPr lang="en-GB" dirty="0"/>
              <a:t>(Macmillan, Basingstoke, 1989).</a:t>
            </a:r>
          </a:p>
          <a:p>
            <a:r>
              <a:rPr lang="en-GB" dirty="0"/>
              <a:t>Lyndal Roper, </a:t>
            </a:r>
            <a:r>
              <a:rPr lang="en-GB" i="1" dirty="0"/>
              <a:t>Oedipus and the Devil </a:t>
            </a:r>
            <a:r>
              <a:rPr lang="en-GB" dirty="0"/>
              <a:t>(London, 1994).</a:t>
            </a:r>
          </a:p>
          <a:p>
            <a:r>
              <a:rPr lang="en-GB" dirty="0"/>
              <a:t>Royal Historical Society, </a:t>
            </a:r>
            <a:r>
              <a:rPr lang="en-GB" i="1" dirty="0"/>
              <a:t>Promoting Gender Equality in UK History: A Second Report and Recommendations for Good Practice </a:t>
            </a:r>
            <a:r>
              <a:rPr lang="en-GB" dirty="0"/>
              <a:t>(Royal Historical Society, 2018).</a:t>
            </a:r>
          </a:p>
          <a:p>
            <a:r>
              <a:rPr lang="en-GB" dirty="0"/>
              <a:t>Joan W. Scott, ‘Gender: A Useful Category of Historical Analysis’, </a:t>
            </a:r>
            <a:r>
              <a:rPr lang="en-GB" i="1" dirty="0"/>
              <a:t>American Historical Review </a:t>
            </a:r>
            <a:r>
              <a:rPr lang="en-GB" dirty="0"/>
              <a:t>91.5 (1986), 1053-1075.</a:t>
            </a:r>
          </a:p>
          <a:p>
            <a:endParaRPr lang="en-GB" dirty="0"/>
          </a:p>
          <a:p>
            <a:endParaRPr lang="en-GB" sz="1800" dirty="0"/>
          </a:p>
        </p:txBody>
      </p:sp>
    </p:spTree>
    <p:extLst>
      <p:ext uri="{BB962C8B-B14F-4D97-AF65-F5344CB8AC3E}">
        <p14:creationId xmlns:p14="http://schemas.microsoft.com/office/powerpoint/2010/main" val="6377111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5F8234-0B8C-F94A-D63F-F8293A397E4B}"/>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3F67FC-E00D-CDFF-5693-703C9F282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DCF8F-D35B-6B68-3132-A3D42F13D84D}"/>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0FD4FEEC-29CF-1B85-D897-DC245D26B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748016-D32A-415C-4318-B68FB9D494DD}"/>
              </a:ext>
            </a:extLst>
          </p:cNvPr>
          <p:cNvSpPr>
            <a:spLocks noGrp="1"/>
          </p:cNvSpPr>
          <p:nvPr>
            <p:ph idx="1"/>
          </p:nvPr>
        </p:nvSpPr>
        <p:spPr>
          <a:xfrm>
            <a:off x="838200" y="1929384"/>
            <a:ext cx="10515600" cy="4251960"/>
          </a:xfrm>
        </p:spPr>
        <p:txBody>
          <a:bodyPr>
            <a:normAutofit fontScale="85000" lnSpcReduction="10000"/>
          </a:bodyPr>
          <a:lstStyle/>
          <a:p>
            <a:r>
              <a:rPr lang="en-GB" sz="2400" dirty="0"/>
              <a:t>Mrinalini Sinha, </a:t>
            </a:r>
            <a:r>
              <a:rPr lang="en-GB" sz="2400" i="1" dirty="0"/>
              <a:t>Colonial Masculinity. The “Manly Englishman” and the “Effeminate Bengali” in the Late Nineteenth Century </a:t>
            </a:r>
            <a:r>
              <a:rPr lang="en-GB" sz="2400" dirty="0"/>
              <a:t>(Manchester University Press, 1995).</a:t>
            </a:r>
          </a:p>
          <a:p>
            <a:r>
              <a:rPr lang="en-GB" sz="2400" dirty="0"/>
              <a:t>Gayatri Chakravorty Spivak, ‘Can the Subaltern Speak?’ in Cary Nelson and Lawrence Grossberg (eds.), </a:t>
            </a:r>
            <a:r>
              <a:rPr lang="en-GB" sz="2400" i="1" dirty="0"/>
              <a:t>Marxism and the Interpretation of Culture </a:t>
            </a:r>
            <a:r>
              <a:rPr lang="en-GB" sz="2400" dirty="0"/>
              <a:t>(Urbana, 1988), pp. 271-313.</a:t>
            </a:r>
            <a:endParaRPr lang="en-GB" sz="2400" baseline="30000" dirty="0"/>
          </a:p>
          <a:p>
            <a:r>
              <a:rPr lang="en-GB" sz="2400" dirty="0"/>
              <a:t>Gayatri Chakravorty Spivak, ‘Discussion: An Afterword on the New Subaltern’ in Partha Chatterjee and Pradeep Jeganathan (eds.), </a:t>
            </a:r>
            <a:r>
              <a:rPr lang="en-GB" sz="2400" i="1" dirty="0"/>
              <a:t>Subaltern Studies XI: Community, Gender and Violence (</a:t>
            </a:r>
            <a:r>
              <a:rPr lang="en-GB" sz="2400" dirty="0"/>
              <a:t>Permanent Black, 2000), 305-34.</a:t>
            </a:r>
          </a:p>
          <a:p>
            <a:r>
              <a:rPr lang="en-GB" sz="2400" dirty="0" err="1"/>
              <a:t>Vron</a:t>
            </a:r>
            <a:r>
              <a:rPr lang="en-GB" sz="2400" dirty="0"/>
              <a:t> Ware, ‘The Good, the Bad and the Foolhardy: Moving the Frontiers of British Women’s History’, in Flemming </a:t>
            </a:r>
            <a:r>
              <a:rPr lang="en-GB" sz="2400" dirty="0" err="1"/>
              <a:t>Rogilds</a:t>
            </a:r>
            <a:r>
              <a:rPr lang="en-GB" sz="2400" dirty="0"/>
              <a:t> (ed.), </a:t>
            </a:r>
            <a:r>
              <a:rPr lang="en-GB" sz="2400" i="1" dirty="0"/>
              <a:t>Every Cloud has a Silver Lining. Lectures on Everyday Life, Cultural Production and Race</a:t>
            </a:r>
            <a:r>
              <a:rPr lang="en-GB" sz="2400" dirty="0"/>
              <a:t>, (</a:t>
            </a:r>
            <a:r>
              <a:rPr lang="en-GB" sz="2400" dirty="0" err="1"/>
              <a:t>Akademisk</a:t>
            </a:r>
            <a:r>
              <a:rPr lang="en-GB" sz="2400" dirty="0"/>
              <a:t> </a:t>
            </a:r>
            <a:r>
              <a:rPr lang="en-GB" sz="2400" dirty="0" err="1"/>
              <a:t>Forlag</a:t>
            </a:r>
            <a:r>
              <a:rPr lang="en-GB" sz="2400" dirty="0"/>
              <a:t>, 1990).</a:t>
            </a:r>
          </a:p>
          <a:p>
            <a:r>
              <a:rPr lang="en-GB" sz="2400" dirty="0"/>
              <a:t>Kathleen Wilson, ‘Empire, Gender and Modernity in the Eighteenth Century’ in  Philippa Levine (ed.), </a:t>
            </a:r>
            <a:r>
              <a:rPr lang="en-GB" sz="2400" i="1" dirty="0"/>
              <a:t>Gender and Empire </a:t>
            </a:r>
            <a:r>
              <a:rPr lang="en-GB" sz="2400" dirty="0"/>
              <a:t>(Oxford University Press, 2007), pp. 14-45.</a:t>
            </a:r>
          </a:p>
          <a:p>
            <a:r>
              <a:rPr lang="en-GB" sz="2400" dirty="0"/>
              <a:t>Virginia Woolf, ‘Review of Leonie Villard, </a:t>
            </a:r>
            <a:r>
              <a:rPr lang="en-GB" sz="2400" i="1" dirty="0"/>
              <a:t>La femme anglaise au </a:t>
            </a:r>
            <a:r>
              <a:rPr lang="en-GB" sz="2400" i="1" dirty="0" err="1"/>
              <a:t>XIXe</a:t>
            </a:r>
            <a:r>
              <a:rPr lang="en-GB" sz="2400" i="1" dirty="0"/>
              <a:t> siècle et son evolution </a:t>
            </a:r>
            <a:r>
              <a:rPr lang="en-GB" sz="2400" i="1" dirty="0" err="1"/>
              <a:t>d’apres</a:t>
            </a:r>
            <a:r>
              <a:rPr lang="en-GB" sz="2400" i="1" dirty="0"/>
              <a:t> le roman </a:t>
            </a:r>
            <a:r>
              <a:rPr lang="en-GB" sz="2400" i="1" dirty="0" err="1"/>
              <a:t>anglais</a:t>
            </a:r>
            <a:r>
              <a:rPr lang="en-GB" sz="2400" i="1" dirty="0"/>
              <a:t> contemporain’, </a:t>
            </a:r>
            <a:r>
              <a:rPr lang="en-GB" sz="2400" dirty="0"/>
              <a:t>Times Literary Supplement, 18 March 1920. </a:t>
            </a:r>
          </a:p>
          <a:p>
            <a:endParaRPr lang="en-GB" sz="1700" dirty="0"/>
          </a:p>
        </p:txBody>
      </p:sp>
    </p:spTree>
    <p:extLst>
      <p:ext uri="{BB962C8B-B14F-4D97-AF65-F5344CB8AC3E}">
        <p14:creationId xmlns:p14="http://schemas.microsoft.com/office/powerpoint/2010/main" val="13280664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17CEC8-2F6C-5F2F-E69D-033B2A9737C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924B2-2A87-461A-874A-3F19731AD2F3}"/>
              </a:ext>
            </a:extLst>
          </p:cNvPr>
          <p:cNvSpPr>
            <a:spLocks noGrp="1"/>
          </p:cNvSpPr>
          <p:nvPr>
            <p:ph type="title"/>
          </p:nvPr>
        </p:nvSpPr>
        <p:spPr>
          <a:xfrm>
            <a:off x="838200" y="365125"/>
            <a:ext cx="10515600" cy="1325563"/>
          </a:xfrm>
        </p:spPr>
        <p:txBody>
          <a:bodyPr>
            <a:normAutofit/>
          </a:bodyPr>
          <a:lstStyle/>
          <a:p>
            <a:r>
              <a:rPr lang="en-GB" sz="5400"/>
              <a:t>Next class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1C374C-748C-5A9D-33F7-EC5889DBA659}"/>
              </a:ext>
            </a:extLst>
          </p:cNvPr>
          <p:cNvSpPr>
            <a:spLocks noGrp="1"/>
          </p:cNvSpPr>
          <p:nvPr>
            <p:ph idx="1"/>
          </p:nvPr>
        </p:nvSpPr>
        <p:spPr>
          <a:xfrm>
            <a:off x="838200" y="1929384"/>
            <a:ext cx="10515600" cy="4251960"/>
          </a:xfrm>
        </p:spPr>
        <p:txBody>
          <a:bodyPr>
            <a:normAutofit lnSpcReduction="10000"/>
          </a:bodyPr>
          <a:lstStyle/>
          <a:p>
            <a:pPr marL="0" indent="0">
              <a:buNone/>
            </a:pPr>
            <a:r>
              <a:rPr lang="en-GB" dirty="0"/>
              <a:t>Violence and empire</a:t>
            </a:r>
          </a:p>
          <a:p>
            <a:pPr marL="0" indent="0">
              <a:buNone/>
            </a:pPr>
            <a:r>
              <a:rPr lang="en-GB" dirty="0"/>
              <a:t>Please read one of the key readings:</a:t>
            </a:r>
          </a:p>
          <a:p>
            <a:r>
              <a:rPr lang="en-GB" dirty="0"/>
              <a:t>Deana Heath, ‘Colonial Violence’ in J. Hogg (ed.), </a:t>
            </a:r>
            <a:r>
              <a:rPr lang="en-GB" i="1" dirty="0"/>
              <a:t>Using Primary Sources: A Practical Guide for Students </a:t>
            </a:r>
            <a:r>
              <a:rPr lang="en-GB" dirty="0"/>
              <a:t>(Liverpool University Press: Liverpool, 2017), available open-access online here: </a:t>
            </a:r>
            <a:r>
              <a:rPr lang="en-GB" u="sng" dirty="0">
                <a:hlinkClick r:id="rId2"/>
              </a:rPr>
              <a:t>https://liverpooluniversitypress.manifoldapp.org/read/colonial-violence/section/71c632a8-6ae0-4de5-8c42-f4cca41f45d8</a:t>
            </a:r>
            <a:r>
              <a:rPr lang="en-GB" dirty="0"/>
              <a:t> </a:t>
            </a:r>
          </a:p>
          <a:p>
            <a:r>
              <a:rPr lang="en-GB" dirty="0"/>
              <a:t>Jock McCulloch, ‘Empire and Violence, 1900-1939’, in Philippa Levine (ed.), </a:t>
            </a:r>
            <a:r>
              <a:rPr lang="en-GB" i="1" dirty="0"/>
              <a:t>Gender and Empire </a:t>
            </a:r>
            <a:r>
              <a:rPr lang="en-GB" dirty="0"/>
              <a:t>(Oxford University Press, 2007), pp. 220-239.</a:t>
            </a:r>
          </a:p>
          <a:p>
            <a:endParaRPr lang="en-GB" sz="2200" dirty="0"/>
          </a:p>
        </p:txBody>
      </p:sp>
    </p:spTree>
    <p:extLst>
      <p:ext uri="{BB962C8B-B14F-4D97-AF65-F5344CB8AC3E}">
        <p14:creationId xmlns:p14="http://schemas.microsoft.com/office/powerpoint/2010/main" val="41787156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3438</Words>
  <Application>Microsoft Office PowerPoint</Application>
  <PresentationFormat>Widescreen</PresentationFormat>
  <Paragraphs>207</Paragraphs>
  <Slides>46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Aptos</vt:lpstr>
      <vt:lpstr>Aptos Display</vt:lpstr>
      <vt:lpstr>Arial</vt:lpstr>
      <vt:lpstr>Office Theme</vt:lpstr>
      <vt:lpstr>Gender, Violence, and Empire 1800-2020</vt:lpstr>
      <vt:lpstr>Content note</vt:lpstr>
      <vt:lpstr>Review</vt:lpstr>
      <vt:lpstr>Today’s session</vt:lpstr>
      <vt:lpstr>What is Gender History?</vt:lpstr>
      <vt:lpstr>PowerPoint Presentation</vt:lpstr>
      <vt:lpstr>Antecedents</vt:lpstr>
      <vt:lpstr>PowerPoint Presentation</vt:lpstr>
      <vt:lpstr>PowerPoint Presentation</vt:lpstr>
      <vt:lpstr>Why do you think women’s history was ignored by “mainstream” historians? </vt:lpstr>
      <vt:lpstr>Take a guess…</vt:lpstr>
      <vt:lpstr>Take a guess…</vt:lpstr>
      <vt:lpstr>Late 1960s/early 1970s</vt:lpstr>
      <vt:lpstr>1970s</vt:lpstr>
      <vt:lpstr>PowerPoint Presentation</vt:lpstr>
      <vt:lpstr>1970s</vt:lpstr>
      <vt:lpstr>1970s</vt:lpstr>
      <vt:lpstr>Critiques</vt:lpstr>
      <vt:lpstr>1980s</vt:lpstr>
      <vt:lpstr>1980s</vt:lpstr>
      <vt:lpstr>PowerPoint Presentation</vt:lpstr>
      <vt:lpstr>Gender History</vt:lpstr>
      <vt:lpstr>Gender history</vt:lpstr>
      <vt:lpstr>Late 1990s/early 2000s - History of Masculinity</vt:lpstr>
      <vt:lpstr>Black feminist critiques</vt:lpstr>
      <vt:lpstr>Black feminist critiques</vt:lpstr>
      <vt:lpstr>Black feminist critiques</vt:lpstr>
      <vt:lpstr>Intersectional approaches</vt:lpstr>
      <vt:lpstr>Gender and empire</vt:lpstr>
      <vt:lpstr>What do you think gendered perspectives can bring to the study of empire?</vt:lpstr>
      <vt:lpstr>Gender and empire</vt:lpstr>
      <vt:lpstr>Gender and ‘civilisation’</vt:lpstr>
      <vt:lpstr>Change over time and space</vt:lpstr>
      <vt:lpstr>Change over time and space</vt:lpstr>
      <vt:lpstr>Rewriting histories of the metropole</vt:lpstr>
      <vt:lpstr>Challenging dominant historiographies</vt:lpstr>
      <vt:lpstr>Perspectives of colonized peoples</vt:lpstr>
      <vt:lpstr>PowerPoint Presentation</vt:lpstr>
      <vt:lpstr>References</vt:lpstr>
      <vt:lpstr>References</vt:lpstr>
      <vt:lpstr>References</vt:lpstr>
      <vt:lpstr>References</vt:lpstr>
      <vt:lpstr>References</vt:lpstr>
      <vt:lpstr>References</vt:lpstr>
      <vt:lpstr>References</vt:lpstr>
      <vt:lpstr>Next class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3</cp:revision>
  <dcterms:created xsi:type="dcterms:W3CDTF">2025-10-27T14:00:18Z</dcterms:created>
  <dcterms:modified xsi:type="dcterms:W3CDTF">2025-11-05T17:59:56Z</dcterms:modified>
</cp:coreProperties>
</file>