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Slides/notesSlide1.xml" ContentType="application/vnd.openxmlformats-officedocument.presentationml.notesSlide+xml"/>
  <Override PartName="/ppt/slides/slide4.xml" ContentType="application/vnd.openxmlformats-officedocument.presentationml.slide+xml"/>
  <Override PartName="/ppt/notesSlides/notesSlide2.xml" ContentType="application/vnd.openxmlformats-officedocument.presentationml.notesSlide+xml"/>
  <Override PartName="/ppt/slides/slide5.xml" ContentType="application/vnd.openxmlformats-officedocument.presentationml.slide+xml"/>
  <Override PartName="/ppt/notesSlides/notesSlide3.xml" ContentType="application/vnd.openxmlformats-officedocument.presentationml.notesSlide+xml"/>
  <Override PartName="/ppt/slides/slide6.xml" ContentType="application/vnd.openxmlformats-officedocument.presentationml.slide+xml"/>
  <Override PartName="/ppt/notesSlides/notesSlide4.xml" ContentType="application/vnd.openxmlformats-officedocument.presentationml.notesSlide+xml"/>
  <Override PartName="/ppt/slides/slide7.xml" ContentType="application/vnd.openxmlformats-officedocument.presentationml.slide+xml"/>
  <Override PartName="/ppt/notesSlides/notesSlide5.xml" ContentType="application/vnd.openxmlformats-officedocument.presentationml.notesSlide+xml"/>
  <Override PartName="/ppt/slides/slide8.xml" ContentType="application/vnd.openxmlformats-officedocument.presentationml.slide+xml"/>
  <Override PartName="/ppt/notesSlides/notesSlide6.xml" ContentType="application/vnd.openxmlformats-officedocument.presentationml.notesSlide+xml"/>
  <Override PartName="/ppt/slides/slide9.xml" ContentType="application/vnd.openxmlformats-officedocument.presentationml.slide+xml"/>
  <Override PartName="/ppt/notesSlides/notesSlide7.xml" ContentType="application/vnd.openxmlformats-officedocument.presentationml.notesSlide+xml"/>
  <Override PartName="/ppt/slides/slide10.xml" ContentType="application/vnd.openxmlformats-officedocument.presentationml.slide+xml"/>
  <Override PartName="/ppt/notesSlides/notesSlide8.xml" ContentType="application/vnd.openxmlformats-officedocument.presentationml.notesSlide+xml"/>
  <Override PartName="/ppt/slides/slide11.xml" ContentType="application/vnd.openxmlformats-officedocument.presentationml.slide+xml"/>
  <Override PartName="/ppt/notesSlides/notesSlide9.xml" ContentType="application/vnd.openxmlformats-officedocument.presentationml.notesSlide+xml"/>
  <Override PartName="/ppt/slides/slide12.xml" ContentType="application/vnd.openxmlformats-officedocument.presentationml.slide+xml"/>
  <Override PartName="/ppt/notesSlides/notesSlide10.xml" ContentType="application/vnd.openxmlformats-officedocument.presentationml.notesSlide+xml"/>
  <Override PartName="/ppt/slides/slide13.xml" ContentType="application/vnd.openxmlformats-officedocument.presentationml.slide+xml"/>
  <Override PartName="/ppt/notesSlides/notesSlide11.xml" ContentType="application/vnd.openxmlformats-officedocument.presentationml.notesSlide+xml"/>
  <Override PartName="/ppt/slides/slide14.xml" ContentType="application/vnd.openxmlformats-officedocument.presentationml.slide+xml"/>
  <Override PartName="/ppt/notesSlides/notesSlide12.xml" ContentType="application/vnd.openxmlformats-officedocument.presentationml.notes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slideViewPr>
    <p:cSldViewPr>
      <p:cViewPr>
        <p:scale>
          <a:sx n="0" d="0"/>
          <a:sy n="0" d="0"/>
        </p:scale>
        <p:origin x="0" y="0"/>
      </p:cViewPr>
    </p:cSldViewPr>
  </p:slide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tableStyles" Target="tableStyles.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5" name=""/>
        <p:cNvGrpSpPr/>
        <p:nvPr/>
      </p:nvGrpSpPr>
      <p:grpSpPr>
        <a:xfrm>
          <a:off x="0" y="0"/>
          <a:ext cx="0" cy="0"/>
          <a:chOff x="0" y="0"/>
          <a:chExt cx="0" cy="0"/>
        </a:xfrm>
      </p:grpSpPr>
      <p:sp>
        <p:nvSpPr>
          <p:cNvPr id="1049106"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a:p>
        </p:txBody>
      </p:sp>
      <p:sp>
        <p:nvSpPr>
          <p:cNvPr id="1049107"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E78414ED-B4B9-43EC-BC8F-246E09615A64}" type="datetimeFigureOut">
              <a:t>2/23/2026</a:t>
            </a:fld>
            <a:endParaRPr lang="en-US"/>
          </a:p>
        </p:txBody>
      </p:sp>
      <p:sp>
        <p:nvSpPr>
          <p:cNvPr id="1049108"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US"/>
          </a:p>
        </p:txBody>
      </p:sp>
      <p:sp>
        <p:nvSpPr>
          <p:cNvPr id="1049109"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10"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US"/>
          </a:p>
        </p:txBody>
      </p:sp>
      <p:sp>
        <p:nvSpPr>
          <p:cNvPr id="1049111"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3AFB7794-D76A-48D0-932F-01225C244D97}" type="slidenum">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10" name="Slide Image Placeholder 1"/>
          <p:cNvSpPr>
            <a:spLocks noChangeAspect="1" noRot="1" noGrp="1"/>
          </p:cNvSpPr>
          <p:nvPr>
            <p:ph type="sldImg"/>
          </p:nvPr>
        </p:nvSpPr>
        <p:spPr/>
      </p:sp>
      <p:sp>
        <p:nvSpPr>
          <p:cNvPr id="1048611" name="Notes Placeholder 2"/>
          <p:cNvSpPr>
            <a:spLocks noGrp="1"/>
          </p:cNvSpPr>
          <p:nvPr>
            <p:ph type="body" idx="1"/>
          </p:nvPr>
        </p:nvSpPr>
        <p:spPr/>
        <p:txBody>
          <a:bodyPr/>
          <a:p>
            <a:pPr algn="just"/>
            <a:r>
              <a:rPr lang="en-US"/>
              <a:t>The case is one of the most extensive maternity scandals in the history of the NHS. The results indicate the long-term systemic inefficiency and not the individual clinical error, which is very significant to the quality assurance and service quality improvement models in healthcare governance.</a:t>
            </a:r>
          </a:p>
        </p:txBody>
      </p:sp>
      <p:sp>
        <p:nvSpPr>
          <p:cNvPr id="1048612" name="Slide Number Placeholder 3"/>
          <p:cNvSpPr>
            <a:spLocks noGrp="1"/>
          </p:cNvSpPr>
          <p:nvPr>
            <p:ph type="sldNum" sz="quarter" idx="5"/>
          </p:nvPr>
        </p:nvSpPr>
        <p:spPr/>
        <p:txBody>
          <a:bodyPr/>
          <a:p>
            <a:fld id="{3AFB7794-D76A-48D0-932F-01225C244D97}" type="slidenum">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6" name="Slide Image Placeholder 1"/>
          <p:cNvSpPr>
            <a:spLocks noChangeAspect="1" noRot="1" noGrp="1"/>
          </p:cNvSpPr>
          <p:nvPr>
            <p:ph type="sldImg"/>
          </p:nvPr>
        </p:nvSpPr>
        <p:spPr/>
      </p:sp>
      <p:sp>
        <p:nvSpPr>
          <p:cNvPr id="1048617" name="Notes Placeholder 2"/>
          <p:cNvSpPr>
            <a:spLocks noGrp="1"/>
          </p:cNvSpPr>
          <p:nvPr>
            <p:ph type="body" idx="1"/>
          </p:nvPr>
        </p:nvSpPr>
        <p:spPr/>
        <p:txBody>
          <a:bodyPr/>
          <a:p>
            <a:pPr algn="just"/>
            <a:r>
              <a:rPr lang="en-US">
                <a:solidFill>
                  <a:srgbClr val="111111"/>
                </a:solidFill>
              </a:rPr>
              <a:t>The long-term organisational dysfunction is manifested in the background.</a:t>
            </a:r>
            <a:r>
              <a:rPr lang="en-US">
                <a:solidFill>
                  <a:srgbClr val="000000"/>
                </a:solidFill>
              </a:rPr>
              <a:t> </a:t>
            </a:r>
            <a:r>
              <a:rPr lang="en-US">
                <a:solidFill>
                  <a:srgbClr val="111111"/>
                </a:solidFill>
              </a:rPr>
              <a:t>The Trust did not learn on negative incidents, but instead tolerated the bad practice.</a:t>
            </a:r>
            <a:r>
              <a:rPr lang="en-US">
                <a:solidFill>
                  <a:srgbClr val="000000"/>
                </a:solidFill>
              </a:rPr>
              <a:t> </a:t>
            </a:r>
            <a:r>
              <a:rPr lang="en-US">
                <a:solidFill>
                  <a:srgbClr val="111111"/>
                </a:solidFill>
              </a:rPr>
              <a:t>Inadequate reporting systems and weak board supervision led to recurrent avoidable damage, which was caused by poor outcomes of early identification and intervention.</a:t>
            </a:r>
            <a:endParaRPr lang="en-US"/>
          </a:p>
          <a:p>
            <a:pPr algn="just"/>
            <a:br>
              <a:rPr lang="en-US"/>
            </a:br>
            <a:endParaRPr lang="en-US"/>
          </a:p>
        </p:txBody>
      </p:sp>
      <p:sp>
        <p:nvSpPr>
          <p:cNvPr id="1048618" name="Slide Number Placeholder 3"/>
          <p:cNvSpPr>
            <a:spLocks noGrp="1"/>
          </p:cNvSpPr>
          <p:nvPr>
            <p:ph type="sldNum" sz="quarter" idx="5"/>
          </p:nvPr>
        </p:nvSpPr>
        <p:spPr/>
        <p:txBody>
          <a:bodyPr/>
          <a:p>
            <a:fld id="{3AFB7794-D76A-48D0-932F-01225C244D97}" type="slidenum">
              <a:rPr lang="en-US"/>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27" name="Slide Image Placeholder 1"/>
          <p:cNvSpPr>
            <a:spLocks noChangeAspect="1" noRot="1" noGrp="1"/>
          </p:cNvSpPr>
          <p:nvPr>
            <p:ph type="sldImg"/>
          </p:nvPr>
        </p:nvSpPr>
        <p:spPr/>
      </p:sp>
      <p:sp>
        <p:nvSpPr>
          <p:cNvPr id="1048628" name="Notes Placeholder 2"/>
          <p:cNvSpPr>
            <a:spLocks noGrp="1"/>
          </p:cNvSpPr>
          <p:nvPr>
            <p:ph type="body" idx="1"/>
          </p:nvPr>
        </p:nvSpPr>
        <p:spPr/>
        <p:txBody>
          <a:bodyPr/>
          <a:p>
            <a:r>
              <a:rPr lang="en-US"/>
              <a:t>Quality assurance is concerned with avoiding harm by doing proactive monitoring and accountability. Poor safety reporting and ineffective governance structures in this instance led to the fact that the risks were not identified and wrongly escalated, and the preventable maternal and neonatal harm persisted over the decades.</a:t>
            </a:r>
          </a:p>
        </p:txBody>
      </p:sp>
      <p:sp>
        <p:nvSpPr>
          <p:cNvPr id="1048629" name="Slide Number Placeholder 3"/>
          <p:cNvSpPr>
            <a:spLocks noGrp="1"/>
          </p:cNvSpPr>
          <p:nvPr>
            <p:ph type="sldNum" sz="quarter" idx="5"/>
          </p:nvPr>
        </p:nvSpPr>
        <p:spPr/>
        <p:txBody>
          <a:bodyPr/>
          <a:p>
            <a:fld id="{3AFB7794-D76A-48D0-932F-01225C244D97}" type="slidenum">
              <a:rPr lang="en-US"/>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35" name="Slide Image Placeholder 1"/>
          <p:cNvSpPr>
            <a:spLocks noChangeAspect="1" noRot="1" noGrp="1"/>
          </p:cNvSpPr>
          <p:nvPr>
            <p:ph type="sldImg"/>
          </p:nvPr>
        </p:nvSpPr>
        <p:spPr/>
      </p:sp>
      <p:sp>
        <p:nvSpPr>
          <p:cNvPr id="1048636" name="Notes Placeholder 2"/>
          <p:cNvSpPr>
            <a:spLocks noGrp="1"/>
          </p:cNvSpPr>
          <p:nvPr>
            <p:ph type="body" idx="1"/>
          </p:nvPr>
        </p:nvSpPr>
        <p:spPr/>
        <p:txBody>
          <a:bodyPr/>
          <a:p>
            <a:pPr algn="just"/>
            <a:r>
              <a:rPr lang="en-US"/>
              <a:t>The failure was at different organisational levels. Structural weaknesses and not personal incompetence made it. Lack of leadership, poor workforce preparation, and poor supervision provided the ushering of circumstances, where unsafe care became a normal condition in the said service.</a:t>
            </a:r>
          </a:p>
          <a:p>
            <a:br>
              <a:rPr lang="en-US"/>
            </a:br>
            <a:endParaRPr lang="en-US"/>
          </a:p>
        </p:txBody>
      </p:sp>
      <p:sp>
        <p:nvSpPr>
          <p:cNvPr id="1048637" name="Slide Number Placeholder 3"/>
          <p:cNvSpPr>
            <a:spLocks noGrp="1"/>
          </p:cNvSpPr>
          <p:nvPr>
            <p:ph type="sldNum" sz="quarter" idx="5"/>
          </p:nvPr>
        </p:nvSpPr>
        <p:spPr/>
        <p:txBody>
          <a:bodyPr/>
          <a:p>
            <a:fld id="{3AFB7794-D76A-48D0-932F-01225C244D97}" type="slidenum">
              <a:rPr lang="en-US"/>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41" name="Slide Image Placeholder 1"/>
          <p:cNvSpPr>
            <a:spLocks noChangeAspect="1" noRot="1" noGrp="1"/>
          </p:cNvSpPr>
          <p:nvPr>
            <p:ph type="sldImg"/>
          </p:nvPr>
        </p:nvSpPr>
        <p:spPr/>
      </p:sp>
      <p:sp>
        <p:nvSpPr>
          <p:cNvPr id="1048642" name="Notes Placeholder 2"/>
          <p:cNvSpPr>
            <a:spLocks noGrp="1"/>
          </p:cNvSpPr>
          <p:nvPr>
            <p:ph type="body" idx="1"/>
          </p:nvPr>
        </p:nvSpPr>
        <p:spPr/>
        <p:txBody>
          <a:bodyPr/>
          <a:p>
            <a:pPr algn="just"/>
            <a:r>
              <a:rPr lang="en-US"/>
              <a:t>The model changes the emphasis on individuals to investigate system design. The failure of several protective layers occurred in this instance. Weaknesses in the organisational structures including governance structure, audit system and escalation failed to provide effective control and support how failures of organisation structures led to the occurrence of repetitive safety failures.</a:t>
            </a:r>
          </a:p>
          <a:p>
            <a:br>
              <a:rPr lang="en-US"/>
            </a:br>
            <a:endParaRPr lang="en-US"/>
          </a:p>
        </p:txBody>
      </p:sp>
      <p:sp>
        <p:nvSpPr>
          <p:cNvPr id="1048643" name="Slide Number Placeholder 3"/>
          <p:cNvSpPr>
            <a:spLocks noGrp="1"/>
          </p:cNvSpPr>
          <p:nvPr>
            <p:ph type="sldNum" sz="quarter" idx="5"/>
          </p:nvPr>
        </p:nvSpPr>
        <p:spPr/>
        <p:txBody>
          <a:bodyPr/>
          <a:p>
            <a:fld id="{3AFB7794-D76A-48D0-932F-01225C244D97}" type="slidenum">
              <a:rPr lang="en-US"/>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48" name="Slide Image Placeholder 1"/>
          <p:cNvSpPr>
            <a:spLocks noChangeAspect="1" noRot="1" noGrp="1"/>
          </p:cNvSpPr>
          <p:nvPr>
            <p:ph type="sldImg"/>
          </p:nvPr>
        </p:nvSpPr>
        <p:spPr/>
      </p:sp>
      <p:sp>
        <p:nvSpPr>
          <p:cNvPr id="1048649" name="Notes Placeholder 2"/>
          <p:cNvSpPr>
            <a:spLocks noGrp="1"/>
          </p:cNvSpPr>
          <p:nvPr>
            <p:ph type="body" idx="1"/>
          </p:nvPr>
        </p:nvSpPr>
        <p:spPr/>
        <p:txBody>
          <a:bodyPr/>
          <a:p>
            <a:r>
              <a:rPr lang="en-US"/>
              <a:t>All the layers must act as shields. Nevertheless, there was a higher level of governance, competence of the workforce, audit mechanism, and regulatory inspection. Since all these security measures failed to work together in time, threats were not confined and fixed, and negative effects were systemically propagated over time</a:t>
            </a:r>
          </a:p>
        </p:txBody>
      </p:sp>
      <p:sp>
        <p:nvSpPr>
          <p:cNvPr id="1048650" name="Slide Number Placeholder 3"/>
          <p:cNvSpPr>
            <a:spLocks noGrp="1"/>
          </p:cNvSpPr>
          <p:nvPr>
            <p:ph type="sldNum" sz="quarter" idx="5"/>
          </p:nvPr>
        </p:nvSpPr>
        <p:spPr/>
        <p:txBody>
          <a:bodyPr/>
          <a:p>
            <a:fld id="{3AFB7794-D76A-48D0-932F-01225C244D97}" type="slidenum">
              <a:rPr lang="en-US"/>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55" name="Slide Image Placeholder 1"/>
          <p:cNvSpPr>
            <a:spLocks noChangeAspect="1" noRot="1" noGrp="1"/>
          </p:cNvSpPr>
          <p:nvPr>
            <p:ph type="sldImg"/>
          </p:nvPr>
        </p:nvSpPr>
        <p:spPr/>
      </p:sp>
      <p:sp>
        <p:nvSpPr>
          <p:cNvPr id="1048656" name="Notes Placeholder 2"/>
          <p:cNvSpPr>
            <a:spLocks noGrp="1"/>
          </p:cNvSpPr>
          <p:nvPr>
            <p:ph type="body" idx="1"/>
          </p:nvPr>
        </p:nvSpPr>
        <p:spPr/>
        <p:txBody>
          <a:bodyPr/>
          <a:p>
            <a:pPr algn="just"/>
            <a:r>
              <a:rPr lang="en-US"/>
              <a:t>Benchmarking is a comparison of real performance and performance standards in the country. Here, the continued violations of set maternity standards are an indication and evidence of poor governance and poor implementation of national quality frameworks.</a:t>
            </a:r>
          </a:p>
          <a:p>
            <a:br>
              <a:rPr lang="en-US"/>
            </a:br>
            <a:endParaRPr lang="en-US"/>
          </a:p>
        </p:txBody>
      </p:sp>
      <p:sp>
        <p:nvSpPr>
          <p:cNvPr id="1048657" name="Slide Number Placeholder 3"/>
          <p:cNvSpPr>
            <a:spLocks noGrp="1"/>
          </p:cNvSpPr>
          <p:nvPr>
            <p:ph type="sldNum" sz="quarter" idx="5"/>
          </p:nvPr>
        </p:nvSpPr>
        <p:spPr/>
        <p:txBody>
          <a:bodyPr/>
          <a:p>
            <a:fld id="{3AFB7794-D76A-48D0-932F-01225C244D97}" type="slidenum">
              <a:rPr lang="en-US"/>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62" name="Slide Image Placeholder 1"/>
          <p:cNvSpPr>
            <a:spLocks noChangeAspect="1" noRot="1" noGrp="1"/>
          </p:cNvSpPr>
          <p:nvPr>
            <p:ph type="sldImg"/>
          </p:nvPr>
        </p:nvSpPr>
        <p:spPr/>
      </p:sp>
      <p:sp>
        <p:nvSpPr>
          <p:cNvPr id="1048663" name="Notes Placeholder 2"/>
          <p:cNvSpPr>
            <a:spLocks noGrp="1"/>
          </p:cNvSpPr>
          <p:nvPr>
            <p:ph type="body" idx="1"/>
          </p:nvPr>
        </p:nvSpPr>
        <p:spPr/>
        <p:txBody>
          <a:bodyPr/>
          <a:p>
            <a:pPr algn="just"/>
            <a:r>
              <a:rPr lang="en-US">
                <a:solidFill>
                  <a:srgbClr val="111111"/>
                </a:solidFill>
              </a:rPr>
              <a:t>The comparison of the expected national standards with the actual performance displays that there are considerable gaps in governance and safety.</a:t>
            </a:r>
            <a:r>
              <a:rPr lang="en-US"/>
              <a:t> </a:t>
            </a:r>
            <a:r>
              <a:rPr lang="en-US">
                <a:solidFill>
                  <a:srgbClr val="111111"/>
                </a:solidFill>
              </a:rPr>
              <a:t>The Trust's inability to incorporate national maternity frameworks into a regular practice is symptomatic of lapses in accountability, monitoring, and compliance with regulation, in which historic and avoidable damage is created and suffered.</a:t>
            </a:r>
            <a:endParaRPr lang="en-US"/>
          </a:p>
          <a:p>
            <a:endParaRPr lang="en-US">
              <a:cs typeface="+mn-lt"/>
            </a:endParaRPr>
          </a:p>
        </p:txBody>
      </p:sp>
      <p:sp>
        <p:nvSpPr>
          <p:cNvPr id="1048664" name="Slide Number Placeholder 3"/>
          <p:cNvSpPr>
            <a:spLocks noGrp="1"/>
          </p:cNvSpPr>
          <p:nvPr>
            <p:ph type="sldNum" sz="quarter" idx="5"/>
          </p:nvPr>
        </p:nvSpPr>
        <p:spPr/>
        <p:txBody>
          <a:bodyPr/>
          <a:p>
            <a:fld id="{3AFB7794-D76A-48D0-932F-01225C244D97}" type="slidenum">
              <a:rPr lang="en-US"/>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69" name="Slide Image Placeholder 1"/>
          <p:cNvSpPr>
            <a:spLocks noChangeAspect="1" noRot="1" noGrp="1"/>
          </p:cNvSpPr>
          <p:nvPr>
            <p:ph type="sldImg"/>
          </p:nvPr>
        </p:nvSpPr>
        <p:spPr/>
      </p:sp>
      <p:sp>
        <p:nvSpPr>
          <p:cNvPr id="1048670" name="Notes Placeholder 2"/>
          <p:cNvSpPr>
            <a:spLocks noGrp="1"/>
          </p:cNvSpPr>
          <p:nvPr>
            <p:ph type="body" idx="1"/>
          </p:nvPr>
        </p:nvSpPr>
        <p:spPr/>
        <p:txBody>
          <a:bodyPr/>
          <a:p>
            <a:pPr algn="just"/>
            <a:r>
              <a:rPr lang="en-US"/>
              <a:t>This element examines the organisational structures based on service delivery. The way out is sustainable improvement, which demands embedded structures of governance, transparent incident reporting, accountability on the part of leadership, and round-the-clock quality monitoring at every level of provision of maternity care.</a:t>
            </a:r>
          </a:p>
          <a:p>
            <a:br>
              <a:rPr lang="en-US"/>
            </a:br>
            <a:endParaRPr lang="en-US"/>
          </a:p>
        </p:txBody>
      </p:sp>
      <p:sp>
        <p:nvSpPr>
          <p:cNvPr id="1048671" name="Slide Number Placeholder 3"/>
          <p:cNvSpPr>
            <a:spLocks noGrp="1"/>
          </p:cNvSpPr>
          <p:nvPr>
            <p:ph type="sldNum" sz="quarter" idx="5"/>
          </p:nvPr>
        </p:nvSpPr>
        <p:spPr/>
        <p:txBody>
          <a:bodyPr/>
          <a:p>
            <a:fld id="{3AFB7794-D76A-48D0-932F-01225C244D97}" type="slidenum">
              <a:rPr lang="en-US"/>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9018" name="Slide Image Placeholder 1"/>
          <p:cNvSpPr>
            <a:spLocks noChangeAspect="1" noRot="1" noGrp="1"/>
          </p:cNvSpPr>
          <p:nvPr>
            <p:ph type="sldImg"/>
          </p:nvPr>
        </p:nvSpPr>
        <p:spPr/>
      </p:sp>
      <p:sp>
        <p:nvSpPr>
          <p:cNvPr id="1049019" name="Notes Placeholder 2"/>
          <p:cNvSpPr>
            <a:spLocks noGrp="1"/>
          </p:cNvSpPr>
          <p:nvPr>
            <p:ph type="body" idx="1"/>
          </p:nvPr>
        </p:nvSpPr>
        <p:spPr/>
        <p:txBody>
          <a:bodyPr/>
          <a:p>
            <a:pPr algn="just"/>
            <a:r>
              <a:rPr lang="en-US"/>
              <a:t>This case bears a close relation to quality assurance since it demonstrates that poor governance, a failed reporting system and a lack of leadership accountability can expose an organisation to prolonged injuries. The idea of sustainability enhancement relies on the ability to incorporate the monitoring, transparency and ongoing assessment systems into organisations.</a:t>
            </a:r>
          </a:p>
          <a:p>
            <a:br>
              <a:rPr lang="en-US"/>
            </a:br>
            <a:endParaRPr lang="en-US"/>
          </a:p>
        </p:txBody>
      </p:sp>
      <p:sp>
        <p:nvSpPr>
          <p:cNvPr id="1049020" name="Slide Number Placeholder 3"/>
          <p:cNvSpPr>
            <a:spLocks noGrp="1"/>
          </p:cNvSpPr>
          <p:nvPr>
            <p:ph type="sldNum" sz="quarter" idx="5"/>
          </p:nvPr>
        </p:nvSpPr>
        <p:spPr/>
        <p:txBody>
          <a:bodyPr/>
          <a:p>
            <a:fld id="{3AFB7794-D76A-48D0-932F-01225C244D97}" type="slidenum">
              <a:rPr lang="en-US"/>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sp>
        <p:nvSpPr>
          <p:cNvPr id="1049026" name="Slide Image Placeholder 1"/>
          <p:cNvSpPr>
            <a:spLocks noChangeAspect="1" noRot="1" noGrp="1"/>
          </p:cNvSpPr>
          <p:nvPr>
            <p:ph type="sldImg"/>
          </p:nvPr>
        </p:nvSpPr>
        <p:spPr/>
      </p:sp>
      <p:sp>
        <p:nvSpPr>
          <p:cNvPr id="1049027" name="Notes Placeholder 2"/>
          <p:cNvSpPr>
            <a:spLocks noGrp="1"/>
          </p:cNvSpPr>
          <p:nvPr>
            <p:ph type="body" idx="1"/>
          </p:nvPr>
        </p:nvSpPr>
        <p:spPr/>
        <p:txBody>
          <a:bodyPr/>
          <a:p>
            <a:pPr algn="just"/>
            <a:r>
              <a:rPr lang="en-US"/>
              <a:t>Failure of the system was caused by compound weaknesses but not single faults. The culture of leadership, the capacity of the workforce, the regulatory lapses, and the inefficient reporting of the safety interacted, forming an environment of great risk in which the learning was minimised, and the harm that could have been prevented went on.</a:t>
            </a:r>
          </a:p>
          <a:p>
            <a:br>
              <a:rPr lang="en-US"/>
            </a:br>
            <a:endParaRPr lang="en-US"/>
          </a:p>
        </p:txBody>
      </p:sp>
      <p:sp>
        <p:nvSpPr>
          <p:cNvPr id="1049028" name="Slide Number Placeholder 3"/>
          <p:cNvSpPr>
            <a:spLocks noGrp="1"/>
          </p:cNvSpPr>
          <p:nvPr>
            <p:ph type="sldNum" sz="quarter" idx="5"/>
          </p:nvPr>
        </p:nvSpPr>
        <p:spPr/>
        <p:txBody>
          <a:bodyPr/>
          <a:p>
            <a:fld id="{3AFB7794-D76A-48D0-932F-01225C244D97}" type="slidenum">
              <a:rPr lang="en-US"/>
              <a:t>13</a:t>
            </a:fld>
            <a:endParaRPr lang="en-US"/>
          </a:p>
        </p:txBody>
      </p:sp>
    </p:spTree>
  </p:cSld>
  <p:clrMapOvr>
    <a:overrideClrMapping accent1="dk1" accent2="dk1" accent3="dk1" accent4="dk1" accent5="dk1" accent6="dk1" bg1="dk1" bg2="dk1" tx1="dk1" tx2="dk1" hlink="dk1" folHlink="dk1"/>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sp>
        <p:nvSpPr>
          <p:cNvPr id="1049037" name="Slide Image Placeholder 1"/>
          <p:cNvSpPr>
            <a:spLocks noChangeAspect="1" noRot="1" noGrp="1"/>
          </p:cNvSpPr>
          <p:nvPr>
            <p:ph type="sldImg"/>
          </p:nvPr>
        </p:nvSpPr>
        <p:spPr/>
      </p:sp>
      <p:sp>
        <p:nvSpPr>
          <p:cNvPr id="1049038" name="Notes Placeholder 2"/>
          <p:cNvSpPr>
            <a:spLocks noGrp="1"/>
          </p:cNvSpPr>
          <p:nvPr>
            <p:ph type="body" idx="1"/>
          </p:nvPr>
        </p:nvSpPr>
        <p:spPr/>
        <p:txBody>
          <a:bodyPr/>
          <a:p>
            <a:pPr algn="just"/>
            <a:r>
              <a:rPr lang="en-US"/>
              <a:t>The effects reached further than the clinical damage to organisational trust and national maternity faith. Systemic resilience, responsibility of leadership, instilled cultures of learning, and proactive safety monitoring through all maternity services are all long-term reforms.</a:t>
            </a:r>
          </a:p>
          <a:p>
            <a:br>
              <a:rPr lang="en-US"/>
            </a:br>
            <a:endParaRPr lang="en-US"/>
          </a:p>
        </p:txBody>
      </p:sp>
      <p:sp>
        <p:nvSpPr>
          <p:cNvPr id="1049039" name="Slide Number Placeholder 3"/>
          <p:cNvSpPr>
            <a:spLocks noGrp="1"/>
          </p:cNvSpPr>
          <p:nvPr>
            <p:ph type="sldNum" sz="quarter" idx="5"/>
          </p:nvPr>
        </p:nvSpPr>
        <p:spPr/>
        <p:txBody>
          <a:bodyPr/>
          <a:p>
            <a:fld id="{3AFB7794-D76A-48D0-932F-01225C244D97}" type="slidenum">
              <a:rPr lang="en-US"/>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4" name=""/>
        <p:cNvGrpSpPr/>
        <p:nvPr/>
      </p:nvGrpSpPr>
      <p:grpSpPr>
        <a:xfrm>
          <a:off x="0" y="0"/>
          <a:ext cx="0" cy="0"/>
          <a:chOff x="0" y="0"/>
          <a:chExt cx="0" cy="0"/>
        </a:xfrm>
      </p:grpSpPr>
      <p:sp>
        <p:nvSpPr>
          <p:cNvPr id="1048581"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1048582"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1048583" name="Date Placeholder 3"/>
          <p:cNvSpPr>
            <a:spLocks noGrp="1"/>
          </p:cNvSpPr>
          <p:nvPr>
            <p:ph type="dt" sz="half" idx="10"/>
          </p:nvPr>
        </p:nvSpPr>
        <p:spPr/>
        <p:txBody>
          <a:bodyPr/>
          <a:p>
            <a:fld id="{846CE7D5-CF57-46EF-B807-FDD0502418D4}" type="datetimeFigureOut">
              <a:rPr lang="en-US" smtClean="0"/>
              <a:t>2/23/2026</a:t>
            </a:fld>
            <a:endParaRPr lang="en-US"/>
          </a:p>
        </p:txBody>
      </p:sp>
      <p:sp>
        <p:nvSpPr>
          <p:cNvPr id="1048584" name="Footer Placeholder 4"/>
          <p:cNvSpPr>
            <a:spLocks noGrp="1"/>
          </p:cNvSpPr>
          <p:nvPr>
            <p:ph type="ftr" sz="quarter" idx="11"/>
          </p:nvPr>
        </p:nvSpPr>
        <p:spPr/>
        <p:txBody>
          <a:bodyPr/>
          <a:p>
            <a:endParaRPr lang="en-US"/>
          </a:p>
        </p:txBody>
      </p:sp>
      <p:sp>
        <p:nvSpPr>
          <p:cNvPr id="1048585" name="Slide Number Placeholder 5"/>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4" name=""/>
        <p:cNvGrpSpPr/>
        <p:nvPr/>
      </p:nvGrpSpPr>
      <p:grpSpPr>
        <a:xfrm>
          <a:off x="0" y="0"/>
          <a:ext cx="0" cy="0"/>
          <a:chOff x="0" y="0"/>
          <a:chExt cx="0" cy="0"/>
        </a:xfrm>
      </p:grpSpPr>
      <p:sp>
        <p:nvSpPr>
          <p:cNvPr id="1048595" name="Title 1"/>
          <p:cNvSpPr>
            <a:spLocks noGrp="1"/>
          </p:cNvSpPr>
          <p:nvPr>
            <p:ph type="title"/>
          </p:nvPr>
        </p:nvSpPr>
        <p:spPr/>
        <p:txBody>
          <a:bodyPr/>
          <a:p>
            <a:r>
              <a:rPr lang="en-US"/>
              <a:t>Click to edit Master title style</a:t>
            </a:r>
          </a:p>
        </p:txBody>
      </p:sp>
      <p:sp>
        <p:nvSpPr>
          <p:cNvPr id="1048596"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97" name="Date Placeholder 3"/>
          <p:cNvSpPr>
            <a:spLocks noGrp="1"/>
          </p:cNvSpPr>
          <p:nvPr>
            <p:ph type="dt" sz="half" idx="10"/>
          </p:nvPr>
        </p:nvSpPr>
        <p:spPr/>
        <p:txBody>
          <a:bodyPr/>
          <a:p>
            <a:fld id="{846CE7D5-CF57-46EF-B807-FDD0502418D4}" type="datetimeFigureOut">
              <a:rPr lang="en-US" smtClean="0"/>
              <a:t>2/23/2026</a:t>
            </a:fld>
            <a:endParaRPr lang="en-US"/>
          </a:p>
        </p:txBody>
      </p:sp>
      <p:sp>
        <p:nvSpPr>
          <p:cNvPr id="1048598" name="Footer Placeholder 4"/>
          <p:cNvSpPr>
            <a:spLocks noGrp="1"/>
          </p:cNvSpPr>
          <p:nvPr>
            <p:ph type="ftr" sz="quarter" idx="11"/>
          </p:nvPr>
        </p:nvSpPr>
        <p:spPr/>
        <p:txBody>
          <a:bodyPr/>
          <a:p>
            <a:endParaRPr lang="en-US"/>
          </a:p>
        </p:txBody>
      </p:sp>
      <p:sp>
        <p:nvSpPr>
          <p:cNvPr id="1048599" name="Slide Number Placeholder 5"/>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90" name=""/>
        <p:cNvGrpSpPr/>
        <p:nvPr/>
      </p:nvGrpSpPr>
      <p:grpSpPr>
        <a:xfrm>
          <a:off x="0" y="0"/>
          <a:ext cx="0" cy="0"/>
          <a:chOff x="0" y="0"/>
          <a:chExt cx="0" cy="0"/>
        </a:xfrm>
      </p:grpSpPr>
      <p:sp>
        <p:nvSpPr>
          <p:cNvPr id="104907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1049079" name="Text Placeholder 2"/>
          <p:cNvSpPr>
            <a:spLocks noGrp="1"/>
          </p:cNvSpPr>
          <p:nvPr>
            <p:ph type="body" idx="1"/>
          </p:nvPr>
        </p:nvSpPr>
        <p:spPr>
          <a:xfrm>
            <a:off x="831850" y="4589463"/>
            <a:ext cx="10515600" cy="1500187"/>
          </a:xfrm>
        </p:spPr>
        <p:txBody>
          <a:bodyPr/>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1049080" name="Date Placeholder 3"/>
          <p:cNvSpPr>
            <a:spLocks noGrp="1"/>
          </p:cNvSpPr>
          <p:nvPr>
            <p:ph type="dt" sz="half" idx="10"/>
          </p:nvPr>
        </p:nvSpPr>
        <p:spPr/>
        <p:txBody>
          <a:bodyPr/>
          <a:p>
            <a:fld id="{846CE7D5-CF57-46EF-B807-FDD0502418D4}" type="datetimeFigureOut">
              <a:rPr lang="en-US" smtClean="0"/>
              <a:t>2/23/2026</a:t>
            </a:fld>
            <a:endParaRPr lang="en-US"/>
          </a:p>
        </p:txBody>
      </p:sp>
      <p:sp>
        <p:nvSpPr>
          <p:cNvPr id="1049081" name="Footer Placeholder 4"/>
          <p:cNvSpPr>
            <a:spLocks noGrp="1"/>
          </p:cNvSpPr>
          <p:nvPr>
            <p:ph type="ftr" sz="quarter" idx="11"/>
          </p:nvPr>
        </p:nvSpPr>
        <p:spPr/>
        <p:txBody>
          <a:bodyPr/>
          <a:p>
            <a:endParaRPr lang="en-US"/>
          </a:p>
        </p:txBody>
      </p:sp>
      <p:sp>
        <p:nvSpPr>
          <p:cNvPr id="1049082" name="Slide Number Placeholder 5"/>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1" name=""/>
        <p:cNvGrpSpPr/>
        <p:nvPr/>
      </p:nvGrpSpPr>
      <p:grpSpPr>
        <a:xfrm>
          <a:off x="0" y="0"/>
          <a:ext cx="0" cy="0"/>
          <a:chOff x="0" y="0"/>
          <a:chExt cx="0" cy="0"/>
        </a:xfrm>
      </p:grpSpPr>
      <p:sp>
        <p:nvSpPr>
          <p:cNvPr id="1049083" name="Title 1"/>
          <p:cNvSpPr>
            <a:spLocks noGrp="1"/>
          </p:cNvSpPr>
          <p:nvPr>
            <p:ph type="title"/>
          </p:nvPr>
        </p:nvSpPr>
        <p:spPr/>
        <p:txBody>
          <a:bodyPr/>
          <a:p>
            <a:r>
              <a:rPr lang="en-US"/>
              <a:t>Click to edit Master title style</a:t>
            </a:r>
          </a:p>
        </p:txBody>
      </p:sp>
      <p:sp>
        <p:nvSpPr>
          <p:cNvPr id="1049084"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85"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86" name="Date Placeholder 4"/>
          <p:cNvSpPr>
            <a:spLocks noGrp="1"/>
          </p:cNvSpPr>
          <p:nvPr>
            <p:ph type="dt" sz="half" idx="10"/>
          </p:nvPr>
        </p:nvSpPr>
        <p:spPr/>
        <p:txBody>
          <a:bodyPr/>
          <a:p>
            <a:fld id="{846CE7D5-CF57-46EF-B807-FDD0502418D4}" type="datetimeFigureOut">
              <a:rPr lang="en-US" smtClean="0"/>
              <a:t>2/23/2026</a:t>
            </a:fld>
            <a:endParaRPr lang="en-US"/>
          </a:p>
        </p:txBody>
      </p:sp>
      <p:sp>
        <p:nvSpPr>
          <p:cNvPr id="1049087" name="Footer Placeholder 5"/>
          <p:cNvSpPr>
            <a:spLocks noGrp="1"/>
          </p:cNvSpPr>
          <p:nvPr>
            <p:ph type="ftr" sz="quarter" idx="11"/>
          </p:nvPr>
        </p:nvSpPr>
        <p:spPr/>
        <p:txBody>
          <a:bodyPr/>
          <a:p>
            <a:endParaRPr lang="en-US"/>
          </a:p>
        </p:txBody>
      </p:sp>
      <p:sp>
        <p:nvSpPr>
          <p:cNvPr id="1049088" name="Slide Number Placeholder 6"/>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2" name=""/>
        <p:cNvGrpSpPr/>
        <p:nvPr/>
      </p:nvGrpSpPr>
      <p:grpSpPr>
        <a:xfrm>
          <a:off x="0" y="0"/>
          <a:ext cx="0" cy="0"/>
          <a:chOff x="0" y="0"/>
          <a:chExt cx="0" cy="0"/>
        </a:xfrm>
      </p:grpSpPr>
      <p:sp>
        <p:nvSpPr>
          <p:cNvPr id="1049089" name="Title 1"/>
          <p:cNvSpPr>
            <a:spLocks noGrp="1"/>
          </p:cNvSpPr>
          <p:nvPr>
            <p:ph type="title"/>
          </p:nvPr>
        </p:nvSpPr>
        <p:spPr>
          <a:xfrm>
            <a:off x="839788" y="365125"/>
            <a:ext cx="10515600" cy="1325563"/>
          </a:xfrm>
        </p:spPr>
        <p:txBody>
          <a:bodyPr/>
          <a:p>
            <a:r>
              <a:rPr lang="en-US"/>
              <a:t>Click to edit Master title style</a:t>
            </a:r>
          </a:p>
        </p:txBody>
      </p:sp>
      <p:sp>
        <p:nvSpPr>
          <p:cNvPr id="1049090"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9091"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92"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9093"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94" name="Date Placeholder 6"/>
          <p:cNvSpPr>
            <a:spLocks noGrp="1"/>
          </p:cNvSpPr>
          <p:nvPr>
            <p:ph type="dt" sz="half" idx="10"/>
          </p:nvPr>
        </p:nvSpPr>
        <p:spPr/>
        <p:txBody>
          <a:bodyPr/>
          <a:p>
            <a:fld id="{846CE7D5-CF57-46EF-B807-FDD0502418D4}" type="datetimeFigureOut">
              <a:rPr lang="en-US" smtClean="0"/>
              <a:t>2/23/2026</a:t>
            </a:fld>
            <a:endParaRPr lang="en-US"/>
          </a:p>
        </p:txBody>
      </p:sp>
      <p:sp>
        <p:nvSpPr>
          <p:cNvPr id="1049095" name="Footer Placeholder 7"/>
          <p:cNvSpPr>
            <a:spLocks noGrp="1"/>
          </p:cNvSpPr>
          <p:nvPr>
            <p:ph type="ftr" sz="quarter" idx="11"/>
          </p:nvPr>
        </p:nvSpPr>
        <p:spPr/>
        <p:txBody>
          <a:bodyPr/>
          <a:p>
            <a:endParaRPr lang="en-US"/>
          </a:p>
        </p:txBody>
      </p:sp>
      <p:sp>
        <p:nvSpPr>
          <p:cNvPr id="1049096" name="Slide Number Placeholder 8"/>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6" name=""/>
        <p:cNvGrpSpPr/>
        <p:nvPr/>
      </p:nvGrpSpPr>
      <p:grpSpPr>
        <a:xfrm>
          <a:off x="0" y="0"/>
          <a:ext cx="0" cy="0"/>
          <a:chOff x="0" y="0"/>
          <a:chExt cx="0" cy="0"/>
        </a:xfrm>
      </p:grpSpPr>
      <p:sp>
        <p:nvSpPr>
          <p:cNvPr id="1049058" name="Title 1"/>
          <p:cNvSpPr>
            <a:spLocks noGrp="1"/>
          </p:cNvSpPr>
          <p:nvPr>
            <p:ph type="title"/>
          </p:nvPr>
        </p:nvSpPr>
        <p:spPr/>
        <p:txBody>
          <a:bodyPr/>
          <a:p>
            <a:r>
              <a:rPr lang="en-US"/>
              <a:t>Click to edit Master title style</a:t>
            </a:r>
          </a:p>
        </p:txBody>
      </p:sp>
      <p:sp>
        <p:nvSpPr>
          <p:cNvPr id="1049059" name="Date Placeholder 2"/>
          <p:cNvSpPr>
            <a:spLocks noGrp="1"/>
          </p:cNvSpPr>
          <p:nvPr>
            <p:ph type="dt" sz="half" idx="10"/>
          </p:nvPr>
        </p:nvSpPr>
        <p:spPr/>
        <p:txBody>
          <a:bodyPr/>
          <a:p>
            <a:fld id="{846CE7D5-CF57-46EF-B807-FDD0502418D4}" type="datetimeFigureOut">
              <a:rPr lang="en-US" smtClean="0"/>
              <a:t>2/23/2026</a:t>
            </a:fld>
            <a:endParaRPr lang="en-US"/>
          </a:p>
        </p:txBody>
      </p:sp>
      <p:sp>
        <p:nvSpPr>
          <p:cNvPr id="1049060" name="Footer Placeholder 3"/>
          <p:cNvSpPr>
            <a:spLocks noGrp="1"/>
          </p:cNvSpPr>
          <p:nvPr>
            <p:ph type="ftr" sz="quarter" idx="11"/>
          </p:nvPr>
        </p:nvSpPr>
        <p:spPr/>
        <p:txBody>
          <a:bodyPr/>
          <a:p>
            <a:endParaRPr lang="en-US"/>
          </a:p>
        </p:txBody>
      </p:sp>
      <p:sp>
        <p:nvSpPr>
          <p:cNvPr id="1049061" name="Slide Number Placeholder 4"/>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93" name=""/>
        <p:cNvGrpSpPr/>
        <p:nvPr/>
      </p:nvGrpSpPr>
      <p:grpSpPr>
        <a:xfrm>
          <a:off x="0" y="0"/>
          <a:ext cx="0" cy="0"/>
          <a:chOff x="0" y="0"/>
          <a:chExt cx="0" cy="0"/>
        </a:xfrm>
      </p:grpSpPr>
      <p:sp>
        <p:nvSpPr>
          <p:cNvPr id="1049097" name="Date Placeholder 1"/>
          <p:cNvSpPr>
            <a:spLocks noGrp="1"/>
          </p:cNvSpPr>
          <p:nvPr>
            <p:ph type="dt" sz="half" idx="10"/>
          </p:nvPr>
        </p:nvSpPr>
        <p:spPr/>
        <p:txBody>
          <a:bodyPr/>
          <a:p>
            <a:fld id="{846CE7D5-CF57-46EF-B807-FDD0502418D4}" type="datetimeFigureOut">
              <a:rPr lang="en-US" smtClean="0"/>
              <a:t>2/23/2026</a:t>
            </a:fld>
            <a:endParaRPr lang="en-US"/>
          </a:p>
        </p:txBody>
      </p:sp>
      <p:sp>
        <p:nvSpPr>
          <p:cNvPr id="1049098" name="Footer Placeholder 2"/>
          <p:cNvSpPr>
            <a:spLocks noGrp="1"/>
          </p:cNvSpPr>
          <p:nvPr>
            <p:ph type="ftr" sz="quarter" idx="11"/>
          </p:nvPr>
        </p:nvSpPr>
        <p:spPr/>
        <p:txBody>
          <a:bodyPr/>
          <a:p>
            <a:endParaRPr lang="en-US"/>
          </a:p>
        </p:txBody>
      </p:sp>
      <p:sp>
        <p:nvSpPr>
          <p:cNvPr id="1049099" name="Slide Number Placeholder 3"/>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4" name=""/>
        <p:cNvGrpSpPr/>
        <p:nvPr/>
      </p:nvGrpSpPr>
      <p:grpSpPr>
        <a:xfrm>
          <a:off x="0" y="0"/>
          <a:ext cx="0" cy="0"/>
          <a:chOff x="0" y="0"/>
          <a:chExt cx="0" cy="0"/>
        </a:xfrm>
      </p:grpSpPr>
      <p:sp>
        <p:nvSpPr>
          <p:cNvPr id="1049100"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9101"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102"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9103" name="Date Placeholder 4"/>
          <p:cNvSpPr>
            <a:spLocks noGrp="1"/>
          </p:cNvSpPr>
          <p:nvPr>
            <p:ph type="dt" sz="half" idx="10"/>
          </p:nvPr>
        </p:nvSpPr>
        <p:spPr/>
        <p:txBody>
          <a:bodyPr/>
          <a:p>
            <a:fld id="{846CE7D5-CF57-46EF-B807-FDD0502418D4}" type="datetimeFigureOut">
              <a:rPr lang="en-US" smtClean="0"/>
              <a:t>2/23/2026</a:t>
            </a:fld>
            <a:endParaRPr lang="en-US"/>
          </a:p>
        </p:txBody>
      </p:sp>
      <p:sp>
        <p:nvSpPr>
          <p:cNvPr id="1049104" name="Footer Placeholder 5"/>
          <p:cNvSpPr>
            <a:spLocks noGrp="1"/>
          </p:cNvSpPr>
          <p:nvPr>
            <p:ph type="ftr" sz="quarter" idx="11"/>
          </p:nvPr>
        </p:nvSpPr>
        <p:spPr/>
        <p:txBody>
          <a:bodyPr/>
          <a:p>
            <a:endParaRPr lang="en-US"/>
          </a:p>
        </p:txBody>
      </p:sp>
      <p:sp>
        <p:nvSpPr>
          <p:cNvPr id="1049105" name="Slide Number Placeholder 6"/>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8" name=""/>
        <p:cNvGrpSpPr/>
        <p:nvPr/>
      </p:nvGrpSpPr>
      <p:grpSpPr>
        <a:xfrm>
          <a:off x="0" y="0"/>
          <a:ext cx="0" cy="0"/>
          <a:chOff x="0" y="0"/>
          <a:chExt cx="0" cy="0"/>
        </a:xfrm>
      </p:grpSpPr>
      <p:sp>
        <p:nvSpPr>
          <p:cNvPr id="104906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9068" name="Picture Placeholder 2"/>
          <p:cNvSpPr>
            <a:spLocks noChangeAspect="1" noGrp="1"/>
          </p:cNvSpPr>
          <p:nvPr>
            <p:ph type="pic" idx="1"/>
          </p:nvPr>
        </p:nvSpPr>
        <p:spPr>
          <a:xfrm>
            <a:off x="5183188" y="987425"/>
            <a:ext cx="6172200" cy="4873625"/>
          </a:xfrm>
        </p:spPr>
        <p:txBody>
          <a:bodyPr anchor="t"/>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1049069"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9070" name="Date Placeholder 4"/>
          <p:cNvSpPr>
            <a:spLocks noGrp="1"/>
          </p:cNvSpPr>
          <p:nvPr>
            <p:ph type="dt" sz="half" idx="10"/>
          </p:nvPr>
        </p:nvSpPr>
        <p:spPr/>
        <p:txBody>
          <a:bodyPr/>
          <a:p>
            <a:fld id="{846CE7D5-CF57-46EF-B807-FDD0502418D4}" type="datetimeFigureOut">
              <a:rPr lang="en-US" smtClean="0"/>
              <a:t>2/23/2026</a:t>
            </a:fld>
            <a:endParaRPr lang="en-US"/>
          </a:p>
        </p:txBody>
      </p:sp>
      <p:sp>
        <p:nvSpPr>
          <p:cNvPr id="1049071" name="Footer Placeholder 5"/>
          <p:cNvSpPr>
            <a:spLocks noGrp="1"/>
          </p:cNvSpPr>
          <p:nvPr>
            <p:ph type="ftr" sz="quarter" idx="11"/>
          </p:nvPr>
        </p:nvSpPr>
        <p:spPr/>
        <p:txBody>
          <a:bodyPr/>
          <a:p>
            <a:endParaRPr lang="en-US"/>
          </a:p>
        </p:txBody>
      </p:sp>
      <p:sp>
        <p:nvSpPr>
          <p:cNvPr id="1049072" name="Slide Number Placeholder 6"/>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9" name=""/>
        <p:cNvGrpSpPr/>
        <p:nvPr/>
      </p:nvGrpSpPr>
      <p:grpSpPr>
        <a:xfrm>
          <a:off x="0" y="0"/>
          <a:ext cx="0" cy="0"/>
          <a:chOff x="0" y="0"/>
          <a:chExt cx="0" cy="0"/>
        </a:xfrm>
      </p:grpSpPr>
      <p:sp>
        <p:nvSpPr>
          <p:cNvPr id="1049073" name="Title 1"/>
          <p:cNvSpPr>
            <a:spLocks noGrp="1"/>
          </p:cNvSpPr>
          <p:nvPr>
            <p:ph type="title"/>
          </p:nvPr>
        </p:nvSpPr>
        <p:spPr/>
        <p:txBody>
          <a:bodyPr/>
          <a:p>
            <a:r>
              <a:rPr lang="en-US"/>
              <a:t>Click to edit Master title style</a:t>
            </a:r>
          </a:p>
        </p:txBody>
      </p:sp>
      <p:sp>
        <p:nvSpPr>
          <p:cNvPr id="1049074"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75" name="Date Placeholder 3"/>
          <p:cNvSpPr>
            <a:spLocks noGrp="1"/>
          </p:cNvSpPr>
          <p:nvPr>
            <p:ph type="dt" sz="half" idx="10"/>
          </p:nvPr>
        </p:nvSpPr>
        <p:spPr/>
        <p:txBody>
          <a:bodyPr/>
          <a:p>
            <a:fld id="{846CE7D5-CF57-46EF-B807-FDD0502418D4}" type="datetimeFigureOut">
              <a:rPr lang="en-US" smtClean="0"/>
              <a:t>2/23/2026</a:t>
            </a:fld>
            <a:endParaRPr lang="en-US"/>
          </a:p>
        </p:txBody>
      </p:sp>
      <p:sp>
        <p:nvSpPr>
          <p:cNvPr id="1049076" name="Footer Placeholder 4"/>
          <p:cNvSpPr>
            <a:spLocks noGrp="1"/>
          </p:cNvSpPr>
          <p:nvPr>
            <p:ph type="ftr" sz="quarter" idx="11"/>
          </p:nvPr>
        </p:nvSpPr>
        <p:spPr/>
        <p:txBody>
          <a:bodyPr/>
          <a:p>
            <a:endParaRPr lang="en-US"/>
          </a:p>
        </p:txBody>
      </p:sp>
      <p:sp>
        <p:nvSpPr>
          <p:cNvPr id="1049077" name="Slide Number Placeholder 5"/>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87" name=""/>
        <p:cNvGrpSpPr/>
        <p:nvPr/>
      </p:nvGrpSpPr>
      <p:grpSpPr>
        <a:xfrm>
          <a:off x="0" y="0"/>
          <a:ext cx="0" cy="0"/>
          <a:chOff x="0" y="0"/>
          <a:chExt cx="0" cy="0"/>
        </a:xfrm>
      </p:grpSpPr>
      <p:sp>
        <p:nvSpPr>
          <p:cNvPr id="1049062" name="Vertical Title 1"/>
          <p:cNvSpPr>
            <a:spLocks noGrp="1"/>
          </p:cNvSpPr>
          <p:nvPr>
            <p:ph type="title" orient="vert"/>
          </p:nvPr>
        </p:nvSpPr>
        <p:spPr>
          <a:xfrm>
            <a:off x="8724900" y="365125"/>
            <a:ext cx="2628900" cy="5811838"/>
          </a:xfrm>
        </p:spPr>
        <p:txBody>
          <a:bodyPr vert="eaVert"/>
          <a:p>
            <a:r>
              <a:rPr lang="en-US"/>
              <a:t>Click to edit Master title style</a:t>
            </a:r>
          </a:p>
        </p:txBody>
      </p:sp>
      <p:sp>
        <p:nvSpPr>
          <p:cNvPr id="1049063"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9064" name="Date Placeholder 3"/>
          <p:cNvSpPr>
            <a:spLocks noGrp="1"/>
          </p:cNvSpPr>
          <p:nvPr>
            <p:ph type="dt" sz="half" idx="10"/>
          </p:nvPr>
        </p:nvSpPr>
        <p:spPr/>
        <p:txBody>
          <a:bodyPr/>
          <a:p>
            <a:fld id="{846CE7D5-CF57-46EF-B807-FDD0502418D4}" type="datetimeFigureOut">
              <a:rPr lang="en-US" smtClean="0"/>
              <a:t>2/23/2026</a:t>
            </a:fld>
            <a:endParaRPr lang="en-US"/>
          </a:p>
        </p:txBody>
      </p:sp>
      <p:sp>
        <p:nvSpPr>
          <p:cNvPr id="1049065" name="Footer Placeholder 4"/>
          <p:cNvSpPr>
            <a:spLocks noGrp="1"/>
          </p:cNvSpPr>
          <p:nvPr>
            <p:ph type="ftr" sz="quarter" idx="11"/>
          </p:nvPr>
        </p:nvSpPr>
        <p:spPr/>
        <p:txBody>
          <a:bodyPr/>
          <a:p>
            <a:endParaRPr lang="en-US"/>
          </a:p>
        </p:txBody>
      </p:sp>
      <p:sp>
        <p:nvSpPr>
          <p:cNvPr id="1049066" name="Slide Number Placeholder 5"/>
          <p:cNvSpPr>
            <a:spLocks noGrp="1"/>
          </p:cNvSpPr>
          <p:nvPr>
            <p:ph type="sldNum" sz="quarter" idx="12"/>
          </p:nvPr>
        </p:nvSpPr>
        <p:spPr/>
        <p:txBody>
          <a:bodyPr/>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82000"/>
                  </a:schemeClr>
                </a:solidFill>
              </a:defRPr>
            </a:lvl1pPr>
          </a:lstStyle>
          <a:p>
            <a:fld id="{846CE7D5-CF57-46EF-B807-FDD0502418D4}" type="datetimeFigureOut">
              <a:rPr lang="en-US" smtClean="0"/>
              <a:t>2/23/2026</a:t>
            </a:fld>
            <a:endParaRPr lang="en-US"/>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82000"/>
                  </a:schemeClr>
                </a:solidFill>
              </a:defRPr>
            </a:lvl1pPr>
          </a:lstStyle>
          <a:p>
            <a:endParaRPr lang="en-US"/>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image" Target="../media/image5.png"/><Relationship Id="rId3" Type="http://schemas.openxmlformats.org/officeDocument/2006/relationships/slideLayout" Target="../slideLayouts/slideLayout2.xml"/><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hyperlink" Target="https://www.bbc.com/news/articles/cv2qq9e3592o" TargetMode="External"/><Relationship Id="rId2" Type="http://schemas.openxmlformats.org/officeDocument/2006/relationships/hyperlink" Target="https://patientsafetyj.com/article/142807-a-physics-tribute-to-james-reason" TargetMode="External"/><Relationship Id="rId3" Type="http://schemas.openxmlformats.org/officeDocument/2006/relationships/hyperlink" Target="https://bmjopenquality.bmj.com/content/14/4/e003432" TargetMode="External"/><Relationship Id="rId4" Type="http://schemas.openxmlformats.org/officeDocument/2006/relationships/hyperlink" Target="https://www.cqc.org.uk/publications/major-report/state-care/2024-2025/focus/maternity" TargetMode="External"/><Relationship Id="rId5" Type="http://schemas.openxmlformats.org/officeDocument/2006/relationships/hyperlink" Target="https://assets.publishing.service.gov.uk/government/uploads/system/uploads/attachment_data/file/1064302/Final-Ockenden-Report-web-accessible.pdf" TargetMode="External"/><Relationship Id="rId6"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hyperlink" Target="https://assets.publishing.service.gov.uk/government/uploads/system/uploads/attachment_data/file/1064302/Final-Ockenden-Report-web-accessible.pdf" TargetMode="External"/><Relationship Id="rId2" Type="http://schemas.openxmlformats.org/officeDocument/2006/relationships/hyperlink" Target="https://www.fieldfisher.com/en/injury-claims/insights/ockenden-inquiry-inadequate-investigation-into-bab" TargetMode="External"/><Relationship Id="rId3" Type="http://schemas.openxmlformats.org/officeDocument/2006/relationships/hyperlink" Target="https://news.sky.com/story/at-least-201-babies-and-nine-mothers-died-as-a-result-of-maternity-failings-at-shrewsbury-and-telford-nhs-trust-12578103" TargetMode="External"/><Relationship Id="rId4" Type="http://schemas.openxmlformats.org/officeDocument/2006/relationships/hyperlink" Target="http://www.england.nhs.uk" TargetMode="External"/><Relationship Id="rId5" Type="http://schemas.openxmlformats.org/officeDocument/2006/relationships/hyperlink" Target="https://www.england.nhs.uk/patient-safety/patient-safety-insight/incident-response-framework/" TargetMode="External"/><Relationship Id="rId6" Type="http://schemas.openxmlformats.org/officeDocument/2006/relationships/hyperlink" Target="https://www.england.nhs.uk/long-read/maternity-and-neonatal-infrastructure-review-findings/" TargetMode="External"/><Relationship Id="rId7"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hyperlink" Target="https://www.ockendenmaternityreview.org.uk/wp-content/uploads/2022/03/FINAL_INDEPENDENT_MATERNITY_REVIEW_OF_MATERNITY_SERVICES_REPORT.pdf" TargetMode="External"/><Relationship Id="rId2" Type="http://schemas.openxmlformats.org/officeDocument/2006/relationships/hyperlink" Target="https://macsphere.mcmaster.ca/items/6a727a58-4dd6-42eb-a54c-1af70d59efe0" TargetMode="External"/><Relationship Id="rId3" Type="http://schemas.openxmlformats.org/officeDocument/2006/relationships/hyperlink" Target="https://doi.org/10.1007/978-981-95-0339-1_6" TargetMode="External"/><Relationship Id="rId4" Type="http://schemas.openxmlformats.org/officeDocument/2006/relationships/hyperlink" Target="https://www.shropshirelive.com/news/2022/03/30/damning-report-reveals-scale-of-maternity-failures-at-the-shrewsbury-and-telford-hospital-nhs-trust/" TargetMode="External"/><Relationship Id="rId5" Type="http://schemas.openxmlformats.org/officeDocument/2006/relationships/hyperlink" Target="https://pmc.ncbi.nlm.nih.gov/articles/PMC8514562" TargetMode="External"/><Relationship Id="rId6"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25" name=""/>
        <p:cNvGrpSpPr/>
        <p:nvPr/>
      </p:nvGrpSpPr>
      <p:grpSpPr>
        <a:xfrm>
          <a:off x="0" y="0"/>
          <a:ext cx="0" cy="0"/>
          <a:chOff x="0" y="0"/>
          <a:chExt cx="0" cy="0"/>
        </a:xfrm>
      </p:grpSpPr>
      <p:sp useBgFill="1">
        <p:nvSpPr>
          <p:cNvPr id="1048586" name="Rectangle 100"/>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7" name="Rectangle 102"/>
          <p:cNvSpPr>
            <a:spLocks noChangeAspect="1" noMove="1" noResize="1" noRot="1" noGrp="1" noAdjustHandles="1" noEditPoints="1" noChangeArrowheads="1" noChangeShapeType="1" noTextEdit="1"/>
          </p:cNvSpPr>
          <p:nvPr/>
        </p:nvSpPr>
        <p:spPr>
          <a:xfrm flipH="1">
            <a:off x="0" y="-3"/>
            <a:ext cx="12192000" cy="6858000"/>
          </a:xfrm>
          <a:prstGeom prst="rect"/>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8" name="Rectangle 104"/>
          <p:cNvSpPr>
            <a:spLocks noChangeAspect="1" noMove="1" noResize="1" noRot="1" noGrp="1" noAdjustHandles="1" noEditPoints="1" noChangeArrowheads="1" noChangeShapeType="1" noTextEdit="1"/>
          </p:cNvSpPr>
          <p:nvPr/>
        </p:nvSpPr>
        <p:spPr>
          <a:xfrm flipH="1">
            <a:off x="480861" y="0"/>
            <a:ext cx="7661934" cy="6858000"/>
          </a:xfrm>
          <a:prstGeom prst="rect"/>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9" name="Rectangle 106"/>
          <p:cNvSpPr>
            <a:spLocks noChangeAspect="1" noMove="1" noResize="1" noRot="1" noGrp="1" noAdjustHandles="1" noEditPoints="1" noChangeArrowheads="1" noChangeShapeType="1" noTextEdit="1"/>
          </p:cNvSpPr>
          <p:nvPr/>
        </p:nvSpPr>
        <p:spPr>
          <a:xfrm rot="10800000" flipH="1">
            <a:off x="480862" y="-6"/>
            <a:ext cx="11711138" cy="6410334"/>
          </a:xfrm>
          <a:prstGeom prst="rect"/>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0" name="Title 1"/>
          <p:cNvSpPr>
            <a:spLocks noGrp="1"/>
          </p:cNvSpPr>
          <p:nvPr>
            <p:ph type="ctrTitle"/>
          </p:nvPr>
        </p:nvSpPr>
        <p:spPr>
          <a:xfrm>
            <a:off x="699236" y="387525"/>
            <a:ext cx="9632430" cy="1125212"/>
          </a:xfrm>
        </p:spPr>
        <p:txBody>
          <a:bodyPr anchor="b">
            <a:normAutofit fontScale="90000"/>
          </a:bodyPr>
          <a:p>
            <a:r>
              <a:rPr b="1" sz="3000" i="1" lang="en-US">
                <a:solidFill>
                  <a:srgbClr val="FFFFFF"/>
                </a:solidFill>
                <a:latin typeface="Times New Roman"/>
                <a:cs typeface="Times New Roman"/>
              </a:rPr>
              <a:t>Quality Failures in Maternity Care: Shrewsbury &amp; Telford NHS Trust</a:t>
            </a:r>
            <a:br>
              <a:rPr b="1" sz="3000" i="1" lang="en-US">
                <a:latin typeface="Times New Roman"/>
                <a:cs typeface="Times New Roman"/>
              </a:rPr>
            </a:br>
            <a:endParaRPr b="1" sz="3000" i="1" lang="en-US">
              <a:solidFill>
                <a:srgbClr val="FFFFFF"/>
              </a:solidFill>
              <a:latin typeface="Times New Roman"/>
              <a:cs typeface="Times New Roman"/>
            </a:endParaRPr>
          </a:p>
        </p:txBody>
      </p:sp>
      <p:sp>
        <p:nvSpPr>
          <p:cNvPr id="1048591" name="Rectangle 108"/>
          <p:cNvSpPr>
            <a:spLocks noChangeAspect="1" noMove="1" noResize="1" noRot="1" noGrp="1" noAdjustHandles="1" noEditPoints="1" noChangeArrowheads="1" noChangeShapeType="1" noTextEdit="1"/>
          </p:cNvSpPr>
          <p:nvPr/>
        </p:nvSpPr>
        <p:spPr>
          <a:xfrm rot="16200000">
            <a:off x="4844797" y="-489206"/>
            <a:ext cx="2502408" cy="12191998"/>
          </a:xfrm>
          <a:prstGeom prst="rect"/>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2" name="Subtitle 2"/>
          <p:cNvSpPr>
            <a:spLocks noGrp="1"/>
          </p:cNvSpPr>
          <p:nvPr>
            <p:ph type="subTitle" idx="1"/>
          </p:nvPr>
        </p:nvSpPr>
        <p:spPr>
          <a:xfrm>
            <a:off x="1127208" y="4756265"/>
            <a:ext cx="4393278" cy="1244483"/>
          </a:xfrm>
        </p:spPr>
        <p:txBody>
          <a:bodyPr anchor="t" bIns="45720" lIns="91440" rIns="91440" rtlCol="0" tIns="45720" vert="horz">
            <a:normAutofit/>
          </a:bodyPr>
          <a:p>
            <a:pPr algn="l">
              <a:buChar char="•"/>
            </a:pPr>
            <a:r>
              <a:rPr dirty="0" sz="1400" lang="en-US">
                <a:solidFill>
                  <a:schemeClr val="bg1"/>
                </a:solidFill>
                <a:ea typeface="+mn-lt"/>
                <a:cs typeface="+mn-lt"/>
              </a:rPr>
              <a:t>Name: Vidhi Prajapati </a:t>
            </a:r>
            <a:endParaRPr sz="1400" lang="en-US">
              <a:solidFill>
                <a:schemeClr val="bg1"/>
              </a:solidFill>
              <a:latin typeface="Times New Roman"/>
              <a:cs typeface="Times New Roman"/>
            </a:endParaRPr>
          </a:p>
          <a:p>
            <a:pPr algn="l">
              <a:buChar char="•"/>
            </a:pPr>
            <a:r>
              <a:rPr sz="1400" lang="en-US">
                <a:solidFill>
                  <a:schemeClr val="bg1"/>
                </a:solidFill>
                <a:ea typeface="+mn-lt"/>
                <a:cs typeface="+mn-lt"/>
              </a:rPr>
              <a:t>Student number: 2506527</a:t>
            </a:r>
            <a:endParaRPr sz="1400" lang="en-US">
              <a:solidFill>
                <a:schemeClr val="bg1"/>
              </a:solidFill>
            </a:endParaRPr>
          </a:p>
          <a:p>
            <a:pPr algn="l">
              <a:buChar char="•"/>
            </a:pPr>
            <a:r>
              <a:rPr dirty="0" sz="1400" lang="en-US">
                <a:solidFill>
                  <a:schemeClr val="bg1"/>
                </a:solidFill>
                <a:ea typeface="+mn-lt"/>
                <a:cs typeface="+mn-lt"/>
              </a:rPr>
              <a:t>Lecturer’s Name: Dr Fahad khan</a:t>
            </a:r>
            <a:endParaRPr sz="1400" lang="en-US">
              <a:solidFill>
                <a:schemeClr val="bg1"/>
              </a:solidFill>
            </a:endParaRPr>
          </a:p>
          <a:p>
            <a:pPr algn="l">
              <a:buChar char="•"/>
            </a:pPr>
            <a:r>
              <a:rPr altLang="en" dirty="0" sz="1400" lang="en-US">
                <a:solidFill>
                  <a:schemeClr val="bg1"/>
                </a:solidFill>
                <a:ea typeface="+mn-lt"/>
                <a:cs typeface="+mn-lt"/>
              </a:rPr>
              <a:t> </a:t>
            </a:r>
            <a:r>
              <a:rPr altLang="en" dirty="0" sz="1400" lang="en-US">
                <a:solidFill>
                  <a:schemeClr val="bg1"/>
                </a:solidFill>
                <a:ea typeface="+mn-lt"/>
                <a:cs typeface="+mn-lt"/>
              </a:rPr>
              <a:t>Module</a:t>
            </a:r>
            <a:r>
              <a:rPr altLang="en" dirty="0" sz="1400" lang="en-US">
                <a:solidFill>
                  <a:schemeClr val="bg1"/>
                </a:solidFill>
                <a:ea typeface="+mn-lt"/>
                <a:cs typeface="+mn-lt"/>
              </a:rPr>
              <a:t> </a:t>
            </a:r>
            <a:r>
              <a:rPr altLang="en" dirty="0" sz="1400" lang="en-US">
                <a:solidFill>
                  <a:schemeClr val="bg1"/>
                </a:solidFill>
                <a:ea typeface="+mn-lt"/>
                <a:cs typeface="+mn-lt"/>
              </a:rPr>
              <a:t>-</a:t>
            </a:r>
            <a:r>
              <a:rPr altLang="en" dirty="0" sz="1400" lang="en-US">
                <a:solidFill>
                  <a:schemeClr val="bg1"/>
                </a:solidFill>
                <a:ea typeface="+mn-lt"/>
                <a:cs typeface="+mn-lt"/>
              </a:rPr>
              <a:t> </a:t>
            </a:r>
            <a:r>
              <a:rPr altLang="en" dirty="0" sz="1400" lang="en-US">
                <a:solidFill>
                  <a:schemeClr val="bg1"/>
                </a:solidFill>
                <a:ea typeface="+mn-lt"/>
                <a:cs typeface="+mn-lt"/>
              </a:rPr>
              <a:t>Quality Assurance and Service </a:t>
            </a:r>
            <a:r>
              <a:rPr altLang="en" dirty="0" sz="1400" lang="en-US">
                <a:solidFill>
                  <a:schemeClr val="bg1"/>
                </a:solidFill>
                <a:ea typeface="+mn-lt"/>
                <a:cs typeface="+mn-lt"/>
              </a:rPr>
              <a:t>Improvements</a:t>
            </a:r>
            <a:r>
              <a:rPr altLang="en" dirty="0" sz="1400" lang="en-US">
                <a:solidFill>
                  <a:schemeClr val="bg1"/>
                </a:solidFill>
                <a:ea typeface="+mn-lt"/>
                <a:cs typeface="+mn-lt"/>
              </a:rPr>
              <a:t> </a:t>
            </a:r>
            <a:r>
              <a:rPr altLang="en" sz="1400" lang="en-US">
                <a:solidFill>
                  <a:schemeClr val="bg1"/>
                </a:solidFill>
              </a:rPr>
              <a:t>LCHS7006</a:t>
            </a:r>
            <a:endParaRPr sz="1400" lang="en-US">
              <a:solidFill>
                <a:schemeClr val="bg1"/>
              </a:solidFill>
            </a:endParaRPr>
          </a:p>
          <a:p>
            <a:pPr algn="l" indent="-171450" marL="171450">
              <a:buChar char="•"/>
            </a:pPr>
            <a:endParaRPr dirty="0" sz="3600" lang="en-US">
              <a:solidFill>
                <a:schemeClr val="bg1"/>
              </a:solidFill>
              <a:latin typeface="Times New Roman"/>
              <a:cs typeface="Times New Roman"/>
            </a:endParaRPr>
          </a:p>
        </p:txBody>
      </p:sp>
      <p:sp>
        <p:nvSpPr>
          <p:cNvPr id="1048593" name="Oval 110"/>
          <p:cNvSpPr>
            <a:spLocks noChangeAspect="1" noMove="1" noResize="1" noRot="1" noGrp="1" noAdjustHandles="1" noEditPoints="1" noChangeArrowheads="1" noChangeShapeType="1" noTextEdit="1"/>
          </p:cNvSpPr>
          <p:nvPr/>
        </p:nvSpPr>
        <p:spPr>
          <a:xfrm>
            <a:off x="6390589" y="1062544"/>
            <a:ext cx="4756162" cy="4756162"/>
          </a:xfrm>
          <a:prstGeom prst="ellipse"/>
        </p:spPr>
        <p:style>
          <a:lnRef idx="2">
            <a:schemeClr val="accent1"/>
          </a:lnRef>
          <a:fillRef idx="1">
            <a:schemeClr val="lt1"/>
          </a:fillRef>
          <a:effectRef idx="0">
            <a:schemeClr val="accent1"/>
          </a:effectRef>
          <a:fontRef idx="minor">
            <a:schemeClr val="dk1"/>
          </a:fontRef>
        </p:style>
        <p:txBody>
          <a:bodyPr anchor="ctr" rtlCol="0"/>
          <a:p>
            <a:pPr algn="ctr"/>
            <a:endParaRPr lang="en-US"/>
          </a:p>
        </p:txBody>
      </p:sp>
      <p:pic>
        <p:nvPicPr>
          <p:cNvPr id="2097152" name="Picture 3" descr="A blue and white logo  AI-generated content may be incorrect."/>
          <p:cNvPicPr>
            <a:picLocks noChangeAspect="1"/>
          </p:cNvPicPr>
          <p:nvPr/>
        </p:nvPicPr>
        <p:blipFill>
          <a:blip xmlns:r="http://schemas.openxmlformats.org/officeDocument/2006/relationships" r:embed="rId1"/>
          <a:stretch>
            <a:fillRect/>
          </a:stretch>
        </p:blipFill>
        <p:spPr>
          <a:xfrm>
            <a:off x="6920559" y="2462799"/>
            <a:ext cx="3737164" cy="1946689"/>
          </a:xfrm>
          <a:prstGeom prst="rect"/>
        </p:spPr>
      </p:pic>
      <p:sp>
        <p:nvSpPr>
          <p:cNvPr id="1048594" name="TextBox 5"/>
          <p:cNvSpPr txBox="1"/>
          <p:nvPr/>
        </p:nvSpPr>
        <p:spPr>
          <a:xfrm>
            <a:off x="929014" y="1998945"/>
            <a:ext cx="4780768" cy="1767840"/>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r>
              <a:rPr baseline="0" b="1" sz="2700" i="1" lang="en-US">
                <a:solidFill>
                  <a:srgbClr val="FFFFFF"/>
                </a:solidFill>
                <a:latin typeface="Times New Roman"/>
              </a:rPr>
              <a:t>A Critical Analysis of Root Causes, Policy Issues, and Service Provision Impact</a:t>
            </a:r>
            <a:r>
              <a:rPr sz="2700">
                <a:latin typeface="Times New Roman"/>
                <a:ea typeface="Times New Roman"/>
                <a:cs typeface="Times New Roman"/>
              </a:rPr>
              <a:t>​</a:t>
            </a:r>
            <a:endParaRPr lang="en-US"/>
          </a:p>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5" name=""/>
        <p:cNvGrpSpPr/>
        <p:nvPr/>
      </p:nvGrpSpPr>
      <p:grpSpPr>
        <a:xfrm>
          <a:off x="0" y="0"/>
          <a:ext cx="0" cy="0"/>
          <a:chOff x="0" y="0"/>
          <a:chExt cx="0" cy="0"/>
        </a:xfrm>
      </p:grpSpPr>
      <p:sp useBgFill="1">
        <p:nvSpPr>
          <p:cNvPr id="1048600" name="Rectangle 372"/>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01" name="Title 1"/>
          <p:cNvSpPr>
            <a:spLocks noGrp="1"/>
          </p:cNvSpPr>
          <p:nvPr>
            <p:ph type="title"/>
          </p:nvPr>
        </p:nvSpPr>
        <p:spPr>
          <a:xfrm>
            <a:off x="4334529" y="577193"/>
            <a:ext cx="3527425" cy="825878"/>
          </a:xfrm>
        </p:spPr>
        <p:txBody>
          <a:bodyPr anchor="t">
            <a:normAutofit fontScale="90000"/>
          </a:bodyPr>
          <a:p>
            <a:r>
              <a:rPr b="1" sz="4000" lang="en-US">
                <a:latin typeface="Times New Roman"/>
                <a:cs typeface="Times New Roman"/>
              </a:rPr>
              <a:t>Table of Content</a:t>
            </a:r>
            <a:endParaRPr sz="4000" lang="en-US"/>
          </a:p>
        </p:txBody>
      </p:sp>
      <p:sp>
        <p:nvSpPr>
          <p:cNvPr id="1048602" name="Content Placeholder 2"/>
          <p:cNvSpPr>
            <a:spLocks noGrp="1"/>
          </p:cNvSpPr>
          <p:nvPr>
            <p:ph idx="1"/>
          </p:nvPr>
        </p:nvSpPr>
        <p:spPr>
          <a:xfrm>
            <a:off x="1613787" y="1395223"/>
            <a:ext cx="9496798" cy="5315911"/>
          </a:xfrm>
        </p:spPr>
        <p:txBody>
          <a:bodyPr anchor="t" bIns="45720" lIns="91440" rIns="91440" rtlCol="0" tIns="45720" vert="horz">
            <a:noAutofit/>
          </a:bodyPr>
          <a:p>
            <a:pPr>
              <a:buFont typeface="Wingdings" panose="020B0604020202020204" pitchFamily="34" charset="0"/>
              <a:buChar char="Ø"/>
            </a:pPr>
            <a:r>
              <a:rPr sz="2000" lang="en-US">
                <a:solidFill>
                  <a:schemeClr val="tx1">
                    <a:alpha val="80000"/>
                  </a:schemeClr>
                </a:solidFill>
                <a:latin typeface="Times New Roman"/>
                <a:cs typeface="Times New Roman"/>
              </a:rPr>
              <a:t>Slide 3: Introduction / Overview of the Case Study</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4: Case Background</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5: Quality Assurance Relevance</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6: Why Did the System Fail?</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7: Swiss Cheese Model – Systems Failure (Compulsory) </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8: Swiss Cheese Model – Layers of Failure</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9: Benchmarking Gaps – National Standards vs Performance</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10: National Standards vs Maternity Service Performance </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11:Component 2: Introduction &amp; Case Background</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12: Relevance to Quality Assurance and Service Improvement </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13: Contributing Factors To System Failure </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14: Impact, Strategic Improvement &amp; Critical Conclusion</a:t>
            </a:r>
            <a:endParaRPr sz="2000" lang="en-US">
              <a:solidFill>
                <a:schemeClr val="tx1">
                  <a:alpha val="80000"/>
                </a:schemeClr>
              </a:solidFill>
            </a:endParaRPr>
          </a:p>
          <a:p>
            <a:pPr>
              <a:buFont typeface="Wingdings" panose="020B0604020202020204" pitchFamily="34" charset="0"/>
              <a:buChar char="Ø"/>
            </a:pPr>
            <a:r>
              <a:rPr sz="2000" lang="en-US">
                <a:solidFill>
                  <a:schemeClr val="tx1">
                    <a:alpha val="80000"/>
                  </a:schemeClr>
                </a:solidFill>
                <a:latin typeface="Times New Roman"/>
                <a:cs typeface="Times New Roman"/>
              </a:rPr>
              <a:t>Slide 15: Reference list</a:t>
            </a:r>
            <a:endParaRPr sz="2000" lang="en-US">
              <a:solidFill>
                <a:schemeClr val="tx1">
                  <a:alpha val="80000"/>
                </a:schemeClr>
              </a:solidFill>
            </a:endParaRPr>
          </a:p>
        </p:txBody>
      </p:sp>
      <p:grpSp>
        <p:nvGrpSpPr>
          <p:cNvPr id="36" name="Group 374"/>
          <p:cNvGrpSpPr>
            <a:grpSpLocks noMove="1" noResize="1" noRot="1" noGrp="1" noChangeAspect="1"/>
          </p:cNvGrpSpPr>
          <p:nvPr/>
        </p:nvGrpSpPr>
        <p:grpSpPr>
          <a:xfrm>
            <a:off x="11479015" y="0"/>
            <a:ext cx="712985" cy="6858000"/>
            <a:chOff x="11479015" y="0"/>
            <a:chExt cx="712985" cy="6858000"/>
          </a:xfrm>
          <a:effectLst>
            <a:outerShdw algn="ctr" blurRad="381000" dir="10800000" dist="152400" rotWithShape="0">
              <a:schemeClr val="bg1">
                <a:alpha val="10000"/>
              </a:schemeClr>
            </a:outerShdw>
          </a:effectLst>
        </p:grpSpPr>
        <p:sp>
          <p:nvSpPr>
            <p:cNvPr id="1048603" name="Freeform: Shape 375"/>
            <p:cNvSpPr/>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8604" name="Freeform: Shape 376"/>
            <p:cNvSpPr/>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xmlns:r="http://schemas.openxmlformats.org/officeDocument/2006/relationships" r:embed="rId1">
                <a:alphaModFix amt="57000"/>
              </a:blip>
              <a:tile algn="tl" flip="none" sx="100000" sy="100000" tx="0" ty="0"/>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spTree>
  </p:cSld>
  <p:clrMapOvr>
    <a:overrideClrMapping accent1="accent1" accent2="accent2" accent3="accent3" accent4="accent4" accent5="accent5" accent6="accent6" bg1="dk1" bg2="dk2" tx1="lt1" tx2="lt2"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37" name=""/>
        <p:cNvGrpSpPr/>
        <p:nvPr/>
      </p:nvGrpSpPr>
      <p:grpSpPr>
        <a:xfrm>
          <a:off x="0" y="0"/>
          <a:ext cx="0" cy="0"/>
          <a:chOff x="0" y="0"/>
          <a:chExt cx="0" cy="0"/>
        </a:xfrm>
      </p:grpSpPr>
      <p:sp>
        <p:nvSpPr>
          <p:cNvPr id="1048605" name="Title 1"/>
          <p:cNvSpPr>
            <a:spLocks noGrp="1"/>
          </p:cNvSpPr>
          <p:nvPr>
            <p:ph type="title"/>
          </p:nvPr>
        </p:nvSpPr>
        <p:spPr>
          <a:xfrm>
            <a:off x="7910283" y="741391"/>
            <a:ext cx="3397017" cy="1616203"/>
          </a:xfrm>
        </p:spPr>
        <p:txBody>
          <a:bodyPr anchor="b">
            <a:normAutofit/>
          </a:bodyPr>
          <a:p>
            <a:r>
              <a:rPr b="1" sz="3200" lang="en-US">
                <a:solidFill>
                  <a:schemeClr val="bg1"/>
                </a:solidFill>
                <a:latin typeface="Times New Roman"/>
                <a:cs typeface="Times New Roman"/>
              </a:rPr>
              <a:t> Introduction and Case Background</a:t>
            </a:r>
            <a:endParaRPr sz="3200" lang="en-US">
              <a:solidFill>
                <a:schemeClr val="bg1"/>
              </a:solidFill>
              <a:latin typeface="Times New Roman"/>
              <a:cs typeface="Times New Roman"/>
            </a:endParaRPr>
          </a:p>
        </p:txBody>
      </p:sp>
      <p:pic>
        <p:nvPicPr>
          <p:cNvPr id="2097153" name="Picture 11" descr="Shrewsbury baby deaths: 'It was difficult to be a midwife here' - BBC News"/>
          <p:cNvPicPr>
            <a:picLocks noChangeAspect="1"/>
          </p:cNvPicPr>
          <p:nvPr/>
        </p:nvPicPr>
        <p:blipFill>
          <a:blip xmlns:r="http://schemas.openxmlformats.org/officeDocument/2006/relationships" r:embed="rId1"/>
          <a:srcRect r="12340"/>
          <a:stretch>
            <a:fillRect/>
          </a:stretch>
        </p:blipFill>
        <p:spPr>
          <a:xfrm>
            <a:off x="358021" y="574854"/>
            <a:ext cx="6406903" cy="5043096"/>
          </a:xfrm>
          <a:prstGeom prst="rect"/>
        </p:spPr>
      </p:pic>
      <p:grpSp>
        <p:nvGrpSpPr>
          <p:cNvPr id="38" name="Group 771"/>
          <p:cNvGrpSpPr>
            <a:grpSpLocks noMove="1" noResize="1" noRot="1" noGrp="1" noChangeAspect="1"/>
          </p:cNvGrpSpPr>
          <p:nvPr/>
        </p:nvGrpSpPr>
        <p:grpSpPr>
          <a:xfrm>
            <a:off x="884697" y="5858828"/>
            <a:ext cx="6406903" cy="123363"/>
            <a:chOff x="7015162" y="5858828"/>
            <a:chExt cx="4300544" cy="123363"/>
          </a:xfrm>
        </p:grpSpPr>
        <p:sp>
          <p:nvSpPr>
            <p:cNvPr id="1048606" name="Rectangle 769"/>
            <p:cNvSpPr/>
            <p:nvPr/>
          </p:nvSpPr>
          <p:spPr>
            <a:xfrm rot="16200000">
              <a:off x="9103753" y="3770237"/>
              <a:ext cx="123362" cy="4300544"/>
            </a:xfrm>
            <a:prstGeom prst="rect"/>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07" name="Rectangle 773"/>
            <p:cNvSpPr/>
            <p:nvPr/>
          </p:nvSpPr>
          <p:spPr>
            <a:xfrm rot="16200000">
              <a:off x="10209789" y="4876274"/>
              <a:ext cx="123362" cy="2088471"/>
            </a:xfrm>
            <a:prstGeom prst="rect"/>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608" name="Content Placeholder 7"/>
          <p:cNvSpPr>
            <a:spLocks noGrp="1"/>
          </p:cNvSpPr>
          <p:nvPr>
            <p:ph idx="1"/>
          </p:nvPr>
        </p:nvSpPr>
        <p:spPr>
          <a:xfrm>
            <a:off x="7316373" y="2533476"/>
            <a:ext cx="3988121" cy="3391803"/>
          </a:xfrm>
        </p:spPr>
        <p:txBody>
          <a:bodyPr anchor="t" bIns="45720" lIns="91440" rIns="91440" rtlCol="0" tIns="45720" vert="horz">
            <a:normAutofit/>
          </a:bodyPr>
          <a:p>
            <a:r>
              <a:rPr sz="1400" lang="en-US">
                <a:solidFill>
                  <a:schemeClr val="bg1"/>
                </a:solidFill>
                <a:latin typeface="Times New Roman"/>
                <a:cs typeface="Times New Roman"/>
              </a:rPr>
              <a:t>In a study conducted by the Ockenden Maternity Review (2022), the failures in maternity care were evaluated in Shrewsbury and Telford Hospital NHS Trust.</a:t>
            </a:r>
          </a:p>
          <a:p>
            <a:r>
              <a:rPr sz="1400" lang="en-US">
                <a:solidFill>
                  <a:schemeClr val="bg1"/>
                </a:solidFill>
                <a:latin typeface="Times New Roman"/>
                <a:cs typeface="Times New Roman"/>
              </a:rPr>
              <a:t>It affected over 1,486 families, killed at least 201 babies and nine mothers as a result of substandard care (Johnson, 2022).</a:t>
            </a:r>
            <a:endParaRPr sz="1400" lang="en-US">
              <a:solidFill>
                <a:schemeClr val="bg1"/>
              </a:solidFill>
            </a:endParaRPr>
          </a:p>
          <a:p>
            <a:r>
              <a:rPr sz="1400" lang="en-US">
                <a:solidFill>
                  <a:schemeClr val="bg1"/>
                </a:solidFill>
                <a:latin typeface="Times New Roman"/>
                <a:cs typeface="Times New Roman"/>
              </a:rPr>
              <a:t>The case describes weak leadership, key systematic flaws in governance, safety monitoring and regulation, which casts a grave question on the quality assurance area in NHS maternity services.</a:t>
            </a:r>
            <a:endParaRPr sz="1400" lang="en-US">
              <a:solidFill>
                <a:schemeClr val="bg1"/>
              </a:solidFill>
            </a:endParaRPr>
          </a:p>
          <a:p>
            <a:endParaRPr sz="1400" lang="en-US">
              <a:solidFill>
                <a:schemeClr val="bg1"/>
              </a:solidFill>
              <a:latin typeface="Times New Roman"/>
              <a:cs typeface="Times New Roman"/>
            </a:endParaRPr>
          </a:p>
        </p:txBody>
      </p:sp>
      <p:sp>
        <p:nvSpPr>
          <p:cNvPr id="1048609" name="TextBox 9"/>
          <p:cNvSpPr txBox="1"/>
          <p:nvPr/>
        </p:nvSpPr>
        <p:spPr>
          <a:xfrm>
            <a:off x="515471" y="6174441"/>
            <a:ext cx="6096000" cy="276999"/>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pPr algn="just"/>
            <a:r>
              <a:rPr dirty="0" sz="1200" lang="en-US">
                <a:solidFill>
                  <a:schemeClr val="bg1"/>
                </a:solidFill>
                <a:latin typeface="Times New Roman"/>
                <a:cs typeface="Times New Roman"/>
              </a:rPr>
              <a:t>Source (Baker, 2023)</a:t>
            </a:r>
            <a:endParaRPr dirty="0" lang="en-US">
              <a:solidFill>
                <a:schemeClr val="bg1"/>
              </a:solidFill>
              <a:latin typeface="Aptos" panose="020B0004020202020204"/>
              <a:cs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41" name=""/>
        <p:cNvGrpSpPr/>
        <p:nvPr/>
      </p:nvGrpSpPr>
      <p:grpSpPr>
        <a:xfrm>
          <a:off x="0" y="0"/>
          <a:ext cx="0" cy="0"/>
          <a:chOff x="0" y="0"/>
          <a:chExt cx="0" cy="0"/>
        </a:xfrm>
      </p:grpSpPr>
      <p:sp>
        <p:nvSpPr>
          <p:cNvPr id="1048613" name="Rectangle 55"/>
          <p:cNvSpPr>
            <a:spLocks noChangeAspect="1" noMove="1" noResize="1" noRot="1" noGrp="1" noAdjustHandles="1" noEditPoints="1" noChangeArrowheads="1" noChangeShapeType="1" noTextEdit="1"/>
          </p:cNvSpPr>
          <p:nvPr/>
        </p:nvSpPr>
        <p:spPr>
          <a:xfrm>
            <a:off x="0" y="0"/>
            <a:ext cx="12192000" cy="6858000"/>
          </a:xfrm>
          <a:prstGeom prst="rect"/>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solidFill>
                <a:schemeClr val="bg1"/>
              </a:solidFill>
            </a:endParaRPr>
          </a:p>
        </p:txBody>
      </p:sp>
      <p:sp>
        <p:nvSpPr>
          <p:cNvPr id="1048614" name="Title 1"/>
          <p:cNvSpPr>
            <a:spLocks noGrp="1"/>
          </p:cNvSpPr>
          <p:nvPr>
            <p:ph type="title"/>
          </p:nvPr>
        </p:nvSpPr>
        <p:spPr>
          <a:xfrm>
            <a:off x="838200" y="448721"/>
            <a:ext cx="4707671" cy="1225650"/>
          </a:xfrm>
        </p:spPr>
        <p:txBody>
          <a:bodyPr anchor="b">
            <a:normAutofit/>
          </a:bodyPr>
          <a:p>
            <a:r>
              <a:rPr b="1" sz="3800" lang="en-US">
                <a:solidFill>
                  <a:schemeClr val="bg1"/>
                </a:solidFill>
                <a:latin typeface="Times New Roman"/>
                <a:cs typeface="Times New Roman"/>
              </a:rPr>
              <a:t>Case Background</a:t>
            </a:r>
            <a:endParaRPr sz="3800" lang="en-US">
              <a:solidFill>
                <a:schemeClr val="bg1"/>
              </a:solidFill>
            </a:endParaRPr>
          </a:p>
        </p:txBody>
      </p:sp>
      <p:cxnSp>
        <p:nvCxnSpPr>
          <p:cNvPr id="3145728" name="Straight Connector 56"/>
          <p:cNvCxnSpPr>
            <a:cxnSpLocks noChangeAspect="1" noMove="1" noResize="1" noRot="1" noGrp="1" noAdjustHandles="1" noEditPoints="1" noChangeArrowheads="1" noChangeShapeType="1"/>
          </p:cNvCxnSpPr>
          <p:nvPr/>
        </p:nvCxnSpPr>
        <p:spPr>
          <a:xfrm flipH="1">
            <a:off x="831873" y="1749756"/>
            <a:ext cx="4718304"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15" name="Content Placeholder 2"/>
          <p:cNvSpPr>
            <a:spLocks noGrp="1"/>
          </p:cNvSpPr>
          <p:nvPr>
            <p:ph idx="1"/>
          </p:nvPr>
        </p:nvSpPr>
        <p:spPr>
          <a:xfrm>
            <a:off x="897769" y="1909192"/>
            <a:ext cx="4586513" cy="3647710"/>
          </a:xfrm>
        </p:spPr>
        <p:txBody>
          <a:bodyPr bIns="45720" lIns="91440" rIns="91440" rtlCol="0" tIns="45720" vert="horz">
            <a:normAutofit/>
          </a:bodyPr>
          <a:p>
            <a:pPr>
              <a:buFont typeface="Arial"/>
              <a:buChar char="•"/>
            </a:pPr>
            <a:r>
              <a:rPr sz="1700" lang="en-US">
                <a:solidFill>
                  <a:schemeClr val="bg1"/>
                </a:solidFill>
                <a:latin typeface="Times New Roman"/>
                <a:cs typeface="Times New Roman"/>
              </a:rPr>
              <a:t>This was found as repeated failures in fetal monitoring, escalation and incident investigations by the Ockenden Review (Ockenden, 2022a).</a:t>
            </a:r>
          </a:p>
          <a:p>
            <a:pPr>
              <a:buFont typeface="Arial"/>
              <a:buChar char="•"/>
            </a:pPr>
            <a:r>
              <a:rPr sz="1700" lang="en-US">
                <a:solidFill>
                  <a:schemeClr val="bg1"/>
                </a:solidFill>
                <a:latin typeface="Times New Roman"/>
                <a:cs typeface="Times New Roman"/>
              </a:rPr>
              <a:t>There were poor clinical governance systems, and serious incidents were frequently downplayed by internal reviews.</a:t>
            </a:r>
            <a:endParaRPr sz="1700" lang="en-US">
              <a:solidFill>
                <a:schemeClr val="bg1"/>
              </a:solidFill>
            </a:endParaRPr>
          </a:p>
          <a:p>
            <a:pPr>
              <a:buFont typeface="Arial"/>
              <a:buChar char="•"/>
            </a:pPr>
            <a:r>
              <a:rPr sz="1700" lang="en-US">
                <a:solidFill>
                  <a:schemeClr val="bg1"/>
                </a:solidFill>
                <a:latin typeface="Times New Roman"/>
                <a:cs typeface="Times New Roman"/>
              </a:rPr>
              <a:t>The concerns of the staff were overlooked, and the national maternity safety provisions were not adhered to every time.</a:t>
            </a:r>
            <a:endParaRPr sz="1700" lang="en-US">
              <a:solidFill>
                <a:schemeClr val="bg1"/>
              </a:solidFill>
            </a:endParaRPr>
          </a:p>
          <a:p>
            <a:pPr>
              <a:buFont typeface="Arial"/>
              <a:buChar char="•"/>
            </a:pPr>
            <a:r>
              <a:rPr sz="1700" lang="en-US">
                <a:solidFill>
                  <a:schemeClr val="bg1"/>
                </a:solidFill>
                <a:latin typeface="Times New Roman"/>
                <a:cs typeface="Times New Roman"/>
              </a:rPr>
              <a:t>Unsafe practices were allowed to thrive over decades, due to bad leadership and an entrenched organisational culture.</a:t>
            </a:r>
            <a:endParaRPr sz="1700" lang="en-US">
              <a:solidFill>
                <a:schemeClr val="bg1"/>
              </a:solidFill>
            </a:endParaRPr>
          </a:p>
        </p:txBody>
      </p:sp>
      <p:cxnSp>
        <p:nvCxnSpPr>
          <p:cNvPr id="3145729" name="Straight Connector 57"/>
          <p:cNvCxnSpPr>
            <a:cxnSpLocks noChangeAspect="1" noMove="1" noResize="1" noRot="1" noGrp="1" noAdjustHandles="1" noEditPoints="1" noChangeArrowheads="1" noChangeShapeType="1"/>
          </p:cNvCxnSpPr>
          <p:nvPr/>
        </p:nvCxnSpPr>
        <p:spPr>
          <a:xfrm flipH="1">
            <a:off x="834027" y="5707672"/>
            <a:ext cx="4713997"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97154" name="Picture 3" descr="A logo for a hospital  AI-generated content may be incorrect."/>
          <p:cNvPicPr>
            <a:picLocks noChangeAspect="1"/>
          </p:cNvPicPr>
          <p:nvPr/>
        </p:nvPicPr>
        <p:blipFill>
          <a:blip xmlns:r="http://schemas.openxmlformats.org/officeDocument/2006/relationships" r:embed="rId1"/>
          <a:stretch>
            <a:fillRect/>
          </a:stretch>
        </p:blipFill>
        <p:spPr>
          <a:xfrm>
            <a:off x="6525453" y="693426"/>
            <a:ext cx="5666547" cy="5471148"/>
          </a:xfrm>
          <a:prstGeom prst="rec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44" name=""/>
        <p:cNvGrpSpPr/>
        <p:nvPr/>
      </p:nvGrpSpPr>
      <p:grpSpPr>
        <a:xfrm>
          <a:off x="0" y="0"/>
          <a:ext cx="0" cy="0"/>
          <a:chOff x="0" y="0"/>
          <a:chExt cx="0" cy="0"/>
        </a:xfrm>
      </p:grpSpPr>
      <p:sp useBgFill="1">
        <p:nvSpPr>
          <p:cNvPr id="1048619" name="Rectangle 18"/>
          <p:cNvSpPr>
            <a:spLocks noChangeAspect="1" noMove="1" noResize="1" noRot="1" noGrp="1" noAdjustHandles="1" noEditPoints="1" noChangeArrowheads="1" noChangeShapeType="1" noTextEdit="1"/>
          </p:cNvSpPr>
          <p:nvPr/>
        </p:nvSpPr>
        <p:spPr>
          <a:xfrm>
            <a:off x="0" y="0"/>
            <a:ext cx="12192000" cy="6858000"/>
          </a:xfrm>
          <a:prstGeom prst="rect"/>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0" name="Title 1"/>
          <p:cNvSpPr>
            <a:spLocks noGrp="1"/>
          </p:cNvSpPr>
          <p:nvPr>
            <p:ph type="title"/>
          </p:nvPr>
        </p:nvSpPr>
        <p:spPr>
          <a:xfrm>
            <a:off x="1286435" y="162575"/>
            <a:ext cx="7685553" cy="1200175"/>
          </a:xfrm>
        </p:spPr>
        <p:txBody>
          <a:bodyPr anchor="t">
            <a:normAutofit/>
          </a:bodyPr>
          <a:p>
            <a:r>
              <a:rPr b="1" sz="4000" lang="en-US">
                <a:solidFill>
                  <a:schemeClr val="bg1"/>
                </a:solidFill>
                <a:latin typeface="Times New Roman"/>
                <a:cs typeface="Times New Roman"/>
              </a:rPr>
              <a:t>Quality Assurance Relevance</a:t>
            </a:r>
            <a:endParaRPr sz="4000" lang="en-US">
              <a:solidFill>
                <a:schemeClr val="bg1"/>
              </a:solidFill>
            </a:endParaRPr>
          </a:p>
        </p:txBody>
      </p:sp>
      <p:sp>
        <p:nvSpPr>
          <p:cNvPr id="1048621" name="Content Placeholder 2"/>
          <p:cNvSpPr>
            <a:spLocks noGrp="1"/>
          </p:cNvSpPr>
          <p:nvPr>
            <p:ph idx="1"/>
          </p:nvPr>
        </p:nvSpPr>
        <p:spPr>
          <a:xfrm>
            <a:off x="838200" y="1364665"/>
            <a:ext cx="5253876" cy="4180007"/>
          </a:xfrm>
        </p:spPr>
        <p:txBody>
          <a:bodyPr anchor="t" bIns="45720" lIns="91440" rIns="91440" rtlCol="0" tIns="45720" vert="horz">
            <a:noAutofit/>
          </a:bodyPr>
          <a:p>
            <a:r>
              <a:rPr sz="1800" lang="en-US">
                <a:solidFill>
                  <a:schemeClr val="bg1">
                    <a:alpha val="80000"/>
                  </a:schemeClr>
                </a:solidFill>
                <a:latin typeface="Times New Roman"/>
                <a:cs typeface="Times New Roman"/>
              </a:rPr>
              <a:t>Quality assurance is a standardised system of governance, audit and monitoring to provide safe, evidence-based, effective and safe care to maternity care.</a:t>
            </a:r>
            <a:endParaRPr sz="1800" lang="en-US">
              <a:solidFill>
                <a:schemeClr val="bg1">
                  <a:alpha val="80000"/>
                </a:schemeClr>
              </a:solidFill>
            </a:endParaRPr>
          </a:p>
          <a:p>
            <a:r>
              <a:rPr sz="1800" lang="en-US">
                <a:solidFill>
                  <a:schemeClr val="bg1">
                    <a:alpha val="80000"/>
                  </a:schemeClr>
                </a:solidFill>
                <a:latin typeface="Times New Roman"/>
                <a:cs typeface="Times New Roman"/>
              </a:rPr>
              <a:t>The incidents of the hospital in Shrewsbury and Telford Hospital NHS Trust reveal the inefficiency in reporting the incidents, clinical supervision, and compliance with the regulations (Ockenden, 2022b).</a:t>
            </a:r>
            <a:endParaRPr sz="1800" lang="en-US">
              <a:solidFill>
                <a:schemeClr val="bg1">
                  <a:alpha val="80000"/>
                </a:schemeClr>
              </a:solidFill>
            </a:endParaRPr>
          </a:p>
          <a:p>
            <a:r>
              <a:rPr sz="1800" lang="en-US">
                <a:solidFill>
                  <a:schemeClr val="bg1">
                    <a:alpha val="80000"/>
                  </a:schemeClr>
                </a:solidFill>
                <a:latin typeface="Times New Roman"/>
                <a:cs typeface="Times New Roman"/>
              </a:rPr>
              <a:t>The poor application of the Patient Safety Incident Response Framework also reduced organisational learning (NHS England, 2022).</a:t>
            </a:r>
            <a:endParaRPr sz="1800" lang="en-US">
              <a:solidFill>
                <a:schemeClr val="bg1">
                  <a:alpha val="80000"/>
                </a:schemeClr>
              </a:solidFill>
            </a:endParaRPr>
          </a:p>
          <a:p>
            <a:r>
              <a:rPr sz="1800" lang="en-US">
                <a:solidFill>
                  <a:schemeClr val="bg1">
                    <a:alpha val="80000"/>
                  </a:schemeClr>
                </a:solidFill>
                <a:latin typeface="Times New Roman"/>
                <a:cs typeface="Times New Roman"/>
              </a:rPr>
              <a:t>The case presents the implications of ineffective quality assurance measures of high-risk services.</a:t>
            </a:r>
            <a:endParaRPr sz="1800" lang="en-US">
              <a:solidFill>
                <a:schemeClr val="bg1">
                  <a:alpha val="80000"/>
                </a:schemeClr>
              </a:solidFill>
            </a:endParaRPr>
          </a:p>
        </p:txBody>
      </p:sp>
      <p:grpSp>
        <p:nvGrpSpPr>
          <p:cNvPr id="45" name="Group 19"/>
          <p:cNvGrpSpPr>
            <a:grpSpLocks noMove="1" noResize="1" noRot="1" noGrp="1" noChangeAspect="1"/>
          </p:cNvGrpSpPr>
          <p:nvPr/>
        </p:nvGrpSpPr>
        <p:grpSpPr>
          <a:xfrm>
            <a:off x="6096000" y="841376"/>
            <a:ext cx="5260976" cy="4707593"/>
            <a:chOff x="6096000" y="841376"/>
            <a:chExt cx="5260976" cy="4707593"/>
          </a:xfrm>
          <a:effectLst>
            <a:outerShdw algn="ctr" blurRad="381000" dir="5400000" dist="152400" rotWithShape="0">
              <a:srgbClr val="000000">
                <a:alpha val="10000"/>
              </a:srgbClr>
            </a:outerShdw>
          </a:effectLst>
        </p:grpSpPr>
        <p:grpSp>
          <p:nvGrpSpPr>
            <p:cNvPr id="46" name="Group 11"/>
            <p:cNvGrpSpPr/>
            <p:nvPr/>
          </p:nvGrpSpPr>
          <p:grpSpPr>
            <a:xfrm>
              <a:off x="6096001" y="841376"/>
              <a:ext cx="5260975" cy="4707593"/>
              <a:chOff x="6096001" y="841376"/>
              <a:chExt cx="5260975" cy="4707593"/>
            </a:xfrm>
          </p:grpSpPr>
          <p:sp>
            <p:nvSpPr>
              <p:cNvPr id="1048622" name="Freeform: Shape 15"/>
              <p:cNvSpPr/>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8623" name="Freeform: Shape 20"/>
              <p:cNvSpPr/>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grpSp>
          <p:nvGrpSpPr>
            <p:cNvPr id="47" name="Group 21"/>
            <p:cNvGrpSpPr/>
            <p:nvPr/>
          </p:nvGrpSpPr>
          <p:grpSpPr>
            <a:xfrm>
              <a:off x="6096000" y="4138312"/>
              <a:ext cx="5260975" cy="1410656"/>
              <a:chOff x="6096000" y="4138312"/>
              <a:chExt cx="5260975" cy="1410656"/>
            </a:xfrm>
          </p:grpSpPr>
          <p:sp>
            <p:nvSpPr>
              <p:cNvPr id="1048624" name="Freeform: Shape 13"/>
              <p:cNvSpPr/>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8625" name="Freeform: Shape 22"/>
              <p:cNvSpPr/>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rotWithShape="1" dpi="0">
                <a:blip xmlns:r="http://schemas.openxmlformats.org/officeDocument/2006/relationships" r:embed="rId1">
                  <a:alphaModFix amt="57000"/>
                </a:blip>
                <a:srcRect/>
                <a:tile algn="tl" flip="none" sx="100000" sy="100000" tx="0" ty="0"/>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grpSp>
      <p:sp>
        <p:nvSpPr>
          <p:cNvPr id="1048626" name="TextBox 4"/>
          <p:cNvSpPr txBox="1"/>
          <p:nvPr/>
        </p:nvSpPr>
        <p:spPr>
          <a:xfrm>
            <a:off x="5927912" y="6062382"/>
            <a:ext cx="6096000" cy="967740"/>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r>
              <a:rPr dirty="0" sz="2000" lang="en-US">
                <a:solidFill>
                  <a:schemeClr val="bg1"/>
                </a:solidFill>
                <a:latin typeface="Times New Roman"/>
                <a:cs typeface="Times New Roman"/>
              </a:rPr>
              <a:t>Source:  (Sharma, 2025)</a:t>
            </a:r>
            <a:endParaRPr dirty="0" sz="2000" lang="en-US">
              <a:solidFill>
                <a:schemeClr val="bg1"/>
              </a:solidFill>
            </a:endParaRPr>
          </a:p>
          <a:p>
            <a:pPr algn="ctr"/>
            <a:endParaRPr dirty="0" sz="3200" lang="en-US">
              <a:solidFill>
                <a:schemeClr val="bg1"/>
              </a:solidFill>
            </a:endParaRPr>
          </a:p>
        </p:txBody>
      </p:sp>
      <p:pic>
        <p:nvPicPr>
          <p:cNvPr id="2097155" name="Picture 5" descr="Diagram of quality assurance cycle  AI-generated content may be incorrect."/>
          <p:cNvPicPr>
            <a:picLocks noChangeAspect="1"/>
          </p:cNvPicPr>
          <p:nvPr/>
        </p:nvPicPr>
        <p:blipFill>
          <a:blip xmlns:r="http://schemas.openxmlformats.org/officeDocument/2006/relationships" r:embed="rId2"/>
          <a:stretch>
            <a:fillRect/>
          </a:stretch>
        </p:blipFill>
        <p:spPr>
          <a:xfrm>
            <a:off x="7009000" y="1552295"/>
            <a:ext cx="3171825" cy="3305175"/>
          </a:xfrm>
          <a:prstGeom prst="rec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0" name=""/>
        <p:cNvGrpSpPr/>
        <p:nvPr/>
      </p:nvGrpSpPr>
      <p:grpSpPr>
        <a:xfrm>
          <a:off x="0" y="0"/>
          <a:ext cx="0" cy="0"/>
          <a:chOff x="0" y="0"/>
          <a:chExt cx="0" cy="0"/>
        </a:xfrm>
      </p:grpSpPr>
      <p:sp useBgFill="1">
        <p:nvSpPr>
          <p:cNvPr id="1048630" name="Rectangle 39"/>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1" name="Freeform: Shape 41"/>
          <p:cNvSpPr>
            <a:spLocks noChangeAspect="1" noMove="1" noResize="1" noRot="1" noGrp="1" noAdjustHandles="1" noEditPoints="1" noChangeArrowheads="1" noChangeShapeType="1" noTextEdit="1"/>
          </p:cNvSpPr>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8632" name="Title 1"/>
          <p:cNvSpPr>
            <a:spLocks noGrp="1"/>
          </p:cNvSpPr>
          <p:nvPr>
            <p:ph type="title"/>
          </p:nvPr>
        </p:nvSpPr>
        <p:spPr>
          <a:xfrm>
            <a:off x="1137034" y="609597"/>
            <a:ext cx="9392421" cy="1330841"/>
          </a:xfrm>
        </p:spPr>
        <p:txBody>
          <a:bodyPr>
            <a:normAutofit/>
          </a:bodyPr>
          <a:p>
            <a:r>
              <a:rPr b="1" lang="en-US">
                <a:latin typeface="Times New Roman"/>
                <a:cs typeface="Times New Roman"/>
              </a:rPr>
              <a:t>Why Did the System Fail?</a:t>
            </a:r>
            <a:endParaRPr lang="en-US"/>
          </a:p>
        </p:txBody>
      </p:sp>
      <p:sp>
        <p:nvSpPr>
          <p:cNvPr id="1048633" name="Content Placeholder 2"/>
          <p:cNvSpPr>
            <a:spLocks noGrp="1"/>
          </p:cNvSpPr>
          <p:nvPr>
            <p:ph idx="1"/>
          </p:nvPr>
        </p:nvSpPr>
        <p:spPr>
          <a:xfrm>
            <a:off x="1137034" y="2198362"/>
            <a:ext cx="4958966" cy="3917773"/>
          </a:xfrm>
        </p:spPr>
        <p:txBody>
          <a:bodyPr bIns="45720" lIns="91440" rIns="91440" rtlCol="0" tIns="45720" vert="horz">
            <a:normAutofit/>
          </a:bodyPr>
          <a:p>
            <a:r>
              <a:rPr sz="1900" lang="en-US">
                <a:latin typeface="Times New Roman"/>
                <a:cs typeface="Times New Roman"/>
              </a:rPr>
              <a:t>This system did not work out due to the interrelated failure of leadership, staffing, governance and policy compliance.</a:t>
            </a:r>
            <a:endParaRPr sz="1900" lang="en-US"/>
          </a:p>
          <a:p>
            <a:r>
              <a:rPr sz="1900" lang="en-US">
                <a:latin typeface="Times New Roman"/>
                <a:cs typeface="Times New Roman"/>
              </a:rPr>
              <a:t>The practice of national safety standards was not internalised (NHS England, 2022).</a:t>
            </a:r>
            <a:endParaRPr sz="1900" lang="en-US"/>
          </a:p>
          <a:p>
            <a:r>
              <a:rPr sz="1900" lang="en-US">
                <a:latin typeface="Times New Roman"/>
                <a:cs typeface="Times New Roman"/>
              </a:rPr>
              <a:t>The lack of clarity over escalation pathways, poor multidisciplinary collaboration and insufficiently rigorous audits were also in the mix.</a:t>
            </a:r>
            <a:endParaRPr sz="1900" lang="en-US"/>
          </a:p>
          <a:p>
            <a:r>
              <a:rPr sz="1900" lang="en-US">
                <a:latin typeface="Times New Roman"/>
                <a:cs typeface="Times New Roman"/>
              </a:rPr>
              <a:t>A defensive culture did not encourage the practice of whistleblowing and openness, and the safety risks in the systems were not questioned.</a:t>
            </a:r>
            <a:endParaRPr sz="1900" lang="en-US"/>
          </a:p>
        </p:txBody>
      </p:sp>
      <p:pic>
        <p:nvPicPr>
          <p:cNvPr id="2097156" name="Picture 3"/>
          <p:cNvPicPr>
            <a:picLocks noChangeAspect="1"/>
          </p:cNvPicPr>
          <p:nvPr/>
        </p:nvPicPr>
        <p:blipFill>
          <a:blip xmlns:r="http://schemas.openxmlformats.org/officeDocument/2006/relationships" r:embed="rId1"/>
          <a:stretch>
            <a:fillRect/>
          </a:stretch>
        </p:blipFill>
        <p:spPr>
          <a:xfrm>
            <a:off x="6719367" y="2542521"/>
            <a:ext cx="4788505" cy="3040700"/>
          </a:xfrm>
          <a:prstGeom prst="rect"/>
        </p:spPr>
      </p:pic>
      <p:sp>
        <p:nvSpPr>
          <p:cNvPr id="1048634" name="Freeform: Shape 43"/>
          <p:cNvSpPr>
            <a:spLocks noChangeAspect="1" noMove="1" noResize="1" noRot="1" noGrp="1" noAdjustHandles="1" noEditPoints="1" noChangeArrowheads="1" noChangeShapeType="1" noTextEdit="1"/>
          </p:cNvSpPr>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3" name=""/>
        <p:cNvGrpSpPr/>
        <p:nvPr/>
      </p:nvGrpSpPr>
      <p:grpSpPr>
        <a:xfrm>
          <a:off x="0" y="0"/>
          <a:ext cx="0" cy="0"/>
          <a:chOff x="0" y="0"/>
          <a:chExt cx="0" cy="0"/>
        </a:xfrm>
      </p:grpSpPr>
      <p:sp useBgFill="1">
        <p:nvSpPr>
          <p:cNvPr id="1048638" name="Rectangle 49"/>
          <p:cNvSpPr>
            <a:spLocks noChangeAspect="1" noMove="1" noResize="1" noRot="1" noGrp="1" noAdjustHandles="1" noEditPoints="1" noChangeArrowheads="1" noChangeShapeType="1" noTextEdit="1"/>
          </p:cNvSpPr>
          <p:nvPr/>
        </p:nvSpPr>
        <p:spPr>
          <a:xfrm>
            <a:off x="0" y="0"/>
            <a:ext cx="12192000" cy="6858000"/>
          </a:xfrm>
          <a:prstGeom prst="rect"/>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9" name="Title 1"/>
          <p:cNvSpPr>
            <a:spLocks noGrp="1"/>
          </p:cNvSpPr>
          <p:nvPr>
            <p:ph type="title"/>
          </p:nvPr>
        </p:nvSpPr>
        <p:spPr>
          <a:xfrm>
            <a:off x="1006288" y="397898"/>
            <a:ext cx="8817348" cy="1312234"/>
          </a:xfrm>
        </p:spPr>
        <p:txBody>
          <a:bodyPr anchor="t" bIns="45720" lIns="91440" rIns="91440" rtlCol="0" tIns="45720" vert="horz">
            <a:normAutofit/>
          </a:bodyPr>
          <a:p>
            <a:r>
              <a:rPr b="1" sz="3400" kern="1200" lang="en-US">
                <a:solidFill>
                  <a:schemeClr val="bg1"/>
                </a:solidFill>
                <a:latin typeface="+mj-lt"/>
                <a:ea typeface="+mj-ea"/>
                <a:cs typeface="+mj-cs"/>
              </a:rPr>
              <a:t> Swiss Cheese Model – Systems Failure </a:t>
            </a:r>
            <a:endParaRPr sz="3400" kern="1200" lang="en-US">
              <a:solidFill>
                <a:schemeClr val="bg1"/>
              </a:solidFill>
              <a:latin typeface="+mj-lt"/>
              <a:ea typeface="+mj-ea"/>
              <a:cs typeface="+mj-cs"/>
            </a:endParaRPr>
          </a:p>
        </p:txBody>
      </p:sp>
      <p:sp>
        <p:nvSpPr>
          <p:cNvPr id="1048640" name="TextBox 44"/>
          <p:cNvSpPr txBox="1"/>
          <p:nvPr/>
        </p:nvSpPr>
        <p:spPr>
          <a:xfrm>
            <a:off x="513230" y="4984165"/>
            <a:ext cx="11159376" cy="1591447"/>
          </a:xfrm>
          <a:prstGeom prst="rect"/>
        </p:spPr>
        <p:txBody>
          <a:bodyPr anchor="t" anchorCtr="0" bIns="45720" compatLnSpc="1" forceAA="0" fromWordArt="0" horzOverflow="overflow" lIns="91440" numCol="1" rIns="91440" rot="0" rtlCol="0" spcCol="0" spcFirstLastPara="0" tIns="45720" vert="horz" vertOverflow="overflow" wrap="square">
            <a:prstTxWarp prst="textNoShape"/>
            <a:noAutofit/>
          </a:bodyPr>
          <a:p>
            <a:pPr indent="-228600" marL="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The Swiss Cheese Model describes how preventable events leading to adverse situations occur when the multiple system loopholes collide instead of a single error (Wiegmann </a:t>
            </a:r>
            <a:r>
              <a:rPr i="1" lang="en-US">
                <a:solidFill>
                  <a:schemeClr val="bg1">
                    <a:alpha val="80000"/>
                  </a:schemeClr>
                </a:solidFill>
                <a:latin typeface="Times New Roman"/>
                <a:cs typeface="Times New Roman"/>
              </a:rPr>
              <a:t>et al.</a:t>
            </a:r>
            <a:r>
              <a:rPr lang="en-US">
                <a:solidFill>
                  <a:schemeClr val="bg1">
                    <a:alpha val="80000"/>
                  </a:schemeClr>
                </a:solidFill>
                <a:latin typeface="Times New Roman"/>
                <a:cs typeface="Times New Roman"/>
              </a:rPr>
              <a:t>, 2022).</a:t>
            </a:r>
          </a:p>
          <a:p>
            <a:pPr indent="-228600" marL="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As demonstrated in the case of the Shrewsbury and Telford Hospital NHS Trust, leadership issues, governance, reporting, and regulatory oversight issues developed some gaps in the safety barriers that overlapped.</a:t>
            </a:r>
          </a:p>
          <a:p>
            <a:pPr indent="-228600" marL="228600">
              <a:lnSpc>
                <a:spcPct val="90000"/>
              </a:lnSpc>
              <a:spcAft>
                <a:spcPts val="600"/>
              </a:spcAft>
              <a:buFont typeface="Arial" panose="020B0604020202020204" pitchFamily="34" charset="0"/>
              <a:buChar char="•"/>
            </a:pPr>
            <a:r>
              <a:rPr lang="en-US">
                <a:solidFill>
                  <a:schemeClr val="bg1">
                    <a:alpha val="80000"/>
                  </a:schemeClr>
                </a:solidFill>
                <a:latin typeface="Times New Roman"/>
                <a:cs typeface="Times New Roman"/>
              </a:rPr>
              <a:t>In instances where these weaknesses coincided, there was preventable maternal and neonatal harm within the organisation.</a:t>
            </a:r>
          </a:p>
        </p:txBody>
      </p:sp>
      <p:pic>
        <p:nvPicPr>
          <p:cNvPr id="2097157" name="Picture 3" descr="A diagram of cheese being made  AI-generated content may be incorrect."/>
          <p:cNvPicPr>
            <a:picLocks noChangeAspect="1"/>
          </p:cNvPicPr>
          <p:nvPr/>
        </p:nvPicPr>
        <p:blipFill>
          <a:blip xmlns:r="http://schemas.openxmlformats.org/officeDocument/2006/relationships" r:embed="rId1"/>
          <a:stretch>
            <a:fillRect/>
          </a:stretch>
        </p:blipFill>
        <p:spPr>
          <a:xfrm>
            <a:off x="1176617" y="1160578"/>
            <a:ext cx="9407152" cy="3702201"/>
          </a:xfrm>
          <a:prstGeom prst="rec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6" name=""/>
        <p:cNvGrpSpPr/>
        <p:nvPr/>
      </p:nvGrpSpPr>
      <p:grpSpPr>
        <a:xfrm>
          <a:off x="0" y="0"/>
          <a:ext cx="0" cy="0"/>
          <a:chOff x="0" y="0"/>
          <a:chExt cx="0" cy="0"/>
        </a:xfrm>
      </p:grpSpPr>
      <p:sp>
        <p:nvSpPr>
          <p:cNvPr id="1048644" name="Rectangle 8"/>
          <p:cNvSpPr>
            <a:spLocks noChangeAspect="1" noMove="1" noResize="1" noRot="1" noGrp="1" noAdjustHandles="1" noEditPoints="1" noChangeArrowheads="1" noChangeShapeType="1" noTextEdit="1"/>
          </p:cNvSpPr>
          <p:nvPr/>
        </p:nvSpPr>
        <p:spPr>
          <a:xfrm>
            <a:off x="0" y="0"/>
            <a:ext cx="12192000" cy="6858000"/>
          </a:xfrm>
          <a:prstGeom prst="rect"/>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solidFill>
                <a:schemeClr val="bg1"/>
              </a:solidFill>
            </a:endParaRPr>
          </a:p>
        </p:txBody>
      </p:sp>
      <p:sp>
        <p:nvSpPr>
          <p:cNvPr id="1048645" name="Title 1"/>
          <p:cNvSpPr>
            <a:spLocks noGrp="1"/>
          </p:cNvSpPr>
          <p:nvPr>
            <p:ph type="title"/>
          </p:nvPr>
        </p:nvSpPr>
        <p:spPr>
          <a:xfrm>
            <a:off x="838200" y="448721"/>
            <a:ext cx="4707671" cy="1225650"/>
          </a:xfrm>
        </p:spPr>
        <p:txBody>
          <a:bodyPr anchor="b">
            <a:normAutofit/>
          </a:bodyPr>
          <a:p>
            <a:r>
              <a:rPr b="1" sz="3800" lang="en-US">
                <a:solidFill>
                  <a:schemeClr val="bg1"/>
                </a:solidFill>
                <a:latin typeface="Times New Roman"/>
                <a:cs typeface="Times New Roman"/>
              </a:rPr>
              <a:t> Swiss Cheese Model – Layers of Failure</a:t>
            </a:r>
            <a:endParaRPr sz="3800" lang="en-US">
              <a:solidFill>
                <a:schemeClr val="bg1"/>
              </a:solidFill>
            </a:endParaRPr>
          </a:p>
          <a:p>
            <a:endParaRPr sz="3800" lang="en-US">
              <a:solidFill>
                <a:schemeClr val="bg1"/>
              </a:solidFill>
            </a:endParaRPr>
          </a:p>
        </p:txBody>
      </p:sp>
      <p:cxnSp>
        <p:nvCxnSpPr>
          <p:cNvPr id="3145730" name="Straight Connector 10"/>
          <p:cNvCxnSpPr>
            <a:cxnSpLocks noChangeAspect="1" noMove="1" noResize="1" noRot="1" noGrp="1" noAdjustHandles="1" noEditPoints="1" noChangeArrowheads="1" noChangeShapeType="1"/>
          </p:cNvCxnSpPr>
          <p:nvPr/>
        </p:nvCxnSpPr>
        <p:spPr>
          <a:xfrm flipH="1">
            <a:off x="831873" y="1749756"/>
            <a:ext cx="4718304"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46" name="Content Placeholder 2"/>
          <p:cNvSpPr>
            <a:spLocks noGrp="1"/>
          </p:cNvSpPr>
          <p:nvPr>
            <p:ph idx="1"/>
          </p:nvPr>
        </p:nvSpPr>
        <p:spPr>
          <a:xfrm>
            <a:off x="897769" y="1909192"/>
            <a:ext cx="4586513" cy="3647710"/>
          </a:xfrm>
        </p:spPr>
        <p:txBody>
          <a:bodyPr bIns="45720" lIns="91440" rIns="91440" rtlCol="0" tIns="45720" vert="horz">
            <a:normAutofit/>
          </a:bodyPr>
          <a:p>
            <a:r>
              <a:rPr sz="1600" lang="en-US">
                <a:solidFill>
                  <a:schemeClr val="bg1"/>
                </a:solidFill>
                <a:latin typeface="Times New Roman"/>
                <a:cs typeface="Times New Roman"/>
              </a:rPr>
              <a:t>There were major gaps in several defensive layers.</a:t>
            </a:r>
            <a:endParaRPr sz="1600" lang="en-US">
              <a:solidFill>
                <a:schemeClr val="bg1"/>
              </a:solidFill>
            </a:endParaRPr>
          </a:p>
          <a:p>
            <a:r>
              <a:rPr sz="1600" lang="en-US">
                <a:solidFill>
                  <a:schemeClr val="bg1"/>
                </a:solidFill>
                <a:latin typeface="Times New Roman"/>
                <a:cs typeface="Times New Roman"/>
              </a:rPr>
              <a:t>Governance: Low board controls and accountability (Ockenden, 2022b).</a:t>
            </a:r>
            <a:endParaRPr sz="1600" lang="en-US">
              <a:solidFill>
                <a:schemeClr val="bg1"/>
              </a:solidFill>
            </a:endParaRPr>
          </a:p>
          <a:p>
            <a:r>
              <a:rPr sz="1600" lang="en-US">
                <a:solidFill>
                  <a:schemeClr val="bg1"/>
                </a:solidFill>
                <a:latin typeface="Times New Roman"/>
                <a:cs typeface="Times New Roman"/>
              </a:rPr>
              <a:t>Training: The non-adherence to the standards of monitoring a fetus.</a:t>
            </a:r>
            <a:endParaRPr sz="1600" lang="en-US">
              <a:solidFill>
                <a:schemeClr val="bg1"/>
              </a:solidFill>
            </a:endParaRPr>
          </a:p>
          <a:p>
            <a:r>
              <a:rPr sz="1600" lang="en-US">
                <a:solidFill>
                  <a:schemeClr val="bg1"/>
                </a:solidFill>
                <a:latin typeface="Times New Roman"/>
                <a:cs typeface="Times New Roman"/>
              </a:rPr>
              <a:t>Audit and reporting: Serious events were diminished or inadequately detected.</a:t>
            </a:r>
            <a:endParaRPr sz="1600" lang="en-US">
              <a:solidFill>
                <a:schemeClr val="bg1"/>
              </a:solidFill>
            </a:endParaRPr>
          </a:p>
          <a:p>
            <a:r>
              <a:rPr sz="1600" lang="en-US">
                <a:solidFill>
                  <a:schemeClr val="bg1"/>
                </a:solidFill>
                <a:latin typeface="Times New Roman"/>
                <a:cs typeface="Times New Roman"/>
              </a:rPr>
              <a:t>Regulation: The ostensible investigations could not detect chronic dangers.</a:t>
            </a:r>
            <a:endParaRPr sz="1600" lang="en-US">
              <a:solidFill>
                <a:schemeClr val="bg1"/>
              </a:solidFill>
            </a:endParaRPr>
          </a:p>
          <a:p>
            <a:r>
              <a:rPr sz="1600" lang="en-US">
                <a:solidFill>
                  <a:schemeClr val="bg1"/>
                </a:solidFill>
                <a:latin typeface="Times New Roman"/>
                <a:cs typeface="Times New Roman"/>
              </a:rPr>
              <a:t>These compounding weaknesses contributed to enabling unsafe maternity practices to go on unabated.</a:t>
            </a:r>
            <a:endParaRPr sz="1600" lang="en-US">
              <a:solidFill>
                <a:schemeClr val="bg1"/>
              </a:solidFill>
            </a:endParaRPr>
          </a:p>
        </p:txBody>
      </p:sp>
      <p:cxnSp>
        <p:nvCxnSpPr>
          <p:cNvPr id="3145731" name="Straight Connector 12"/>
          <p:cNvCxnSpPr>
            <a:cxnSpLocks noChangeAspect="1" noMove="1" noResize="1" noRot="1" noGrp="1" noAdjustHandles="1" noEditPoints="1" noChangeArrowheads="1" noChangeShapeType="1"/>
          </p:cNvCxnSpPr>
          <p:nvPr/>
        </p:nvCxnSpPr>
        <p:spPr>
          <a:xfrm flipH="1">
            <a:off x="834027" y="5707672"/>
            <a:ext cx="4713997"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97158" name="Picture 3" descr="A cartoon mouse holding a clipboard  AI-generated content may be incorrect."/>
          <p:cNvPicPr>
            <a:picLocks noChangeAspect="1"/>
          </p:cNvPicPr>
          <p:nvPr/>
        </p:nvPicPr>
        <p:blipFill>
          <a:blip xmlns:r="http://schemas.openxmlformats.org/officeDocument/2006/relationships" r:embed="rId1"/>
          <a:stretch>
            <a:fillRect/>
          </a:stretch>
        </p:blipFill>
        <p:spPr>
          <a:xfrm>
            <a:off x="6525453" y="992385"/>
            <a:ext cx="5666547" cy="4873229"/>
          </a:xfrm>
          <a:prstGeom prst="rect"/>
        </p:spPr>
      </p:pic>
      <p:sp>
        <p:nvSpPr>
          <p:cNvPr id="1048647" name="TextBox 4"/>
          <p:cNvSpPr txBox="1"/>
          <p:nvPr/>
        </p:nvSpPr>
        <p:spPr>
          <a:xfrm>
            <a:off x="6312090" y="6022075"/>
            <a:ext cx="5026926" cy="1138773"/>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r>
              <a:rPr dirty="0" sz="2800" lang="en-US">
                <a:solidFill>
                  <a:schemeClr val="bg1"/>
                </a:solidFill>
                <a:latin typeface="Times New Roman"/>
                <a:ea typeface="Times New Roman"/>
                <a:cs typeface="Times New Roman"/>
              </a:rPr>
              <a:t>(Wiegmann et al., 2022)</a:t>
            </a:r>
            <a:endParaRPr dirty="0" sz="2800" lang="en-US">
              <a:solidFill>
                <a:schemeClr val="bg1"/>
              </a:solidFill>
              <a:latin typeface="Times New Roman"/>
              <a:cs typeface="Times New Roman"/>
            </a:endParaRPr>
          </a:p>
          <a:p>
            <a:pPr algn="ctr"/>
            <a:endParaRPr dirty="0" sz="4000" lang="en-US">
              <a:solidFill>
                <a:schemeClr val="bg1"/>
              </a:solidFill>
              <a:latin typeface="Times New Roman"/>
              <a:cs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9" name=""/>
        <p:cNvGrpSpPr/>
        <p:nvPr/>
      </p:nvGrpSpPr>
      <p:grpSpPr>
        <a:xfrm>
          <a:off x="0" y="0"/>
          <a:ext cx="0" cy="0"/>
          <a:chOff x="0" y="0"/>
          <a:chExt cx="0" cy="0"/>
        </a:xfrm>
      </p:grpSpPr>
      <p:sp useBgFill="1">
        <p:nvSpPr>
          <p:cNvPr id="1048651" name="Rectangle 17"/>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60" name="Group 18"/>
          <p:cNvGrpSpPr>
            <a:grpSpLocks noMove="1" noResize="1" noRot="1" noGrp="1" noChangeAspect="1"/>
          </p:cNvGrpSpPr>
          <p:nvPr/>
        </p:nvGrpSpPr>
        <p:grpSpPr>
          <a:xfrm>
            <a:off x="0" y="0"/>
            <a:ext cx="12192000" cy="6858000"/>
            <a:chOff x="0" y="0"/>
            <a:chExt cx="12192000" cy="6858000"/>
          </a:xfrm>
        </p:grpSpPr>
        <p:sp>
          <p:nvSpPr>
            <p:cNvPr id="1048652" name="Rectangle 12"/>
            <p:cNvSpPr/>
            <p:nvPr/>
          </p:nvSpPr>
          <p:spPr>
            <a:xfrm>
              <a:off x="0" y="0"/>
              <a:ext cx="12192000" cy="6858000"/>
            </a:xfrm>
            <a:prstGeom prst="rect"/>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3" name="Rectangle 19"/>
            <p:cNvSpPr/>
            <p:nvPr/>
          </p:nvSpPr>
          <p:spPr>
            <a:xfrm>
              <a:off x="0" y="0"/>
              <a:ext cx="12192000" cy="6858000"/>
            </a:xfrm>
            <a:prstGeom prst="rect"/>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654" name="Title 1"/>
          <p:cNvSpPr>
            <a:spLocks noGrp="1"/>
          </p:cNvSpPr>
          <p:nvPr>
            <p:ph type="title"/>
          </p:nvPr>
        </p:nvSpPr>
        <p:spPr>
          <a:xfrm>
            <a:off x="550863" y="365125"/>
            <a:ext cx="11090274" cy="1067828"/>
          </a:xfrm>
        </p:spPr>
        <p:txBody>
          <a:bodyPr>
            <a:normAutofit/>
          </a:bodyPr>
          <a:p>
            <a:pPr algn="ctr"/>
            <a:r>
              <a:rPr b="1" sz="4000" lang="en-US">
                <a:latin typeface="Times New Roman"/>
                <a:cs typeface="Times New Roman"/>
              </a:rPr>
              <a:t>Benchmarking Gaps </a:t>
            </a:r>
            <a:endParaRPr sz="4000" lang="en-US"/>
          </a:p>
        </p:txBody>
      </p:sp>
      <p:graphicFrame>
        <p:nvGraphicFramePr>
          <p:cNvPr id="4194304" name="Content Placeholder 4"/>
          <p:cNvGraphicFramePr>
            <a:graphicFrameLocks noGrp="1"/>
          </p:cNvGraphicFramePr>
          <p:nvPr>
            <p:ph idx="1"/>
          </p:nvPr>
        </p:nvGraphicFramePr>
        <p:xfrm>
          <a:off x="470647" y="1423147"/>
          <a:ext cx="11170165" cy="4862791"/>
        </p:xfrm>
        <a:graphic>
          <a:graphicData uri="http://schemas.openxmlformats.org/drawingml/2006/table">
            <a:tbl>
              <a:tblPr firstRow="1" bandRow="1">
                <a:tableStyleId>{5C22544A-7EE6-4342-B048-85BDC9FD1C3A}</a:tableStyleId>
              </a:tblPr>
              <a:tblGrid>
                <a:gridCol w="2478151"/>
                <a:gridCol w="4346007"/>
                <a:gridCol w="4346007"/>
              </a:tblGrid>
              <a:tr h="505861">
                <a:tc>
                  <a:txBody>
                    <a:bodyPr/>
                    <a:p>
                      <a:pPr algn="ctr" fontAlgn="t" rtl="0">
                        <a:spcBef>
                          <a:spcPts val="1200"/>
                        </a:spcBef>
                        <a:spcAft>
                          <a:spcPts val="1200"/>
                        </a:spcAft>
                        <a:buNone/>
                      </a:pPr>
                      <a:r>
                        <a:rPr b="1" sz="1500" i="0" lang="en-US" strike="noStrike" u="none">
                          <a:solidFill>
                            <a:srgbClr val="000000"/>
                          </a:solidFill>
                          <a:effectLst/>
                          <a:latin typeface="Times New Roman" panose="02020603050405020304" pitchFamily="18" charset="0"/>
                        </a:rPr>
                        <a:t>Benchmark Area</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tc>
                  <a:txBody>
                    <a:bodyPr/>
                    <a:p>
                      <a:pPr algn="ctr" fontAlgn="t" rtl="0">
                        <a:spcBef>
                          <a:spcPts val="1200"/>
                        </a:spcBef>
                        <a:spcAft>
                          <a:spcPts val="1200"/>
                        </a:spcAft>
                        <a:buNone/>
                      </a:pPr>
                      <a:r>
                        <a:rPr b="1" sz="1500" i="0" lang="en-US" strike="noStrike" u="none">
                          <a:solidFill>
                            <a:srgbClr val="000000"/>
                          </a:solidFill>
                          <a:effectLst/>
                          <a:latin typeface="Times New Roman" panose="02020603050405020304" pitchFamily="18" charset="0"/>
                        </a:rPr>
                        <a:t>National Standards (Expected)</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tc>
                  <a:txBody>
                    <a:bodyPr/>
                    <a:p>
                      <a:pPr algn="ctr" fontAlgn="t" rtl="0">
                        <a:spcBef>
                          <a:spcPts val="1200"/>
                        </a:spcBef>
                        <a:spcAft>
                          <a:spcPts val="1200"/>
                        </a:spcAft>
                        <a:buNone/>
                      </a:pPr>
                      <a:r>
                        <a:rPr b="1" sz="1500" i="0" lang="en-US" strike="noStrike" u="none">
                          <a:solidFill>
                            <a:srgbClr val="000000"/>
                          </a:solidFill>
                          <a:effectLst/>
                          <a:latin typeface="Times New Roman" panose="02020603050405020304" pitchFamily="18" charset="0"/>
                        </a:rPr>
                        <a:t>Trust Performance (Observed)</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D9EEB"/>
                    </a:solidFill>
                  </a:tcPr>
                </a:tc>
              </a:tr>
              <a:tr h="1028040">
                <a:tc>
                  <a:txBody>
                    <a:bodyPr/>
                    <a:p>
                      <a:pPr algn="just" fontAlgn="t" rtl="0">
                        <a:spcBef>
                          <a:spcPts val="1200"/>
                        </a:spcBef>
                        <a:spcAft>
                          <a:spcPts val="1200"/>
                        </a:spcAft>
                        <a:buNone/>
                      </a:pPr>
                      <a:r>
                        <a:rPr b="0" sz="1500" i="0" lang="en-US" strike="noStrike" u="none">
                          <a:solidFill>
                            <a:srgbClr val="000000"/>
                          </a:solidFill>
                          <a:effectLst/>
                          <a:latin typeface="Times New Roman" panose="02020603050405020304" pitchFamily="18" charset="0"/>
                        </a:rPr>
                        <a:t>Clinical Safety</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p>
                      <a:pPr algn="just" fontAlgn="t" rtl="0">
                        <a:buNone/>
                      </a:pPr>
                      <a:r>
                        <a:rPr b="0" sz="1500" i="0" lang="en-US" strike="noStrike" u="none">
                          <a:solidFill>
                            <a:srgbClr val="000000"/>
                          </a:solidFill>
                          <a:effectLst/>
                          <a:latin typeface="Times New Roman" panose="02020603050405020304" pitchFamily="18" charset="0"/>
                        </a:rPr>
                        <a:t>Adherence to NICE maternity recommendations and intra-operative fetal surveillance.</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p>
                      <a:pPr algn="just" fontAlgn="t" rtl="0">
                        <a:buNone/>
                      </a:pPr>
                      <a:r>
                        <a:rPr b="0" sz="1500" i="0" lang="en-US" strike="noStrike" u="none">
                          <a:solidFill>
                            <a:srgbClr val="000000"/>
                          </a:solidFill>
                          <a:effectLst/>
                          <a:latin typeface="Times New Roman" panose="02020603050405020304" pitchFamily="18" charset="0"/>
                        </a:rPr>
                        <a:t>Lack of adherence to national guidance; unsafe practices in terms of monitoring (Ockenden, 2022b)</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r>
              <a:tr h="1028040">
                <a:tc>
                  <a:txBody>
                    <a:bodyPr/>
                    <a:p>
                      <a:pPr algn="just" fontAlgn="t" rtl="0">
                        <a:spcBef>
                          <a:spcPts val="1200"/>
                        </a:spcBef>
                        <a:spcAft>
                          <a:spcPts val="1200"/>
                        </a:spcAft>
                        <a:buNone/>
                      </a:pPr>
                      <a:r>
                        <a:rPr b="0" sz="1500" i="0" lang="en-US" strike="noStrike" u="none">
                          <a:solidFill>
                            <a:srgbClr val="000000"/>
                          </a:solidFill>
                          <a:effectLst/>
                          <a:latin typeface="Times New Roman" panose="02020603050405020304" pitchFamily="18" charset="0"/>
                        </a:rPr>
                        <a:t>Incident Reporting</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p>
                      <a:pPr algn="just" fontAlgn="t" rtl="0">
                        <a:buNone/>
                      </a:pPr>
                      <a:r>
                        <a:rPr b="0" sz="1500" i="0" lang="en-US" strike="noStrike" u="none">
                          <a:solidFill>
                            <a:srgbClr val="000000"/>
                          </a:solidFill>
                          <a:effectLst/>
                          <a:latin typeface="Times New Roman" panose="02020603050405020304" pitchFamily="18" charset="0"/>
                        </a:rPr>
                        <a:t>There should be clear inquiries using the Patient Safety Incident Response Framework (NHS England, 2022).</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p>
                      <a:pPr algn="just" fontAlgn="t" rtl="0">
                        <a:buNone/>
                      </a:pPr>
                      <a:r>
                        <a:rPr b="0" sz="1500" i="0" lang="en-US" strike="noStrike" u="none">
                          <a:solidFill>
                            <a:srgbClr val="000000"/>
                          </a:solidFill>
                          <a:effectLst/>
                          <a:latin typeface="Times New Roman" panose="02020603050405020304" pitchFamily="18" charset="0"/>
                        </a:rPr>
                        <a:t>Cases demoted; insufficient investigations; low learning.</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r>
              <a:tr h="766950">
                <a:tc>
                  <a:txBody>
                    <a:bodyPr/>
                    <a:p>
                      <a:pPr algn="just" fontAlgn="t" rtl="0">
                        <a:buNone/>
                      </a:pPr>
                      <a:r>
                        <a:rPr b="0" sz="1500" i="0" lang="en-US" strike="noStrike" u="none">
                          <a:solidFill>
                            <a:srgbClr val="000000"/>
                          </a:solidFill>
                          <a:effectLst/>
                          <a:latin typeface="Times New Roman" panose="02020603050405020304" pitchFamily="18" charset="0"/>
                        </a:rPr>
                        <a:t>Governance &amp; Leadership</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p>
                      <a:pPr algn="just" fontAlgn="t" rtl="0">
                        <a:buNone/>
                      </a:pPr>
                      <a:r>
                        <a:rPr b="0" sz="1500" i="0" lang="en-US" strike="noStrike" u="none">
                          <a:solidFill>
                            <a:srgbClr val="000000"/>
                          </a:solidFill>
                          <a:effectLst/>
                          <a:latin typeface="Times New Roman" panose="02020603050405020304" pitchFamily="18" charset="0"/>
                        </a:rPr>
                        <a:t>Good supervision of the board and responsibility.</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p>
                      <a:pPr algn="just" fontAlgn="t" rtl="0">
                        <a:buNone/>
                      </a:pPr>
                      <a:r>
                        <a:rPr b="0" sz="1500" i="0" lang="en-US" strike="noStrike" u="none">
                          <a:solidFill>
                            <a:srgbClr val="000000"/>
                          </a:solidFill>
                          <a:effectLst/>
                          <a:latin typeface="Times New Roman" panose="02020603050405020304" pitchFamily="18" charset="0"/>
                        </a:rPr>
                        <a:t>Meagre questioning; inability to question low results (Govt. UK, 2022)</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r>
              <a:tr h="766950">
                <a:tc>
                  <a:txBody>
                    <a:bodyPr/>
                    <a:p>
                      <a:pPr algn="just" fontAlgn="t" rtl="0">
                        <a:buNone/>
                      </a:pPr>
                      <a:r>
                        <a:rPr b="0" sz="1500" i="0" lang="en-US" strike="noStrike" u="none">
                          <a:solidFill>
                            <a:srgbClr val="000000"/>
                          </a:solidFill>
                          <a:effectLst/>
                          <a:latin typeface="Times New Roman" panose="02020603050405020304" pitchFamily="18" charset="0"/>
                        </a:rPr>
                        <a:t>Workforce &amp; Training</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p>
                      <a:pPr algn="just" fontAlgn="t" rtl="0">
                        <a:buNone/>
                      </a:pPr>
                      <a:r>
                        <a:rPr b="0" sz="1500" i="0" lang="en-US" strike="noStrike" u="none">
                          <a:solidFill>
                            <a:srgbClr val="000000"/>
                          </a:solidFill>
                          <a:effectLst/>
                          <a:latin typeface="Times New Roman" panose="02020603050405020304" pitchFamily="18" charset="0"/>
                        </a:rPr>
                        <a:t>Professional growth and adequate staffing.</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p>
                      <a:pPr algn="just" fontAlgn="t" rtl="0">
                        <a:buNone/>
                      </a:pPr>
                      <a:r>
                        <a:rPr b="0" sz="1500" i="0" lang="en-US" strike="noStrike" u="none">
                          <a:solidFill>
                            <a:srgbClr val="000000"/>
                          </a:solidFill>
                          <a:effectLst/>
                          <a:latin typeface="Times New Roman" panose="02020603050405020304" pitchFamily="18" charset="0"/>
                        </a:rPr>
                        <a:t>Constant employee shortages; intermittent competencies and management.</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r>
              <a:tr h="766950">
                <a:tc>
                  <a:txBody>
                    <a:bodyPr/>
                    <a:p>
                      <a:pPr algn="just" fontAlgn="t" rtl="0">
                        <a:buNone/>
                      </a:pPr>
                      <a:r>
                        <a:rPr b="0" sz="1500" i="0" lang="en-US" strike="noStrike" u="none">
                          <a:solidFill>
                            <a:srgbClr val="000000"/>
                          </a:solidFill>
                          <a:effectLst/>
                          <a:latin typeface="Times New Roman" panose="02020603050405020304" pitchFamily="18" charset="0"/>
                        </a:rPr>
                        <a:t>Regulatory Compliance</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C2F4"/>
                    </a:solidFill>
                  </a:tcPr>
                </a:tc>
                <a:tc>
                  <a:txBody>
                    <a:bodyPr/>
                    <a:p>
                      <a:pPr algn="just" fontAlgn="t" rtl="0">
                        <a:buNone/>
                      </a:pPr>
                      <a:r>
                        <a:rPr b="0" sz="1500" i="0" lang="en-US" strike="noStrike" u="none">
                          <a:solidFill>
                            <a:srgbClr val="000000"/>
                          </a:solidFill>
                          <a:effectLst/>
                          <a:latin typeface="Times New Roman" panose="02020603050405020304" pitchFamily="18" charset="0"/>
                        </a:rPr>
                        <a:t>Efficient external audit and quality assurance control.</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c>
                  <a:txBody>
                    <a:bodyPr/>
                    <a:p>
                      <a:pPr algn="just" fontAlgn="t" rtl="0">
                        <a:buNone/>
                      </a:pPr>
                      <a:r>
                        <a:rPr b="0" sz="1500" i="0" lang="en-US" strike="noStrike" u="none">
                          <a:solidFill>
                            <a:srgbClr val="000000"/>
                          </a:solidFill>
                          <a:effectLst/>
                          <a:latin typeface="Times New Roman" panose="02020603050405020304" pitchFamily="18" charset="0"/>
                        </a:rPr>
                        <a:t>Ongoing safety concerns identified (Care Quality Commission, 2024).</a:t>
                      </a:r>
                      <a:endParaRPr sz="2200" lang="en-US">
                        <a:effectLst/>
                      </a:endParaRPr>
                    </a:p>
                  </a:txBody>
                  <a:tcPr marL="78601" marR="78601" marT="78601" marB="78601">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9DAF8"/>
                    </a:solidFill>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3" name=""/>
        <p:cNvGrpSpPr/>
        <p:nvPr/>
      </p:nvGrpSpPr>
      <p:grpSpPr>
        <a:xfrm>
          <a:off x="0" y="0"/>
          <a:ext cx="0" cy="0"/>
          <a:chOff x="0" y="0"/>
          <a:chExt cx="0" cy="0"/>
        </a:xfrm>
      </p:grpSpPr>
      <p:sp>
        <p:nvSpPr>
          <p:cNvPr id="1048658" name="Rectangle 33"/>
          <p:cNvSpPr>
            <a:spLocks noChangeAspect="1" noMove="1" noResize="1" noRot="1" noGrp="1" noAdjustHandles="1" noEditPoints="1" noChangeArrowheads="1" noChangeShapeType="1" noTextEdit="1"/>
          </p:cNvSpPr>
          <p:nvPr/>
        </p:nvSpPr>
        <p:spPr>
          <a:xfrm>
            <a:off x="0" y="0"/>
            <a:ext cx="12192000" cy="6858000"/>
          </a:xfrm>
          <a:prstGeom prst="rect"/>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solidFill>
                <a:schemeClr val="bg1"/>
              </a:solidFill>
            </a:endParaRPr>
          </a:p>
        </p:txBody>
      </p:sp>
      <p:sp>
        <p:nvSpPr>
          <p:cNvPr id="1048659" name="Title 1"/>
          <p:cNvSpPr>
            <a:spLocks noGrp="1"/>
          </p:cNvSpPr>
          <p:nvPr>
            <p:ph type="title"/>
          </p:nvPr>
        </p:nvSpPr>
        <p:spPr>
          <a:xfrm>
            <a:off x="838200" y="448721"/>
            <a:ext cx="4707671" cy="1225650"/>
          </a:xfrm>
        </p:spPr>
        <p:txBody>
          <a:bodyPr anchor="b">
            <a:normAutofit/>
          </a:bodyPr>
          <a:p>
            <a:r>
              <a:rPr b="1" sz="2700" lang="en-US">
                <a:solidFill>
                  <a:schemeClr val="bg1"/>
                </a:solidFill>
                <a:latin typeface="Times New Roman"/>
                <a:cs typeface="Times New Roman"/>
              </a:rPr>
              <a:t> National Standards vs Maternity Service Performance</a:t>
            </a:r>
            <a:endParaRPr sz="2700" lang="en-US">
              <a:solidFill>
                <a:schemeClr val="bg1"/>
              </a:solidFill>
            </a:endParaRPr>
          </a:p>
        </p:txBody>
      </p:sp>
      <p:cxnSp>
        <p:nvCxnSpPr>
          <p:cNvPr id="3145732" name="Straight Connector 34"/>
          <p:cNvCxnSpPr>
            <a:cxnSpLocks noChangeAspect="1" noMove="1" noResize="1" noRot="1" noGrp="1" noAdjustHandles="1" noEditPoints="1" noChangeArrowheads="1" noChangeShapeType="1"/>
          </p:cNvCxnSpPr>
          <p:nvPr/>
        </p:nvCxnSpPr>
        <p:spPr>
          <a:xfrm flipH="1">
            <a:off x="831873" y="1749756"/>
            <a:ext cx="4718304"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60" name="Content Placeholder 2"/>
          <p:cNvSpPr>
            <a:spLocks noGrp="1"/>
          </p:cNvSpPr>
          <p:nvPr>
            <p:ph idx="1"/>
          </p:nvPr>
        </p:nvSpPr>
        <p:spPr>
          <a:xfrm>
            <a:off x="897769" y="1909192"/>
            <a:ext cx="4586513" cy="3647710"/>
          </a:xfrm>
        </p:spPr>
        <p:txBody>
          <a:bodyPr bIns="45720" lIns="91440" rIns="91440" rtlCol="0" tIns="45720" vert="horz">
            <a:normAutofit/>
          </a:bodyPr>
          <a:p>
            <a:r>
              <a:rPr sz="1700" lang="en-US">
                <a:solidFill>
                  <a:schemeClr val="bg1"/>
                </a:solidFill>
                <a:latin typeface="Times New Roman"/>
                <a:cs typeface="Times New Roman"/>
              </a:rPr>
              <a:t>The national maternity standards must adhere to NICE guidelines, the effective monitoring of the fetus, the excellent investigation of the incidents, and the responsible accountability at the board level (Ockenden, 2022; NHS England, 2022).</a:t>
            </a:r>
            <a:endParaRPr sz="1700" lang="en-US">
              <a:solidFill>
                <a:schemeClr val="bg1"/>
              </a:solidFill>
            </a:endParaRPr>
          </a:p>
          <a:p>
            <a:r>
              <a:rPr sz="1700" lang="en-US">
                <a:solidFill>
                  <a:schemeClr val="bg1"/>
                </a:solidFill>
                <a:latin typeface="Times New Roman"/>
                <a:cs typeface="Times New Roman"/>
              </a:rPr>
              <a:t>These expectations were not always met at the Shrewsbury and Telford Hospital NHS Trust. There was poor clinical monitoring, events were under-reported, leadership control was poor, and regulatory issues existed (Care Quality Commission, 2024).</a:t>
            </a:r>
            <a:endParaRPr sz="1700" lang="en-US">
              <a:solidFill>
                <a:schemeClr val="bg1"/>
              </a:solidFill>
            </a:endParaRPr>
          </a:p>
          <a:p>
            <a:r>
              <a:rPr sz="1700" lang="en-US">
                <a:solidFill>
                  <a:schemeClr val="bg1"/>
                </a:solidFill>
                <a:latin typeface="Times New Roman"/>
                <a:cs typeface="Times New Roman"/>
              </a:rPr>
              <a:t>This lapse is an indication of system failure in terms of quality assurance.</a:t>
            </a:r>
            <a:endParaRPr sz="1700" lang="en-US">
              <a:solidFill>
                <a:schemeClr val="bg1"/>
              </a:solidFill>
            </a:endParaRPr>
          </a:p>
        </p:txBody>
      </p:sp>
      <p:cxnSp>
        <p:nvCxnSpPr>
          <p:cNvPr id="3145733" name="Straight Connector 12"/>
          <p:cNvCxnSpPr>
            <a:cxnSpLocks noChangeAspect="1" noMove="1" noResize="1" noRot="1" noGrp="1" noAdjustHandles="1" noEditPoints="1" noChangeArrowheads="1" noChangeShapeType="1"/>
          </p:cNvCxnSpPr>
          <p:nvPr/>
        </p:nvCxnSpPr>
        <p:spPr>
          <a:xfrm flipH="1">
            <a:off x="834027" y="5707672"/>
            <a:ext cx="4713997" cy="0"/>
          </a:xfrm>
          <a:prstGeom prst="line"/>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97159" name="Picture 3" descr="National Standards for Safer Better Maternity Services"/>
          <p:cNvPicPr>
            <a:picLocks noChangeAspect="1"/>
          </p:cNvPicPr>
          <p:nvPr/>
        </p:nvPicPr>
        <p:blipFill>
          <a:blip xmlns:r="http://schemas.openxmlformats.org/officeDocument/2006/relationships" r:embed="rId1"/>
          <a:stretch>
            <a:fillRect/>
          </a:stretch>
        </p:blipFill>
        <p:spPr>
          <a:xfrm>
            <a:off x="6525453" y="595726"/>
            <a:ext cx="5666547" cy="5666547"/>
          </a:xfrm>
          <a:prstGeom prst="rect"/>
        </p:spPr>
      </p:pic>
      <p:sp>
        <p:nvSpPr>
          <p:cNvPr id="1048661" name="TextBox 5"/>
          <p:cNvSpPr txBox="1"/>
          <p:nvPr/>
        </p:nvSpPr>
        <p:spPr>
          <a:xfrm>
            <a:off x="7733732" y="6306403"/>
            <a:ext cx="3241344" cy="400110"/>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r>
              <a:rPr dirty="0" sz="2000" lang="en-US">
                <a:solidFill>
                  <a:schemeClr val="bg1"/>
                </a:solidFill>
                <a:latin typeface="Times New Roman"/>
                <a:ea typeface="Times New Roman"/>
                <a:cs typeface="Times New Roman"/>
              </a:rPr>
              <a:t>Source (HIQA, 2017)</a:t>
            </a:r>
            <a:endParaRPr dirty="0" sz="2000" lang="en-US">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6" name=""/>
        <p:cNvGrpSpPr/>
        <p:nvPr/>
      </p:nvGrpSpPr>
      <p:grpSpPr>
        <a:xfrm>
          <a:off x="0" y="0"/>
          <a:ext cx="0" cy="0"/>
          <a:chOff x="0" y="0"/>
          <a:chExt cx="0" cy="0"/>
        </a:xfrm>
      </p:grpSpPr>
      <p:sp useBgFill="1">
        <p:nvSpPr>
          <p:cNvPr id="1048665" name="Rectangle 42"/>
          <p:cNvSpPr>
            <a:spLocks noChangeAspect="1" noMove="1" noResize="1" noRot="1" noGrp="1" noAdjustHandles="1" noEditPoints="1" noChangeArrowheads="1" noChangeShapeType="1" noTextEdit="1"/>
          </p:cNvSpPr>
          <p:nvPr/>
        </p:nvSpPr>
        <p:spPr>
          <a:xfrm>
            <a:off x="3049"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60" name="Picture 3" descr="A diagram of a maternity services  AI-generated content may be incorrect."/>
          <p:cNvPicPr>
            <a:picLocks noChangeAspect="1"/>
          </p:cNvPicPr>
          <p:nvPr/>
        </p:nvPicPr>
        <p:blipFill>
          <a:blip xmlns:r="http://schemas.openxmlformats.org/officeDocument/2006/relationships" r:embed="rId1"/>
          <a:srcRect l="2942" r="2941" b="-1"/>
          <a:stretch>
            <a:fillRect/>
          </a:stretch>
        </p:blipFill>
        <p:spPr>
          <a:xfrm>
            <a:off x="2522356" y="10"/>
            <a:ext cx="9669642" cy="6857990"/>
          </a:xfrm>
          <a:prstGeom prst="rect"/>
        </p:spPr>
      </p:pic>
      <p:sp>
        <p:nvSpPr>
          <p:cNvPr id="1048666" name="Rectangle 43"/>
          <p:cNvSpPr>
            <a:spLocks noChangeAspect="1" noMove="1" noResize="1" noRot="1" noGrp="1" noAdjustHandles="1" noEditPoints="1" noChangeArrowheads="1" noChangeShapeType="1" noTextEdit="1"/>
          </p:cNvSpPr>
          <p:nvPr/>
        </p:nvSpPr>
        <p:spPr>
          <a:xfrm>
            <a:off x="-1" y="0"/>
            <a:ext cx="7390263" cy="6858000"/>
          </a:xfrm>
          <a:prstGeom prst="rect"/>
          <a:gradFill>
            <a:gsLst>
              <a:gs pos="0">
                <a:schemeClr val="bg1">
                  <a:alpha val="0"/>
                </a:schemeClr>
              </a:gs>
              <a:gs pos="19000">
                <a:schemeClr val="bg1">
                  <a:alpha val="38000"/>
                </a:schemeClr>
              </a:gs>
              <a:gs pos="35000">
                <a:schemeClr val="bg1">
                  <a:alpha val="77000"/>
                </a:schemeClr>
              </a:gs>
              <a:gs pos="48000">
                <a:schemeClr val="bg1"/>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7" name="Title 1"/>
          <p:cNvSpPr>
            <a:spLocks noGrp="1"/>
          </p:cNvSpPr>
          <p:nvPr>
            <p:ph type="title"/>
          </p:nvPr>
        </p:nvSpPr>
        <p:spPr>
          <a:xfrm>
            <a:off x="838200" y="365125"/>
            <a:ext cx="3822189" cy="1899912"/>
          </a:xfrm>
        </p:spPr>
        <p:txBody>
          <a:bodyPr>
            <a:normAutofit/>
          </a:bodyPr>
          <a:p>
            <a:r>
              <a:rPr b="1" sz="3700" lang="en-US">
                <a:latin typeface="Times New Roman"/>
                <a:cs typeface="Times New Roman"/>
              </a:rPr>
              <a:t>Component 2 – Introduction &amp; Case Background</a:t>
            </a:r>
            <a:endParaRPr sz="3700" lang="en-US"/>
          </a:p>
        </p:txBody>
      </p:sp>
      <p:sp>
        <p:nvSpPr>
          <p:cNvPr id="1048668" name="Content Placeholder 2"/>
          <p:cNvSpPr>
            <a:spLocks noGrp="1"/>
          </p:cNvSpPr>
          <p:nvPr>
            <p:ph idx="1"/>
          </p:nvPr>
        </p:nvSpPr>
        <p:spPr>
          <a:xfrm>
            <a:off x="838200" y="2434201"/>
            <a:ext cx="3822189" cy="3742762"/>
          </a:xfrm>
        </p:spPr>
        <p:txBody>
          <a:bodyPr bIns="45720" lIns="91440" rIns="91440" rtlCol="0" tIns="45720" vert="horz">
            <a:normAutofit/>
          </a:bodyPr>
          <a:p>
            <a:r>
              <a:rPr sz="1400" lang="en-US">
                <a:latin typeface="Times New Roman"/>
                <a:cs typeface="Times New Roman"/>
              </a:rPr>
              <a:t>Component 2 also analyzes failure of quality assurance at the system level in the maternity services at the Shrewsbury and Telford Hospital NHS Trust.</a:t>
            </a:r>
            <a:endParaRPr sz="1400" lang="en-US"/>
          </a:p>
          <a:p>
            <a:r>
              <a:rPr sz="1400" lang="en-US">
                <a:latin typeface="Times New Roman"/>
                <a:cs typeface="Times New Roman"/>
              </a:rPr>
              <a:t>The Ockenden Report found inefficient incident reporting, a low level of organisational learning, and poor regulation (Ockenden, 2022a).</a:t>
            </a:r>
            <a:endParaRPr sz="1400" lang="en-US"/>
          </a:p>
          <a:p>
            <a:r>
              <a:rPr sz="1400" lang="en-US">
                <a:latin typeface="Times New Roman"/>
                <a:cs typeface="Times New Roman"/>
              </a:rPr>
              <a:t>The internal reviews were not maintained, even after numerous reviews.</a:t>
            </a:r>
            <a:endParaRPr sz="1400" lang="en-US"/>
          </a:p>
          <a:p>
            <a:r>
              <a:rPr sz="1400" lang="en-US">
                <a:latin typeface="Times New Roman"/>
                <a:cs typeface="Times New Roman"/>
              </a:rPr>
              <a:t>These results demonstrate the deficiencies in leadership, human resource strength, governance, and quality enhancement procedures (Rakowski, 2025).</a:t>
            </a:r>
            <a:endParaRPr sz="1400"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9" name=""/>
        <p:cNvGrpSpPr/>
        <p:nvPr/>
      </p:nvGrpSpPr>
      <p:grpSpPr>
        <a:xfrm>
          <a:off x="0" y="0"/>
          <a:ext cx="0" cy="0"/>
          <a:chOff x="0" y="0"/>
          <a:chExt cx="0" cy="0"/>
        </a:xfrm>
      </p:grpSpPr>
      <p:sp>
        <p:nvSpPr>
          <p:cNvPr id="1048672" name="Rectangle 7"/>
          <p:cNvSpPr>
            <a:spLocks noChangeAspect="1" noMove="1" noResize="1" noRot="1" noGrp="1" noAdjustHandles="1" noEditPoints="1" noChangeArrowheads="1" noChangeShapeType="1" noTextEdit="1"/>
          </p:cNvSpPr>
          <p:nvPr/>
        </p:nvSpPr>
        <p:spPr>
          <a:xfrm>
            <a:off x="0" y="0"/>
            <a:ext cx="12192000" cy="6858000"/>
          </a:xfrm>
          <a:prstGeom prst="rect"/>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3" name="Oval 9"/>
          <p:cNvSpPr>
            <a:spLocks noChangeAspect="1" noMove="1" noResize="1" noRot="1" noGrp="1" noAdjustHandles="1" noEditPoints="1" noChangeArrowheads="1" noChangeShapeType="1" noTextEdit="1"/>
          </p:cNvSpPr>
          <p:nvPr/>
        </p:nvSpPr>
        <p:spPr>
          <a:xfrm>
            <a:off x="480284" y="575361"/>
            <a:ext cx="5707277" cy="5707277"/>
          </a:xfrm>
          <a:prstGeom prst="ellipse"/>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4" name="Title 1"/>
          <p:cNvSpPr>
            <a:spLocks noGrp="1"/>
          </p:cNvSpPr>
          <p:nvPr>
            <p:ph type="title"/>
          </p:nvPr>
        </p:nvSpPr>
        <p:spPr>
          <a:xfrm>
            <a:off x="838200" y="1748452"/>
            <a:ext cx="4974771" cy="3587786"/>
          </a:xfrm>
        </p:spPr>
        <p:txBody>
          <a:bodyPr>
            <a:normAutofit/>
          </a:bodyPr>
          <a:p>
            <a:pPr algn="ctr"/>
            <a:r>
              <a:rPr b="1" lang="en-US">
                <a:solidFill>
                  <a:schemeClr val="bg1"/>
                </a:solidFill>
                <a:latin typeface="Times New Roman"/>
                <a:cs typeface="Times New Roman"/>
              </a:rPr>
              <a:t>Relevance to Quality Assurance and Service Improvement</a:t>
            </a:r>
            <a:endParaRPr lang="en-US">
              <a:solidFill>
                <a:schemeClr val="bg1"/>
              </a:solidFill>
            </a:endParaRPr>
          </a:p>
        </p:txBody>
      </p:sp>
      <p:grpSp>
        <p:nvGrpSpPr>
          <p:cNvPr id="70" name="Graphic 190"/>
          <p:cNvGrpSpPr>
            <a:grpSpLocks noMove="1" noResize="1" noRot="1" noGrp="1" noChangeAspect="1"/>
          </p:cNvGrpSpPr>
          <p:nvPr/>
        </p:nvGrpSpPr>
        <p:grpSpPr>
          <a:xfrm>
            <a:off x="693117" y="1193254"/>
            <a:ext cx="1291642" cy="429215"/>
            <a:chOff x="2504802" y="1755501"/>
            <a:chExt cx="1598829" cy="531293"/>
          </a:xfrm>
          <a:solidFill>
            <a:schemeClr val="bg1"/>
          </a:solidFill>
        </p:grpSpPr>
        <p:sp>
          <p:nvSpPr>
            <p:cNvPr id="1048675" name="Freeform: Shape 12"/>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anchor="ctr" rtlCol="0"/>
            <a:p>
              <a:endParaRPr lang="en-US"/>
            </a:p>
          </p:txBody>
        </p:sp>
        <p:sp>
          <p:nvSpPr>
            <p:cNvPr id="1048676" name="Freeform: Shape 13"/>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anchor="ctr" rtlCol="0"/>
            <a:p>
              <a:endParaRPr lang="en-US"/>
            </a:p>
          </p:txBody>
        </p:sp>
      </p:grpSp>
      <p:sp>
        <p:nvSpPr>
          <p:cNvPr id="1048677" name="Graphic 212"/>
          <p:cNvSpPr>
            <a:spLocks noChangeAspect="1" noMove="1" noResize="1" noRot="1" noGrp="1" noAdjustHandles="1" noEditPoints="1" noChangeArrowheads="1" noChangeShapeType="1" noTextEdit="1"/>
          </p:cNvSpPr>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noAutofit/>
          </a:bodyPr>
          <a:p>
            <a:pPr algn="ctr"/>
            <a:endParaRPr lang="en-US">
              <a:solidFill>
                <a:schemeClr val="lt1"/>
              </a:solidFill>
            </a:endParaRPr>
          </a:p>
        </p:txBody>
      </p:sp>
      <p:sp>
        <p:nvSpPr>
          <p:cNvPr id="1048678" name="Graphic 212"/>
          <p:cNvSpPr>
            <a:spLocks noChangeAspect="1" noMove="1" noResize="1" noRot="1" noGrp="1" noAdjustHandles="1" noEditPoints="1" noChangeArrowheads="1" noChangeShapeType="1" noTextEdit="1"/>
          </p:cNvSpPr>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bIns="45720" compatLnSpc="1" forceAA="0" fromWordArt="0" horzOverflow="overflow" lIns="91440" numCol="1" rIns="91440" rot="0" rtlCol="0" spcCol="0" spcFirstLastPara="0" tIns="45720" vert="horz" vertOverflow="overflow" wrap="square">
            <a:prstTxWarp prst="textNoShape"/>
            <a:noAutofit/>
          </a:bodyPr>
          <a:p>
            <a:pPr algn="ctr"/>
            <a:endParaRPr lang="en-US">
              <a:solidFill>
                <a:schemeClr val="lt1"/>
              </a:solidFill>
            </a:endParaRPr>
          </a:p>
        </p:txBody>
      </p:sp>
      <p:grpSp>
        <p:nvGrpSpPr>
          <p:cNvPr id="71" name="Graphic 4"/>
          <p:cNvGrpSpPr>
            <a:grpSpLocks noMove="1" noResize="1" noRot="1" noGrp="1" noChangeAspect="1"/>
          </p:cNvGrpSpPr>
          <p:nvPr/>
        </p:nvGrpSpPr>
        <p:grpSpPr>
          <a:xfrm>
            <a:off x="4680914" y="4748270"/>
            <a:ext cx="1330536" cy="1330521"/>
            <a:chOff x="5734037" y="3067039"/>
            <a:chExt cx="724483" cy="724489"/>
          </a:xfrm>
          <a:solidFill>
            <a:schemeClr val="bg1"/>
          </a:solidFill>
        </p:grpSpPr>
        <p:sp>
          <p:nvSpPr>
            <p:cNvPr id="1048679" name="Freeform: Shape 20"/>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680" name="Freeform: Shape 21"/>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681" name="Freeform: Shape 22"/>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682" name="Freeform: Shape 23"/>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683" name="Freeform: Shape 24"/>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684" name="Freeform: Shape 25"/>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685" name="Freeform: Shape 26"/>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686" name="Freeform: Shape 27"/>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687" name="Freeform: Shape 28"/>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688" name="Freeform: Shape 29"/>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689" name="Freeform: Shape 30"/>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690" name="Freeform: Shape 31"/>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691" name="Freeform: Shape 32"/>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692" name="Freeform: Shape 33"/>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693" name="Freeform: Shape 34"/>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694" name="Freeform: Shape 35"/>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695" name="Freeform: Shape 36"/>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696" name="Freeform: Shape 37"/>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697" name="Freeform: Shape 38"/>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698" name="Freeform: Shape 39"/>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699" name="Freeform: Shape 40"/>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00" name="Freeform: Shape 41"/>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01" name="Freeform: Shape 42"/>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02" name="Freeform: Shape 43"/>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03" name="Freeform: Shape 44"/>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04" name="Freeform: Shape 45"/>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05" name="Freeform: Shape 46"/>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06" name="Freeform: Shape 47"/>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07" name="Freeform: Shape 48"/>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08" name="Freeform: Shape 49"/>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09" name="Freeform: Shape 50"/>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10" name="Freeform: Shape 51"/>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11" name="Freeform: Shape 52"/>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12" name="Freeform: Shape 53"/>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13" name="Freeform: Shape 54"/>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14" name="Freeform: Shape 55"/>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15" name="Freeform: Shape 56"/>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16" name="Freeform: Shape 57"/>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17" name="Freeform: Shape 58"/>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18" name="Freeform: Shape 59"/>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19" name="Freeform: Shape 60"/>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0" name="Freeform: Shape 61"/>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21" name="Freeform: Shape 62"/>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22" name="Freeform: Shape 63"/>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3" name="Freeform: Shape 64"/>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4" name="Freeform: Shape 65"/>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5" name="Freeform: Shape 66"/>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6" name="Freeform: Shape 67"/>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7" name="Freeform: Shape 68"/>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28" name="Freeform: Shape 69"/>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29" name="Freeform: Shape 70"/>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30" name="Freeform: Shape 71"/>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anchor="ctr" rtlCol="0"/>
            <a:p>
              <a:endParaRPr lang="en-US"/>
            </a:p>
          </p:txBody>
        </p:sp>
        <p:sp>
          <p:nvSpPr>
            <p:cNvPr id="1048731" name="Freeform: Shape 72"/>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32" name="Freeform: Shape 73"/>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anchor="ctr" rtlCol="0"/>
            <a:p>
              <a:endParaRPr lang="en-US"/>
            </a:p>
          </p:txBody>
        </p:sp>
        <p:sp>
          <p:nvSpPr>
            <p:cNvPr id="1048733" name="Freeform: Shape 74"/>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734" name="Freeform: Shape 75"/>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35" name="Freeform: Shape 76"/>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36" name="Freeform: Shape 77"/>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737" name="Freeform: Shape 78"/>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38" name="Freeform: Shape 79"/>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739" name="Freeform: Shape 80"/>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40" name="Freeform: Shape 81"/>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41" name="Freeform: Shape 82"/>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42" name="Freeform: Shape 83"/>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743" name="Freeform: Shape 84"/>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44" name="Freeform: Shape 85"/>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745" name="Freeform: Shape 86"/>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746" name="Freeform: Shape 87"/>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47" name="Freeform: Shape 88"/>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48" name="Freeform: Shape 89"/>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749" name="Freeform: Shape 90"/>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50" name="Freeform: Shape 91"/>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751" name="Freeform: Shape 92"/>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52" name="Freeform: Shape 93"/>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53" name="Freeform: Shape 94"/>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54" name="Freeform: Shape 95"/>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755" name="Freeform: Shape 96"/>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56" name="Freeform: Shape 97"/>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757" name="Freeform: Shape 98"/>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58" name="Freeform: Shape 99"/>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59" name="Freeform: Shape 100"/>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60" name="Freeform: Shape 101"/>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761" name="Freeform: Shape 102"/>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762" name="Freeform: Shape 103"/>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763" name="Freeform: Shape 104"/>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64" name="Freeform: Shape 105"/>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65" name="Freeform: Shape 106"/>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66" name="Freeform: Shape 107"/>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767" name="Freeform: Shape 108"/>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68" name="Freeform: Shape 109"/>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769" name="Freeform: Shape 110"/>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70" name="Freeform: Shape 111"/>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771" name="Freeform: Shape 112"/>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772" name="Freeform: Shape 113"/>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73" name="Freeform: Shape 114"/>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74" name="Freeform: Shape 115"/>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75" name="Freeform: Shape 116"/>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776" name="Freeform: Shape 117"/>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777" name="Freeform: Shape 118"/>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78" name="Freeform: Shape 119"/>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779" name="Freeform: Shape 120"/>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0" name="Freeform: Shape 121"/>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1" name="Freeform: Shape 122"/>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2" name="Freeform: Shape 123"/>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783" name="Freeform: Shape 124"/>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4" name="Freeform: Shape 125"/>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85" name="Freeform: Shape 126"/>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6" name="Freeform: Shape 127"/>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7" name="Freeform: Shape 128"/>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8" name="Freeform: Shape 129"/>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89" name="Freeform: Shape 130"/>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0" name="Freeform: Shape 131"/>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1" name="Freeform: Shape 132"/>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92" name="Freeform: Shape 133"/>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3" name="Freeform: Shape 134"/>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4" name="Freeform: Shape 135"/>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5" name="Freeform: Shape 136"/>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6" name="Freeform: Shape 137"/>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7" name="Freeform: Shape 138"/>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798" name="Freeform: Shape 139"/>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799" name="Freeform: Shape 140"/>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0" name="Freeform: Shape 141"/>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1" name="Freeform: Shape 142"/>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2" name="Freeform: Shape 143"/>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3" name="Freeform: Shape 144"/>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4" name="Freeform: Shape 145"/>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05" name="Freeform: Shape 146"/>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06" name="Freeform: Shape 147"/>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807" name="Freeform: Shape 148"/>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08" name="Freeform: Shape 149"/>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09" name="Freeform: Shape 150"/>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10" name="Freeform: Shape 151"/>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811" name="Freeform: Shape 152"/>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12" name="Freeform: Shape 153"/>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13" name="Freeform: Shape 154"/>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14" name="Freeform: Shape 155"/>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anchor="ctr" rtlCol="0"/>
            <a:p>
              <a:endParaRPr lang="en-US"/>
            </a:p>
          </p:txBody>
        </p:sp>
        <p:sp>
          <p:nvSpPr>
            <p:cNvPr id="1048815" name="Freeform: Shape 156"/>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16" name="Freeform: Shape 157"/>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anchor="ctr" rtlCol="0"/>
            <a:p>
              <a:endParaRPr lang="en-US"/>
            </a:p>
          </p:txBody>
        </p:sp>
        <p:sp>
          <p:nvSpPr>
            <p:cNvPr id="1048817" name="Freeform: Shape 158"/>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818" name="Freeform: Shape 159"/>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19" name="Freeform: Shape 160"/>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20" name="Freeform: Shape 161"/>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821" name="Freeform: Shape 162"/>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22" name="Freeform: Shape 163"/>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823" name="Freeform: Shape 164"/>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824" name="Freeform: Shape 165"/>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25" name="Freeform: Shape 166"/>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26" name="Freeform: Shape 167"/>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827" name="Freeform: Shape 168"/>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28" name="Freeform: Shape 169"/>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829" name="Freeform: Shape 170"/>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0" name="Freeform: Shape 171"/>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1" name="Freeform: Shape 172"/>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2" name="Freeform: Shape 173"/>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833" name="Freeform: Shape 174"/>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4" name="Freeform: Shape 175"/>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835" name="Freeform: Shape 176"/>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6" name="Freeform: Shape 177"/>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7" name="Freeform: Shape 178"/>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38" name="Freeform: Shape 179"/>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839" name="Freeform: Shape 180"/>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40" name="Freeform: Shape 181"/>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841" name="Freeform: Shape 182"/>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42" name="Freeform: Shape 183"/>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43" name="Freeform: Shape 184"/>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44" name="Freeform: Shape 185"/>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845" name="Freeform: Shape 186"/>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46" name="Freeform: Shape 187"/>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847" name="Freeform: Shape 188"/>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anchor="ctr" rtlCol="0"/>
            <a:p>
              <a:endParaRPr lang="en-US"/>
            </a:p>
          </p:txBody>
        </p:sp>
      </p:grpSp>
      <p:grpSp>
        <p:nvGrpSpPr>
          <p:cNvPr id="72" name="Graphic 4"/>
          <p:cNvGrpSpPr>
            <a:grpSpLocks noMove="1" noResize="1" noRot="1" noGrp="1" noChangeAspect="1"/>
          </p:cNvGrpSpPr>
          <p:nvPr/>
        </p:nvGrpSpPr>
        <p:grpSpPr>
          <a:xfrm>
            <a:off x="4680914" y="4748270"/>
            <a:ext cx="1330536" cy="1330521"/>
            <a:chOff x="5734037" y="3067039"/>
            <a:chExt cx="724483" cy="724489"/>
          </a:xfrm>
          <a:solidFill>
            <a:schemeClr val="bg1">
              <a:alpha val="60000"/>
            </a:schemeClr>
          </a:solidFill>
        </p:grpSpPr>
        <p:sp>
          <p:nvSpPr>
            <p:cNvPr id="1048848" name="Freeform: Shape 191"/>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849" name="Freeform: Shape 192"/>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850" name="Freeform: Shape 193"/>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51" name="Freeform: Shape 194"/>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52" name="Freeform: Shape 195"/>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53" name="Freeform: Shape 196"/>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854" name="Freeform: Shape 197"/>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55" name="Freeform: Shape 198"/>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856" name="Freeform: Shape 199"/>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57" name="Freeform: Shape 200"/>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58" name="Freeform: Shape 201"/>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59" name="Freeform: Shape 202"/>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60" name="Freeform: Shape 203"/>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61" name="Freeform: Shape 204"/>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62" name="Freeform: Shape 205"/>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63" name="Freeform: Shape 206"/>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864" name="Freeform: Shape 207"/>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65" name="Freeform: Shape 208"/>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66" name="Freeform: Shape 209"/>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67" name="Freeform: Shape 210"/>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868" name="Freeform: Shape 211"/>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69" name="Freeform: Shape 212"/>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70" name="Freeform: Shape 213"/>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71" name="Freeform: Shape 214"/>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72" name="Freeform: Shape 215"/>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73" name="Freeform: Shape 216"/>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74" name="Freeform: Shape 217"/>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75" name="Freeform: Shape 218"/>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76" name="Freeform: Shape 219"/>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77" name="Freeform: Shape 220"/>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78" name="Freeform: Shape 221"/>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79" name="Freeform: Shape 222"/>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80" name="Freeform: Shape 223"/>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81" name="Freeform: Shape 224"/>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82" name="Freeform: Shape 225"/>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83" name="Freeform: Shape 226"/>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84" name="Freeform: Shape 227"/>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85" name="Freeform: Shape 228"/>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86" name="Freeform: Shape 229"/>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87" name="Freeform: Shape 230"/>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88" name="Freeform: Shape 231"/>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89" name="Freeform: Shape 232"/>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890" name="Freeform: Shape 233"/>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891" name="Freeform: Shape 234"/>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2" name="Freeform: Shape 235"/>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3" name="Freeform: Shape 236"/>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4" name="Freeform: Shape 237"/>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5" name="Freeform: Shape 238"/>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6" name="Freeform: Shape 239"/>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897" name="Freeform: Shape 240"/>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98" name="Freeform: Shape 241"/>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899" name="Freeform: Shape 242"/>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anchor="ctr" rtlCol="0"/>
            <a:p>
              <a:endParaRPr lang="en-US"/>
            </a:p>
          </p:txBody>
        </p:sp>
        <p:sp>
          <p:nvSpPr>
            <p:cNvPr id="1048900" name="Freeform: Shape 243"/>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01" name="Freeform: Shape 244"/>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anchor="ctr" rtlCol="0"/>
            <a:p>
              <a:endParaRPr lang="en-US"/>
            </a:p>
          </p:txBody>
        </p:sp>
        <p:sp>
          <p:nvSpPr>
            <p:cNvPr id="1048902" name="Freeform: Shape 245"/>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903" name="Freeform: Shape 246"/>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04" name="Freeform: Shape 247"/>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05" name="Freeform: Shape 248"/>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906" name="Freeform: Shape 249"/>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07" name="Freeform: Shape 250"/>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908" name="Freeform: Shape 251"/>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09" name="Freeform: Shape 252"/>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10" name="Freeform: Shape 253"/>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11" name="Freeform: Shape 254"/>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912" name="Freeform: Shape 255"/>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13" name="Freeform: Shape 256"/>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914" name="Freeform: Shape 257"/>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915" name="Freeform: Shape 258"/>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16" name="Freeform: Shape 259"/>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17" name="Freeform: Shape 260"/>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918" name="Freeform: Shape 261"/>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19" name="Freeform: Shape 262"/>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920" name="Freeform: Shape 263"/>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21" name="Freeform: Shape 264"/>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22" name="Freeform: Shape 265"/>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23" name="Freeform: Shape 266"/>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924" name="Freeform: Shape 267"/>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25" name="Freeform: Shape 268"/>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926" name="Freeform: Shape 269"/>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27" name="Freeform: Shape 270"/>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28" name="Freeform: Shape 271"/>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29" name="Freeform: Shape 272"/>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8930" name="Freeform: Shape 273"/>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31" name="Freeform: Shape 274"/>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8932" name="Freeform: Shape 275"/>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33" name="Freeform: Shape 276"/>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34" name="Freeform: Shape 277"/>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35" name="Freeform: Shape 278"/>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936" name="Freeform: Shape 279"/>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37" name="Freeform: Shape 280"/>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938" name="Freeform: Shape 281"/>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39" name="Freeform: Shape 282"/>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anchor="ctr" rtlCol="0"/>
            <a:p>
              <a:endParaRPr lang="en-US"/>
            </a:p>
          </p:txBody>
        </p:sp>
        <p:sp>
          <p:nvSpPr>
            <p:cNvPr id="1048940" name="Freeform: Shape 283"/>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941" name="Freeform: Shape 284"/>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42" name="Freeform: Shape 285"/>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43" name="Freeform: Shape 286"/>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44" name="Freeform: Shape 287"/>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945" name="Freeform: Shape 288"/>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46" name="Freeform: Shape 289"/>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947" name="Freeform: Shape 290"/>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948" name="Freeform: Shape 291"/>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49" name="Freeform: Shape 292"/>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0" name="Freeform: Shape 293"/>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1" name="Freeform: Shape 294"/>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952" name="Freeform: Shape 295"/>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3" name="Freeform: Shape 296"/>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954" name="Freeform: Shape 297"/>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5" name="Freeform: Shape 298"/>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6" name="Freeform: Shape 299"/>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7" name="Freeform: Shape 300"/>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8" name="Freeform: Shape 301"/>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59" name="Freeform: Shape 302"/>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0" name="Freeform: Shape 303"/>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961" name="Freeform: Shape 304"/>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2" name="Freeform: Shape 305"/>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3" name="Freeform: Shape 306"/>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4" name="Freeform: Shape 307"/>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5" name="Freeform: Shape 308"/>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6" name="Freeform: Shape 309"/>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7" name="Freeform: Shape 310"/>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968" name="Freeform: Shape 311"/>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69" name="Freeform: Shape 312"/>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70" name="Freeform: Shape 313"/>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71" name="Freeform: Shape 314"/>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72" name="Freeform: Shape 315"/>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73" name="Freeform: Shape 316"/>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74" name="Freeform: Shape 317"/>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anchor="ctr" rtlCol="0"/>
            <a:p>
              <a:endParaRPr lang="en-US"/>
            </a:p>
          </p:txBody>
        </p:sp>
        <p:sp>
          <p:nvSpPr>
            <p:cNvPr id="1048975" name="Freeform: Shape 318"/>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976" name="Freeform: Shape 319"/>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77" name="Freeform: Shape 320"/>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78" name="Freeform: Shape 321"/>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79" name="Freeform: Shape 322"/>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980" name="Freeform: Shape 323"/>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8981" name="Freeform: Shape 324"/>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82" name="Freeform: Shape 325"/>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83" name="Freeform: Shape 326"/>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anchor="ctr" rtlCol="0"/>
            <a:p>
              <a:endParaRPr lang="en-US"/>
            </a:p>
          </p:txBody>
        </p:sp>
        <p:sp>
          <p:nvSpPr>
            <p:cNvPr id="1048984" name="Freeform: Shape 327"/>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anchor="ctr" rtlCol="0"/>
            <a:p>
              <a:endParaRPr lang="en-US"/>
            </a:p>
          </p:txBody>
        </p:sp>
        <p:sp>
          <p:nvSpPr>
            <p:cNvPr id="1048985" name="Freeform: Shape 328"/>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anchor="ctr" rtlCol="0"/>
            <a:p>
              <a:endParaRPr lang="en-US"/>
            </a:p>
          </p:txBody>
        </p:sp>
        <p:sp>
          <p:nvSpPr>
            <p:cNvPr id="1048986" name="Freeform: Shape 329"/>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anchor="ctr" rtlCol="0"/>
            <a:p>
              <a:endParaRPr lang="en-US"/>
            </a:p>
          </p:txBody>
        </p:sp>
        <p:sp>
          <p:nvSpPr>
            <p:cNvPr id="1048987" name="Freeform: Shape 330"/>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88" name="Freeform: Shape 331"/>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89" name="Freeform: Shape 332"/>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990" name="Freeform: Shape 333"/>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91" name="Freeform: Shape 334"/>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992" name="Freeform: Shape 335"/>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anchor="ctr" rtlCol="0"/>
            <a:p>
              <a:endParaRPr lang="en-US"/>
            </a:p>
          </p:txBody>
        </p:sp>
        <p:sp>
          <p:nvSpPr>
            <p:cNvPr id="1048993" name="Freeform: Shape 336"/>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94" name="Freeform: Shape 337"/>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95" name="Freeform: Shape 338"/>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8996" name="Freeform: Shape 339"/>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97" name="Freeform: Shape 340"/>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8998" name="Freeform: Shape 341"/>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8999" name="Freeform: Shape 342"/>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0" name="Freeform: Shape 343"/>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1" name="Freeform: Shape 344"/>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9002" name="Freeform: Shape 345"/>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3" name="Freeform: Shape 346"/>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9004" name="Freeform: Shape 347"/>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5" name="Freeform: Shape 348"/>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6" name="Freeform: Shape 349"/>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7" name="Freeform: Shape 350"/>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anchor="ctr" rtlCol="0"/>
            <a:p>
              <a:endParaRPr lang="en-US"/>
            </a:p>
          </p:txBody>
        </p:sp>
        <p:sp>
          <p:nvSpPr>
            <p:cNvPr id="1049008" name="Freeform: Shape 351"/>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09" name="Freeform: Shape 352"/>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anchor="ctr" rtlCol="0"/>
            <a:p>
              <a:endParaRPr lang="en-US"/>
            </a:p>
          </p:txBody>
        </p:sp>
        <p:sp>
          <p:nvSpPr>
            <p:cNvPr id="1049010" name="Freeform: Shape 353"/>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anchor="ctr" rtlCol="0"/>
            <a:p>
              <a:endParaRPr lang="en-US"/>
            </a:p>
          </p:txBody>
        </p:sp>
        <p:sp>
          <p:nvSpPr>
            <p:cNvPr id="1049011" name="Freeform: Shape 354"/>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9012" name="Freeform: Shape 355"/>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9013" name="Freeform: Shape 356"/>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anchor="ctr" rtlCol="0"/>
            <a:p>
              <a:endParaRPr lang="en-US"/>
            </a:p>
          </p:txBody>
        </p:sp>
        <p:sp>
          <p:nvSpPr>
            <p:cNvPr id="1049014" name="Freeform: Shape 357"/>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anchor="ctr" rtlCol="0"/>
            <a:p>
              <a:endParaRPr lang="en-US"/>
            </a:p>
          </p:txBody>
        </p:sp>
        <p:sp>
          <p:nvSpPr>
            <p:cNvPr id="1049015" name="Freeform: Shape 358"/>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anchor="ctr" rtlCol="0"/>
            <a:p>
              <a:endParaRPr lang="en-US"/>
            </a:p>
          </p:txBody>
        </p:sp>
        <p:sp>
          <p:nvSpPr>
            <p:cNvPr id="1049016" name="Freeform: Shape 359"/>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anchor="ctr" rtlCol="0"/>
            <a:p>
              <a:endParaRPr lang="en-US"/>
            </a:p>
          </p:txBody>
        </p:sp>
      </p:grpSp>
      <p:sp>
        <p:nvSpPr>
          <p:cNvPr id="1049017" name="Content Placeholder 2"/>
          <p:cNvSpPr>
            <a:spLocks noGrp="1"/>
          </p:cNvSpPr>
          <p:nvPr>
            <p:ph idx="1"/>
          </p:nvPr>
        </p:nvSpPr>
        <p:spPr>
          <a:xfrm>
            <a:off x="6477270" y="1130846"/>
            <a:ext cx="4974771" cy="4351338"/>
          </a:xfrm>
        </p:spPr>
        <p:txBody>
          <a:bodyPr bIns="45720" lIns="91440" rIns="91440" rtlCol="0" tIns="45720" vert="horz">
            <a:normAutofit/>
          </a:bodyPr>
          <a:p>
            <a:r>
              <a:rPr sz="2000" lang="en-US">
                <a:solidFill>
                  <a:schemeClr val="bg1"/>
                </a:solidFill>
                <a:latin typeface="Times New Roman"/>
                <a:cs typeface="Times New Roman"/>
              </a:rPr>
              <a:t>The crises of the Shrewsbury and Telford Hospital NHS Trust indicate how extremely vital effective quality assurance systems are.</a:t>
            </a:r>
            <a:endParaRPr sz="2000" lang="en-US">
              <a:solidFill>
                <a:schemeClr val="bg1"/>
              </a:solidFill>
            </a:endParaRPr>
          </a:p>
          <a:p>
            <a:r>
              <a:rPr sz="2000" lang="en-US">
                <a:solidFill>
                  <a:schemeClr val="bg1"/>
                </a:solidFill>
                <a:latin typeface="Times New Roman"/>
                <a:cs typeface="Times New Roman"/>
              </a:rPr>
              <a:t>The Ockenden Report identified inefficiencies in the reporting of incidents, governance and organisational learning.</a:t>
            </a:r>
            <a:endParaRPr sz="2000" lang="en-US">
              <a:solidFill>
                <a:schemeClr val="bg1"/>
              </a:solidFill>
            </a:endParaRPr>
          </a:p>
          <a:p>
            <a:r>
              <a:rPr sz="2000" lang="en-US">
                <a:solidFill>
                  <a:schemeClr val="bg1"/>
                </a:solidFill>
                <a:latin typeface="Times New Roman"/>
                <a:cs typeface="Times New Roman"/>
              </a:rPr>
              <a:t>Safety monitoring programs and well-organised and systematic response mechanisms are required to avoid injury (Beecham </a:t>
            </a:r>
            <a:r>
              <a:rPr sz="2000" i="1" lang="en-US">
                <a:solidFill>
                  <a:schemeClr val="bg1"/>
                </a:solidFill>
                <a:latin typeface="Times New Roman"/>
                <a:cs typeface="Times New Roman"/>
              </a:rPr>
              <a:t>et al.</a:t>
            </a:r>
            <a:r>
              <a:rPr sz="2000" lang="en-US">
                <a:solidFill>
                  <a:schemeClr val="bg1"/>
                </a:solidFill>
                <a:latin typeface="Times New Roman"/>
                <a:cs typeface="Times New Roman"/>
              </a:rPr>
              <a:t>, 2025).</a:t>
            </a:r>
            <a:endParaRPr sz="2000" lang="en-US">
              <a:solidFill>
                <a:schemeClr val="bg1"/>
              </a:solidFill>
            </a:endParaRPr>
          </a:p>
          <a:p>
            <a:r>
              <a:rPr sz="2000" lang="en-US">
                <a:solidFill>
                  <a:schemeClr val="bg1"/>
                </a:solidFill>
                <a:latin typeface="Times New Roman"/>
                <a:cs typeface="Times New Roman"/>
              </a:rPr>
              <a:t>The case supports another idea that is the necessity of collective, responsible, and constantly reviewed quality improvement processes.</a:t>
            </a:r>
            <a:endParaRPr sz="2000" lang="en-US">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5" name=""/>
        <p:cNvGrpSpPr/>
        <p:nvPr/>
      </p:nvGrpSpPr>
      <p:grpSpPr>
        <a:xfrm>
          <a:off x="0" y="0"/>
          <a:ext cx="0" cy="0"/>
          <a:chOff x="0" y="0"/>
          <a:chExt cx="0" cy="0"/>
        </a:xfrm>
      </p:grpSpPr>
      <p:sp useBgFill="1">
        <p:nvSpPr>
          <p:cNvPr id="1049021" name="Rectangle 13"/>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22" name="Title 1"/>
          <p:cNvSpPr>
            <a:spLocks noGrp="1"/>
          </p:cNvSpPr>
          <p:nvPr>
            <p:ph type="title"/>
          </p:nvPr>
        </p:nvSpPr>
        <p:spPr>
          <a:xfrm>
            <a:off x="827088" y="1641752"/>
            <a:ext cx="3527425" cy="4366936"/>
          </a:xfrm>
        </p:spPr>
        <p:txBody>
          <a:bodyPr anchor="t">
            <a:normAutofit/>
          </a:bodyPr>
          <a:p>
            <a:r>
              <a:rPr b="1" sz="4000" lang="en-US">
                <a:latin typeface="Times New Roman"/>
                <a:cs typeface="Times New Roman"/>
              </a:rPr>
              <a:t> Contributing Factors</a:t>
            </a:r>
            <a:endParaRPr sz="4000" lang="en-US"/>
          </a:p>
          <a:p>
            <a:endParaRPr sz="4000" lang="en-US"/>
          </a:p>
        </p:txBody>
      </p:sp>
      <p:sp>
        <p:nvSpPr>
          <p:cNvPr id="1049023" name="Content Placeholder 2"/>
          <p:cNvSpPr>
            <a:spLocks noGrp="1"/>
          </p:cNvSpPr>
          <p:nvPr>
            <p:ph idx="1"/>
          </p:nvPr>
        </p:nvSpPr>
        <p:spPr>
          <a:xfrm>
            <a:off x="5222081" y="1641752"/>
            <a:ext cx="5260975" cy="3960000"/>
          </a:xfrm>
        </p:spPr>
        <p:txBody>
          <a:bodyPr bIns="45720" lIns="91440" rIns="91440" rtlCol="0" tIns="45720" vert="horz">
            <a:normAutofit/>
          </a:bodyPr>
          <a:p>
            <a:pPr indent="0" marL="0">
              <a:buNone/>
            </a:pPr>
            <a:r>
              <a:rPr sz="1700" lang="en-US">
                <a:solidFill>
                  <a:schemeClr val="tx1">
                    <a:alpha val="80000"/>
                  </a:schemeClr>
                </a:solidFill>
                <a:latin typeface="Times New Roman"/>
                <a:cs typeface="Times New Roman"/>
              </a:rPr>
              <a:t>There were several contributing factors that led to failure.</a:t>
            </a:r>
            <a:endParaRPr sz="1700" lang="en-US">
              <a:solidFill>
                <a:schemeClr val="tx1">
                  <a:alpha val="80000"/>
                </a:schemeClr>
              </a:solidFill>
            </a:endParaRPr>
          </a:p>
          <a:p>
            <a:r>
              <a:rPr sz="1700" lang="en-US">
                <a:solidFill>
                  <a:schemeClr val="tx1">
                    <a:alpha val="80000"/>
                  </a:schemeClr>
                </a:solidFill>
                <a:latin typeface="Times New Roman"/>
                <a:cs typeface="Times New Roman"/>
              </a:rPr>
              <a:t>Accountability was low due to leadership vulnerabilities and inadequate oversight by the board (Ockenden, 2022b).</a:t>
            </a:r>
            <a:endParaRPr sz="1700" lang="en-US">
              <a:solidFill>
                <a:schemeClr val="tx1">
                  <a:alpha val="80000"/>
                </a:schemeClr>
              </a:solidFill>
            </a:endParaRPr>
          </a:p>
          <a:p>
            <a:r>
              <a:rPr sz="1700" lang="en-US">
                <a:solidFill>
                  <a:schemeClr val="tx1">
                    <a:alpha val="80000"/>
                  </a:schemeClr>
                </a:solidFill>
                <a:latin typeface="Times New Roman"/>
                <a:cs typeface="Times New Roman"/>
              </a:rPr>
              <a:t>The lack of sufficient incident investigation was the cause of the repetitive mistakes of this kind (Horton, 2025).</a:t>
            </a:r>
            <a:endParaRPr sz="1700" lang="en-US">
              <a:solidFill>
                <a:schemeClr val="tx1">
                  <a:alpha val="80000"/>
                </a:schemeClr>
              </a:solidFill>
            </a:endParaRPr>
          </a:p>
          <a:p>
            <a:r>
              <a:rPr sz="1700" lang="en-US">
                <a:solidFill>
                  <a:schemeClr val="tx1">
                    <a:alpha val="80000"/>
                  </a:schemeClr>
                </a:solidFill>
                <a:latin typeface="Times New Roman"/>
                <a:cs typeface="Times New Roman"/>
              </a:rPr>
              <a:t>There were staffing pressures and a shortage of the workforce that impacted safe practice (NHS England, 2025).</a:t>
            </a:r>
            <a:endParaRPr sz="1700" lang="en-US">
              <a:solidFill>
                <a:schemeClr val="tx1">
                  <a:alpha val="80000"/>
                </a:schemeClr>
              </a:solidFill>
            </a:endParaRPr>
          </a:p>
          <a:p>
            <a:r>
              <a:rPr sz="1700" lang="en-US">
                <a:solidFill>
                  <a:schemeClr val="tx1">
                    <a:alpha val="80000"/>
                  </a:schemeClr>
                </a:solidFill>
                <a:latin typeface="Times New Roman"/>
                <a:cs typeface="Times New Roman"/>
              </a:rPr>
              <a:t>Systemic safety risks are chronic, as mentioned in regulatory issues (Care Quality Commission, 2024).</a:t>
            </a:r>
            <a:endParaRPr sz="1700" lang="en-US">
              <a:solidFill>
                <a:schemeClr val="tx1">
                  <a:alpha val="80000"/>
                </a:schemeClr>
              </a:solidFill>
            </a:endParaRPr>
          </a:p>
        </p:txBody>
      </p:sp>
      <p:grpSp>
        <p:nvGrpSpPr>
          <p:cNvPr id="76" name="Group 14"/>
          <p:cNvGrpSpPr>
            <a:grpSpLocks noMove="1" noResize="1" noRot="1" noGrp="1" noChangeAspect="1"/>
          </p:cNvGrpSpPr>
          <p:nvPr/>
        </p:nvGrpSpPr>
        <p:grpSpPr>
          <a:xfrm>
            <a:off x="11479015" y="0"/>
            <a:ext cx="712985" cy="6858000"/>
            <a:chOff x="11479015" y="0"/>
            <a:chExt cx="712985" cy="6858000"/>
          </a:xfrm>
          <a:effectLst>
            <a:outerShdw algn="ctr" blurRad="381000" dir="10800000" dist="152400" rotWithShape="0">
              <a:schemeClr val="bg1">
                <a:alpha val="10000"/>
              </a:schemeClr>
            </a:outerShdw>
          </a:effectLst>
        </p:grpSpPr>
        <p:sp>
          <p:nvSpPr>
            <p:cNvPr id="1049024" name="Freeform: Shape 10"/>
            <p:cNvSpPr/>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9025" name="Freeform: Shape 15"/>
            <p:cNvSpPr/>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xmlns:r="http://schemas.openxmlformats.org/officeDocument/2006/relationships" r:embed="rId1">
                <a:alphaModFix amt="57000"/>
              </a:blip>
              <a:tile algn="tl" flip="none" sx="100000" sy="100000" tx="0" ty="0"/>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grpSp>
    </p:spTree>
  </p:cSld>
  <p:clrMapOvr>
    <a:overrideClrMapping accent1="accent1" accent2="accent2" accent3="accent3" accent4="accent4" accent5="accent5" accent6="accent6" bg1="dk1" bg2="dk2" tx1="lt1" tx2="lt2"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9" name=""/>
        <p:cNvGrpSpPr/>
        <p:nvPr/>
      </p:nvGrpSpPr>
      <p:grpSpPr>
        <a:xfrm>
          <a:off x="0" y="0"/>
          <a:ext cx="0" cy="0"/>
          <a:chOff x="0" y="0"/>
          <a:chExt cx="0" cy="0"/>
        </a:xfrm>
      </p:grpSpPr>
      <p:sp useBgFill="1">
        <p:nvSpPr>
          <p:cNvPr id="1049029" name="Rectangle 7"/>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0" name="Rectangle 9"/>
          <p:cNvSpPr>
            <a:spLocks noChangeAspect="1" noMove="1" noResize="1" noRot="1" noGrp="1" noAdjustHandles="1" noEditPoints="1" noChangeArrowheads="1" noChangeShapeType="1" noTextEdit="1"/>
          </p:cNvSpPr>
          <p:nvPr/>
        </p:nvSpPr>
        <p:spPr>
          <a:xfrm rot="5400000" flipH="1">
            <a:off x="-638515" y="639280"/>
            <a:ext cx="6858000" cy="5579440"/>
          </a:xfrm>
          <a:prstGeom prst="rect"/>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1" name="Rectangle 11"/>
          <p:cNvSpPr>
            <a:spLocks noChangeAspect="1" noMove="1" noResize="1" noRot="1" noGrp="1" noAdjustHandles="1" noEditPoints="1" noChangeArrowheads="1" noChangeShapeType="1" noTextEdit="1"/>
          </p:cNvSpPr>
          <p:nvPr/>
        </p:nvSpPr>
        <p:spPr>
          <a:xfrm rot="5400000" flipH="1">
            <a:off x="-393206" y="395206"/>
            <a:ext cx="6346209" cy="5576080"/>
          </a:xfrm>
          <a:prstGeom prst="rect"/>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2" name="Rectangle 13"/>
          <p:cNvSpPr>
            <a:spLocks noChangeAspect="1" noMove="1" noResize="1" noRot="1" noGrp="1" noAdjustHandles="1" noEditPoints="1" noChangeArrowheads="1" noChangeShapeType="1" noTextEdit="1"/>
          </p:cNvSpPr>
          <p:nvPr/>
        </p:nvSpPr>
        <p:spPr>
          <a:xfrm rot="5400000" flipH="1">
            <a:off x="1528907" y="2818967"/>
            <a:ext cx="2501979" cy="5576080"/>
          </a:xfrm>
          <a:prstGeom prst="rect"/>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3" name="Rectangle 15"/>
          <p:cNvSpPr>
            <a:spLocks noChangeAspect="1" noMove="1" noResize="1" noRot="1" noGrp="1" noAdjustHandles="1" noEditPoints="1" noChangeArrowheads="1" noChangeShapeType="1" noTextEdit="1"/>
          </p:cNvSpPr>
          <p:nvPr/>
        </p:nvSpPr>
        <p:spPr>
          <a:xfrm rot="5400000" flipH="1">
            <a:off x="-425002" y="852793"/>
            <a:ext cx="6858001" cy="5152412"/>
          </a:xfrm>
          <a:prstGeom prst="rect"/>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4" name="Oval 17"/>
          <p:cNvSpPr>
            <a:spLocks noChangeAspect="1" noMove="1" noResize="1" noRot="1" noGrp="1" noAdjustHandles="1" noEditPoints="1" noChangeArrowheads="1" noChangeShapeType="1" noTextEdit="1"/>
          </p:cNvSpPr>
          <p:nvPr/>
        </p:nvSpPr>
        <p:spPr>
          <a:xfrm rot="6097846">
            <a:off x="818753" y="1128497"/>
            <a:ext cx="4318303" cy="4318303"/>
          </a:xfrm>
          <a:prstGeom prst="ellipse"/>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35" name="Title 1"/>
          <p:cNvSpPr>
            <a:spLocks noGrp="1"/>
          </p:cNvSpPr>
          <p:nvPr>
            <p:ph type="title"/>
          </p:nvPr>
        </p:nvSpPr>
        <p:spPr>
          <a:xfrm>
            <a:off x="826396" y="586855"/>
            <a:ext cx="4230100" cy="3387497"/>
          </a:xfrm>
        </p:spPr>
        <p:txBody>
          <a:bodyPr anchor="b">
            <a:normAutofit/>
          </a:bodyPr>
          <a:p>
            <a:pPr algn="r"/>
            <a:r>
              <a:rPr b="1" sz="4000" lang="en-US">
                <a:solidFill>
                  <a:srgbClr val="FFFFFF"/>
                </a:solidFill>
                <a:latin typeface="Times New Roman"/>
                <a:cs typeface="Times New Roman"/>
              </a:rPr>
              <a:t>Impact, Strategic Improvement &amp; Critical Conclusion</a:t>
            </a:r>
            <a:endParaRPr sz="4000" lang="en-US">
              <a:solidFill>
                <a:srgbClr val="FFFFFF"/>
              </a:solidFill>
            </a:endParaRPr>
          </a:p>
        </p:txBody>
      </p:sp>
      <p:sp>
        <p:nvSpPr>
          <p:cNvPr id="1049036" name="Content Placeholder 2"/>
          <p:cNvSpPr>
            <a:spLocks noGrp="1"/>
          </p:cNvSpPr>
          <p:nvPr>
            <p:ph idx="1"/>
          </p:nvPr>
        </p:nvSpPr>
        <p:spPr>
          <a:xfrm>
            <a:off x="6503158" y="649480"/>
            <a:ext cx="4862447" cy="5546047"/>
          </a:xfrm>
        </p:spPr>
        <p:txBody>
          <a:bodyPr anchor="ctr" bIns="45720" lIns="91440" rIns="91440" rtlCol="0" tIns="45720" vert="horz">
            <a:normAutofit/>
          </a:bodyPr>
          <a:p>
            <a:r>
              <a:rPr sz="2000" lang="en-US">
                <a:latin typeface="Times New Roman"/>
                <a:cs typeface="Times New Roman"/>
              </a:rPr>
              <a:t>The malfunctions led to avoidable maternal and neonatal mortality, psychological trauma, damaged reputation, and loss of trust in people.</a:t>
            </a:r>
            <a:endParaRPr sz="2000" lang="en-US"/>
          </a:p>
          <a:p>
            <a:r>
              <a:rPr sz="2000" lang="en-US">
                <a:latin typeface="Times New Roman"/>
                <a:cs typeface="Times New Roman"/>
              </a:rPr>
              <a:t>To improve its strategies, the organisation will need to enhance governance, reporting, spending on a workforce, and adherence to the national safety standards (Ockenden, 2022a).</a:t>
            </a:r>
            <a:endParaRPr sz="2000" lang="en-US"/>
          </a:p>
          <a:p>
            <a:r>
              <a:rPr sz="2000" lang="en-US">
                <a:latin typeface="Times New Roman"/>
                <a:cs typeface="Times New Roman"/>
              </a:rPr>
              <a:t>Implementation of a systems-based framework, that is the Swiss Cheese model (Bakhtiari, 2025), helps to promote multi-layered protection and long-term quality assurance reformation.</a:t>
            </a:r>
            <a:endParaRPr sz="2000"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2" name=""/>
        <p:cNvGrpSpPr/>
        <p:nvPr/>
      </p:nvGrpSpPr>
      <p:grpSpPr>
        <a:xfrm>
          <a:off x="0" y="0"/>
          <a:ext cx="0" cy="0"/>
          <a:chOff x="0" y="0"/>
          <a:chExt cx="0" cy="0"/>
        </a:xfrm>
      </p:grpSpPr>
      <p:sp>
        <p:nvSpPr>
          <p:cNvPr id="1049040" name="Rectangle 7"/>
          <p:cNvSpPr>
            <a:spLocks noChangeAspect="1" noMove="1" noResize="1" noRot="1" noGrp="1" noAdjustHandles="1" noEditPoints="1" noChangeArrowheads="1" noChangeShapeType="1" noTextEdit="1"/>
          </p:cNvSpPr>
          <p:nvPr/>
        </p:nvSpPr>
        <p:spPr>
          <a:xfrm>
            <a:off x="10" y="-5705"/>
            <a:ext cx="12191990" cy="1694346"/>
          </a:xfrm>
          <a:prstGeom prst="rect"/>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1" name="Title 1"/>
          <p:cNvSpPr>
            <a:spLocks noGrp="1"/>
          </p:cNvSpPr>
          <p:nvPr>
            <p:ph type="title"/>
          </p:nvPr>
        </p:nvSpPr>
        <p:spPr>
          <a:xfrm>
            <a:off x="1156851" y="637762"/>
            <a:ext cx="9888496" cy="900131"/>
          </a:xfrm>
        </p:spPr>
        <p:txBody>
          <a:bodyPr anchor="t">
            <a:normAutofit/>
          </a:bodyPr>
          <a:p>
            <a:r>
              <a:rPr sz="4000" lang="en">
                <a:solidFill>
                  <a:schemeClr val="bg1"/>
                </a:solidFill>
                <a:latin typeface="Times New Roman"/>
                <a:cs typeface="Times New Roman"/>
              </a:rPr>
              <a:t>Reference List</a:t>
            </a:r>
            <a:endParaRPr sz="4000" lang="en-US">
              <a:solidFill>
                <a:schemeClr val="bg1"/>
              </a:solidFill>
            </a:endParaRPr>
          </a:p>
        </p:txBody>
      </p:sp>
      <p:sp>
        <p:nvSpPr>
          <p:cNvPr id="1049042" name="Rectangle 9"/>
          <p:cNvSpPr>
            <a:spLocks noChangeAspect="1" noMove="1" noResize="1" noRot="1" noGrp="1" noAdjustHandles="1" noEditPoints="1" noChangeArrowheads="1" noChangeShapeType="1" noTextEdit="1"/>
          </p:cNvSpPr>
          <p:nvPr/>
        </p:nvSpPr>
        <p:spPr>
          <a:xfrm>
            <a:off x="0" y="1688641"/>
            <a:ext cx="12191990" cy="5169359"/>
          </a:xfrm>
          <a:prstGeom prst="rect"/>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3" name="Rectangle 11"/>
          <p:cNvSpPr>
            <a:spLocks noChangeAspect="1" noMove="1" noResize="1" noRot="1" noGrp="1" noAdjustHandles="1" noEditPoints="1" noChangeArrowheads="1" noChangeShapeType="1" noTextEdit="1"/>
          </p:cNvSpPr>
          <p:nvPr/>
        </p:nvSpPr>
        <p:spPr>
          <a:xfrm>
            <a:off x="1156851" y="2010758"/>
            <a:ext cx="457190" cy="45719"/>
          </a:xfrm>
          <a:prstGeom prst="rect"/>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4" name="Content Placeholder 2"/>
          <p:cNvSpPr>
            <a:spLocks noGrp="1"/>
          </p:cNvSpPr>
          <p:nvPr>
            <p:ph idx="1"/>
          </p:nvPr>
        </p:nvSpPr>
        <p:spPr>
          <a:xfrm>
            <a:off x="1155548" y="2217343"/>
            <a:ext cx="9880893" cy="3959619"/>
          </a:xfrm>
        </p:spPr>
        <p:txBody>
          <a:bodyPr anchor="t" bIns="45720" lIns="91440" rIns="91440" rtlCol="0" tIns="45720" vert="horz">
            <a:normAutofit/>
          </a:bodyPr>
          <a:p>
            <a:pPr>
              <a:buNone/>
            </a:pPr>
            <a:r>
              <a:rPr dirty="0" sz="1700" lang="en">
                <a:latin typeface="Times New Roman"/>
                <a:ea typeface="+mn-lt"/>
                <a:cs typeface="Times New Roman"/>
              </a:rPr>
              <a:t>Baker, L., 2023. Shrewsbury baby deaths: ‘It was difficult to be a midwife here’. [online] 30 Mar. Available at: </a:t>
            </a:r>
            <a:r>
              <a:rPr dirty="0" sz="1700" lang="en">
                <a:latin typeface="Times New Roman"/>
                <a:ea typeface="+mn-lt"/>
                <a:cs typeface="Times New Roman"/>
                <a:hlinkClick r:id="rId1"/>
              </a:rPr>
              <a:t>https://www.bbc.com/news/articles/cv2qq9e3592o</a:t>
            </a:r>
            <a:r>
              <a:rPr dirty="0" sz="1700" lang="en">
                <a:latin typeface="Times New Roman"/>
                <a:ea typeface="+mn-lt"/>
                <a:cs typeface="Times New Roman"/>
              </a:rPr>
              <a:t>.</a:t>
            </a:r>
            <a:endParaRPr dirty="0" sz="1700" lang="en-US">
              <a:latin typeface="Times New Roman"/>
              <a:cs typeface="Times New Roman"/>
            </a:endParaRPr>
          </a:p>
          <a:p>
            <a:pPr>
              <a:buNone/>
            </a:pPr>
            <a:r>
              <a:rPr dirty="0" sz="1700" lang="en">
                <a:latin typeface="Times New Roman"/>
                <a:ea typeface="+mn-lt"/>
                <a:cs typeface="Times New Roman"/>
              </a:rPr>
              <a:t>Bakhtiari, M., 2025. A Physics Tribute to James Reason. </a:t>
            </a:r>
            <a:r>
              <a:rPr dirty="0" sz="1700" i="1" lang="en">
                <a:latin typeface="Times New Roman"/>
                <a:ea typeface="+mn-lt"/>
                <a:cs typeface="Times New Roman"/>
              </a:rPr>
              <a:t>PATIENT SAFETY</a:t>
            </a:r>
            <a:r>
              <a:rPr dirty="0" sz="1700" lang="en">
                <a:latin typeface="Times New Roman"/>
                <a:ea typeface="+mn-lt"/>
                <a:cs typeface="Times New Roman"/>
              </a:rPr>
              <a:t>, </a:t>
            </a:r>
            <a:r>
              <a:rPr dirty="0" sz="1700" i="1" lang="en">
                <a:latin typeface="Times New Roman"/>
                <a:ea typeface="+mn-lt"/>
                <a:cs typeface="Times New Roman"/>
              </a:rPr>
              <a:t>7</a:t>
            </a:r>
            <a:r>
              <a:rPr dirty="0" sz="1700" lang="en">
                <a:latin typeface="Times New Roman"/>
                <a:ea typeface="+mn-lt"/>
                <a:cs typeface="Times New Roman"/>
              </a:rPr>
              <a:t>(2).</a:t>
            </a:r>
            <a:r>
              <a:rPr dirty="0" sz="1700" lang="en">
                <a:latin typeface="Times New Roman"/>
                <a:ea typeface="+mn-lt"/>
                <a:cs typeface="Times New Roman"/>
                <a:hlinkClick r:id="rId2"/>
              </a:rPr>
              <a:t>https://patientsafetyj.com/article/142807-a-physics-tribute-to-james-reason</a:t>
            </a:r>
            <a:endParaRPr dirty="0" sz="1700" lang="en-US">
              <a:latin typeface="Times New Roman"/>
              <a:cs typeface="Times New Roman"/>
            </a:endParaRPr>
          </a:p>
          <a:p>
            <a:pPr>
              <a:buNone/>
            </a:pPr>
            <a:r>
              <a:rPr dirty="0" sz="1700" lang="en">
                <a:latin typeface="Times New Roman"/>
                <a:ea typeface="+mn-lt"/>
                <a:cs typeface="Times New Roman"/>
              </a:rPr>
              <a:t>Beecham, E., Brady, G., Iqbal, S., Fatima, Q., Arshad, S., </a:t>
            </a:r>
            <a:r>
              <a:rPr dirty="0" sz="1700" lang="en" err="1">
                <a:latin typeface="Times New Roman"/>
                <a:ea typeface="+mn-lt"/>
                <a:cs typeface="Times New Roman"/>
              </a:rPr>
              <a:t>Bondaronek</a:t>
            </a:r>
            <a:r>
              <a:rPr dirty="0" sz="1700" lang="en">
                <a:latin typeface="Times New Roman"/>
                <a:ea typeface="+mn-lt"/>
                <a:cs typeface="Times New Roman"/>
              </a:rPr>
              <a:t>, P., O’Carroll, J., Glaser, S., </a:t>
            </a:r>
            <a:r>
              <a:rPr dirty="0" sz="1700" lang="en" err="1">
                <a:latin typeface="Times New Roman"/>
                <a:ea typeface="+mn-lt"/>
                <a:cs typeface="Times New Roman"/>
              </a:rPr>
              <a:t>Siassakos</a:t>
            </a:r>
            <a:r>
              <a:rPr dirty="0" sz="1700" lang="en">
                <a:latin typeface="Times New Roman"/>
                <a:ea typeface="+mn-lt"/>
                <a:cs typeface="Times New Roman"/>
              </a:rPr>
              <a:t>, D., Gilchrist, K. and Dorey, J., 2025. Systematic review of patient safety incident reporting practices in maternity care. </a:t>
            </a:r>
            <a:r>
              <a:rPr dirty="0" sz="1700" i="1" lang="en">
                <a:latin typeface="Times New Roman"/>
                <a:ea typeface="+mn-lt"/>
                <a:cs typeface="Times New Roman"/>
              </a:rPr>
              <a:t>BMJ Open Quality</a:t>
            </a:r>
            <a:r>
              <a:rPr dirty="0" sz="1700" lang="en">
                <a:latin typeface="Times New Roman"/>
                <a:ea typeface="+mn-lt"/>
                <a:cs typeface="Times New Roman"/>
              </a:rPr>
              <a:t>, </a:t>
            </a:r>
            <a:r>
              <a:rPr dirty="0" sz="1700" i="1" lang="en">
                <a:latin typeface="Times New Roman"/>
                <a:ea typeface="+mn-lt"/>
                <a:cs typeface="Times New Roman"/>
              </a:rPr>
              <a:t>14</a:t>
            </a:r>
            <a:r>
              <a:rPr dirty="0" sz="1700" lang="en">
                <a:latin typeface="Times New Roman"/>
                <a:ea typeface="+mn-lt"/>
                <a:cs typeface="Times New Roman"/>
              </a:rPr>
              <a:t>(4).</a:t>
            </a:r>
            <a:r>
              <a:rPr dirty="0" sz="1700" lang="en">
                <a:latin typeface="Times New Roman"/>
                <a:ea typeface="+mn-lt"/>
                <a:cs typeface="Times New Roman"/>
                <a:hlinkClick r:id="rId3"/>
              </a:rPr>
              <a:t>https://bmjopenquality.bmj.com/content/14/4/e003432</a:t>
            </a:r>
            <a:endParaRPr dirty="0" sz="1700" lang="en-US">
              <a:latin typeface="Times New Roman"/>
              <a:cs typeface="Times New Roman"/>
            </a:endParaRPr>
          </a:p>
          <a:p>
            <a:pPr>
              <a:buNone/>
            </a:pPr>
            <a:r>
              <a:rPr dirty="0" sz="1700" lang="en">
                <a:latin typeface="Times New Roman"/>
                <a:ea typeface="+mn-lt"/>
                <a:cs typeface="Times New Roman"/>
              </a:rPr>
              <a:t>Care Quality Commission., 2024. </a:t>
            </a:r>
            <a:r>
              <a:rPr dirty="0" sz="1700" i="1" lang="en">
                <a:latin typeface="Times New Roman"/>
                <a:ea typeface="+mn-lt"/>
                <a:cs typeface="Times New Roman"/>
              </a:rPr>
              <a:t>Focus on maternity - Care Quality Commission</a:t>
            </a:r>
            <a:r>
              <a:rPr dirty="0" sz="1700" lang="en">
                <a:latin typeface="Times New Roman"/>
                <a:ea typeface="+mn-lt"/>
                <a:cs typeface="Times New Roman"/>
              </a:rPr>
              <a:t>. [online] Cqc.org.uk. Available at: </a:t>
            </a:r>
            <a:r>
              <a:rPr dirty="0" sz="1700" lang="en">
                <a:latin typeface="Times New Roman"/>
                <a:ea typeface="+mn-lt"/>
                <a:cs typeface="Times New Roman"/>
                <a:hlinkClick r:id="rId4"/>
              </a:rPr>
              <a:t>https://www.cqc.org.uk/publications/major-report/state-care/2024-2025/focus/maternity</a:t>
            </a:r>
            <a:endParaRPr dirty="0" sz="1700" lang="en-US">
              <a:latin typeface="Times New Roman"/>
              <a:cs typeface="Times New Roman"/>
            </a:endParaRPr>
          </a:p>
          <a:p>
            <a:pPr>
              <a:buNone/>
            </a:pPr>
            <a:r>
              <a:rPr dirty="0" sz="1700" lang="en">
                <a:latin typeface="Times New Roman"/>
                <a:ea typeface="+mn-lt"/>
                <a:cs typeface="Times New Roman"/>
              </a:rPr>
              <a:t>Govt. UK., 2022. </a:t>
            </a:r>
            <a:r>
              <a:rPr dirty="0" sz="1700" i="1" lang="en">
                <a:latin typeface="Times New Roman"/>
                <a:ea typeface="+mn-lt"/>
                <a:cs typeface="Times New Roman"/>
              </a:rPr>
              <a:t>OCKENDEN REPORT -FINAL</a:t>
            </a:r>
            <a:r>
              <a:rPr dirty="0" sz="1700" lang="en">
                <a:latin typeface="Times New Roman"/>
                <a:ea typeface="+mn-lt"/>
                <a:cs typeface="Times New Roman"/>
              </a:rPr>
              <a:t>. [online] Available at: </a:t>
            </a:r>
            <a:r>
              <a:rPr dirty="0" sz="1700" lang="en">
                <a:latin typeface="Times New Roman"/>
                <a:ea typeface="+mn-lt"/>
                <a:cs typeface="Times New Roman"/>
                <a:hlinkClick r:id="rId5"/>
              </a:rPr>
              <a:t>https://assets.publishing.service.gov.uk/government/uploads/system/uploads/attachment_data/file/1064302/Final-Ockenden-Report-web-accessible.pdf</a:t>
            </a:r>
            <a:endParaRPr dirty="0" sz="1700" lang="en-US">
              <a:latin typeface="Times New Roman"/>
              <a:cs typeface="Times New Roman"/>
            </a:endParaRPr>
          </a:p>
          <a:p>
            <a:pPr indent="0" marL="0">
              <a:buNone/>
            </a:pPr>
            <a:endParaRPr dirty="0" sz="1700" lang="en-US">
              <a:latin typeface="Times New Roman"/>
              <a:cs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3" name=""/>
        <p:cNvGrpSpPr/>
        <p:nvPr/>
      </p:nvGrpSpPr>
      <p:grpSpPr>
        <a:xfrm>
          <a:off x="0" y="0"/>
          <a:ext cx="0" cy="0"/>
          <a:chOff x="0" y="0"/>
          <a:chExt cx="0" cy="0"/>
        </a:xfrm>
      </p:grpSpPr>
      <p:sp>
        <p:nvSpPr>
          <p:cNvPr id="1049045" name="Rectangle 18"/>
          <p:cNvSpPr>
            <a:spLocks noChangeAspect="1" noMove="1" noResize="1" noRot="1" noGrp="1" noAdjustHandles="1" noEditPoints="1" noChangeArrowheads="1" noChangeShapeType="1" noTextEdit="1"/>
          </p:cNvSpPr>
          <p:nvPr/>
        </p:nvSpPr>
        <p:spPr>
          <a:xfrm>
            <a:off x="10" y="-5705"/>
            <a:ext cx="12191990" cy="1694346"/>
          </a:xfrm>
          <a:prstGeom prst="rect"/>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6" name="Title 1"/>
          <p:cNvSpPr>
            <a:spLocks noGrp="1"/>
          </p:cNvSpPr>
          <p:nvPr>
            <p:ph type="title"/>
          </p:nvPr>
        </p:nvSpPr>
        <p:spPr>
          <a:xfrm>
            <a:off x="1156851" y="637762"/>
            <a:ext cx="9888496" cy="900131"/>
          </a:xfrm>
        </p:spPr>
        <p:txBody>
          <a:bodyPr anchor="t">
            <a:normAutofit/>
          </a:bodyPr>
          <a:p>
            <a:r>
              <a:rPr sz="4000" lang="en">
                <a:solidFill>
                  <a:schemeClr val="bg1"/>
                </a:solidFill>
                <a:latin typeface="Times New Roman"/>
                <a:cs typeface="Times New Roman"/>
              </a:rPr>
              <a:t>Reference </a:t>
            </a:r>
            <a:endParaRPr sz="4000" lang="en-US">
              <a:solidFill>
                <a:schemeClr val="bg1"/>
              </a:solidFill>
            </a:endParaRPr>
          </a:p>
        </p:txBody>
      </p:sp>
      <p:sp>
        <p:nvSpPr>
          <p:cNvPr id="1049047" name="Rectangle 20"/>
          <p:cNvSpPr>
            <a:spLocks noChangeAspect="1" noMove="1" noResize="1" noRot="1" noGrp="1" noAdjustHandles="1" noEditPoints="1" noChangeArrowheads="1" noChangeShapeType="1" noTextEdit="1"/>
          </p:cNvSpPr>
          <p:nvPr/>
        </p:nvSpPr>
        <p:spPr>
          <a:xfrm>
            <a:off x="0" y="1688641"/>
            <a:ext cx="12191990" cy="5169359"/>
          </a:xfrm>
          <a:prstGeom prst="rect"/>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8" name="Rectangle 22"/>
          <p:cNvSpPr>
            <a:spLocks noChangeAspect="1" noMove="1" noResize="1" noRot="1" noGrp="1" noAdjustHandles="1" noEditPoints="1" noChangeArrowheads="1" noChangeShapeType="1" noTextEdit="1"/>
          </p:cNvSpPr>
          <p:nvPr/>
        </p:nvSpPr>
        <p:spPr>
          <a:xfrm>
            <a:off x="1156851" y="2010758"/>
            <a:ext cx="457190" cy="45719"/>
          </a:xfrm>
          <a:prstGeom prst="rect"/>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49" name="Content Placeholder 2"/>
          <p:cNvSpPr>
            <a:spLocks noGrp="1"/>
          </p:cNvSpPr>
          <p:nvPr>
            <p:ph idx="1"/>
          </p:nvPr>
        </p:nvSpPr>
        <p:spPr>
          <a:xfrm>
            <a:off x="1155548" y="2217343"/>
            <a:ext cx="9880893" cy="3959619"/>
          </a:xfrm>
        </p:spPr>
        <p:txBody>
          <a:bodyPr bIns="45720" lIns="91440" rIns="91440" rtlCol="0" tIns="45720" vert="horz">
            <a:normAutofit/>
          </a:bodyPr>
          <a:p>
            <a:pPr>
              <a:buNone/>
            </a:pPr>
            <a:r>
              <a:rPr sz="1500" lang="en">
                <a:ea typeface="+mn-lt"/>
                <a:cs typeface="+mn-lt"/>
              </a:rPr>
              <a:t>Govt. UK., 2022. </a:t>
            </a:r>
            <a:r>
              <a:rPr sz="1500" i="1" lang="en">
                <a:ea typeface="+mn-lt"/>
                <a:cs typeface="+mn-lt"/>
              </a:rPr>
              <a:t>OCKENDEN REPORT -FINAL</a:t>
            </a:r>
            <a:r>
              <a:rPr sz="1500" lang="en">
                <a:ea typeface="+mn-lt"/>
                <a:cs typeface="+mn-lt"/>
              </a:rPr>
              <a:t>. [online] Available at: </a:t>
            </a:r>
            <a:r>
              <a:rPr sz="1500" lang="en">
                <a:ea typeface="+mn-lt"/>
                <a:cs typeface="+mn-lt"/>
                <a:hlinkClick r:id="rId1"/>
              </a:rPr>
              <a:t>https://assets.publishing.service.gov.uk/government/uploads/system/uploads/attachment_data/file/1064302/Final-Ockenden-Report-web-accessible.pdf</a:t>
            </a:r>
            <a:endParaRPr sz="1500" lang="en-US"/>
          </a:p>
          <a:p>
            <a:pPr>
              <a:buNone/>
            </a:pPr>
            <a:r>
              <a:rPr sz="1500" lang="en">
                <a:ea typeface="+mn-lt"/>
                <a:cs typeface="+mn-lt"/>
              </a:rPr>
              <a:t>Horton, C., 2025. </a:t>
            </a:r>
            <a:r>
              <a:rPr sz="1500" i="1" lang="en">
                <a:ea typeface="+mn-lt"/>
                <a:cs typeface="+mn-lt"/>
              </a:rPr>
              <a:t>Ockenden Inquiry: inadequate investigation into baby deaths meant ‘failures in care were repeated’</a:t>
            </a:r>
            <a:r>
              <a:rPr sz="1500" lang="en">
                <a:ea typeface="+mn-lt"/>
                <a:cs typeface="+mn-lt"/>
              </a:rPr>
              <a:t>. [online] Fieldfisher. Available at: </a:t>
            </a:r>
            <a:r>
              <a:rPr sz="1500" lang="en">
                <a:ea typeface="+mn-lt"/>
                <a:cs typeface="+mn-lt"/>
                <a:hlinkClick r:id="rId2"/>
              </a:rPr>
              <a:t>https://www.fieldfisher.com/en/injury-claims/insights/ockenden-inquiry-inadequate-investigation-into-bab</a:t>
            </a:r>
            <a:r>
              <a:rPr sz="1500" lang="en">
                <a:ea typeface="+mn-lt"/>
                <a:cs typeface="+mn-lt"/>
              </a:rPr>
              <a:t>.</a:t>
            </a:r>
            <a:endParaRPr sz="1500" lang="en-US"/>
          </a:p>
          <a:p>
            <a:pPr>
              <a:buNone/>
            </a:pPr>
            <a:r>
              <a:rPr sz="1500" lang="en">
                <a:ea typeface="+mn-lt"/>
                <a:cs typeface="+mn-lt"/>
              </a:rPr>
              <a:t>Johnson, B., 2022. </a:t>
            </a:r>
            <a:r>
              <a:rPr sz="1500" i="1" lang="en">
                <a:ea typeface="+mn-lt"/>
                <a:cs typeface="+mn-lt"/>
              </a:rPr>
              <a:t>At least 201 babies and nine mothers died as a result of maternity failings at Shrewsbury and Telford NHS Trust, the report finds</a:t>
            </a:r>
            <a:r>
              <a:rPr sz="1500" lang="en">
                <a:ea typeface="+mn-lt"/>
                <a:cs typeface="+mn-lt"/>
              </a:rPr>
              <a:t>. [online] Sky News. Available at: </a:t>
            </a:r>
            <a:r>
              <a:rPr sz="1500" lang="en">
                <a:ea typeface="+mn-lt"/>
                <a:cs typeface="+mn-lt"/>
                <a:hlinkClick r:id="rId3"/>
              </a:rPr>
              <a:t>https://news.sky.com/story/at-least-201-babies-and-nine-mothers-died-as-a-result-of-maternity-failings-at-shrewsbury-and-telford-nhs-trust-12578103</a:t>
            </a:r>
            <a:r>
              <a:rPr sz="1500" lang="en">
                <a:ea typeface="+mn-lt"/>
                <a:cs typeface="+mn-lt"/>
              </a:rPr>
              <a:t>[Accessed 2 Feb. 2026].</a:t>
            </a:r>
            <a:endParaRPr sz="1500" lang="en-US"/>
          </a:p>
          <a:p>
            <a:pPr>
              <a:buNone/>
            </a:pPr>
            <a:r>
              <a:rPr sz="1500" lang="en">
                <a:ea typeface="+mn-lt"/>
                <a:cs typeface="+mn-lt"/>
              </a:rPr>
              <a:t>NHS England (2022). </a:t>
            </a:r>
            <a:r>
              <a:rPr sz="1500" i="1" lang="en">
                <a:ea typeface="+mn-lt"/>
                <a:cs typeface="+mn-lt"/>
              </a:rPr>
              <a:t>Patient Safety Incident Response Framework</a:t>
            </a:r>
            <a:r>
              <a:rPr sz="1500" lang="en">
                <a:ea typeface="+mn-lt"/>
                <a:cs typeface="+mn-lt"/>
              </a:rPr>
              <a:t>. [online] </a:t>
            </a:r>
            <a:r>
              <a:rPr sz="1500" lang="en">
                <a:ea typeface="+mn-lt"/>
                <a:cs typeface="+mn-lt"/>
                <a:hlinkClick r:id="rId4"/>
              </a:rPr>
              <a:t>www.england.nhs.uk</a:t>
            </a:r>
            <a:r>
              <a:rPr sz="1500" lang="en">
                <a:ea typeface="+mn-lt"/>
                <a:cs typeface="+mn-lt"/>
              </a:rPr>
              <a:t>. Available at: </a:t>
            </a:r>
            <a:r>
              <a:rPr sz="1500" lang="en">
                <a:ea typeface="+mn-lt"/>
                <a:cs typeface="+mn-lt"/>
                <a:hlinkClick r:id="rId5"/>
              </a:rPr>
              <a:t>https://www.england.nhs.uk/patient-safety/patient-safety-insight/incident-response-framework/</a:t>
            </a:r>
            <a:r>
              <a:rPr sz="1500" lang="en">
                <a:ea typeface="+mn-lt"/>
                <a:cs typeface="+mn-lt"/>
              </a:rPr>
              <a:t>.</a:t>
            </a:r>
            <a:endParaRPr sz="1500" lang="en-US"/>
          </a:p>
          <a:p>
            <a:pPr>
              <a:buNone/>
            </a:pPr>
            <a:r>
              <a:rPr sz="1500" lang="en">
                <a:ea typeface="+mn-lt"/>
                <a:cs typeface="+mn-lt"/>
              </a:rPr>
              <a:t>NHS.England, 2025. </a:t>
            </a:r>
            <a:r>
              <a:rPr sz="1500" i="1" lang="en">
                <a:ea typeface="+mn-lt"/>
                <a:cs typeface="+mn-lt"/>
              </a:rPr>
              <a:t>NHS England» Maternity and neonatal infrastructure review findings</a:t>
            </a:r>
            <a:r>
              <a:rPr sz="1500" lang="en">
                <a:ea typeface="+mn-lt"/>
                <a:cs typeface="+mn-lt"/>
              </a:rPr>
              <a:t>. [online] England.nhs.uk. Available at: </a:t>
            </a:r>
            <a:r>
              <a:rPr sz="1500" lang="en">
                <a:ea typeface="+mn-lt"/>
                <a:cs typeface="+mn-lt"/>
                <a:hlinkClick r:id="rId6"/>
              </a:rPr>
              <a:t>https://www.england.nhs.uk/long-read/maternity-and-neonatal-infrastructure-review-findings/</a:t>
            </a:r>
            <a:endParaRPr sz="1500" lang="en-US"/>
          </a:p>
          <a:p>
            <a:pPr indent="0" marL="0">
              <a:buNone/>
            </a:pPr>
            <a:endParaRPr sz="1500"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4" name=""/>
        <p:cNvGrpSpPr/>
        <p:nvPr/>
      </p:nvGrpSpPr>
      <p:grpSpPr>
        <a:xfrm>
          <a:off x="0" y="0"/>
          <a:ext cx="0" cy="0"/>
          <a:chOff x="0" y="0"/>
          <a:chExt cx="0" cy="0"/>
        </a:xfrm>
      </p:grpSpPr>
      <p:sp>
        <p:nvSpPr>
          <p:cNvPr id="1049050" name="Rectangle 7"/>
          <p:cNvSpPr>
            <a:spLocks noChangeAspect="1" noMove="1" noResize="1" noRot="1" noGrp="1" noAdjustHandles="1" noEditPoints="1" noChangeArrowheads="1" noChangeShapeType="1" noTextEdit="1"/>
          </p:cNvSpPr>
          <p:nvPr/>
        </p:nvSpPr>
        <p:spPr>
          <a:xfrm>
            <a:off x="10" y="-5705"/>
            <a:ext cx="12191990" cy="1694346"/>
          </a:xfrm>
          <a:prstGeom prst="rect"/>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51" name="Title 1"/>
          <p:cNvSpPr>
            <a:spLocks noGrp="1"/>
          </p:cNvSpPr>
          <p:nvPr>
            <p:ph type="title"/>
          </p:nvPr>
        </p:nvSpPr>
        <p:spPr>
          <a:xfrm>
            <a:off x="1156851" y="637762"/>
            <a:ext cx="9888496" cy="900131"/>
          </a:xfrm>
        </p:spPr>
        <p:txBody>
          <a:bodyPr anchor="t">
            <a:normAutofit/>
          </a:bodyPr>
          <a:p>
            <a:r>
              <a:rPr sz="4000" lang="en">
                <a:solidFill>
                  <a:schemeClr val="bg1"/>
                </a:solidFill>
                <a:latin typeface="Times New Roman"/>
                <a:cs typeface="Times New Roman"/>
              </a:rPr>
              <a:t>Reference </a:t>
            </a:r>
            <a:endParaRPr sz="4000" lang="en-US">
              <a:solidFill>
                <a:schemeClr val="bg1"/>
              </a:solidFill>
            </a:endParaRPr>
          </a:p>
        </p:txBody>
      </p:sp>
      <p:sp>
        <p:nvSpPr>
          <p:cNvPr id="1049052" name="Rectangle 9"/>
          <p:cNvSpPr>
            <a:spLocks noChangeAspect="1" noMove="1" noResize="1" noRot="1" noGrp="1" noAdjustHandles="1" noEditPoints="1" noChangeArrowheads="1" noChangeShapeType="1" noTextEdit="1"/>
          </p:cNvSpPr>
          <p:nvPr/>
        </p:nvSpPr>
        <p:spPr>
          <a:xfrm>
            <a:off x="0" y="1688641"/>
            <a:ext cx="12191990" cy="5169359"/>
          </a:xfrm>
          <a:prstGeom prst="rect"/>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53" name="Rectangle 11"/>
          <p:cNvSpPr>
            <a:spLocks noChangeAspect="1" noMove="1" noResize="1" noRot="1" noGrp="1" noAdjustHandles="1" noEditPoints="1" noChangeArrowheads="1" noChangeShapeType="1" noTextEdit="1"/>
          </p:cNvSpPr>
          <p:nvPr/>
        </p:nvSpPr>
        <p:spPr>
          <a:xfrm>
            <a:off x="1156851" y="2010758"/>
            <a:ext cx="457190" cy="45719"/>
          </a:xfrm>
          <a:prstGeom prst="rect"/>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9054" name="Content Placeholder 2"/>
          <p:cNvSpPr>
            <a:spLocks noGrp="1"/>
          </p:cNvSpPr>
          <p:nvPr>
            <p:ph idx="1"/>
          </p:nvPr>
        </p:nvSpPr>
        <p:spPr>
          <a:xfrm>
            <a:off x="1155548" y="2217343"/>
            <a:ext cx="9880893" cy="3959619"/>
          </a:xfrm>
        </p:spPr>
        <p:txBody>
          <a:bodyPr anchor="t" bIns="45720" lIns="91440" rIns="91440" rtlCol="0" tIns="45720" vert="horz">
            <a:normAutofit/>
          </a:bodyPr>
          <a:p>
            <a:pPr>
              <a:buNone/>
            </a:pPr>
            <a:r>
              <a:rPr sz="1300" lang="en" err="1">
                <a:latin typeface="Times New Roman"/>
                <a:ea typeface="+mn-lt"/>
                <a:cs typeface="Times New Roman"/>
              </a:rPr>
              <a:t>Ockenden</a:t>
            </a:r>
            <a:r>
              <a:rPr dirty="0" sz="1300" lang="en">
                <a:latin typeface="Times New Roman"/>
                <a:ea typeface="+mn-lt"/>
                <a:cs typeface="Times New Roman"/>
              </a:rPr>
              <a:t>, D., 2022a. </a:t>
            </a:r>
            <a:r>
              <a:rPr sz="1300" i="1" lang="en" err="1">
                <a:latin typeface="Times New Roman"/>
                <a:ea typeface="+mn-lt"/>
                <a:cs typeface="Times New Roman"/>
              </a:rPr>
              <a:t>Ockenden</a:t>
            </a:r>
            <a:r>
              <a:rPr dirty="0" sz="1300" i="1" lang="en">
                <a:latin typeface="Times New Roman"/>
                <a:ea typeface="+mn-lt"/>
                <a:cs typeface="Times New Roman"/>
              </a:rPr>
              <a:t> Report</a:t>
            </a:r>
            <a:r>
              <a:rPr dirty="0" sz="1300" lang="en">
                <a:latin typeface="Times New Roman"/>
                <a:ea typeface="+mn-lt"/>
                <a:cs typeface="Times New Roman"/>
              </a:rPr>
              <a:t>. [online] </a:t>
            </a:r>
            <a:r>
              <a:rPr sz="1300" i="1" lang="en" err="1">
                <a:latin typeface="Times New Roman"/>
                <a:ea typeface="+mn-lt"/>
                <a:cs typeface="Times New Roman"/>
              </a:rPr>
              <a:t>Ockenden</a:t>
            </a:r>
            <a:r>
              <a:rPr dirty="0" sz="1300" i="1" lang="en">
                <a:latin typeface="Times New Roman"/>
                <a:ea typeface="+mn-lt"/>
                <a:cs typeface="Times New Roman"/>
              </a:rPr>
              <a:t> Maternity Review</a:t>
            </a:r>
            <a:r>
              <a:rPr dirty="0" sz="1300" lang="en">
                <a:latin typeface="Times New Roman"/>
                <a:ea typeface="+mn-lt"/>
                <a:cs typeface="Times New Roman"/>
              </a:rPr>
              <a:t>. Available at: </a:t>
            </a:r>
            <a:r>
              <a:rPr dirty="0" sz="1300" lang="en">
                <a:latin typeface="Times New Roman"/>
                <a:ea typeface="+mn-lt"/>
                <a:cs typeface="Times New Roman"/>
                <a:hlinkClick r:id="rId1"/>
              </a:rPr>
              <a:t>https://www.ockendenmaternityreview.org.uk/wp-content/uploads/2022/03/FINAL_INDEPENDENT_MATERNITY_REVIEW_OF_MATERNITY_SERVICES_REPORT.pdf</a:t>
            </a:r>
            <a:r>
              <a:rPr dirty="0" sz="1300" lang="en">
                <a:latin typeface="Times New Roman"/>
                <a:ea typeface="+mn-lt"/>
                <a:cs typeface="Times New Roman"/>
              </a:rPr>
              <a:t>.</a:t>
            </a:r>
            <a:endParaRPr dirty="0" sz="1300" lang="en-US">
              <a:latin typeface="Times New Roman"/>
              <a:cs typeface="Times New Roman"/>
            </a:endParaRPr>
          </a:p>
          <a:p>
            <a:pPr>
              <a:buNone/>
            </a:pPr>
            <a:r>
              <a:rPr sz="1300" lang="en" err="1">
                <a:latin typeface="Times New Roman"/>
                <a:ea typeface="+mn-lt"/>
                <a:cs typeface="Times New Roman"/>
              </a:rPr>
              <a:t>Ockenden</a:t>
            </a:r>
            <a:r>
              <a:rPr dirty="0" sz="1300" lang="en">
                <a:latin typeface="Times New Roman"/>
                <a:ea typeface="+mn-lt"/>
                <a:cs typeface="Times New Roman"/>
              </a:rPr>
              <a:t>, D., 2022b. </a:t>
            </a:r>
            <a:r>
              <a:rPr sz="1300" i="1" lang="en" err="1">
                <a:latin typeface="Times New Roman"/>
                <a:ea typeface="+mn-lt"/>
                <a:cs typeface="Times New Roman"/>
              </a:rPr>
              <a:t>Ockenden</a:t>
            </a:r>
            <a:r>
              <a:rPr dirty="0" sz="1300" i="1" lang="en">
                <a:latin typeface="Times New Roman"/>
                <a:ea typeface="+mn-lt"/>
                <a:cs typeface="Times New Roman"/>
              </a:rPr>
              <a:t> review: summary of findings, conclusions and essential actions</a:t>
            </a:r>
            <a:r>
              <a:rPr dirty="0" sz="1300" lang="en">
                <a:latin typeface="Times New Roman"/>
                <a:ea typeface="+mn-lt"/>
                <a:cs typeface="Times New Roman"/>
              </a:rPr>
              <a:t>. [online] GOV.UK. Available at:</a:t>
            </a:r>
            <a:r>
              <a:rPr dirty="0" sz="1300" lang="en">
                <a:latin typeface="Times New Roman"/>
                <a:ea typeface="+mn-lt"/>
                <a:cs typeface="Times New Roman"/>
                <a:hlinkClick r:id="rId1"/>
              </a:rPr>
              <a:t>https://www.ockendenmaternityreview.org.uk/wp-content/uploads/2022/03/FINAL_INDEPENDENT_MATERNITY_REVIEW_OF_MATERNITY_SERVICES_REPORT.pdf</a:t>
            </a:r>
            <a:endParaRPr dirty="0" sz="1300" lang="en-US">
              <a:latin typeface="Times New Roman"/>
              <a:cs typeface="Times New Roman"/>
            </a:endParaRPr>
          </a:p>
          <a:p>
            <a:pPr>
              <a:buNone/>
            </a:pPr>
            <a:r>
              <a:rPr dirty="0" sz="1300" lang="en">
                <a:latin typeface="Times New Roman"/>
                <a:ea typeface="+mn-lt"/>
                <a:cs typeface="Times New Roman"/>
              </a:rPr>
              <a:t>Rakowski, N., 2025. </a:t>
            </a:r>
            <a:r>
              <a:rPr dirty="0" sz="1300" i="1" lang="en">
                <a:latin typeface="Times New Roman"/>
                <a:ea typeface="+mn-lt"/>
                <a:cs typeface="Times New Roman"/>
              </a:rPr>
              <a:t>NAVIGATING FAILURE: HOW LEADERS DEFINE, DETECT, AND MANAGE FAILURE IN HEALTHCARE QUALITY IMPROVEMENT</a:t>
            </a:r>
            <a:r>
              <a:rPr dirty="0" sz="1300" lang="en">
                <a:latin typeface="Times New Roman"/>
                <a:ea typeface="+mn-lt"/>
                <a:cs typeface="Times New Roman"/>
              </a:rPr>
              <a:t> (Doctoral dissertation).</a:t>
            </a:r>
            <a:r>
              <a:rPr dirty="0" sz="1300" lang="en">
                <a:latin typeface="Times New Roman"/>
                <a:ea typeface="+mn-lt"/>
                <a:cs typeface="Times New Roman"/>
                <a:hlinkClick r:id="rId2"/>
              </a:rPr>
              <a:t>https://macsphere.mcmaster.ca/items/6a727a58-4dd6-42eb-a54c-1af70d59efe0</a:t>
            </a:r>
            <a:endParaRPr dirty="0" sz="1300" lang="en-US">
              <a:latin typeface="Times New Roman"/>
              <a:cs typeface="Times New Roman"/>
            </a:endParaRPr>
          </a:p>
          <a:p>
            <a:pPr>
              <a:buNone/>
            </a:pPr>
            <a:r>
              <a:rPr dirty="0" sz="1300" lang="en">
                <a:latin typeface="Times New Roman"/>
                <a:ea typeface="+mn-lt"/>
                <a:cs typeface="Times New Roman"/>
              </a:rPr>
              <a:t>Sharma, S., 2025. Quality in Healthcare. </a:t>
            </a:r>
            <a:r>
              <a:rPr dirty="0" sz="1300" i="1" lang="en">
                <a:latin typeface="Times New Roman"/>
                <a:ea typeface="+mn-lt"/>
                <a:cs typeface="Times New Roman"/>
              </a:rPr>
              <a:t>Quality Demystified</a:t>
            </a:r>
            <a:r>
              <a:rPr dirty="0" sz="1300" lang="en">
                <a:latin typeface="Times New Roman"/>
                <a:ea typeface="+mn-lt"/>
                <a:cs typeface="Times New Roman"/>
              </a:rPr>
              <a:t>, pp.67–77. </a:t>
            </a:r>
            <a:r>
              <a:rPr sz="1300" lang="en" err="1">
                <a:latin typeface="Times New Roman"/>
                <a:ea typeface="+mn-lt"/>
                <a:cs typeface="Times New Roman"/>
              </a:rPr>
              <a:t>doi</a:t>
            </a:r>
            <a:r>
              <a:rPr dirty="0" sz="1300" lang="en">
                <a:latin typeface="Times New Roman"/>
                <a:ea typeface="+mn-lt"/>
                <a:cs typeface="Times New Roman"/>
              </a:rPr>
              <a:t>:</a:t>
            </a:r>
            <a:r>
              <a:rPr dirty="0" sz="1300" lang="en">
                <a:latin typeface="Times New Roman"/>
                <a:ea typeface="+mn-lt"/>
                <a:cs typeface="Times New Roman"/>
                <a:hlinkClick r:id="rId3"/>
              </a:rPr>
              <a:t>https://doi.org/10.1007/978-981-95-0339-1_6</a:t>
            </a:r>
            <a:r>
              <a:rPr dirty="0" sz="1300" lang="en">
                <a:latin typeface="Times New Roman"/>
                <a:ea typeface="+mn-lt"/>
                <a:cs typeface="Times New Roman"/>
              </a:rPr>
              <a:t>.</a:t>
            </a:r>
            <a:endParaRPr dirty="0" sz="1300" lang="en-US">
              <a:latin typeface="Times New Roman"/>
              <a:cs typeface="Times New Roman"/>
            </a:endParaRPr>
          </a:p>
          <a:p>
            <a:pPr>
              <a:buNone/>
            </a:pPr>
            <a:r>
              <a:rPr dirty="0" sz="1300" lang="en">
                <a:latin typeface="Times New Roman"/>
                <a:ea typeface="+mn-lt"/>
                <a:cs typeface="Times New Roman"/>
              </a:rPr>
              <a:t>Shropshire, 2022. </a:t>
            </a:r>
            <a:r>
              <a:rPr dirty="0" sz="1300" i="1" lang="en">
                <a:latin typeface="Times New Roman"/>
                <a:ea typeface="+mn-lt"/>
                <a:cs typeface="Times New Roman"/>
              </a:rPr>
              <a:t>Damning report reveals scale of maternity failures at The Shrewsbury and Telford Hospital NHS Trust</a:t>
            </a:r>
            <a:r>
              <a:rPr dirty="0" sz="1300" lang="en">
                <a:latin typeface="Times New Roman"/>
                <a:ea typeface="+mn-lt"/>
                <a:cs typeface="Times New Roman"/>
              </a:rPr>
              <a:t>. [online] Shropshire Live. Available at: </a:t>
            </a:r>
            <a:r>
              <a:rPr dirty="0" sz="1300" lang="en">
                <a:latin typeface="Times New Roman"/>
                <a:ea typeface="+mn-lt"/>
                <a:cs typeface="Times New Roman"/>
                <a:hlinkClick r:id="rId4"/>
              </a:rPr>
              <a:t>https://www.shropshirelive.com/news/2022/03/30/damning-report-reveals-scale-of-maternity-failures-at-the-shrewsbury-and-telford-hospital-nhs-trust/</a:t>
            </a:r>
            <a:r>
              <a:rPr dirty="0" sz="1300" lang="en">
                <a:latin typeface="Times New Roman"/>
                <a:ea typeface="+mn-lt"/>
                <a:cs typeface="Times New Roman"/>
              </a:rPr>
              <a:t>[Accessed 2 Feb. 2026].</a:t>
            </a:r>
            <a:endParaRPr dirty="0" sz="1300" lang="en-US">
              <a:latin typeface="Times New Roman"/>
              <a:cs typeface="Times New Roman"/>
            </a:endParaRPr>
          </a:p>
          <a:p>
            <a:pPr>
              <a:buNone/>
            </a:pPr>
            <a:r>
              <a:rPr dirty="0" sz="1300" lang="en">
                <a:latin typeface="Times New Roman"/>
                <a:ea typeface="+mn-lt"/>
                <a:cs typeface="Times New Roman"/>
              </a:rPr>
              <a:t>Wiegmann, D.A., Wood, L.J., Cohen, T.N. and Shappell, S.A., 2022. Understanding the “Swiss cheese model” and its application to patient safety. </a:t>
            </a:r>
            <a:r>
              <a:rPr dirty="0" sz="1300" i="1" lang="en">
                <a:latin typeface="Times New Roman"/>
                <a:ea typeface="+mn-lt"/>
                <a:cs typeface="Times New Roman"/>
              </a:rPr>
              <a:t>Journal of patient safety</a:t>
            </a:r>
            <a:r>
              <a:rPr dirty="0" sz="1300" lang="en">
                <a:latin typeface="Times New Roman"/>
                <a:ea typeface="+mn-lt"/>
                <a:cs typeface="Times New Roman"/>
              </a:rPr>
              <a:t>, </a:t>
            </a:r>
            <a:r>
              <a:rPr dirty="0" sz="1300" i="1" lang="en">
                <a:latin typeface="Times New Roman"/>
                <a:ea typeface="+mn-lt"/>
                <a:cs typeface="Times New Roman"/>
              </a:rPr>
              <a:t>18</a:t>
            </a:r>
            <a:r>
              <a:rPr dirty="0" sz="1300" lang="en">
                <a:latin typeface="Times New Roman"/>
                <a:ea typeface="+mn-lt"/>
                <a:cs typeface="Times New Roman"/>
              </a:rPr>
              <a:t>(2), pp.119-123.</a:t>
            </a:r>
            <a:r>
              <a:rPr dirty="0" sz="1300" lang="en">
                <a:latin typeface="Times New Roman"/>
                <a:ea typeface="+mn-lt"/>
                <a:cs typeface="Times New Roman"/>
                <a:hlinkClick r:id="rId5"/>
              </a:rPr>
              <a:t>https://pmc.ncbi.nlm.nih.gov/articles/PMC8514562</a:t>
            </a:r>
            <a:endParaRPr dirty="0" sz="1300" lang="en-US">
              <a:latin typeface="Times New Roman"/>
              <a:cs typeface="Times New Roman"/>
            </a:endParaRPr>
          </a:p>
          <a:p>
            <a:pPr indent="0" marL="0">
              <a:buNone/>
            </a:pPr>
            <a:endParaRPr dirty="0" sz="1300" lang="en-US">
              <a:latin typeface="Times New Roman"/>
              <a:cs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85" name=""/>
        <p:cNvGrpSpPr/>
        <p:nvPr/>
      </p:nvGrpSpPr>
      <p:grpSpPr>
        <a:xfrm>
          <a:off x="0" y="0"/>
          <a:ext cx="0" cy="0"/>
          <a:chOff x="0" y="0"/>
          <a:chExt cx="0" cy="0"/>
        </a:xfrm>
      </p:grpSpPr>
      <p:sp>
        <p:nvSpPr>
          <p:cNvPr id="1049055" name="Freeform: Shape 22"/>
          <p:cNvSpPr>
            <a:spLocks noChangeAspect="1" noMove="1" noResize="1" noRot="1" noGrp="1" noAdjustHandles="1" noEditPoint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9056" name="Freeform: Shape 24"/>
          <p:cNvSpPr>
            <a:spLocks noChangeAspect="1" noMove="1" noResize="1" noRot="1" noGrp="1" noAdjustHandles="1" noEditPoint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wrap="square">
            <a:noAutofit/>
          </a:bodyPr>
          <a:p>
            <a:pPr algn="ctr"/>
            <a:endParaRPr lang="en-US"/>
          </a:p>
        </p:txBody>
      </p:sp>
      <p:sp>
        <p:nvSpPr>
          <p:cNvPr id="1049057" name="Title 1"/>
          <p:cNvSpPr>
            <a:spLocks noGrp="1"/>
          </p:cNvSpPr>
          <p:nvPr>
            <p:ph type="title"/>
          </p:nvPr>
        </p:nvSpPr>
        <p:spPr>
          <a:xfrm>
            <a:off x="2555631" y="1441938"/>
            <a:ext cx="7080738" cy="3974124"/>
          </a:xfrm>
        </p:spPr>
        <p:txBody>
          <a:bodyPr anchor="ctr" bIns="45720" lIns="91440" rIns="91440" rtlCol="0" tIns="45720" vert="horz">
            <a:normAutofit/>
          </a:bodyPr>
          <a:p>
            <a:pPr algn="ctr"/>
            <a:r>
              <a:rPr sz="5400" lang="en-US">
                <a:solidFill>
                  <a:schemeClr val="bg1">
                    <a:lumMod val="95000"/>
                    <a:lumOff val="5000"/>
                  </a:schemeClr>
                </a:solidFill>
              </a:rPr>
              <a:t>Thank You</a:t>
            </a:r>
          </a:p>
        </p:txBody>
      </p:sp>
    </p:spTree>
  </p:cSld>
  <p:clrMapOvr>
    <a:overrideClrMapping accent1="accent1" accent2="accent2" accent3="accent3" accent4="accent4" accent5="accent5" accent6="accent6" bg1="dk1" bg2="dk2" tx1="lt1" tx2="lt2" hlink="hlink" folHlink="folHlink"/>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Sabita Singh</dc:creator>
  <dcterms:created xsi:type="dcterms:W3CDTF">2026-02-02T01:43:13Z</dcterms:created>
  <dcterms:modified xsi:type="dcterms:W3CDTF">2026-02-23T10:55:34Z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fc0a935166054489beb07a8208a1b0df</vt:lpwstr>
  </property>
</Properties>
</file>