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781" autoAdjust="0"/>
  </p:normalViewPr>
  <p:slideViewPr>
    <p:cSldViewPr>
      <p:cViewPr varScale="1">
        <p:scale>
          <a:sx n="81" d="100"/>
          <a:sy n="81" d="100"/>
        </p:scale>
        <p:origin x="1868" y="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 Mihalcea" userId="84db3f097648fe81" providerId="LiveId" clId="{49151986-55BC-4228-A5E9-2D51D3119269}"/>
    <pc:docChg chg="modSld">
      <pc:chgData name="Robert Mihalcea" userId="84db3f097648fe81" providerId="LiveId" clId="{49151986-55BC-4228-A5E9-2D51D3119269}" dt="2024-02-17T15:31:01.816" v="1" actId="20577"/>
      <pc:docMkLst>
        <pc:docMk/>
      </pc:docMkLst>
      <pc:sldChg chg="modNotesTx">
        <pc:chgData name="Robert Mihalcea" userId="84db3f097648fe81" providerId="LiveId" clId="{49151986-55BC-4228-A5E9-2D51D3119269}" dt="2024-02-17T15:31:01.816" v="1" actId="20577"/>
        <pc:sldMkLst>
          <pc:docMk/>
          <pc:sldMk cId="1627673520" sldId="263"/>
        </pc:sldMkLst>
      </pc:sldChg>
    </pc:docChg>
  </pc:docChgLst>
  <pc:docChgLst>
    <pc:chgData name="Robert Mihalcea" userId="84db3f097648fe81" providerId="LiveId" clId="{371529AB-2B49-4A9C-929F-26A44A5E73F7}"/>
    <pc:docChg chg="undo custSel addSld modSld">
      <pc:chgData name="Robert Mihalcea" userId="84db3f097648fe81" providerId="LiveId" clId="{371529AB-2B49-4A9C-929F-26A44A5E73F7}" dt="2024-02-04T22:03:58.485" v="463" actId="20577"/>
      <pc:docMkLst>
        <pc:docMk/>
      </pc:docMkLst>
      <pc:sldChg chg="addSp delSp modSp mod">
        <pc:chgData name="Robert Mihalcea" userId="84db3f097648fe81" providerId="LiveId" clId="{371529AB-2B49-4A9C-929F-26A44A5E73F7}" dt="2024-02-04T21:57:03.511" v="336" actId="1076"/>
        <pc:sldMkLst>
          <pc:docMk/>
          <pc:sldMk cId="0" sldId="256"/>
        </pc:sldMkLst>
        <pc:spChg chg="mod">
          <ac:chgData name="Robert Mihalcea" userId="84db3f097648fe81" providerId="LiveId" clId="{371529AB-2B49-4A9C-929F-26A44A5E73F7}" dt="2024-02-04T21:56:47.746" v="334" actId="20577"/>
          <ac:spMkLst>
            <pc:docMk/>
            <pc:sldMk cId="0" sldId="256"/>
            <ac:spMk id="2" creationId="{00000000-0000-0000-0000-000000000000}"/>
          </ac:spMkLst>
        </pc:spChg>
        <pc:picChg chg="add mod">
          <ac:chgData name="Robert Mihalcea" userId="84db3f097648fe81" providerId="LiveId" clId="{371529AB-2B49-4A9C-929F-26A44A5E73F7}" dt="2024-02-04T21:43:48.912" v="126"/>
          <ac:picMkLst>
            <pc:docMk/>
            <pc:sldMk cId="0" sldId="256"/>
            <ac:picMk id="4" creationId="{24A174E3-C4BF-E125-B278-068D79F18418}"/>
          </ac:picMkLst>
        </pc:picChg>
        <pc:picChg chg="add mod">
          <ac:chgData name="Robert Mihalcea" userId="84db3f097648fe81" providerId="LiveId" clId="{371529AB-2B49-4A9C-929F-26A44A5E73F7}" dt="2024-02-04T21:57:03.511" v="336" actId="1076"/>
          <ac:picMkLst>
            <pc:docMk/>
            <pc:sldMk cId="0" sldId="256"/>
            <ac:picMk id="6" creationId="{DB7F1B50-95D7-45B3-D929-01136C0A0B2B}"/>
          </ac:picMkLst>
        </pc:picChg>
        <pc:picChg chg="del mod">
          <ac:chgData name="Robert Mihalcea" userId="84db3f097648fe81" providerId="LiveId" clId="{371529AB-2B49-4A9C-929F-26A44A5E73F7}" dt="2024-02-04T21:54:08.088" v="286" actId="478"/>
          <ac:picMkLst>
            <pc:docMk/>
            <pc:sldMk cId="0" sldId="256"/>
            <ac:picMk id="2050" creationId="{00000000-0000-0000-0000-000000000000}"/>
          </ac:picMkLst>
        </pc:picChg>
        <pc:picChg chg="del">
          <ac:chgData name="Robert Mihalcea" userId="84db3f097648fe81" providerId="LiveId" clId="{371529AB-2B49-4A9C-929F-26A44A5E73F7}" dt="2024-02-04T21:56:54.071" v="335" actId="478"/>
          <ac:picMkLst>
            <pc:docMk/>
            <pc:sldMk cId="0" sldId="256"/>
            <ac:picMk id="2052" creationId="{00000000-0000-0000-0000-000000000000}"/>
          </ac:picMkLst>
        </pc:picChg>
      </pc:sldChg>
      <pc:sldChg chg="modSp mod modNotesTx">
        <pc:chgData name="Robert Mihalcea" userId="84db3f097648fe81" providerId="LiveId" clId="{371529AB-2B49-4A9C-929F-26A44A5E73F7}" dt="2024-02-04T21:58:37.392" v="438" actId="20577"/>
        <pc:sldMkLst>
          <pc:docMk/>
          <pc:sldMk cId="0" sldId="257"/>
        </pc:sldMkLst>
        <pc:spChg chg="mod">
          <ac:chgData name="Robert Mihalcea" userId="84db3f097648fe81" providerId="LiveId" clId="{371529AB-2B49-4A9C-929F-26A44A5E73F7}" dt="2024-02-04T21:36:37.499" v="40" actId="20577"/>
          <ac:spMkLst>
            <pc:docMk/>
            <pc:sldMk cId="0" sldId="257"/>
            <ac:spMk id="4" creationId="{00000000-0000-0000-0000-000000000000}"/>
          </ac:spMkLst>
        </pc:spChg>
      </pc:sldChg>
      <pc:sldChg chg="modSp mod">
        <pc:chgData name="Robert Mihalcea" userId="84db3f097648fe81" providerId="LiveId" clId="{371529AB-2B49-4A9C-929F-26A44A5E73F7}" dt="2024-02-04T21:37:01.520" v="43"/>
        <pc:sldMkLst>
          <pc:docMk/>
          <pc:sldMk cId="0" sldId="258"/>
        </pc:sldMkLst>
        <pc:spChg chg="mod">
          <ac:chgData name="Robert Mihalcea" userId="84db3f097648fe81" providerId="LiveId" clId="{371529AB-2B49-4A9C-929F-26A44A5E73F7}" dt="2024-02-04T21:37:01.520" v="43"/>
          <ac:spMkLst>
            <pc:docMk/>
            <pc:sldMk cId="0" sldId="258"/>
            <ac:spMk id="4" creationId="{00000000-0000-0000-0000-000000000000}"/>
          </ac:spMkLst>
        </pc:spChg>
      </pc:sldChg>
      <pc:sldChg chg="modSp mod">
        <pc:chgData name="Robert Mihalcea" userId="84db3f097648fe81" providerId="LiveId" clId="{371529AB-2B49-4A9C-929F-26A44A5E73F7}" dt="2024-02-04T21:37:33.539" v="46"/>
        <pc:sldMkLst>
          <pc:docMk/>
          <pc:sldMk cId="0" sldId="259"/>
        </pc:sldMkLst>
        <pc:spChg chg="mod">
          <ac:chgData name="Robert Mihalcea" userId="84db3f097648fe81" providerId="LiveId" clId="{371529AB-2B49-4A9C-929F-26A44A5E73F7}" dt="2024-02-04T21:37:33.539" v="46"/>
          <ac:spMkLst>
            <pc:docMk/>
            <pc:sldMk cId="0" sldId="259"/>
            <ac:spMk id="4" creationId="{00000000-0000-0000-0000-000000000000}"/>
          </ac:spMkLst>
        </pc:spChg>
      </pc:sldChg>
      <pc:sldChg chg="modSp mod modNotesTx">
        <pc:chgData name="Robert Mihalcea" userId="84db3f097648fe81" providerId="LiveId" clId="{371529AB-2B49-4A9C-929F-26A44A5E73F7}" dt="2024-02-04T22:01:52.218" v="462" actId="20577"/>
        <pc:sldMkLst>
          <pc:docMk/>
          <pc:sldMk cId="2011555821" sldId="260"/>
        </pc:sldMkLst>
        <pc:spChg chg="mod">
          <ac:chgData name="Robert Mihalcea" userId="84db3f097648fe81" providerId="LiveId" clId="{371529AB-2B49-4A9C-929F-26A44A5E73F7}" dt="2024-02-04T21:38:37.547" v="65"/>
          <ac:spMkLst>
            <pc:docMk/>
            <pc:sldMk cId="2011555821" sldId="260"/>
            <ac:spMk id="4" creationId="{00000000-0000-0000-0000-000000000000}"/>
          </ac:spMkLst>
        </pc:spChg>
      </pc:sldChg>
      <pc:sldChg chg="modSp mod">
        <pc:chgData name="Robert Mihalcea" userId="84db3f097648fe81" providerId="LiveId" clId="{371529AB-2B49-4A9C-929F-26A44A5E73F7}" dt="2024-02-04T21:47:16.630" v="184"/>
        <pc:sldMkLst>
          <pc:docMk/>
          <pc:sldMk cId="2334414771" sldId="261"/>
        </pc:sldMkLst>
        <pc:spChg chg="mod">
          <ac:chgData name="Robert Mihalcea" userId="84db3f097648fe81" providerId="LiveId" clId="{371529AB-2B49-4A9C-929F-26A44A5E73F7}" dt="2024-02-04T21:47:16.630" v="184"/>
          <ac:spMkLst>
            <pc:docMk/>
            <pc:sldMk cId="2334414771" sldId="261"/>
            <ac:spMk id="4" creationId="{00000000-0000-0000-0000-000000000000}"/>
          </ac:spMkLst>
        </pc:spChg>
      </pc:sldChg>
      <pc:sldChg chg="modSp mod">
        <pc:chgData name="Robert Mihalcea" userId="84db3f097648fe81" providerId="LiveId" clId="{371529AB-2B49-4A9C-929F-26A44A5E73F7}" dt="2024-02-04T21:39:41.161" v="87"/>
        <pc:sldMkLst>
          <pc:docMk/>
          <pc:sldMk cId="2589827590" sldId="262"/>
        </pc:sldMkLst>
        <pc:spChg chg="mod">
          <ac:chgData name="Robert Mihalcea" userId="84db3f097648fe81" providerId="LiveId" clId="{371529AB-2B49-4A9C-929F-26A44A5E73F7}" dt="2024-02-04T21:39:41.161" v="87"/>
          <ac:spMkLst>
            <pc:docMk/>
            <pc:sldMk cId="2589827590" sldId="262"/>
            <ac:spMk id="4" creationId="{00000000-0000-0000-0000-000000000000}"/>
          </ac:spMkLst>
        </pc:spChg>
      </pc:sldChg>
      <pc:sldChg chg="modSp mod modNotesTx">
        <pc:chgData name="Robert Mihalcea" userId="84db3f097648fe81" providerId="LiveId" clId="{371529AB-2B49-4A9C-929F-26A44A5E73F7}" dt="2024-02-04T22:03:58.485" v="463" actId="20577"/>
        <pc:sldMkLst>
          <pc:docMk/>
          <pc:sldMk cId="1627673520" sldId="263"/>
        </pc:sldMkLst>
        <pc:spChg chg="mod">
          <ac:chgData name="Robert Mihalcea" userId="84db3f097648fe81" providerId="LiveId" clId="{371529AB-2B49-4A9C-929F-26A44A5E73F7}" dt="2024-02-04T21:43:07.405" v="107"/>
          <ac:spMkLst>
            <pc:docMk/>
            <pc:sldMk cId="1627673520" sldId="263"/>
            <ac:spMk id="4" creationId="{00000000-0000-0000-0000-000000000000}"/>
          </ac:spMkLst>
        </pc:spChg>
      </pc:sldChg>
      <pc:sldChg chg="modSp mod">
        <pc:chgData name="Robert Mihalcea" userId="84db3f097648fe81" providerId="LiveId" clId="{371529AB-2B49-4A9C-929F-26A44A5E73F7}" dt="2024-02-04T21:50:07.354" v="248" actId="20577"/>
        <pc:sldMkLst>
          <pc:docMk/>
          <pc:sldMk cId="1479803913" sldId="267"/>
        </pc:sldMkLst>
        <pc:spChg chg="mod">
          <ac:chgData name="Robert Mihalcea" userId="84db3f097648fe81" providerId="LiveId" clId="{371529AB-2B49-4A9C-929F-26A44A5E73F7}" dt="2024-02-04T21:50:07.354" v="248" actId="20577"/>
          <ac:spMkLst>
            <pc:docMk/>
            <pc:sldMk cId="1479803913" sldId="267"/>
            <ac:spMk id="4" creationId="{00000000-0000-0000-0000-000000000000}"/>
          </ac:spMkLst>
        </pc:spChg>
      </pc:sldChg>
      <pc:sldChg chg="modSp add mod">
        <pc:chgData name="Robert Mihalcea" userId="84db3f097648fe81" providerId="LiveId" clId="{371529AB-2B49-4A9C-929F-26A44A5E73F7}" dt="2024-02-04T21:51:37.813" v="281" actId="20577"/>
        <pc:sldMkLst>
          <pc:docMk/>
          <pc:sldMk cId="365881457" sldId="268"/>
        </pc:sldMkLst>
        <pc:spChg chg="mod">
          <ac:chgData name="Robert Mihalcea" userId="84db3f097648fe81" providerId="LiveId" clId="{371529AB-2B49-4A9C-929F-26A44A5E73F7}" dt="2024-02-04T21:51:37.813" v="281" actId="20577"/>
          <ac:spMkLst>
            <pc:docMk/>
            <pc:sldMk cId="365881457" sldId="268"/>
            <ac:spMk id="4" creationId="{908872A3-0377-1B62-9BB9-9EDC44A5008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2F5D86-304A-4C72-BF49-2E4049349D70}" type="datetimeFigureOut">
              <a:rPr lang="en-US" smtClean="0"/>
              <a:t>2/17/2024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FF431C-224C-48C5-8BA5-559597E86CB7}" type="slidenum">
              <a:rPr lang="en-US" smtClean="0"/>
              <a:t>‹#›</a:t>
            </a:fld>
            <a:endParaRPr lang="en-US"/>
          </a:p>
        </p:txBody>
      </p:sp>
    </p:spTree>
    <p:extLst>
      <p:ext uri="{BB962C8B-B14F-4D97-AF65-F5344CB8AC3E}">
        <p14:creationId xmlns:p14="http://schemas.microsoft.com/office/powerpoint/2010/main" val="2164393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Good morning/afternoon. Today, we're </a:t>
            </a:r>
            <a:r>
              <a:rPr lang="en-GB" b="0" i="0" dirty="0">
                <a:solidFill>
                  <a:srgbClr val="374151"/>
                </a:solidFill>
                <a:effectLst/>
                <a:latin typeface="Söhne"/>
              </a:rPr>
              <a:t>highlighting the critical importance of health and safety in our housekeeping operations</a:t>
            </a:r>
            <a:r>
              <a:rPr lang="en-US" sz="1200" b="0" i="0" kern="1200" dirty="0">
                <a:solidFill>
                  <a:schemeClr val="tx1"/>
                </a:solidFill>
                <a:effectLst/>
                <a:latin typeface="+mn-lt"/>
                <a:ea typeface="+mn-ea"/>
                <a:cs typeface="+mn-cs"/>
              </a:rPr>
              <a:t>. As highlighted by </a:t>
            </a:r>
            <a:r>
              <a:rPr lang="en-US" sz="1200" b="0" i="0" kern="1200" dirty="0" err="1">
                <a:solidFill>
                  <a:schemeClr val="tx1"/>
                </a:solidFill>
                <a:effectLst/>
                <a:latin typeface="+mn-lt"/>
                <a:ea typeface="+mn-ea"/>
                <a:cs typeface="+mn-cs"/>
              </a:rPr>
              <a:t>Shapoval</a:t>
            </a:r>
            <a:r>
              <a:rPr lang="en-US" sz="1200" b="0" i="0" kern="1200" dirty="0">
                <a:solidFill>
                  <a:schemeClr val="tx1"/>
                </a:solidFill>
                <a:effectLst/>
                <a:latin typeface="+mn-lt"/>
                <a:ea typeface="+mn-ea"/>
                <a:cs typeface="+mn-cs"/>
              </a:rPr>
              <a:t> et al. (2022), maintaining these standards is essential for both guest satisfaction and employee well-being. Our training session is directly linked to our previously developed health and safety guide, ensuring consistency and effectiveness. Our objectives include understanding hazards, learning prevention strategies, increasing compliance awareness, developing skills, and promoting implementation. Effective implementation, as noted by </a:t>
            </a:r>
            <a:r>
              <a:rPr lang="en-US" sz="1200" b="0" i="0" kern="1200" dirty="0" err="1">
                <a:solidFill>
                  <a:schemeClr val="tx1"/>
                </a:solidFill>
                <a:effectLst/>
                <a:latin typeface="+mn-lt"/>
                <a:ea typeface="+mn-ea"/>
                <a:cs typeface="+mn-cs"/>
              </a:rPr>
              <a:t>Kusuma</a:t>
            </a:r>
            <a:r>
              <a:rPr lang="en-US" sz="1200" b="0" i="0" kern="1200" dirty="0">
                <a:solidFill>
                  <a:schemeClr val="tx1"/>
                </a:solidFill>
                <a:effectLst/>
                <a:latin typeface="+mn-lt"/>
                <a:ea typeface="+mn-ea"/>
                <a:cs typeface="+mn-cs"/>
              </a:rPr>
              <a:t> et al. (2022), enhances operational efficiency and reputation management. Let's focus on practical applications to tackle real-world challenges in our daily tasks. </a:t>
            </a:r>
            <a:br>
              <a:rPr lang="en-US" sz="1200" b="0" i="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8DFF431C-224C-48C5-8BA5-559597E86CB7}" type="slidenum">
              <a:rPr lang="en-US" smtClean="0"/>
              <a:t>2</a:t>
            </a:fld>
            <a:endParaRPr lang="en-US"/>
          </a:p>
        </p:txBody>
      </p:sp>
    </p:spTree>
    <p:extLst>
      <p:ext uri="{BB962C8B-B14F-4D97-AF65-F5344CB8AC3E}">
        <p14:creationId xmlns:p14="http://schemas.microsoft.com/office/powerpoint/2010/main" val="3653022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Today our focus is on comprehensive training regarding health and safety practices within our workplace. We understand the critical importance of adhering to essential safety guidelines to ensure the well-being of both our team members and our guests. Our training session will cover prevention strategies for common hazards encountered in our daily tasks. Our overarching goal is simple: to implement these guidelines effectively into our daily routines. By doing so, we not only contribute to creating a safer work environment but also enhance our overall performance as a team. Let's dive into the training and equip ourselves with the knowledge and skills needed to prioritize safety in all that we do</a:t>
            </a:r>
            <a:endParaRPr lang="en-US" dirty="0"/>
          </a:p>
        </p:txBody>
      </p:sp>
      <p:sp>
        <p:nvSpPr>
          <p:cNvPr id="4" name="Slide Number Placeholder 3"/>
          <p:cNvSpPr>
            <a:spLocks noGrp="1"/>
          </p:cNvSpPr>
          <p:nvPr>
            <p:ph type="sldNum" sz="quarter" idx="10"/>
          </p:nvPr>
        </p:nvSpPr>
        <p:spPr/>
        <p:txBody>
          <a:bodyPr/>
          <a:lstStyle/>
          <a:p>
            <a:fld id="{8DFF431C-224C-48C5-8BA5-559597E86CB7}" type="slidenum">
              <a:rPr lang="en-US" smtClean="0"/>
              <a:t>3</a:t>
            </a:fld>
            <a:endParaRPr lang="en-US"/>
          </a:p>
        </p:txBody>
      </p:sp>
    </p:spTree>
    <p:extLst>
      <p:ext uri="{BB962C8B-B14F-4D97-AF65-F5344CB8AC3E}">
        <p14:creationId xmlns:p14="http://schemas.microsoft.com/office/powerpoint/2010/main" val="3921716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slide, </a:t>
            </a:r>
            <a:r>
              <a:rPr lang="en-US" sz="1200" b="0" i="0" kern="1200" dirty="0">
                <a:solidFill>
                  <a:schemeClr val="tx1"/>
                </a:solidFill>
                <a:effectLst/>
                <a:latin typeface="+mn-lt"/>
                <a:ea typeface="+mn-ea"/>
                <a:cs typeface="+mn-cs"/>
              </a:rPr>
              <a:t>we're addressing a common yet significant concern in our housekeeping operations: slips and trips. As highlighted by </a:t>
            </a:r>
            <a:r>
              <a:rPr lang="en-US" sz="1200" b="0" i="0" kern="1200" dirty="0" err="1">
                <a:solidFill>
                  <a:schemeClr val="tx1"/>
                </a:solidFill>
                <a:effectLst/>
                <a:latin typeface="+mn-lt"/>
                <a:ea typeface="+mn-ea"/>
                <a:cs typeface="+mn-cs"/>
              </a:rPr>
              <a:t>Battan</a:t>
            </a:r>
            <a:r>
              <a:rPr lang="en-US" sz="1200" b="0" i="0" kern="1200" dirty="0">
                <a:solidFill>
                  <a:schemeClr val="tx1"/>
                </a:solidFill>
                <a:effectLst/>
                <a:latin typeface="+mn-lt"/>
                <a:ea typeface="+mn-ea"/>
                <a:cs typeface="+mn-cs"/>
              </a:rPr>
              <a:t> et al. (2023), these accidents often result from factors like wet floors, loose rugs, and cluttered walkways, posing risks of sprains, strains, and includes promptly cleaning spills, securing rugs with non-slip backing, and maintaining clutter-free walkways. By implementing these strategies, we not only prioritize the safety of everyone in our establishment but also contribute to a smoother and more efficient workflow. Additionally, utilizing visual aids such as posters or presentations can effectively depict these hazards and prevention techniques, reinforcing the importance of vigilance and proactive measures. Let's work together to create a safer environment for all.</a:t>
            </a:r>
          </a:p>
          <a:p>
            <a:br>
              <a:rPr lang="en-US" sz="1200" b="0" i="0" kern="1200" dirty="0">
                <a:solidFill>
                  <a:schemeClr val="tx1"/>
                </a:solidFill>
                <a:effectLst/>
                <a:latin typeface="+mn-lt"/>
                <a:ea typeface="+mn-ea"/>
                <a:cs typeface="+mn-cs"/>
              </a:rPr>
            </a:br>
            <a:endParaRPr lang="en-US" sz="1200" b="0" i="0" kern="1200" dirty="0">
              <a:solidFill>
                <a:schemeClr val="tx1"/>
              </a:solidFill>
              <a:effectLst/>
              <a:latin typeface="+mn-lt"/>
              <a:ea typeface="+mn-ea"/>
              <a:cs typeface="+mn-cs"/>
            </a:endParaRPr>
          </a:p>
          <a:p>
            <a:br>
              <a:rPr lang="en-US" sz="1200" b="0" i="0" kern="1200" dirty="0">
                <a:solidFill>
                  <a:schemeClr val="tx1"/>
                </a:solidFill>
                <a:effectLst/>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8DFF431C-224C-48C5-8BA5-559597E86CB7}" type="slidenum">
              <a:rPr lang="en-US" smtClean="0"/>
              <a:t>4</a:t>
            </a:fld>
            <a:endParaRPr lang="en-US"/>
          </a:p>
        </p:txBody>
      </p:sp>
    </p:spTree>
    <p:extLst>
      <p:ext uri="{BB962C8B-B14F-4D97-AF65-F5344CB8AC3E}">
        <p14:creationId xmlns:p14="http://schemas.microsoft.com/office/powerpoint/2010/main" val="40532582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Another critical aspect of our health and safety training</a:t>
            </a:r>
            <a:r>
              <a:rPr lang="en-US" sz="1200" b="0" i="0" kern="1200" baseline="0" dirty="0">
                <a:solidFill>
                  <a:schemeClr val="tx1"/>
                </a:solidFill>
                <a:effectLst/>
                <a:latin typeface="+mn-lt"/>
                <a:ea typeface="+mn-ea"/>
                <a:cs typeface="+mn-cs"/>
              </a:rPr>
              <a:t> is </a:t>
            </a:r>
            <a:r>
              <a:rPr lang="en-US" sz="1200" b="0" i="0" kern="1200" dirty="0">
                <a:solidFill>
                  <a:schemeClr val="tx1"/>
                </a:solidFill>
                <a:effectLst/>
                <a:latin typeface="+mn-lt"/>
                <a:ea typeface="+mn-ea"/>
                <a:cs typeface="+mn-cs"/>
              </a:rPr>
              <a:t>musculoskeletal strain. As noted by </a:t>
            </a:r>
            <a:r>
              <a:rPr lang="en-US" sz="1200" b="0" i="0" kern="1200" dirty="0" err="1">
                <a:solidFill>
                  <a:schemeClr val="tx1"/>
                </a:solidFill>
                <a:effectLst/>
                <a:latin typeface="+mn-lt"/>
                <a:ea typeface="+mn-ea"/>
                <a:cs typeface="+mn-cs"/>
              </a:rPr>
              <a:t>Ambardar</a:t>
            </a:r>
            <a:r>
              <a:rPr lang="en-US" sz="1200" b="0" i="0" kern="1200" dirty="0">
                <a:solidFill>
                  <a:schemeClr val="tx1"/>
                </a:solidFill>
                <a:effectLst/>
                <a:latin typeface="+mn-lt"/>
                <a:ea typeface="+mn-ea"/>
                <a:cs typeface="+mn-cs"/>
              </a:rPr>
              <a:t> et al. (2023), this type of injury often results from repetitive tasks and heavy lifting, posing risks to both our staff's well-being and productivity. To mitigate these risks, we must implement proper lifting techniques and ergonomic practices. This includes training on bending knees, maintaining straight backs, and avoiding twisting motions while lifting. Additionally, we can utilize tools such as carts and dollies and distribute heavy tasks among team members to reduce strain. Incorporating daily stretching routines can also help prevent muscle fatigue and further reduce the risk of strains. </a:t>
            </a:r>
            <a:endParaRPr lang="en-US" dirty="0"/>
          </a:p>
        </p:txBody>
      </p:sp>
      <p:sp>
        <p:nvSpPr>
          <p:cNvPr id="4" name="Slide Number Placeholder 3"/>
          <p:cNvSpPr>
            <a:spLocks noGrp="1"/>
          </p:cNvSpPr>
          <p:nvPr>
            <p:ph type="sldNum" sz="quarter" idx="10"/>
          </p:nvPr>
        </p:nvSpPr>
        <p:spPr/>
        <p:txBody>
          <a:bodyPr/>
          <a:lstStyle/>
          <a:p>
            <a:fld id="{8DFF431C-224C-48C5-8BA5-559597E86CB7}" type="slidenum">
              <a:rPr lang="en-US" smtClean="0"/>
              <a:t>5</a:t>
            </a:fld>
            <a:endParaRPr lang="en-US"/>
          </a:p>
        </p:txBody>
      </p:sp>
    </p:spTree>
    <p:extLst>
      <p:ext uri="{BB962C8B-B14F-4D97-AF65-F5344CB8AC3E}">
        <p14:creationId xmlns:p14="http://schemas.microsoft.com/office/powerpoint/2010/main" val="2099903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As highlighted by Chela-Alvarez et al. (2022), exposure to chemicals poses significant risks to our well-being if not handled properly. To mitigate these risks, it's imperative that we adhere to safety protocols at all times. This includes wearing gloves and safety glasses when handling chemicals, as well as receiving training on proper chemical handling techniques. Furthermore, chemicals should be stored in designated areas to minimize the risk of accidents. Utilizing visuals to demonstrate handling procedures can reinforce safety practices and ensure understanding among all team members. </a:t>
            </a:r>
            <a:endParaRPr lang="en-US" dirty="0"/>
          </a:p>
        </p:txBody>
      </p:sp>
      <p:sp>
        <p:nvSpPr>
          <p:cNvPr id="4" name="Slide Number Placeholder 3"/>
          <p:cNvSpPr>
            <a:spLocks noGrp="1"/>
          </p:cNvSpPr>
          <p:nvPr>
            <p:ph type="sldNum" sz="quarter" idx="10"/>
          </p:nvPr>
        </p:nvSpPr>
        <p:spPr/>
        <p:txBody>
          <a:bodyPr/>
          <a:lstStyle/>
          <a:p>
            <a:fld id="{8DFF431C-224C-48C5-8BA5-559597E86CB7}" type="slidenum">
              <a:rPr lang="en-US" smtClean="0"/>
              <a:t>6</a:t>
            </a:fld>
            <a:endParaRPr lang="en-US"/>
          </a:p>
        </p:txBody>
      </p:sp>
    </p:spTree>
    <p:extLst>
      <p:ext uri="{BB962C8B-B14F-4D97-AF65-F5344CB8AC3E}">
        <p14:creationId xmlns:p14="http://schemas.microsoft.com/office/powerpoint/2010/main" val="432145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An important aspect of our health and safety training</a:t>
            </a:r>
            <a:r>
              <a:rPr lang="en-US" sz="1200" b="0" i="0" kern="1200" baseline="0" dirty="0">
                <a:solidFill>
                  <a:schemeClr val="tx1"/>
                </a:solidFill>
                <a:effectLst/>
                <a:latin typeface="+mn-lt"/>
                <a:ea typeface="+mn-ea"/>
                <a:cs typeface="+mn-cs"/>
              </a:rPr>
              <a:t> is </a:t>
            </a:r>
            <a:r>
              <a:rPr lang="en-US" sz="1200" b="0" i="0" kern="1200" dirty="0">
                <a:solidFill>
                  <a:schemeClr val="tx1"/>
                </a:solidFill>
                <a:effectLst/>
                <a:latin typeface="+mn-lt"/>
                <a:ea typeface="+mn-ea"/>
                <a:cs typeface="+mn-cs"/>
              </a:rPr>
              <a:t>preventing cuts and punctures. As noted by </a:t>
            </a:r>
            <a:r>
              <a:rPr lang="en-US" sz="1200" b="0" i="0" kern="1200" dirty="0" err="1">
                <a:solidFill>
                  <a:schemeClr val="tx1"/>
                </a:solidFill>
                <a:effectLst/>
                <a:latin typeface="+mn-lt"/>
                <a:ea typeface="+mn-ea"/>
                <a:cs typeface="+mn-cs"/>
              </a:rPr>
              <a:t>Attia</a:t>
            </a:r>
            <a:r>
              <a:rPr lang="en-US" sz="1200" b="0" i="0" kern="1200" dirty="0">
                <a:solidFill>
                  <a:schemeClr val="tx1"/>
                </a:solidFill>
                <a:effectLst/>
                <a:latin typeface="+mn-lt"/>
                <a:ea typeface="+mn-ea"/>
                <a:cs typeface="+mn-cs"/>
              </a:rPr>
              <a:t> et al. (2022), it's crucial to recognize potential hazards such as broken glass, sharp edges, or protruding objects that can cause injuries. To mitigate these risks, we must stress the importance of wearing sturdy gloves during cleaning tasks to protect our hands. Additionally, it's essential to dispose of sharp objects and debris safely, using designated containers or disposal methods. By emphasizing these practices and incorporating visuals to illustrate common hazards and proper handling techniques, we can reinforce safety protocols effectively</a:t>
            </a:r>
            <a:endParaRPr lang="en-US" dirty="0"/>
          </a:p>
        </p:txBody>
      </p:sp>
      <p:sp>
        <p:nvSpPr>
          <p:cNvPr id="4" name="Slide Number Placeholder 3"/>
          <p:cNvSpPr>
            <a:spLocks noGrp="1"/>
          </p:cNvSpPr>
          <p:nvPr>
            <p:ph type="sldNum" sz="quarter" idx="10"/>
          </p:nvPr>
        </p:nvSpPr>
        <p:spPr/>
        <p:txBody>
          <a:bodyPr/>
          <a:lstStyle/>
          <a:p>
            <a:fld id="{8DFF431C-224C-48C5-8BA5-559597E86CB7}" type="slidenum">
              <a:rPr lang="en-US" smtClean="0"/>
              <a:t>7</a:t>
            </a:fld>
            <a:endParaRPr lang="en-US"/>
          </a:p>
        </p:txBody>
      </p:sp>
    </p:spTree>
    <p:extLst>
      <p:ext uri="{BB962C8B-B14F-4D97-AF65-F5344CB8AC3E}">
        <p14:creationId xmlns:p14="http://schemas.microsoft.com/office/powerpoint/2010/main" val="4205386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Our focus shifts to ergonomic hazards and their management, an essential component of our health and safety training. According to </a:t>
            </a:r>
            <a:r>
              <a:rPr lang="en-US" sz="1200" b="0" i="0" kern="1200" dirty="0" err="1">
                <a:solidFill>
                  <a:schemeClr val="tx1"/>
                </a:solidFill>
                <a:effectLst/>
                <a:latin typeface="+mn-lt"/>
                <a:ea typeface="+mn-ea"/>
                <a:cs typeface="+mn-cs"/>
              </a:rPr>
              <a:t>Ginthotavidana</a:t>
            </a:r>
            <a:r>
              <a:rPr lang="en-US" sz="1200" b="0" i="0" kern="1200" dirty="0">
                <a:solidFill>
                  <a:schemeClr val="tx1"/>
                </a:solidFill>
                <a:effectLst/>
                <a:latin typeface="+mn-lt"/>
                <a:ea typeface="+mn-ea"/>
                <a:cs typeface="+mn-cs"/>
              </a:rPr>
              <a:t> and </a:t>
            </a:r>
            <a:r>
              <a:rPr lang="en-US" sz="1200" b="0" i="0" kern="1200" dirty="0" err="1">
                <a:solidFill>
                  <a:schemeClr val="tx1"/>
                </a:solidFill>
                <a:effectLst/>
                <a:latin typeface="+mn-lt"/>
                <a:ea typeface="+mn-ea"/>
                <a:cs typeface="+mn-cs"/>
              </a:rPr>
              <a:t>Waidyasekara</a:t>
            </a:r>
            <a:r>
              <a:rPr lang="en-US" sz="1200" b="0" i="0" kern="1200" dirty="0">
                <a:solidFill>
                  <a:schemeClr val="tx1"/>
                </a:solidFill>
                <a:effectLst/>
                <a:latin typeface="+mn-lt"/>
                <a:ea typeface="+mn-ea"/>
                <a:cs typeface="+mn-cs"/>
              </a:rPr>
              <a:t> (2022), </a:t>
            </a:r>
            <a:r>
              <a:rPr lang="en-GB" b="0" i="0" dirty="0">
                <a:solidFill>
                  <a:srgbClr val="0D0D0D"/>
                </a:solidFill>
                <a:effectLst/>
                <a:latin typeface="Söhne"/>
              </a:rPr>
              <a:t>It's essential to recognize ergonomic hazards, such as repetitive movements and physical strain, within our work environment. To mitigate these risks, we can introduce measures such as job rotation and conducting ergonomic assessments.</a:t>
            </a:r>
            <a:r>
              <a:rPr lang="en-US" sz="1200" b="0" i="0" kern="1200" dirty="0">
                <a:solidFill>
                  <a:schemeClr val="tx1"/>
                </a:solidFill>
                <a:effectLst/>
                <a:latin typeface="+mn-lt"/>
                <a:ea typeface="+mn-ea"/>
                <a:cs typeface="+mn-cs"/>
              </a:rPr>
              <a:t> Additionally, we must emphasize the importance of adjusting workstation heights and using ergonomic chairs to promote comfort and prevent strain. By incorporating visuals and branding elements into our training, we can effectively reinforce these practices and ensure their integration into our daily routines</a:t>
            </a:r>
            <a:endParaRPr lang="en-US" dirty="0"/>
          </a:p>
        </p:txBody>
      </p:sp>
      <p:sp>
        <p:nvSpPr>
          <p:cNvPr id="4" name="Slide Number Placeholder 3"/>
          <p:cNvSpPr>
            <a:spLocks noGrp="1"/>
          </p:cNvSpPr>
          <p:nvPr>
            <p:ph type="sldNum" sz="quarter" idx="10"/>
          </p:nvPr>
        </p:nvSpPr>
        <p:spPr/>
        <p:txBody>
          <a:bodyPr/>
          <a:lstStyle/>
          <a:p>
            <a:fld id="{8DFF431C-224C-48C5-8BA5-559597E86CB7}" type="slidenum">
              <a:rPr lang="en-US" smtClean="0"/>
              <a:t>8</a:t>
            </a:fld>
            <a:endParaRPr lang="en-US"/>
          </a:p>
        </p:txBody>
      </p:sp>
    </p:spTree>
    <p:extLst>
      <p:ext uri="{BB962C8B-B14F-4D97-AF65-F5344CB8AC3E}">
        <p14:creationId xmlns:p14="http://schemas.microsoft.com/office/powerpoint/2010/main" val="4263896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Team, it's imperative that we encourage everyone to proactively adhere to our health and safety guidelines. Emphasize the benefits of maintaining a safe work environment, not just for ourselves but also for our guests. During this training session, let's focus on enhancing our understanding of how these guidelines connect to the established health and safety guide.</a:t>
            </a:r>
            <a:endParaRPr lang="en-US" dirty="0"/>
          </a:p>
        </p:txBody>
      </p:sp>
      <p:sp>
        <p:nvSpPr>
          <p:cNvPr id="4" name="Slide Number Placeholder 3"/>
          <p:cNvSpPr>
            <a:spLocks noGrp="1"/>
          </p:cNvSpPr>
          <p:nvPr>
            <p:ph type="sldNum" sz="quarter" idx="10"/>
          </p:nvPr>
        </p:nvSpPr>
        <p:spPr/>
        <p:txBody>
          <a:bodyPr/>
          <a:lstStyle/>
          <a:p>
            <a:fld id="{8DFF431C-224C-48C5-8BA5-559597E86CB7}" type="slidenum">
              <a:rPr lang="en-US" smtClean="0"/>
              <a:t>9</a:t>
            </a:fld>
            <a:endParaRPr lang="en-US"/>
          </a:p>
        </p:txBody>
      </p:sp>
    </p:spTree>
    <p:extLst>
      <p:ext uri="{BB962C8B-B14F-4D97-AF65-F5344CB8AC3E}">
        <p14:creationId xmlns:p14="http://schemas.microsoft.com/office/powerpoint/2010/main" val="12121640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During the training session, we've identified several common hazards that pose risks to our team, including slips, trips, musculoskeletal strain, chemical exposure, cuts, punctures, and ergonomic hazards. We've provided clear explanations and practical strategies to prevent accidents and injuries associated with these hazards. It's essential to emphasize proactive prevention and the implementation of guidelines to foster a safer work environment. We encourage everyone to actively apply the training material in their daily tasks to minimize risks and ensure their safety. Remember, we're committed to continuously supporting and improving our health and safety practices for the well-being of our team members. Together, let's prioritize safety and create a secure working environment.</a:t>
            </a:r>
          </a:p>
          <a:p>
            <a:endParaRPr lang="en-US" dirty="0"/>
          </a:p>
        </p:txBody>
      </p:sp>
      <p:sp>
        <p:nvSpPr>
          <p:cNvPr id="4" name="Slide Number Placeholder 3"/>
          <p:cNvSpPr>
            <a:spLocks noGrp="1"/>
          </p:cNvSpPr>
          <p:nvPr>
            <p:ph type="sldNum" sz="quarter" idx="10"/>
          </p:nvPr>
        </p:nvSpPr>
        <p:spPr/>
        <p:txBody>
          <a:bodyPr/>
          <a:lstStyle/>
          <a:p>
            <a:fld id="{8DFF431C-224C-48C5-8BA5-559597E86CB7}" type="slidenum">
              <a:rPr lang="en-US" smtClean="0"/>
              <a:t>10</a:t>
            </a:fld>
            <a:endParaRPr lang="en-US"/>
          </a:p>
        </p:txBody>
      </p:sp>
    </p:spTree>
    <p:extLst>
      <p:ext uri="{BB962C8B-B14F-4D97-AF65-F5344CB8AC3E}">
        <p14:creationId xmlns:p14="http://schemas.microsoft.com/office/powerpoint/2010/main" val="345361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DFF431C-224C-48C5-8BA5-559597E86CB7}" type="slidenum">
              <a:rPr lang="en-US" smtClean="0"/>
              <a:t>11</a:t>
            </a:fld>
            <a:endParaRPr lang="en-US"/>
          </a:p>
        </p:txBody>
      </p:sp>
    </p:spTree>
    <p:extLst>
      <p:ext uri="{BB962C8B-B14F-4D97-AF65-F5344CB8AC3E}">
        <p14:creationId xmlns:p14="http://schemas.microsoft.com/office/powerpoint/2010/main" val="3472676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71754-824C-FE3A-DC68-2B5D87B34D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C9FE75-D987-6B31-BF81-C83A254FC0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6EEFC0-C48F-EC94-DA8C-1CCF00A992E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7179564-D58D-1FC7-4746-B8E64C09EF5A}"/>
              </a:ext>
            </a:extLst>
          </p:cNvPr>
          <p:cNvSpPr>
            <a:spLocks noGrp="1"/>
          </p:cNvSpPr>
          <p:nvPr>
            <p:ph type="sldNum" sz="quarter" idx="10"/>
          </p:nvPr>
        </p:nvSpPr>
        <p:spPr/>
        <p:txBody>
          <a:bodyPr/>
          <a:lstStyle/>
          <a:p>
            <a:fld id="{8DFF431C-224C-48C5-8BA5-559597E86CB7}" type="slidenum">
              <a:rPr lang="en-US" smtClean="0"/>
              <a:t>12</a:t>
            </a:fld>
            <a:endParaRPr lang="en-US"/>
          </a:p>
        </p:txBody>
      </p:sp>
    </p:spTree>
    <p:extLst>
      <p:ext uri="{BB962C8B-B14F-4D97-AF65-F5344CB8AC3E}">
        <p14:creationId xmlns:p14="http://schemas.microsoft.com/office/powerpoint/2010/main" val="2691485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D09F6FAD-3B1E-4C9B-8C46-61ABD24A4827}" type="datetimeFigureOut">
              <a:rPr lang="en-US" smtClean="0"/>
              <a:t>2/17/2024</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C8EA586C-7803-4C71-9C4B-79B3BF56C602}"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D09F6FAD-3B1E-4C9B-8C46-61ABD24A4827}" type="datetimeFigureOut">
              <a:rPr lang="en-US" smtClean="0"/>
              <a:t>2/17/2024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8EA586C-7803-4C71-9C4B-79B3BF56C602}" type="slidenum">
              <a:rPr lang="en-US" smtClean="0"/>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D09F6FAD-3B1E-4C9B-8C46-61ABD24A4827}" type="datetimeFigureOut">
              <a:rPr lang="en-US" smtClean="0"/>
              <a:t>2/17/2024</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8EA586C-7803-4C71-9C4B-79B3BF56C602}"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D09F6FAD-3B1E-4C9B-8C46-61ABD24A4827}" type="datetimeFigureOut">
              <a:rPr lang="en-US" smtClean="0"/>
              <a:t>2/17/2024</a:t>
            </a:fld>
            <a:endParaRPr lang="en-US"/>
          </a:p>
        </p:txBody>
      </p:sp>
      <p:sp>
        <p:nvSpPr>
          <p:cNvPr id="10" name="Slide Number Placeholder 9"/>
          <p:cNvSpPr>
            <a:spLocks noGrp="1"/>
          </p:cNvSpPr>
          <p:nvPr>
            <p:ph type="sldNum" sz="quarter" idx="16"/>
          </p:nvPr>
        </p:nvSpPr>
        <p:spPr/>
        <p:txBody>
          <a:bodyPr rtlCol="0"/>
          <a:lstStyle/>
          <a:p>
            <a:fld id="{C8EA586C-7803-4C71-9C4B-79B3BF56C602}" type="slidenum">
              <a:rPr lang="en-US" smtClean="0"/>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D09F6FAD-3B1E-4C9B-8C46-61ABD24A4827}" type="datetimeFigureOut">
              <a:rPr lang="en-US" smtClean="0"/>
              <a:t>2/17/2024</a:t>
            </a:fld>
            <a:endParaRPr lang="en-US"/>
          </a:p>
        </p:txBody>
      </p:sp>
      <p:sp>
        <p:nvSpPr>
          <p:cNvPr id="12" name="Slide Number Placeholder 11"/>
          <p:cNvSpPr>
            <a:spLocks noGrp="1"/>
          </p:cNvSpPr>
          <p:nvPr>
            <p:ph type="sldNum" sz="quarter" idx="16"/>
          </p:nvPr>
        </p:nvSpPr>
        <p:spPr/>
        <p:txBody>
          <a:bodyPr rtlCol="0"/>
          <a:lstStyle/>
          <a:p>
            <a:fld id="{C8EA586C-7803-4C71-9C4B-79B3BF56C602}" type="slidenum">
              <a:rPr lang="en-US" smtClean="0"/>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D09F6FAD-3B1E-4C9B-8C46-61ABD24A4827}" type="datetimeFigureOut">
              <a:rPr lang="en-US" smtClean="0"/>
              <a:t>2/17/2024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C8EA586C-7803-4C71-9C4B-79B3BF56C60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9F6FAD-3B1E-4C9B-8C46-61ABD24A4827}" type="datetimeFigureOut">
              <a:rPr lang="en-US" smtClean="0"/>
              <a:t>2/17/2024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C8EA586C-7803-4C71-9C4B-79B3BF56C60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D09F6FAD-3B1E-4C9B-8C46-61ABD24A4827}" type="datetimeFigureOut">
              <a:rPr lang="en-US" smtClean="0"/>
              <a:t>2/17/2024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C8EA586C-7803-4C71-9C4B-79B3BF56C602}" type="slidenum">
              <a:rPr lang="en-US" smtClean="0"/>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D09F6FAD-3B1E-4C9B-8C46-61ABD24A4827}" type="datetimeFigureOut">
              <a:rPr lang="en-US" smtClean="0"/>
              <a:t>2/17/2024</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C8EA586C-7803-4C71-9C4B-79B3BF56C602}" type="slidenum">
              <a:rPr lang="en-US" smtClean="0"/>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09F6FAD-3B1E-4C9B-8C46-61ABD24A4827}" type="datetimeFigureOut">
              <a:rPr lang="en-US" smtClean="0"/>
              <a:t>2/17/2024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EA586C-7803-4C71-9C4B-79B3BF56C60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D09F6FAD-3B1E-4C9B-8C46-61ABD24A4827}" type="datetimeFigureOut">
              <a:rPr lang="en-US" smtClean="0"/>
              <a:t>2/17/2024</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C8EA586C-7803-4C71-9C4B-79B3BF56C602}"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D09F6FAD-3B1E-4C9B-8C46-61ABD24A4827}" type="datetimeFigureOut">
              <a:rPr lang="en-US" smtClean="0"/>
              <a:t>2/17/2024</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8EA586C-7803-4C71-9C4B-79B3BF56C60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800" y="838200"/>
            <a:ext cx="4648200" cy="4562638"/>
          </a:xfrm>
          <a:solidFill>
            <a:schemeClr val="bg2">
              <a:lumMod val="75000"/>
            </a:schemeClr>
          </a:solidFill>
        </p:spPr>
        <p:txBody>
          <a:bodyPr>
            <a:normAutofit fontScale="90000"/>
          </a:bodyPr>
          <a:lstStyle/>
          <a:p>
            <a:pPr algn="ctr">
              <a:lnSpc>
                <a:spcPct val="200000"/>
              </a:lnSpc>
            </a:pPr>
            <a:r>
              <a:rPr lang="en-US" b="1" dirty="0"/>
              <a:t>Health and Safety Training for Housekeeping Team</a:t>
            </a:r>
            <a:endParaRPr lang="en-US" dirty="0"/>
          </a:p>
        </p:txBody>
      </p:sp>
      <p:sp>
        <p:nvSpPr>
          <p:cNvPr id="3" name="Subtitle 2"/>
          <p:cNvSpPr>
            <a:spLocks noGrp="1"/>
          </p:cNvSpPr>
          <p:nvPr>
            <p:ph type="subTitle" idx="1"/>
          </p:nvPr>
        </p:nvSpPr>
        <p:spPr/>
        <p:txBody>
          <a:bodyPr>
            <a:normAutofit fontScale="92500"/>
          </a:bodyPr>
          <a:lstStyle/>
          <a:p>
            <a:r>
              <a:rPr lang="en-US" b="1" dirty="0"/>
              <a:t>Guidelines for a Secure and Healthy Environment</a:t>
            </a:r>
          </a:p>
        </p:txBody>
      </p:sp>
      <p:pic>
        <p:nvPicPr>
          <p:cNvPr id="4" name="Picture 3" descr="A black background with purple text&#10;&#10;Description automatically generated">
            <a:extLst>
              <a:ext uri="{FF2B5EF4-FFF2-40B4-BE49-F238E27FC236}">
                <a16:creationId xmlns:a16="http://schemas.microsoft.com/office/drawing/2014/main" id="{24A174E3-C4BF-E125-B278-068D79F184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6088137"/>
            <a:ext cx="1990725" cy="609600"/>
          </a:xfrm>
          <a:prstGeom prst="rect">
            <a:avLst/>
          </a:prstGeom>
        </p:spPr>
      </p:pic>
      <p:pic>
        <p:nvPicPr>
          <p:cNvPr id="6" name="Picture 5" descr="Red alert button">
            <a:extLst>
              <a:ext uri="{FF2B5EF4-FFF2-40B4-BE49-F238E27FC236}">
                <a16:creationId xmlns:a16="http://schemas.microsoft.com/office/drawing/2014/main" id="{DB7F1B50-95D7-45B3-D929-01136C0A0B2B}"/>
              </a:ext>
            </a:extLst>
          </p:cNvPr>
          <p:cNvPicPr>
            <a:picLocks noChangeAspect="1"/>
          </p:cNvPicPr>
          <p:nvPr/>
        </p:nvPicPr>
        <p:blipFill>
          <a:blip r:embed="rId3" cstate="print">
            <a:alphaModFix amt="28000"/>
            <a:extLst>
              <a:ext uri="{28A0092B-C50C-407E-A947-70E740481C1C}">
                <a14:useLocalDpi xmlns:a14="http://schemas.microsoft.com/office/drawing/2010/main" val="0"/>
              </a:ext>
            </a:extLst>
          </a:blip>
          <a:stretch>
            <a:fillRect/>
          </a:stretch>
        </p:blipFill>
        <p:spPr>
          <a:xfrm>
            <a:off x="5029200" y="1871588"/>
            <a:ext cx="3892866" cy="291965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dirty="0"/>
              <a:t>Introduction</a:t>
            </a:r>
            <a:endParaRPr lang="en-US" dirty="0"/>
          </a:p>
        </p:txBody>
      </p:sp>
      <p:sp>
        <p:nvSpPr>
          <p:cNvPr id="3" name="Content Placeholder 2"/>
          <p:cNvSpPr>
            <a:spLocks noGrp="1"/>
          </p:cNvSpPr>
          <p:nvPr>
            <p:ph sz="quarter" idx="1"/>
          </p:nvPr>
        </p:nvSpPr>
        <p:spPr>
          <a:xfrm>
            <a:off x="304800" y="1752600"/>
            <a:ext cx="5105400" cy="4495800"/>
          </a:xfrm>
        </p:spPr>
        <p:txBody>
          <a:bodyPr>
            <a:noAutofit/>
          </a:bodyPr>
          <a:lstStyle/>
          <a:p>
            <a:pPr algn="just"/>
            <a:r>
              <a:rPr lang="en-US" sz="1800" dirty="0"/>
              <a:t>Health and safety in housekeeping ensures guest satisfaction and employee well-being (</a:t>
            </a:r>
            <a:r>
              <a:rPr lang="en-US" sz="1800" dirty="0" err="1"/>
              <a:t>Shapoval</a:t>
            </a:r>
            <a:r>
              <a:rPr lang="en-US" sz="1800" dirty="0"/>
              <a:t> et al., 2022).</a:t>
            </a:r>
          </a:p>
          <a:p>
            <a:pPr algn="just"/>
            <a:r>
              <a:rPr lang="en-US" sz="1800" dirty="0"/>
              <a:t>Connecting the training to the previously developed health and safety guide ensures consistency and effectiveness.</a:t>
            </a:r>
          </a:p>
          <a:p>
            <a:pPr algn="just"/>
            <a:r>
              <a:rPr lang="en-US" sz="1800" dirty="0"/>
              <a:t>The objectives of the training include understanding hazards, learning prevention strategies, increasing compliance awareness, developing skills, and promoting implementation.</a:t>
            </a:r>
          </a:p>
          <a:p>
            <a:pPr algn="just"/>
            <a:r>
              <a:rPr lang="en-US" sz="1800" dirty="0"/>
              <a:t>Effective implementation of health and safety practices contributes to operational efficiency and reputation management (</a:t>
            </a:r>
            <a:r>
              <a:rPr lang="en-US" sz="1800" dirty="0" err="1"/>
              <a:t>Kusuma</a:t>
            </a:r>
            <a:r>
              <a:rPr lang="en-US" sz="1800" dirty="0"/>
              <a:t> et al., 2022).</a:t>
            </a:r>
          </a:p>
          <a:p>
            <a:pPr algn="just"/>
            <a:r>
              <a:rPr lang="en-US" sz="1800" dirty="0"/>
              <a:t>Training emphasizes practical application to address real-world challenges encountered in housekeeping tasks.</a:t>
            </a:r>
          </a:p>
          <a:p>
            <a:pPr>
              <a:buNone/>
            </a:pPr>
            <a:endParaRPr lang="en-US" sz="1800" dirty="0"/>
          </a:p>
        </p:txBody>
      </p:sp>
      <p:pic>
        <p:nvPicPr>
          <p:cNvPr id="3076" name="Picture 4" descr="Toolbox Talk | Housekeeping is Safekeep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2324100"/>
            <a:ext cx="3338200" cy="3352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562600" y="5943600"/>
            <a:ext cx="3505200" cy="461665"/>
          </a:xfrm>
          <a:prstGeom prst="rect">
            <a:avLst/>
          </a:prstGeom>
          <a:noFill/>
        </p:spPr>
        <p:txBody>
          <a:bodyPr wrap="square" rtlCol="0">
            <a:spAutoFit/>
          </a:bodyPr>
          <a:lstStyle/>
          <a:p>
            <a:pPr algn="ctr"/>
            <a:r>
              <a:rPr lang="en-GB" sz="1200" i="1" dirty="0"/>
              <a:t>Image Source: </a:t>
            </a:r>
            <a:r>
              <a:rPr lang="en-GB" sz="1200" i="1" dirty="0" err="1"/>
              <a:t>RaymondSci</a:t>
            </a:r>
            <a:r>
              <a:rPr lang="en-GB" sz="1200" i="1" dirty="0"/>
              <a:t> - Housekeeping is Safekeeping</a:t>
            </a:r>
            <a:endParaRPr lang="en-US" sz="1200" i="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Agenda</a:t>
            </a:r>
            <a:endParaRPr lang="en-US" dirty="0"/>
          </a:p>
        </p:txBody>
      </p:sp>
      <p:sp>
        <p:nvSpPr>
          <p:cNvPr id="3" name="Content Placeholder 2"/>
          <p:cNvSpPr>
            <a:spLocks noGrp="1"/>
          </p:cNvSpPr>
          <p:nvPr>
            <p:ph sz="quarter" idx="1"/>
          </p:nvPr>
        </p:nvSpPr>
        <p:spPr>
          <a:xfrm>
            <a:off x="612648" y="1828800"/>
            <a:ext cx="3730752" cy="2247902"/>
          </a:xfrm>
        </p:spPr>
        <p:txBody>
          <a:bodyPr>
            <a:noAutofit/>
          </a:bodyPr>
          <a:lstStyle/>
          <a:p>
            <a:r>
              <a:rPr lang="en-US" sz="2100" dirty="0"/>
              <a:t>Comprehensive training on health and safety practices.</a:t>
            </a:r>
          </a:p>
          <a:p>
            <a:r>
              <a:rPr lang="en-US" sz="2100" dirty="0"/>
              <a:t>Education on essential safety guidelines.</a:t>
            </a:r>
          </a:p>
          <a:p>
            <a:r>
              <a:rPr lang="en-US" sz="2100" dirty="0"/>
              <a:t>Coverage of prevention strategies for common hazards.</a:t>
            </a:r>
          </a:p>
          <a:p>
            <a:r>
              <a:rPr lang="en-US" sz="2100" b="1" dirty="0"/>
              <a:t>Goal</a:t>
            </a:r>
            <a:r>
              <a:rPr lang="en-US" sz="2100" dirty="0"/>
              <a:t>: Implement guidelines in daily tasks.</a:t>
            </a:r>
          </a:p>
          <a:p>
            <a:r>
              <a:rPr lang="en-US" sz="2100" dirty="0"/>
              <a:t>Contribute to safer work environment and improved performance.</a:t>
            </a:r>
          </a:p>
        </p:txBody>
      </p:sp>
      <p:pic>
        <p:nvPicPr>
          <p:cNvPr id="1026" name="Picture 2" descr="https://cleanindiajournal.com/wp-content/uploads/2017/12/Future-in-h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2286000"/>
            <a:ext cx="3727770" cy="2362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988085" y="5029200"/>
            <a:ext cx="3505200" cy="461665"/>
          </a:xfrm>
          <a:prstGeom prst="rect">
            <a:avLst/>
          </a:prstGeom>
          <a:noFill/>
        </p:spPr>
        <p:txBody>
          <a:bodyPr wrap="square" rtlCol="0">
            <a:spAutoFit/>
          </a:bodyPr>
          <a:lstStyle/>
          <a:p>
            <a:pPr algn="ctr"/>
            <a:r>
              <a:rPr lang="en-GB" sz="1200" i="1" dirty="0"/>
              <a:t>Image Source: Clean India Journal - Future in Housekeeping</a:t>
            </a:r>
            <a:endParaRPr lang="en-US" sz="1200" i="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Slips and Trips</a:t>
            </a:r>
            <a:endParaRPr lang="en-US" dirty="0"/>
          </a:p>
        </p:txBody>
      </p:sp>
      <p:sp>
        <p:nvSpPr>
          <p:cNvPr id="3" name="Content Placeholder 2"/>
          <p:cNvSpPr>
            <a:spLocks noGrp="1"/>
          </p:cNvSpPr>
          <p:nvPr>
            <p:ph sz="quarter" idx="1"/>
          </p:nvPr>
        </p:nvSpPr>
        <p:spPr>
          <a:xfrm>
            <a:off x="304800" y="1676400"/>
            <a:ext cx="5026152" cy="4495800"/>
          </a:xfrm>
        </p:spPr>
        <p:txBody>
          <a:bodyPr>
            <a:noAutofit/>
          </a:bodyPr>
          <a:lstStyle/>
          <a:p>
            <a:pPr>
              <a:lnSpc>
                <a:spcPct val="150000"/>
              </a:lnSpc>
            </a:pPr>
            <a:r>
              <a:rPr lang="en-US" sz="2000" dirty="0"/>
              <a:t>Slips and trips are common in housekeeping is caused by wet floors, loose rugs and cluttered walkways. It can lead to sprains, strains, fractures and impact the staff and guest safety (</a:t>
            </a:r>
            <a:r>
              <a:rPr lang="en-US" sz="2000" dirty="0" err="1"/>
              <a:t>Battan</a:t>
            </a:r>
            <a:r>
              <a:rPr lang="en-US" sz="2000" dirty="0"/>
              <a:t> et al., 2023).</a:t>
            </a:r>
          </a:p>
          <a:p>
            <a:pPr>
              <a:lnSpc>
                <a:spcPct val="150000"/>
              </a:lnSpc>
            </a:pPr>
            <a:r>
              <a:rPr lang="en-US" sz="2000" dirty="0"/>
              <a:t>Promptly clean spills, secure rugs with non-slip backing, maintain clutter-free walkways (</a:t>
            </a:r>
            <a:r>
              <a:rPr lang="en-US" sz="2000" dirty="0" err="1"/>
              <a:t>GlobalWood</a:t>
            </a:r>
            <a:r>
              <a:rPr lang="en-US" sz="2000" dirty="0"/>
              <a:t>, 2013). </a:t>
            </a:r>
          </a:p>
          <a:p>
            <a:pPr>
              <a:lnSpc>
                <a:spcPct val="150000"/>
              </a:lnSpc>
            </a:pPr>
            <a:r>
              <a:rPr lang="en-US" sz="2000" dirty="0"/>
              <a:t>Use posters or presentations to visually depict hazards and prevention techniques. </a:t>
            </a:r>
          </a:p>
        </p:txBody>
      </p:sp>
      <p:pic>
        <p:nvPicPr>
          <p:cNvPr id="5126" name="Picture 6" descr="Slip Haz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623" y="2286000"/>
            <a:ext cx="3273425" cy="293349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867400" y="5562600"/>
            <a:ext cx="2590800" cy="646331"/>
          </a:xfrm>
          <a:prstGeom prst="rect">
            <a:avLst/>
          </a:prstGeom>
          <a:noFill/>
        </p:spPr>
        <p:txBody>
          <a:bodyPr wrap="square" rtlCol="0">
            <a:spAutoFit/>
          </a:bodyPr>
          <a:lstStyle/>
          <a:p>
            <a:pPr algn="ctr"/>
            <a:r>
              <a:rPr lang="en-GB" sz="1200" i="1" dirty="0"/>
              <a:t>Image Source: </a:t>
            </a:r>
            <a:r>
              <a:rPr lang="en-GB" sz="1200" i="1" dirty="0" err="1"/>
              <a:t>SafeStart</a:t>
            </a:r>
            <a:r>
              <a:rPr lang="en-GB" sz="1200" i="1" dirty="0"/>
              <a:t> - Who is Responsible for Preventing Slips, Trips, and Falls?</a:t>
            </a:r>
            <a:endParaRPr lang="en-US" sz="1200"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Musculoskeletal Strain</a:t>
            </a:r>
            <a:endParaRPr lang="en-US" dirty="0"/>
          </a:p>
        </p:txBody>
      </p:sp>
      <p:sp>
        <p:nvSpPr>
          <p:cNvPr id="3" name="Content Placeholder 2"/>
          <p:cNvSpPr>
            <a:spLocks noGrp="1"/>
          </p:cNvSpPr>
          <p:nvPr>
            <p:ph sz="quarter" idx="1"/>
          </p:nvPr>
        </p:nvSpPr>
        <p:spPr>
          <a:xfrm>
            <a:off x="457200" y="1821873"/>
            <a:ext cx="5029200" cy="4495800"/>
          </a:xfrm>
        </p:spPr>
        <p:txBody>
          <a:bodyPr>
            <a:normAutofit fontScale="62500" lnSpcReduction="20000"/>
          </a:bodyPr>
          <a:lstStyle/>
          <a:p>
            <a:pPr>
              <a:lnSpc>
                <a:spcPct val="120000"/>
              </a:lnSpc>
            </a:pPr>
            <a:r>
              <a:rPr lang="en-US" dirty="0"/>
              <a:t>Musculoskeletal strain occurs from repetitive tasks and heavy lifting which poses injury risks to staff and impact well-being and productivity (</a:t>
            </a:r>
            <a:r>
              <a:rPr lang="en-US" dirty="0" err="1"/>
              <a:t>Ambardar</a:t>
            </a:r>
            <a:r>
              <a:rPr lang="en-US" dirty="0"/>
              <a:t> et al., 2023).</a:t>
            </a:r>
          </a:p>
          <a:p>
            <a:pPr>
              <a:lnSpc>
                <a:spcPct val="120000"/>
              </a:lnSpc>
            </a:pPr>
            <a:r>
              <a:rPr lang="en-US" dirty="0"/>
              <a:t>Train on bending knees, straight backs and avoiding twisting motions to lift safely.</a:t>
            </a:r>
          </a:p>
          <a:p>
            <a:pPr>
              <a:lnSpc>
                <a:spcPct val="120000"/>
              </a:lnSpc>
            </a:pPr>
            <a:r>
              <a:rPr lang="en-US" dirty="0"/>
              <a:t>Utilize carts, dollies and distribute heavy tasks among team members to reduce strain.</a:t>
            </a:r>
          </a:p>
          <a:p>
            <a:pPr>
              <a:lnSpc>
                <a:spcPct val="120000"/>
              </a:lnSpc>
            </a:pPr>
            <a:r>
              <a:rPr lang="en-US" dirty="0"/>
              <a:t>Incorporate daily stretching to prevent muscle fatigue and reduce the risk of strains (Sharma et al., 2019).</a:t>
            </a:r>
          </a:p>
          <a:p>
            <a:pPr>
              <a:lnSpc>
                <a:spcPct val="120000"/>
              </a:lnSpc>
            </a:pPr>
            <a:r>
              <a:rPr lang="en-US" dirty="0"/>
              <a:t>Use posters and branding to illustrate techniques and emphasize their importance for a cohesive training experience.</a:t>
            </a:r>
          </a:p>
          <a:p>
            <a:endParaRPr lang="en-US" dirty="0"/>
          </a:p>
        </p:txBody>
      </p:sp>
      <p:pic>
        <p:nvPicPr>
          <p:cNvPr id="6148" name="Picture 4" descr="https://www.bocaratonspinecenter.com/wp-content/uploads/2020/03/muscle-strai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0" y="1828800"/>
            <a:ext cx="2883408" cy="3352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715000" y="5486400"/>
            <a:ext cx="2590800" cy="461665"/>
          </a:xfrm>
          <a:prstGeom prst="rect">
            <a:avLst/>
          </a:prstGeom>
          <a:noFill/>
        </p:spPr>
        <p:txBody>
          <a:bodyPr wrap="square" rtlCol="0">
            <a:spAutoFit/>
          </a:bodyPr>
          <a:lstStyle/>
          <a:p>
            <a:pPr algn="ctr"/>
            <a:r>
              <a:rPr lang="en-US" sz="1200" i="1" dirty="0"/>
              <a:t>Image Source: Boca Raton Spine Center - Understanding Muscle Strain</a:t>
            </a:r>
          </a:p>
        </p:txBody>
      </p:sp>
    </p:spTree>
    <p:extLst>
      <p:ext uri="{BB962C8B-B14F-4D97-AF65-F5344CB8AC3E}">
        <p14:creationId xmlns:p14="http://schemas.microsoft.com/office/powerpoint/2010/main" val="2011555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Chemical Exposure</a:t>
            </a:r>
          </a:p>
        </p:txBody>
      </p:sp>
      <p:sp>
        <p:nvSpPr>
          <p:cNvPr id="3" name="Content Placeholder 2"/>
          <p:cNvSpPr>
            <a:spLocks noGrp="1"/>
          </p:cNvSpPr>
          <p:nvPr>
            <p:ph sz="quarter" idx="1"/>
          </p:nvPr>
        </p:nvSpPr>
        <p:spPr>
          <a:xfrm>
            <a:off x="612648" y="1600200"/>
            <a:ext cx="4721352" cy="4800600"/>
          </a:xfrm>
        </p:spPr>
        <p:txBody>
          <a:bodyPr>
            <a:normAutofit/>
          </a:bodyPr>
          <a:lstStyle/>
          <a:p>
            <a:pPr>
              <a:lnSpc>
                <a:spcPct val="120000"/>
              </a:lnSpc>
            </a:pPr>
            <a:r>
              <a:rPr lang="en-US" sz="2400" dirty="0"/>
              <a:t>Wear gloves and safety glasses for chemical exposure.</a:t>
            </a:r>
          </a:p>
          <a:p>
            <a:pPr>
              <a:lnSpc>
                <a:spcPct val="120000"/>
              </a:lnSpc>
            </a:pPr>
            <a:r>
              <a:rPr lang="en-US" sz="2400" dirty="0"/>
              <a:t>Train on proper chemical handling techniques.</a:t>
            </a:r>
          </a:p>
          <a:p>
            <a:pPr>
              <a:lnSpc>
                <a:spcPct val="120000"/>
              </a:lnSpc>
            </a:pPr>
            <a:r>
              <a:rPr lang="en-US" sz="2400" dirty="0"/>
              <a:t>Store chemicals in designated areas (Chela-Alvarez et al., 2022).</a:t>
            </a:r>
          </a:p>
          <a:p>
            <a:pPr>
              <a:lnSpc>
                <a:spcPct val="120000"/>
              </a:lnSpc>
            </a:pPr>
            <a:r>
              <a:rPr lang="en-US" sz="2400" dirty="0"/>
              <a:t>Use visuals to demonstrate handling procedures and reinforce safety.</a:t>
            </a:r>
          </a:p>
        </p:txBody>
      </p:sp>
      <p:pic>
        <p:nvPicPr>
          <p:cNvPr id="7170" name="Picture 2" descr="Two workers protecting themselves against chemical expos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2514600"/>
            <a:ext cx="3643745" cy="2667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791200" y="5486400"/>
            <a:ext cx="2667000" cy="276999"/>
          </a:xfrm>
          <a:prstGeom prst="rect">
            <a:avLst/>
          </a:prstGeom>
          <a:noFill/>
        </p:spPr>
        <p:txBody>
          <a:bodyPr wrap="square" rtlCol="0">
            <a:spAutoFit/>
          </a:bodyPr>
          <a:lstStyle/>
          <a:p>
            <a:pPr algn="ctr"/>
            <a:r>
              <a:rPr lang="en-US" sz="1200" i="1" dirty="0"/>
              <a:t>Image Source: </a:t>
            </a:r>
            <a:r>
              <a:rPr lang="en-US" sz="1200" i="1" dirty="0" err="1"/>
              <a:t>EcoOnline</a:t>
            </a:r>
            <a:endParaRPr lang="en-US" sz="1200" i="1" dirty="0"/>
          </a:p>
        </p:txBody>
      </p:sp>
    </p:spTree>
    <p:extLst>
      <p:ext uri="{BB962C8B-B14F-4D97-AF65-F5344CB8AC3E}">
        <p14:creationId xmlns:p14="http://schemas.microsoft.com/office/powerpoint/2010/main" val="2334414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Cuts and Punctures</a:t>
            </a:r>
          </a:p>
        </p:txBody>
      </p:sp>
      <p:sp>
        <p:nvSpPr>
          <p:cNvPr id="3" name="Content Placeholder 2"/>
          <p:cNvSpPr>
            <a:spLocks noGrp="1"/>
          </p:cNvSpPr>
          <p:nvPr>
            <p:ph sz="quarter" idx="1"/>
          </p:nvPr>
        </p:nvSpPr>
        <p:spPr>
          <a:xfrm>
            <a:off x="381000" y="1676400"/>
            <a:ext cx="4568952" cy="4495800"/>
          </a:xfrm>
        </p:spPr>
        <p:txBody>
          <a:bodyPr>
            <a:noAutofit/>
          </a:bodyPr>
          <a:lstStyle/>
          <a:p>
            <a:pPr>
              <a:lnSpc>
                <a:spcPct val="150000"/>
              </a:lnSpc>
            </a:pPr>
            <a:r>
              <a:rPr lang="en-US" sz="1600" dirty="0"/>
              <a:t>Recognize potential hazards such as broken glass, sharp edges, or protruding objects that can cause cuts and punctures (Quick, 2020).</a:t>
            </a:r>
          </a:p>
          <a:p>
            <a:pPr>
              <a:lnSpc>
                <a:spcPct val="150000"/>
              </a:lnSpc>
            </a:pPr>
            <a:r>
              <a:rPr lang="en-US" sz="1600" dirty="0"/>
              <a:t>Stress the necessity of wearing sturdy gloves to protect hands from cuts and punctures during cleaning tasks.</a:t>
            </a:r>
          </a:p>
          <a:p>
            <a:pPr>
              <a:lnSpc>
                <a:spcPct val="150000"/>
              </a:lnSpc>
            </a:pPr>
            <a:r>
              <a:rPr lang="en-US" sz="1600" dirty="0"/>
              <a:t>Dispose of sharp objects and debris safely to prevent injuries, using designated containers or disposal methods (</a:t>
            </a:r>
            <a:r>
              <a:rPr lang="en-US" sz="1600" dirty="0" err="1"/>
              <a:t>Attia</a:t>
            </a:r>
            <a:r>
              <a:rPr lang="en-US" sz="1600" dirty="0"/>
              <a:t> et al.,2022).</a:t>
            </a:r>
          </a:p>
          <a:p>
            <a:pPr>
              <a:lnSpc>
                <a:spcPct val="150000"/>
              </a:lnSpc>
            </a:pPr>
            <a:r>
              <a:rPr lang="en-US" sz="1600" dirty="0"/>
              <a:t>Use visuals to illustrate common hazards and proper handling techniques, incorporating branding elements for consistency and reinforcement.</a:t>
            </a:r>
          </a:p>
          <a:p>
            <a:endParaRPr lang="en-US" sz="1600" dirty="0"/>
          </a:p>
        </p:txBody>
      </p:sp>
      <p:pic>
        <p:nvPicPr>
          <p:cNvPr id="8194" name="Picture 2" descr="The Most Common Types of Workers' Comp Claims 2 – Cuts and Punctures -  Krol, Bongiorno &amp; Given - Chicago, IL Workers' Compensation Lawy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49952" y="2624137"/>
            <a:ext cx="4019550" cy="26003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105400" y="5562600"/>
            <a:ext cx="3505200" cy="461665"/>
          </a:xfrm>
          <a:prstGeom prst="rect">
            <a:avLst/>
          </a:prstGeom>
          <a:noFill/>
        </p:spPr>
        <p:txBody>
          <a:bodyPr wrap="square" rtlCol="0">
            <a:spAutoFit/>
          </a:bodyPr>
          <a:lstStyle/>
          <a:p>
            <a:pPr algn="ctr"/>
            <a:r>
              <a:rPr lang="en-GB" sz="1200" i="1" dirty="0"/>
              <a:t>Image Source: </a:t>
            </a:r>
            <a:r>
              <a:rPr lang="en-GB" sz="1200" i="1" dirty="0" err="1"/>
              <a:t>Krol</a:t>
            </a:r>
            <a:r>
              <a:rPr lang="en-GB" sz="1200" i="1" dirty="0"/>
              <a:t> Law - Understanding Workers' Compensation Claims for Cuts and Punctures</a:t>
            </a:r>
            <a:endParaRPr lang="en-US" sz="1200" i="1" dirty="0"/>
          </a:p>
        </p:txBody>
      </p:sp>
    </p:spTree>
    <p:extLst>
      <p:ext uri="{BB962C8B-B14F-4D97-AF65-F5344CB8AC3E}">
        <p14:creationId xmlns:p14="http://schemas.microsoft.com/office/powerpoint/2010/main" val="2589827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Ergonomic Hazards</a:t>
            </a:r>
          </a:p>
        </p:txBody>
      </p:sp>
      <p:sp>
        <p:nvSpPr>
          <p:cNvPr id="3" name="Content Placeholder 2"/>
          <p:cNvSpPr>
            <a:spLocks noGrp="1"/>
          </p:cNvSpPr>
          <p:nvPr>
            <p:ph sz="quarter" idx="1"/>
          </p:nvPr>
        </p:nvSpPr>
        <p:spPr>
          <a:xfrm>
            <a:off x="612648" y="4724400"/>
            <a:ext cx="8001000" cy="1768476"/>
          </a:xfrm>
        </p:spPr>
        <p:txBody>
          <a:bodyPr>
            <a:noAutofit/>
          </a:bodyPr>
          <a:lstStyle/>
          <a:p>
            <a:r>
              <a:rPr lang="en-US" sz="1800" dirty="0"/>
              <a:t>Identify ergonomic hazards like repetitive motions and force.</a:t>
            </a:r>
          </a:p>
          <a:p>
            <a:r>
              <a:rPr lang="en-US" sz="1800" dirty="0"/>
              <a:t>Implement strategies like job rotation and ergonomic assessments (</a:t>
            </a:r>
            <a:r>
              <a:rPr lang="en-US" sz="1800" dirty="0" err="1"/>
              <a:t>Ginthotavidana</a:t>
            </a:r>
            <a:r>
              <a:rPr lang="en-US" sz="1800" dirty="0"/>
              <a:t> and </a:t>
            </a:r>
            <a:r>
              <a:rPr lang="en-US" sz="1800" dirty="0" err="1"/>
              <a:t>Waidyasekara</a:t>
            </a:r>
            <a:r>
              <a:rPr lang="en-US" sz="1800" dirty="0"/>
              <a:t>, 2022).</a:t>
            </a:r>
          </a:p>
          <a:p>
            <a:r>
              <a:rPr lang="en-US" sz="1800" dirty="0"/>
              <a:t>Stress on adjusting workstation heights and ergonomic chairs (Mullins and </a:t>
            </a:r>
            <a:r>
              <a:rPr lang="en-US" sz="1800" dirty="0" err="1"/>
              <a:t>Dossor</a:t>
            </a:r>
            <a:r>
              <a:rPr lang="en-US" sz="1800" dirty="0"/>
              <a:t>, 2013).</a:t>
            </a:r>
          </a:p>
          <a:p>
            <a:r>
              <a:rPr lang="en-US" sz="1800" dirty="0"/>
              <a:t>Use visuals and branding for reinforcement.</a:t>
            </a:r>
          </a:p>
        </p:txBody>
      </p:sp>
      <p:pic>
        <p:nvPicPr>
          <p:cNvPr id="9218" name="Picture 2" descr="7 Simple Tips for Improving Workplace Ergonomics - OS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0314" y="1535430"/>
            <a:ext cx="5203371" cy="27317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667000" y="4267200"/>
            <a:ext cx="3810000" cy="276999"/>
          </a:xfrm>
          <a:prstGeom prst="rect">
            <a:avLst/>
          </a:prstGeom>
          <a:noFill/>
        </p:spPr>
        <p:txBody>
          <a:bodyPr wrap="square" rtlCol="0">
            <a:spAutoFit/>
          </a:bodyPr>
          <a:lstStyle/>
          <a:p>
            <a:pPr algn="ctr"/>
            <a:r>
              <a:rPr lang="en-GB" sz="1200" i="1" dirty="0"/>
              <a:t>Image Source: Ontario Safety Group </a:t>
            </a:r>
            <a:endParaRPr lang="en-US" sz="1200" i="1" dirty="0"/>
          </a:p>
        </p:txBody>
      </p:sp>
    </p:spTree>
    <p:extLst>
      <p:ext uri="{BB962C8B-B14F-4D97-AF65-F5344CB8AC3E}">
        <p14:creationId xmlns:p14="http://schemas.microsoft.com/office/powerpoint/2010/main" val="1627673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Implementation of Guidelines</a:t>
            </a:r>
            <a:endParaRPr lang="en-US" dirty="0"/>
          </a:p>
        </p:txBody>
      </p:sp>
      <p:sp>
        <p:nvSpPr>
          <p:cNvPr id="3" name="Content Placeholder 2"/>
          <p:cNvSpPr>
            <a:spLocks noGrp="1"/>
          </p:cNvSpPr>
          <p:nvPr>
            <p:ph sz="quarter" idx="1"/>
          </p:nvPr>
        </p:nvSpPr>
        <p:spPr/>
        <p:txBody>
          <a:bodyPr>
            <a:normAutofit/>
          </a:bodyPr>
          <a:lstStyle/>
          <a:p>
            <a:pPr>
              <a:lnSpc>
                <a:spcPct val="200000"/>
              </a:lnSpc>
            </a:pPr>
            <a:r>
              <a:rPr lang="en-US" sz="2200" dirty="0"/>
              <a:t>Encourage team members to proactively adhere to health and safety guidelines, emphasizing the benefits of a safe work environment for both themselves and guests.</a:t>
            </a:r>
          </a:p>
          <a:p>
            <a:pPr>
              <a:lnSpc>
                <a:spcPct val="200000"/>
              </a:lnSpc>
            </a:pPr>
            <a:r>
              <a:rPr lang="en-US" sz="2200" dirty="0"/>
              <a:t>The training session should enhance comprehension of the connection between the training and the established health and safety guide, emphasizing its practical application in housekeeping operations.</a:t>
            </a:r>
          </a:p>
        </p:txBody>
      </p:sp>
    </p:spTree>
    <p:extLst>
      <p:ext uri="{BB962C8B-B14F-4D97-AF65-F5344CB8AC3E}">
        <p14:creationId xmlns:p14="http://schemas.microsoft.com/office/powerpoint/2010/main" val="86605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sz="quarter" idx="1"/>
          </p:nvPr>
        </p:nvSpPr>
        <p:spPr/>
        <p:txBody>
          <a:bodyPr>
            <a:normAutofit fontScale="92500" lnSpcReduction="20000"/>
          </a:bodyPr>
          <a:lstStyle/>
          <a:p>
            <a:pPr>
              <a:lnSpc>
                <a:spcPct val="150000"/>
              </a:lnSpc>
            </a:pPr>
            <a:r>
              <a:rPr lang="en-US" sz="2400" dirty="0"/>
              <a:t>Identified common hazards like slips, trips, musculoskeletal strain, chemical exposure, cuts, punctures, and ergonomic hazards.</a:t>
            </a:r>
          </a:p>
          <a:p>
            <a:pPr>
              <a:lnSpc>
                <a:spcPct val="150000"/>
              </a:lnSpc>
            </a:pPr>
            <a:r>
              <a:rPr lang="en-US" sz="2400" dirty="0"/>
              <a:t>Provided clear explanations and practical strategies to prevent accidents and injuries.</a:t>
            </a:r>
          </a:p>
          <a:p>
            <a:pPr>
              <a:lnSpc>
                <a:spcPct val="150000"/>
              </a:lnSpc>
            </a:pPr>
            <a:r>
              <a:rPr lang="en-US" sz="2400" dirty="0"/>
              <a:t>Emphasized proactive prevention and guidelines implementation for a safer work environment.</a:t>
            </a:r>
          </a:p>
          <a:p>
            <a:pPr>
              <a:lnSpc>
                <a:spcPct val="150000"/>
              </a:lnSpc>
            </a:pPr>
            <a:r>
              <a:rPr lang="en-US" sz="2400" dirty="0"/>
              <a:t>Encouraged active application of training material in daily tasks.</a:t>
            </a:r>
          </a:p>
          <a:p>
            <a:pPr>
              <a:lnSpc>
                <a:spcPct val="150000"/>
              </a:lnSpc>
            </a:pPr>
            <a:r>
              <a:rPr lang="en-US" sz="2400" dirty="0"/>
              <a:t>Committed to continuous support and improvement in health and safety practices.</a:t>
            </a:r>
          </a:p>
        </p:txBody>
      </p:sp>
    </p:spTree>
    <p:extLst>
      <p:ext uri="{BB962C8B-B14F-4D97-AF65-F5344CB8AC3E}">
        <p14:creationId xmlns:p14="http://schemas.microsoft.com/office/powerpoint/2010/main" val="3701704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4" name="Content Placeholder 3"/>
          <p:cNvSpPr>
            <a:spLocks noGrp="1"/>
          </p:cNvSpPr>
          <p:nvPr>
            <p:ph sz="quarter" idx="1"/>
          </p:nvPr>
        </p:nvSpPr>
        <p:spPr>
          <a:xfrm>
            <a:off x="498764" y="1752600"/>
            <a:ext cx="8153400" cy="4876800"/>
          </a:xfrm>
        </p:spPr>
        <p:txBody>
          <a:bodyPr>
            <a:noAutofit/>
          </a:bodyPr>
          <a:lstStyle/>
          <a:p>
            <a:pPr>
              <a:lnSpc>
                <a:spcPct val="120000"/>
              </a:lnSpc>
            </a:pPr>
            <a:r>
              <a:rPr lang="en-US" sz="1200" dirty="0" err="1"/>
              <a:t>Ambardar</a:t>
            </a:r>
            <a:r>
              <a:rPr lang="en-US" sz="1200" dirty="0"/>
              <a:t>, A., Singh, A. and Singh, V., 2023. Barriers on implementing ergonomic practices in hotel housekeeping. </a:t>
            </a:r>
            <a:r>
              <a:rPr lang="en-US" sz="1200" i="1" dirty="0"/>
              <a:t>International Journal of Hospitality and Tourism Systems</a:t>
            </a:r>
            <a:r>
              <a:rPr lang="en-US" sz="1200" dirty="0"/>
              <a:t>, </a:t>
            </a:r>
            <a:r>
              <a:rPr lang="en-US" sz="1200" i="1" dirty="0"/>
              <a:t>16</a:t>
            </a:r>
            <a:r>
              <a:rPr lang="en-US" sz="1200" dirty="0"/>
              <a:t>(2), p.11.</a:t>
            </a:r>
          </a:p>
          <a:p>
            <a:pPr>
              <a:lnSpc>
                <a:spcPct val="120000"/>
              </a:lnSpc>
            </a:pPr>
            <a:r>
              <a:rPr lang="en-US" sz="1200" dirty="0"/>
              <a:t>Attia, N.M., Ali, S.A. and Ahmed, F.M., 2022. Occupational health hazards among housekeeping workers at Zagazig University Hospitals. </a:t>
            </a:r>
            <a:r>
              <a:rPr lang="en-US" sz="1200" i="1" dirty="0"/>
              <a:t>Chin J Ind </a:t>
            </a:r>
            <a:r>
              <a:rPr lang="en-US" sz="1200" i="1" dirty="0" err="1"/>
              <a:t>Hyg</a:t>
            </a:r>
            <a:r>
              <a:rPr lang="en-US" sz="1200" i="1" dirty="0"/>
              <a:t> </a:t>
            </a:r>
            <a:r>
              <a:rPr lang="en-US" sz="1200" i="1" dirty="0" err="1"/>
              <a:t>Occup</a:t>
            </a:r>
            <a:r>
              <a:rPr lang="en-US" sz="1200" i="1" dirty="0"/>
              <a:t> Dis</a:t>
            </a:r>
            <a:r>
              <a:rPr lang="en-US" sz="1200" dirty="0"/>
              <a:t>, </a:t>
            </a:r>
            <a:r>
              <a:rPr lang="en-US" sz="1200" i="1" dirty="0"/>
              <a:t>40</a:t>
            </a:r>
            <a:r>
              <a:rPr lang="en-US" sz="1200" dirty="0"/>
              <a:t>(13), pp.229-239.</a:t>
            </a:r>
          </a:p>
          <a:p>
            <a:pPr>
              <a:lnSpc>
                <a:spcPct val="120000"/>
              </a:lnSpc>
            </a:pPr>
            <a:r>
              <a:rPr lang="en-US" sz="1200" dirty="0" err="1"/>
              <a:t>Battan</a:t>
            </a:r>
            <a:r>
              <a:rPr lang="en-US" sz="1200" dirty="0"/>
              <a:t>, R.M., </a:t>
            </a:r>
            <a:r>
              <a:rPr lang="en-US" sz="1200" dirty="0" err="1"/>
              <a:t>Kattan</a:t>
            </a:r>
            <a:r>
              <a:rPr lang="en-US" sz="1200" dirty="0"/>
              <a:t>, W.M., </a:t>
            </a:r>
            <a:r>
              <a:rPr lang="en-US" sz="1200" dirty="0" err="1"/>
              <a:t>Saqr</a:t>
            </a:r>
            <a:r>
              <a:rPr lang="en-US" sz="1200" dirty="0"/>
              <a:t>, R.R. and Alawi, M., 2023. The effectiveness of simulation-based training on KAU hospital housekeeping staff performance. </a:t>
            </a:r>
            <a:r>
              <a:rPr lang="en-US" sz="1200" i="1" dirty="0"/>
              <a:t>Infection, Disease &amp; Health</a:t>
            </a:r>
            <a:r>
              <a:rPr lang="en-US" sz="1200" dirty="0"/>
              <a:t>.</a:t>
            </a:r>
          </a:p>
          <a:p>
            <a:pPr>
              <a:lnSpc>
                <a:spcPct val="120000"/>
              </a:lnSpc>
            </a:pPr>
            <a:r>
              <a:rPr lang="en-GB" sz="1200" dirty="0"/>
              <a:t>Boca Raton Spine </a:t>
            </a:r>
            <a:r>
              <a:rPr lang="en-GB" sz="1200" dirty="0" err="1"/>
              <a:t>Center</a:t>
            </a:r>
            <a:r>
              <a:rPr lang="en-GB" sz="1200" dirty="0"/>
              <a:t>. (n.d.). Understanding Muscle Strain. Retrieved from https://www.bocaratonspinecenter.com/muscle-strain/</a:t>
            </a:r>
            <a:r>
              <a:rPr lang="en-GB" sz="1200" dirty="0">
                <a:latin typeface="Arial" panose="020B0604020202020204" pitchFamily="34" charset="0"/>
                <a:cs typeface="Arial" panose="020B0604020202020204" pitchFamily="34" charset="0"/>
              </a:rPr>
              <a:t> ( </a:t>
            </a:r>
            <a:r>
              <a:rPr lang="en-GB" sz="1200" dirty="0"/>
              <a:t>Accessed on 31/01/2024</a:t>
            </a:r>
            <a:r>
              <a:rPr lang="en-GB" sz="1200" dirty="0">
                <a:latin typeface="Arial" panose="020B0604020202020204" pitchFamily="34" charset="0"/>
                <a:cs typeface="Arial" panose="020B0604020202020204" pitchFamily="34" charset="0"/>
              </a:rPr>
              <a:t>).</a:t>
            </a:r>
            <a:endParaRPr lang="en-US" sz="1200" dirty="0"/>
          </a:p>
          <a:p>
            <a:pPr>
              <a:lnSpc>
                <a:spcPct val="120000"/>
              </a:lnSpc>
            </a:pPr>
            <a:r>
              <a:rPr lang="en-US" sz="1200" dirty="0"/>
              <a:t>Chela-Alvarez, X., </a:t>
            </a:r>
            <a:r>
              <a:rPr lang="en-US" sz="1200" dirty="0" err="1"/>
              <a:t>Bulilete</a:t>
            </a:r>
            <a:r>
              <a:rPr lang="en-US" sz="1200" dirty="0"/>
              <a:t>, O., Garcia-</a:t>
            </a:r>
            <a:r>
              <a:rPr lang="en-US" sz="1200" dirty="0" err="1"/>
              <a:t>Illan</a:t>
            </a:r>
            <a:r>
              <a:rPr lang="en-US" sz="1200" dirty="0"/>
              <a:t>, E., Vidal-</a:t>
            </a:r>
            <a:r>
              <a:rPr lang="en-US" sz="1200" dirty="0" err="1"/>
              <a:t>Thomàs</a:t>
            </a:r>
            <a:r>
              <a:rPr lang="en-US" sz="1200" dirty="0"/>
              <a:t>, M. and </a:t>
            </a:r>
            <a:r>
              <a:rPr lang="en-US" sz="1200" dirty="0" err="1"/>
              <a:t>Llobera</a:t>
            </a:r>
            <a:r>
              <a:rPr lang="en-US" sz="1200" dirty="0"/>
              <a:t>, J., 2022. Hotel housekeepers and occupational health: experiences and perceived risks. </a:t>
            </a:r>
            <a:r>
              <a:rPr lang="en-US" sz="1200" i="1" dirty="0"/>
              <a:t>Annals of occupational and environmental medicine</a:t>
            </a:r>
            <a:r>
              <a:rPr lang="en-US" sz="1200" dirty="0"/>
              <a:t>, </a:t>
            </a:r>
            <a:r>
              <a:rPr lang="en-US" sz="1200" i="1" dirty="0"/>
              <a:t>34</a:t>
            </a:r>
            <a:r>
              <a:rPr lang="en-US" sz="1200" dirty="0"/>
              <a:t>.</a:t>
            </a:r>
          </a:p>
          <a:p>
            <a:pPr>
              <a:lnSpc>
                <a:spcPct val="120000"/>
              </a:lnSpc>
            </a:pPr>
            <a:r>
              <a:rPr lang="en-GB" sz="1200" dirty="0"/>
              <a:t>Clean India Journal. (n.d.). Future in Housekeeping. Retrieved from https://cleanindiajournal.com/future-in-housekeeping/amp/</a:t>
            </a:r>
            <a:r>
              <a:rPr lang="en-GB" sz="1200" dirty="0">
                <a:latin typeface="Arial" panose="020B0604020202020204" pitchFamily="34" charset="0"/>
                <a:cs typeface="Arial" panose="020B0604020202020204" pitchFamily="34" charset="0"/>
              </a:rPr>
              <a:t> (</a:t>
            </a:r>
            <a:r>
              <a:rPr lang="en-GB" sz="1200" dirty="0"/>
              <a:t>Accessed on [31/01/2024).</a:t>
            </a:r>
          </a:p>
          <a:p>
            <a:pPr>
              <a:lnSpc>
                <a:spcPct val="120000"/>
              </a:lnSpc>
            </a:pPr>
            <a:r>
              <a:rPr lang="en-GB" sz="1200" dirty="0" err="1"/>
              <a:t>EcoOnline</a:t>
            </a:r>
            <a:r>
              <a:rPr lang="en-GB" sz="1200" dirty="0"/>
              <a:t>. Chemical Exposure. Retrieved from https://www.ecoonline.com/glossary/chemical-exposure (Accessed on 31/01/2024)</a:t>
            </a:r>
            <a:endParaRPr lang="en-US" sz="1200" dirty="0"/>
          </a:p>
          <a:p>
            <a:pPr>
              <a:lnSpc>
                <a:spcPct val="120000"/>
              </a:lnSpc>
            </a:pPr>
            <a:r>
              <a:rPr lang="en-US" sz="1200" dirty="0" err="1"/>
              <a:t>Ginthotavidana</a:t>
            </a:r>
            <a:r>
              <a:rPr lang="en-US" sz="1200" dirty="0"/>
              <a:t>, S.S.C. and </a:t>
            </a:r>
            <a:r>
              <a:rPr lang="en-US" sz="1200" dirty="0" err="1"/>
              <a:t>Waidyasekara</a:t>
            </a:r>
            <a:r>
              <a:rPr lang="en-US" sz="1200" dirty="0"/>
              <a:t>, K.G.A.S., 2022. A performance measurement model for the housekeeping services in healthcare facilities. </a:t>
            </a:r>
            <a:r>
              <a:rPr lang="en-US" sz="1200" i="1" dirty="0"/>
              <a:t>Facilities</a:t>
            </a:r>
            <a:r>
              <a:rPr lang="en-US" sz="1200" dirty="0"/>
              <a:t>, </a:t>
            </a:r>
            <a:r>
              <a:rPr lang="en-US" sz="1200" i="1" dirty="0"/>
              <a:t>40</a:t>
            </a:r>
            <a:r>
              <a:rPr lang="en-US" sz="1200" dirty="0"/>
              <a:t>(1/2), pp.56-75.</a:t>
            </a:r>
          </a:p>
          <a:p>
            <a:pPr>
              <a:lnSpc>
                <a:spcPct val="120000"/>
              </a:lnSpc>
            </a:pPr>
            <a:r>
              <a:rPr lang="en-GB" sz="1200" dirty="0" err="1"/>
              <a:t>Krol</a:t>
            </a:r>
            <a:r>
              <a:rPr lang="en-GB" sz="1200" dirty="0"/>
              <a:t> Law. (n.d.). Understanding Workers' Compensation Claims for Cuts and Punctures. Retrieved from https://www.krol-law.com/workers-comp-claims-cuts-and-punctures/</a:t>
            </a:r>
            <a:r>
              <a:rPr lang="en-GB" sz="1200" dirty="0">
                <a:latin typeface="Arial" panose="020B0604020202020204" pitchFamily="34" charset="0"/>
                <a:cs typeface="Arial" panose="020B0604020202020204" pitchFamily="34" charset="0"/>
              </a:rPr>
              <a:t> ( </a:t>
            </a:r>
            <a:r>
              <a:rPr lang="en-GB" sz="1200" dirty="0"/>
              <a:t>Accessed on 31/01/2024</a:t>
            </a:r>
            <a:r>
              <a:rPr lang="en-GB" sz="1200" dirty="0">
                <a:latin typeface="Arial" panose="020B0604020202020204" pitchFamily="34" charset="0"/>
                <a:cs typeface="Arial" panose="020B0604020202020204" pitchFamily="34" charset="0"/>
              </a:rPr>
              <a:t>).</a:t>
            </a:r>
            <a:endParaRPr lang="en-US" sz="1200" dirty="0"/>
          </a:p>
          <a:p>
            <a:pPr>
              <a:lnSpc>
                <a:spcPct val="120000"/>
              </a:lnSpc>
            </a:pPr>
            <a:endParaRPr lang="en-US" sz="1200" dirty="0"/>
          </a:p>
          <a:p>
            <a:pPr>
              <a:lnSpc>
                <a:spcPct val="120000"/>
              </a:lnSpc>
            </a:pPr>
            <a:endParaRPr lang="en-US" sz="1200" dirty="0"/>
          </a:p>
          <a:p>
            <a:endParaRPr lang="en-US" sz="1200" dirty="0"/>
          </a:p>
        </p:txBody>
      </p:sp>
    </p:spTree>
    <p:extLst>
      <p:ext uri="{BB962C8B-B14F-4D97-AF65-F5344CB8AC3E}">
        <p14:creationId xmlns:p14="http://schemas.microsoft.com/office/powerpoint/2010/main" val="1479803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657D1-6AD0-855D-719C-659684BBF3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C1728A-02AF-5CD6-E91C-6F0EBB2267AB}"/>
              </a:ext>
            </a:extLst>
          </p:cNvPr>
          <p:cNvSpPr>
            <a:spLocks noGrp="1"/>
          </p:cNvSpPr>
          <p:nvPr>
            <p:ph type="title"/>
          </p:nvPr>
        </p:nvSpPr>
        <p:spPr/>
        <p:txBody>
          <a:bodyPr/>
          <a:lstStyle/>
          <a:p>
            <a:r>
              <a:rPr lang="en-US" b="1" dirty="0"/>
              <a:t>REFERENCES</a:t>
            </a:r>
          </a:p>
        </p:txBody>
      </p:sp>
      <p:sp>
        <p:nvSpPr>
          <p:cNvPr id="4" name="Content Placeholder 3">
            <a:extLst>
              <a:ext uri="{FF2B5EF4-FFF2-40B4-BE49-F238E27FC236}">
                <a16:creationId xmlns:a16="http://schemas.microsoft.com/office/drawing/2014/main" id="{908872A3-0377-1B62-9BB9-9EDC44A50083}"/>
              </a:ext>
            </a:extLst>
          </p:cNvPr>
          <p:cNvSpPr>
            <a:spLocks noGrp="1"/>
          </p:cNvSpPr>
          <p:nvPr>
            <p:ph sz="quarter" idx="1"/>
          </p:nvPr>
        </p:nvSpPr>
        <p:spPr>
          <a:xfrm>
            <a:off x="498764" y="1752600"/>
            <a:ext cx="8153400" cy="4876800"/>
          </a:xfrm>
        </p:spPr>
        <p:txBody>
          <a:bodyPr>
            <a:noAutofit/>
          </a:bodyPr>
          <a:lstStyle/>
          <a:p>
            <a:r>
              <a:rPr lang="en-GB" sz="1200" dirty="0"/>
              <a:t>Kusuma, B.S., </a:t>
            </a:r>
            <a:r>
              <a:rPr lang="en-GB" sz="1200" dirty="0" err="1"/>
              <a:t>Hasibuan</a:t>
            </a:r>
            <a:r>
              <a:rPr lang="en-GB" sz="1200" dirty="0"/>
              <a:t>, A., </a:t>
            </a:r>
            <a:r>
              <a:rPr lang="en-GB" sz="1200" dirty="0" err="1"/>
              <a:t>Nasution</a:t>
            </a:r>
            <a:r>
              <a:rPr lang="en-GB" sz="1200" dirty="0"/>
              <a:t>, S.P., Utami, A.P. and </a:t>
            </a:r>
            <a:r>
              <a:rPr lang="en-GB" sz="1200" dirty="0" err="1"/>
              <a:t>Dalimunthe</a:t>
            </a:r>
            <a:r>
              <a:rPr lang="en-GB" sz="1200" dirty="0"/>
              <a:t>, A.R., 2022. AN INCREASING KNOWLEDGE ABOUT THE IMPORTANCE OF OCCUPATIONAL SAFETY AND HEALTH (K3) IN HOUSEKEEPING LABOR HOTELS. INFOKUM, 10(5), pp.424-431.</a:t>
            </a:r>
            <a:endParaRPr lang="en-US" sz="1200" dirty="0"/>
          </a:p>
          <a:p>
            <a:r>
              <a:rPr lang="en-US" sz="1200" dirty="0"/>
              <a:t>Mullins, L. and </a:t>
            </a:r>
            <a:r>
              <a:rPr lang="en-US" sz="1200" dirty="0" err="1"/>
              <a:t>Dossor</a:t>
            </a:r>
            <a:r>
              <a:rPr lang="en-US" sz="1200" dirty="0"/>
              <a:t>, P. (2013) Hospitality Management and </a:t>
            </a:r>
            <a:r>
              <a:rPr lang="en-US" sz="1200" dirty="0" err="1"/>
              <a:t>Organisational</a:t>
            </a:r>
            <a:r>
              <a:rPr lang="en-US" sz="1200" dirty="0"/>
              <a:t> </a:t>
            </a:r>
            <a:r>
              <a:rPr lang="en-US" sz="1200" dirty="0" err="1"/>
              <a:t>Behaviour</a:t>
            </a:r>
            <a:r>
              <a:rPr lang="en-US" sz="1200" dirty="0"/>
              <a:t>. 5th ed. Harlow: Pearson.</a:t>
            </a:r>
          </a:p>
          <a:p>
            <a:r>
              <a:rPr lang="en-GB" sz="1200" dirty="0"/>
              <a:t>Ontario Safety Group. (2018). Ergo-S. Retrieved from https://osg.ca/wp-content/uploads/2018/11/Ergo-S.png </a:t>
            </a:r>
            <a:r>
              <a:rPr lang="en-GB" sz="1200" dirty="0">
                <a:latin typeface="Arial" panose="020B0604020202020204" pitchFamily="34" charset="0"/>
                <a:cs typeface="Arial" panose="020B0604020202020204" pitchFamily="34" charset="0"/>
              </a:rPr>
              <a:t>( </a:t>
            </a:r>
            <a:r>
              <a:rPr lang="en-GB" sz="1200" dirty="0"/>
              <a:t>Accessed on 31/01/2024</a:t>
            </a:r>
            <a:r>
              <a:rPr lang="en-GB" sz="1200" dirty="0">
                <a:latin typeface="Arial" panose="020B0604020202020204" pitchFamily="34" charset="0"/>
                <a:cs typeface="Arial" panose="020B0604020202020204" pitchFamily="34" charset="0"/>
              </a:rPr>
              <a:t> ).</a:t>
            </a:r>
          </a:p>
          <a:p>
            <a:r>
              <a:rPr lang="en-GB" sz="1200" dirty="0"/>
              <a:t>Premier Inn. (n.d.). Home. Available at: https://www.premierinn.com/gb/en/home.html (Accessed: 31/01/2024).</a:t>
            </a:r>
          </a:p>
          <a:p>
            <a:r>
              <a:rPr lang="en-GB" sz="1200" dirty="0" err="1"/>
              <a:t>RaymondSci</a:t>
            </a:r>
            <a:r>
              <a:rPr lang="en-GB" sz="1200" dirty="0"/>
              <a:t>. (n.d.). Housekeeping is Safekeeping. Retrieved from https://www.raymondsci.com/information/toolbox-talk/housekeeping-is-safekeeping </a:t>
            </a:r>
            <a:r>
              <a:rPr lang="en-GB" sz="1200" dirty="0">
                <a:latin typeface="Arial" panose="020B0604020202020204" pitchFamily="34" charset="0"/>
                <a:cs typeface="Arial" panose="020B0604020202020204" pitchFamily="34" charset="0"/>
              </a:rPr>
              <a:t>(</a:t>
            </a:r>
            <a:r>
              <a:rPr lang="en-GB" sz="1200" dirty="0"/>
              <a:t>Accessed on 31/01/2024).</a:t>
            </a:r>
            <a:endParaRPr lang="en-US" sz="1200" dirty="0"/>
          </a:p>
          <a:p>
            <a:r>
              <a:rPr lang="en-GB" sz="1200" dirty="0" err="1"/>
              <a:t>SafeStart</a:t>
            </a:r>
            <a:r>
              <a:rPr lang="en-GB" sz="1200" dirty="0"/>
              <a:t>. (n.d.). Who is Responsible for Preventing Slips, Trips, and Falls? Retrieved from https://safestart.com/news/who-responsible-preventing-slips-trips-and-falls/</a:t>
            </a:r>
            <a:r>
              <a:rPr lang="en-GB" sz="1200" dirty="0">
                <a:latin typeface="Arial" panose="020B0604020202020204" pitchFamily="34" charset="0"/>
                <a:cs typeface="Arial" panose="020B0604020202020204" pitchFamily="34" charset="0"/>
              </a:rPr>
              <a:t> (</a:t>
            </a:r>
            <a:r>
              <a:rPr lang="en-GB" sz="1200" dirty="0"/>
              <a:t>Accessed on 31/01/2024).</a:t>
            </a:r>
            <a:endParaRPr lang="en-US" sz="1200" dirty="0"/>
          </a:p>
          <a:p>
            <a:r>
              <a:rPr lang="en-US" sz="1200" dirty="0"/>
              <a:t>Sharma, N., Chaudhary, N. and Singh, V. (2019) Management Techniques For Employee Engagement In Contemporary Organizations. Hershey, Pennsylvania: IGI </a:t>
            </a:r>
            <a:r>
              <a:rPr lang="en-US" sz="1200" dirty="0" err="1"/>
              <a:t>GlobalWood</a:t>
            </a:r>
            <a:r>
              <a:rPr lang="en-US" sz="1200" dirty="0"/>
              <a:t>, R. (2013) Key Concepts in Hospitality Management. London: Sage.</a:t>
            </a:r>
          </a:p>
          <a:p>
            <a:pPr>
              <a:lnSpc>
                <a:spcPct val="120000"/>
              </a:lnSpc>
            </a:pPr>
            <a:r>
              <a:rPr lang="en-GB" sz="1200" dirty="0"/>
              <a:t>Shapoval, V., Sönmez, S., Hsieh, Y.C. and Apostolopoulos, Y., 2022. Occupational health and safety of immigrant hotel housekeepers. Workplace Health &amp; Safety, 70(12), pp.566-573.</a:t>
            </a:r>
          </a:p>
          <a:p>
            <a:pPr>
              <a:lnSpc>
                <a:spcPct val="120000"/>
              </a:lnSpc>
            </a:pPr>
            <a:r>
              <a:rPr lang="en-US" sz="1200" dirty="0"/>
              <a:t>Quick, L. (2020) Managing Events. Real Challenges, Real Outcomes. London: SAGE Publications Ltd. </a:t>
            </a:r>
            <a:endParaRPr lang="en-GB" sz="1200" dirty="0"/>
          </a:p>
          <a:p>
            <a:pPr>
              <a:lnSpc>
                <a:spcPct val="120000"/>
              </a:lnSpc>
            </a:pPr>
            <a:endParaRPr lang="en-GB" sz="1200" dirty="0"/>
          </a:p>
          <a:p>
            <a:pPr>
              <a:lnSpc>
                <a:spcPct val="120000"/>
              </a:lnSpc>
            </a:pPr>
            <a:endParaRPr lang="en-GB" sz="1200" dirty="0"/>
          </a:p>
          <a:p>
            <a:pPr>
              <a:lnSpc>
                <a:spcPct val="120000"/>
              </a:lnSpc>
            </a:pPr>
            <a:endParaRPr lang="en-GB" sz="1200" dirty="0"/>
          </a:p>
          <a:p>
            <a:pPr>
              <a:lnSpc>
                <a:spcPct val="120000"/>
              </a:lnSpc>
            </a:pPr>
            <a:endParaRPr lang="en-US" sz="1200" dirty="0"/>
          </a:p>
          <a:p>
            <a:pPr>
              <a:lnSpc>
                <a:spcPct val="120000"/>
              </a:lnSpc>
            </a:pPr>
            <a:endParaRPr lang="en-US" sz="1200" dirty="0"/>
          </a:p>
          <a:p>
            <a:endParaRPr lang="en-US" sz="1200" dirty="0"/>
          </a:p>
        </p:txBody>
      </p:sp>
    </p:spTree>
    <p:extLst>
      <p:ext uri="{BB962C8B-B14F-4D97-AF65-F5344CB8AC3E}">
        <p14:creationId xmlns:p14="http://schemas.microsoft.com/office/powerpoint/2010/main" val="36588145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Median</Template>
  <TotalTime>119</TotalTime>
  <Words>2363</Words>
  <Application>Microsoft Office PowerPoint</Application>
  <PresentationFormat>On-screen Show (4:3)</PresentationFormat>
  <Paragraphs>102</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Söhne</vt:lpstr>
      <vt:lpstr>Tw Cen MT</vt:lpstr>
      <vt:lpstr>Wingdings</vt:lpstr>
      <vt:lpstr>Wingdings 2</vt:lpstr>
      <vt:lpstr>Median</vt:lpstr>
      <vt:lpstr>Health and Safety Training for Housekeeping Team</vt:lpstr>
      <vt:lpstr>Introduction</vt:lpstr>
      <vt:lpstr>Agenda</vt:lpstr>
      <vt:lpstr>Slips and Trips</vt:lpstr>
      <vt:lpstr>Musculoskeletal Strain</vt:lpstr>
      <vt:lpstr>Chemical Exposure</vt:lpstr>
      <vt:lpstr>Cuts and Punctures</vt:lpstr>
      <vt:lpstr>Ergonomic Hazards</vt:lpstr>
      <vt:lpstr>Implementation of Guidelines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Training for Housekeeping Team</dc:title>
  <dc:creator>Administrator</dc:creator>
  <cp:lastModifiedBy>Robert Mihalcea</cp:lastModifiedBy>
  <cp:revision>17</cp:revision>
  <dcterms:created xsi:type="dcterms:W3CDTF">2024-01-26T10:14:54Z</dcterms:created>
  <dcterms:modified xsi:type="dcterms:W3CDTF">2024-02-17T15:39:34Z</dcterms:modified>
</cp:coreProperties>
</file>