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68" r:id="rId2"/>
    <p:sldId id="256" r:id="rId3"/>
    <p:sldId id="257" r:id="rId4"/>
    <p:sldId id="258" r:id="rId5"/>
    <p:sldId id="260" r:id="rId6"/>
    <p:sldId id="259" r:id="rId7"/>
    <p:sldId id="261" r:id="rId8"/>
    <p:sldId id="262" r:id="rId9"/>
    <p:sldId id="265" r:id="rId10"/>
    <p:sldId id="263" r:id="rId11"/>
    <p:sldId id="264" r:id="rId12"/>
    <p:sldId id="266"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73540" autoAdjust="0"/>
  </p:normalViewPr>
  <p:slideViewPr>
    <p:cSldViewPr snapToGrid="0">
      <p:cViewPr varScale="1">
        <p:scale>
          <a:sx n="47" d="100"/>
          <a:sy n="47" d="100"/>
        </p:scale>
        <p:origin x="72" y="1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400C76-2250-4746-9BB6-585F103BEEC1}" type="datetimeFigureOut">
              <a:rPr lang="en-GB" smtClean="0"/>
              <a:pPr/>
              <a:t>15/03/2018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323D7B-10F6-4F41-9FEC-B19AD7A94815}" type="slidenum">
              <a:rPr lang="en-GB" smtClean="0"/>
              <a:pPr/>
              <a:t>‹#›</a:t>
            </a:fld>
            <a:endParaRPr lang="en-GB"/>
          </a:p>
        </p:txBody>
      </p:sp>
    </p:spTree>
    <p:extLst>
      <p:ext uri="{BB962C8B-B14F-4D97-AF65-F5344CB8AC3E}">
        <p14:creationId xmlns:p14="http://schemas.microsoft.com/office/powerpoint/2010/main" val="988085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https://www.drugrehab.us/news/is-prescription-drug-misuse-abuse/</a:t>
            </a:r>
          </a:p>
        </p:txBody>
      </p:sp>
      <p:sp>
        <p:nvSpPr>
          <p:cNvPr id="4" name="Slide Number Placeholder 3"/>
          <p:cNvSpPr>
            <a:spLocks noGrp="1"/>
          </p:cNvSpPr>
          <p:nvPr>
            <p:ph type="sldNum" sz="quarter" idx="10"/>
          </p:nvPr>
        </p:nvSpPr>
        <p:spPr/>
        <p:txBody>
          <a:bodyPr/>
          <a:lstStyle/>
          <a:p>
            <a:fld id="{D1323D7B-10F6-4F41-9FEC-B19AD7A94815}" type="slidenum">
              <a:rPr lang="en-GB" smtClean="0"/>
              <a:pPr/>
              <a:t>2</a:t>
            </a:fld>
            <a:endParaRPr lang="en-GB"/>
          </a:p>
        </p:txBody>
      </p:sp>
    </p:spTree>
    <p:extLst>
      <p:ext uri="{BB962C8B-B14F-4D97-AF65-F5344CB8AC3E}">
        <p14:creationId xmlns:p14="http://schemas.microsoft.com/office/powerpoint/2010/main" val="3291319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Today</a:t>
            </a:r>
            <a:r>
              <a:rPr lang="en-GB" baseline="0" dirty="0"/>
              <a:t> I am going to describe the above. </a:t>
            </a:r>
          </a:p>
          <a:p>
            <a:endParaRPr lang="en-GB" baseline="0" dirty="0"/>
          </a:p>
          <a:p>
            <a:r>
              <a:rPr lang="en-GB" baseline="0" dirty="0"/>
              <a:t>18.9% of young people aged 16-24 have taken an illicit drug. 3.1 % of adults have taken class A Drugs.</a:t>
            </a:r>
          </a:p>
          <a:p>
            <a:endParaRPr lang="en-GB" baseline="0" dirty="0"/>
          </a:p>
          <a:p>
            <a:r>
              <a:rPr lang="en-GB" dirty="0"/>
              <a:t>https://www.slideshare.net/theabstinenceclinic/drug-misuseinfographic</a:t>
            </a:r>
          </a:p>
        </p:txBody>
      </p:sp>
      <p:sp>
        <p:nvSpPr>
          <p:cNvPr id="4" name="Slide Number Placeholder 3"/>
          <p:cNvSpPr>
            <a:spLocks noGrp="1"/>
          </p:cNvSpPr>
          <p:nvPr>
            <p:ph type="sldNum" sz="quarter" idx="10"/>
          </p:nvPr>
        </p:nvSpPr>
        <p:spPr/>
        <p:txBody>
          <a:bodyPr/>
          <a:lstStyle/>
          <a:p>
            <a:fld id="{D1323D7B-10F6-4F41-9FEC-B19AD7A94815}" type="slidenum">
              <a:rPr lang="en-GB" smtClean="0"/>
              <a:pPr/>
              <a:t>3</a:t>
            </a:fld>
            <a:endParaRPr lang="en-GB"/>
          </a:p>
        </p:txBody>
      </p:sp>
    </p:spTree>
    <p:extLst>
      <p:ext uri="{BB962C8B-B14F-4D97-AF65-F5344CB8AC3E}">
        <p14:creationId xmlns:p14="http://schemas.microsoft.com/office/powerpoint/2010/main" val="20534344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http://www.uhs.nhs.uk/HealthProfessionals/Clinical-law-updates/Whatismeantbyavulnerableadult.aspx</a:t>
            </a:r>
          </a:p>
        </p:txBody>
      </p:sp>
      <p:sp>
        <p:nvSpPr>
          <p:cNvPr id="4" name="Slide Number Placeholder 3"/>
          <p:cNvSpPr>
            <a:spLocks noGrp="1"/>
          </p:cNvSpPr>
          <p:nvPr>
            <p:ph type="sldNum" sz="quarter" idx="10"/>
          </p:nvPr>
        </p:nvSpPr>
        <p:spPr/>
        <p:txBody>
          <a:bodyPr/>
          <a:lstStyle/>
          <a:p>
            <a:fld id="{D1323D7B-10F6-4F41-9FEC-B19AD7A94815}" type="slidenum">
              <a:rPr lang="en-GB" smtClean="0"/>
              <a:pPr/>
              <a:t>4</a:t>
            </a:fld>
            <a:endParaRPr lang="en-GB"/>
          </a:p>
        </p:txBody>
      </p:sp>
    </p:spTree>
    <p:extLst>
      <p:ext uri="{BB962C8B-B14F-4D97-AF65-F5344CB8AC3E}">
        <p14:creationId xmlns:p14="http://schemas.microsoft.com/office/powerpoint/2010/main" val="4866477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Being hard to reach makes its harder for people to get through to them, this often results in </a:t>
            </a:r>
            <a:r>
              <a:rPr lang="en-GB" dirty="0" smtClean="0"/>
              <a:t>stereo-typing </a:t>
            </a:r>
            <a:r>
              <a:rPr lang="en-GB" dirty="0"/>
              <a:t>,and individuals </a:t>
            </a:r>
            <a:r>
              <a:rPr lang="en-GB" baseline="0" dirty="0"/>
              <a:t>being prejudice.</a:t>
            </a:r>
          </a:p>
          <a:p>
            <a:r>
              <a:rPr lang="en-GB" baseline="0" dirty="0"/>
              <a:t>Some services may have a stereo-type attitude that they have met one drug user or alcoholic, that they have met them all. </a:t>
            </a:r>
          </a:p>
          <a:p>
            <a:endParaRPr lang="en-GB" dirty="0"/>
          </a:p>
        </p:txBody>
      </p:sp>
      <p:sp>
        <p:nvSpPr>
          <p:cNvPr id="4" name="Slide Number Placeholder 3"/>
          <p:cNvSpPr>
            <a:spLocks noGrp="1"/>
          </p:cNvSpPr>
          <p:nvPr>
            <p:ph type="sldNum" sz="quarter" idx="10"/>
          </p:nvPr>
        </p:nvSpPr>
        <p:spPr/>
        <p:txBody>
          <a:bodyPr/>
          <a:lstStyle/>
          <a:p>
            <a:fld id="{D1323D7B-10F6-4F41-9FEC-B19AD7A94815}" type="slidenum">
              <a:rPr lang="en-GB" smtClean="0"/>
              <a:pPr/>
              <a:t>5</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Exploitation could be</a:t>
            </a:r>
            <a:r>
              <a:rPr lang="en-GB" baseline="0" dirty="0"/>
              <a:t> that a drug abuser has no money to purchase more drugs or needs to pay a debt off for any previous drugs they have had, they could be put in a situation where they are sexually exploited or the fact that they have no money for food </a:t>
            </a:r>
          </a:p>
          <a:p>
            <a:endParaRPr lang="en-GB" baseline="0" dirty="0"/>
          </a:p>
          <a:p>
            <a:r>
              <a:rPr lang="en-GB" baseline="0" dirty="0" err="1"/>
              <a:t>Drugwise</a:t>
            </a:r>
            <a:r>
              <a:rPr lang="en-GB" baseline="0" dirty="0"/>
              <a:t> – accessed 17/02/2018</a:t>
            </a:r>
            <a:endParaRPr lang="en-GB" dirty="0"/>
          </a:p>
        </p:txBody>
      </p:sp>
      <p:sp>
        <p:nvSpPr>
          <p:cNvPr id="4" name="Slide Number Placeholder 3"/>
          <p:cNvSpPr>
            <a:spLocks noGrp="1"/>
          </p:cNvSpPr>
          <p:nvPr>
            <p:ph type="sldNum" sz="quarter" idx="10"/>
          </p:nvPr>
        </p:nvSpPr>
        <p:spPr/>
        <p:txBody>
          <a:bodyPr/>
          <a:lstStyle/>
          <a:p>
            <a:fld id="{D1323D7B-10F6-4F41-9FEC-B19AD7A94815}" type="slidenum">
              <a:rPr lang="en-GB" smtClean="0"/>
              <a:pPr/>
              <a:t>6</a:t>
            </a:fld>
            <a:endParaRPr lang="en-GB"/>
          </a:p>
        </p:txBody>
      </p:sp>
    </p:spTree>
    <p:extLst>
      <p:ext uri="{BB962C8B-B14F-4D97-AF65-F5344CB8AC3E}">
        <p14:creationId xmlns:p14="http://schemas.microsoft.com/office/powerpoint/2010/main" val="32893162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“The labelling</a:t>
            </a:r>
            <a:r>
              <a:rPr lang="en-GB" baseline="0" dirty="0"/>
              <a:t> theory was created by Howard Becker in 1963. the Labelling theory takes the view that people become criminals when they accept the label as a personal identity.”</a:t>
            </a:r>
            <a:endParaRPr lang="en-GB" dirty="0"/>
          </a:p>
        </p:txBody>
      </p:sp>
      <p:sp>
        <p:nvSpPr>
          <p:cNvPr id="4" name="Slide Number Placeholder 3"/>
          <p:cNvSpPr>
            <a:spLocks noGrp="1"/>
          </p:cNvSpPr>
          <p:nvPr>
            <p:ph type="sldNum" sz="quarter" idx="10"/>
          </p:nvPr>
        </p:nvSpPr>
        <p:spPr/>
        <p:txBody>
          <a:bodyPr/>
          <a:lstStyle/>
          <a:p>
            <a:fld id="{D1323D7B-10F6-4F41-9FEC-B19AD7A94815}" type="slidenum">
              <a:rPr lang="en-GB" smtClean="0"/>
              <a:pPr/>
              <a:t>7</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From what</a:t>
            </a:r>
            <a:r>
              <a:rPr lang="en-GB" baseline="0" dirty="0"/>
              <a:t> we have already discussed, the most obvious strategies for me are education and training, therapy and work shop sessions</a:t>
            </a:r>
            <a:endParaRPr lang="en-GB" dirty="0"/>
          </a:p>
        </p:txBody>
      </p:sp>
      <p:sp>
        <p:nvSpPr>
          <p:cNvPr id="4" name="Slide Number Placeholder 3"/>
          <p:cNvSpPr>
            <a:spLocks noGrp="1"/>
          </p:cNvSpPr>
          <p:nvPr>
            <p:ph type="sldNum" sz="quarter" idx="10"/>
          </p:nvPr>
        </p:nvSpPr>
        <p:spPr/>
        <p:txBody>
          <a:bodyPr/>
          <a:lstStyle/>
          <a:p>
            <a:fld id="{D1323D7B-10F6-4F41-9FEC-B19AD7A94815}" type="slidenum">
              <a:rPr lang="en-GB" smtClean="0"/>
              <a:pPr/>
              <a:t>8</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Published</a:t>
            </a:r>
            <a:r>
              <a:rPr lang="en-GB" baseline="0" dirty="0"/>
              <a:t> 2017 </a:t>
            </a:r>
            <a:r>
              <a:rPr lang="en-GB" baseline="0" dirty="0" smtClean="0"/>
              <a:t>www.gov.uk: </a:t>
            </a:r>
            <a:r>
              <a:rPr lang="en-GB" i="1" baseline="0" dirty="0" smtClean="0"/>
              <a:t>2017 Drug </a:t>
            </a:r>
            <a:r>
              <a:rPr lang="en-GB" i="1" baseline="0" dirty="0" err="1" smtClean="0"/>
              <a:t>stratergy</a:t>
            </a:r>
            <a:r>
              <a:rPr lang="en-GB" i="1" baseline="0" dirty="0" smtClean="0"/>
              <a:t> </a:t>
            </a:r>
            <a:r>
              <a:rPr lang="en-GB" baseline="0" dirty="0"/>
              <a:t>accessed 17/02/18 </a:t>
            </a:r>
            <a:endParaRPr lang="en-GB" dirty="0">
              <a:solidFill>
                <a:srgbClr val="C00000"/>
              </a:solidFill>
            </a:endParaRPr>
          </a:p>
        </p:txBody>
      </p:sp>
      <p:sp>
        <p:nvSpPr>
          <p:cNvPr id="4" name="Slide Number Placeholder 3"/>
          <p:cNvSpPr>
            <a:spLocks noGrp="1"/>
          </p:cNvSpPr>
          <p:nvPr>
            <p:ph type="sldNum" sz="quarter" idx="10"/>
          </p:nvPr>
        </p:nvSpPr>
        <p:spPr/>
        <p:txBody>
          <a:bodyPr/>
          <a:lstStyle/>
          <a:p>
            <a:fld id="{D1323D7B-10F6-4F41-9FEC-B19AD7A94815}" type="slidenum">
              <a:rPr lang="en-GB" smtClean="0"/>
              <a:pPr/>
              <a:t>9</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According to drugrehab.</a:t>
            </a:r>
            <a:r>
              <a:rPr lang="en-GB" baseline="0" dirty="0"/>
              <a:t>org the social learning theory suggests that ones environment causes one’s behaviour an sadly we do not just learn from the positive influences of people whom we admire, and that the negative influences throughout our lives  have the capacity to shape us too. </a:t>
            </a:r>
          </a:p>
          <a:p>
            <a:r>
              <a:rPr lang="en-GB" baseline="0" dirty="0"/>
              <a:t>The old </a:t>
            </a:r>
            <a:r>
              <a:rPr lang="en-GB" baseline="0" dirty="0" err="1"/>
              <a:t>cliche</a:t>
            </a:r>
            <a:r>
              <a:rPr lang="en-GB" baseline="0" dirty="0"/>
              <a:t> “ do as I say and not as I do” doesn’t always hold, especially when it comes to substance misuse. For addiction specialists One of the oldest debates in psychology, nature versus nurture.</a:t>
            </a:r>
            <a:endParaRPr lang="en-GB" dirty="0"/>
          </a:p>
          <a:p>
            <a:endParaRPr lang="en-GB" dirty="0"/>
          </a:p>
          <a:p>
            <a:endParaRPr lang="en-GB" dirty="0"/>
          </a:p>
          <a:p>
            <a:r>
              <a:rPr lang="en-GB" dirty="0"/>
              <a:t>http://www.drugrehab.org/social-learning-theory-slt-addiction-treatment/</a:t>
            </a:r>
          </a:p>
          <a:p>
            <a:r>
              <a:rPr lang="en-GB" dirty="0"/>
              <a:t>Accessed 17/02/18 15.54</a:t>
            </a:r>
          </a:p>
        </p:txBody>
      </p:sp>
      <p:sp>
        <p:nvSpPr>
          <p:cNvPr id="4" name="Slide Number Placeholder 3"/>
          <p:cNvSpPr>
            <a:spLocks noGrp="1"/>
          </p:cNvSpPr>
          <p:nvPr>
            <p:ph type="sldNum" sz="quarter" idx="10"/>
          </p:nvPr>
        </p:nvSpPr>
        <p:spPr/>
        <p:txBody>
          <a:bodyPr/>
          <a:lstStyle/>
          <a:p>
            <a:fld id="{D1323D7B-10F6-4F41-9FEC-B19AD7A94815}" type="slidenum">
              <a:rPr lang="en-GB" smtClean="0"/>
              <a:pPr/>
              <a:t>10</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DDAS is in</a:t>
            </a:r>
            <a:r>
              <a:rPr lang="en-GB" baseline="0" dirty="0"/>
              <a:t> partnership with kaleidoscope project . Kaleidoscopeproject.org.uk</a:t>
            </a:r>
          </a:p>
          <a:p>
            <a:endParaRPr lang="en-GB" baseline="0" dirty="0"/>
          </a:p>
          <a:p>
            <a:r>
              <a:rPr lang="en-GB" baseline="0" dirty="0"/>
              <a:t>Training offered by drug aid ranges from dependence, addiction and recovery to alcohol awareness to substance misuse and mental health</a:t>
            </a:r>
            <a:endParaRPr lang="en-GB" dirty="0"/>
          </a:p>
        </p:txBody>
      </p:sp>
      <p:sp>
        <p:nvSpPr>
          <p:cNvPr id="4" name="Slide Number Placeholder 3"/>
          <p:cNvSpPr>
            <a:spLocks noGrp="1"/>
          </p:cNvSpPr>
          <p:nvPr>
            <p:ph type="sldNum" sz="quarter" idx="10"/>
          </p:nvPr>
        </p:nvSpPr>
        <p:spPr/>
        <p:txBody>
          <a:bodyPr/>
          <a:lstStyle/>
          <a:p>
            <a:fld id="{D1323D7B-10F6-4F41-9FEC-B19AD7A94815}" type="slidenum">
              <a:rPr lang="en-GB" smtClean="0"/>
              <a:pPr/>
              <a:t>11</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323D7B-10F6-4F41-9FEC-B19AD7A94815}" type="slidenum">
              <a:rPr lang="en-GB" smtClean="0"/>
              <a:pPr/>
              <a:t>12</a:t>
            </a:fld>
            <a:endParaRPr lang="en-GB"/>
          </a:p>
        </p:txBody>
      </p:sp>
    </p:spTree>
    <p:extLst>
      <p:ext uri="{BB962C8B-B14F-4D97-AF65-F5344CB8AC3E}">
        <p14:creationId xmlns:p14="http://schemas.microsoft.com/office/powerpoint/2010/main" val="33439390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4BE6F05A-436A-43D3-BB5C-1F0D487250CF}" type="datetimeFigureOut">
              <a:rPr lang="en-GB" smtClean="0"/>
              <a:pPr/>
              <a:t>15/03/2018</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4146157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E6F05A-436A-43D3-BB5C-1F0D487250CF}" type="datetimeFigureOut">
              <a:rPr lang="en-GB" smtClean="0"/>
              <a:pPr/>
              <a:t>15/03/2018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4164777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BE6F05A-436A-43D3-BB5C-1F0D487250CF}" type="datetimeFigureOut">
              <a:rPr lang="en-GB" smtClean="0"/>
              <a:pPr/>
              <a:t>15/03/2018</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1836409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BE6F05A-436A-43D3-BB5C-1F0D487250CF}" type="datetimeFigureOut">
              <a:rPr lang="en-GB" smtClean="0"/>
              <a:pPr/>
              <a:t>15/03/2018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36030784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BE6F05A-436A-43D3-BB5C-1F0D487250CF}" type="datetimeFigureOut">
              <a:rPr lang="en-GB" smtClean="0"/>
              <a:pPr/>
              <a:t>15/03/2018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29970241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BE6F05A-436A-43D3-BB5C-1F0D487250CF}" type="datetimeFigureOut">
              <a:rPr lang="en-GB" smtClean="0"/>
              <a:pPr/>
              <a:t>15/03/2018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4195798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E6F05A-436A-43D3-BB5C-1F0D487250CF}" type="datetimeFigureOut">
              <a:rPr lang="en-GB" smtClean="0"/>
              <a:pPr/>
              <a:t>15/03/2018</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3832720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BE6F05A-436A-43D3-BB5C-1F0D487250CF}" type="datetimeFigureOut">
              <a:rPr lang="en-GB" smtClean="0"/>
              <a:pPr/>
              <a:t>15/03/2018</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3893291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BE6F05A-436A-43D3-BB5C-1F0D487250CF}" type="datetimeFigureOut">
              <a:rPr lang="en-GB" smtClean="0"/>
              <a:pPr/>
              <a:t>15/03/2018</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3018705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BE6F05A-436A-43D3-BB5C-1F0D487250CF}" type="datetimeFigureOut">
              <a:rPr lang="en-GB" smtClean="0"/>
              <a:pPr/>
              <a:t>15/03/2018</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1340160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BE6F05A-436A-43D3-BB5C-1F0D487250CF}" type="datetimeFigureOut">
              <a:rPr lang="en-GB" smtClean="0"/>
              <a:pPr/>
              <a:t>15/03/2018</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19308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BE6F05A-436A-43D3-BB5C-1F0D487250CF}" type="datetimeFigureOut">
              <a:rPr lang="en-GB" smtClean="0"/>
              <a:pPr/>
              <a:t>15/03/2018</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29892518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BE6F05A-436A-43D3-BB5C-1F0D487250CF}" type="datetimeFigureOut">
              <a:rPr lang="en-GB" smtClean="0"/>
              <a:pPr/>
              <a:t>15/03/2018</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28481302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BE6F05A-436A-43D3-BB5C-1F0D487250CF}" type="datetimeFigureOut">
              <a:rPr lang="en-GB" smtClean="0"/>
              <a:pPr/>
              <a:t>15/03/2018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3178752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BE6F05A-436A-43D3-BB5C-1F0D487250CF}" type="datetimeFigureOut">
              <a:rPr lang="en-GB" smtClean="0"/>
              <a:pPr/>
              <a:t>15/03/2018</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20427424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4BE6F05A-436A-43D3-BB5C-1F0D487250CF}" type="datetimeFigureOut">
              <a:rPr lang="en-GB" smtClean="0"/>
              <a:pPr/>
              <a:t>15/03/2018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37985664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4BE6F05A-436A-43D3-BB5C-1F0D487250CF}" type="datetimeFigureOut">
              <a:rPr lang="en-GB" smtClean="0"/>
              <a:pPr/>
              <a:t>15/03/2018</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206E97E-8C95-4AE9-87F6-08D565B363D4}" type="slidenum">
              <a:rPr lang="en-GB" smtClean="0"/>
              <a:pPr/>
              <a:t>‹#›</a:t>
            </a:fld>
            <a:endParaRPr lang="en-GB"/>
          </a:p>
        </p:txBody>
      </p:sp>
    </p:spTree>
    <p:extLst>
      <p:ext uri="{BB962C8B-B14F-4D97-AF65-F5344CB8AC3E}">
        <p14:creationId xmlns:p14="http://schemas.microsoft.com/office/powerpoint/2010/main" val="2758187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cstate="print">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4BE6F05A-436A-43D3-BB5C-1F0D487250CF}" type="datetimeFigureOut">
              <a:rPr lang="en-GB" smtClean="0"/>
              <a:pPr/>
              <a:t>15/03/2018</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2206E97E-8C95-4AE9-87F6-08D565B363D4}" type="slidenum">
              <a:rPr lang="en-GB" smtClean="0"/>
              <a:pPr/>
              <a:t>‹#›</a:t>
            </a:fld>
            <a:endParaRPr lang="en-GB"/>
          </a:p>
        </p:txBody>
      </p:sp>
    </p:spTree>
    <p:extLst>
      <p:ext uri="{BB962C8B-B14F-4D97-AF65-F5344CB8AC3E}">
        <p14:creationId xmlns:p14="http://schemas.microsoft.com/office/powerpoint/2010/main" val="42588472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www.drugrehab.org/social-learning-theory-slt-addiction-treatment/" TargetMode="External"/><Relationship Id="rId3" Type="http://schemas.openxmlformats.org/officeDocument/2006/relationships/hyperlink" Target="https://www.drugrehab.us/news/is-prescription-drug-misuse-abuse/" TargetMode="External"/><Relationship Id="rId7" Type="http://schemas.openxmlformats.org/officeDocument/2006/relationships/hyperlink" Target="https://www.gov.uk/government/uploads/system/uploads/attachment_data/file/628148/Drug_strategy_2017.PDF"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www.drugwise.org.uk/how-much-crime-is-drug-related/" TargetMode="External"/><Relationship Id="rId5" Type="http://schemas.openxmlformats.org/officeDocument/2006/relationships/hyperlink" Target="http://www.kaleidoscopeproject.org.uk/our-services/ddas/" TargetMode="External"/><Relationship Id="rId4" Type="http://schemas.openxmlformats.org/officeDocument/2006/relationships/hyperlink" Target="https://www.addaction.org.uk/"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2"/>
        </a:solidFill>
        <a:effectLst/>
      </p:bgPr>
    </p:bg>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534261571"/>
              </p:ext>
            </p:extLst>
          </p:nvPr>
        </p:nvGraphicFramePr>
        <p:xfrm>
          <a:off x="548640" y="304800"/>
          <a:ext cx="11054080" cy="5886101"/>
        </p:xfrm>
        <a:graphic>
          <a:graphicData uri="http://schemas.openxmlformats.org/drawingml/2006/table">
            <a:tbl>
              <a:tblPr firstRow="1" firstCol="1" lastRow="1" lastCol="1" bandRow="1" bandCol="1">
                <a:tableStyleId>{5C22544A-7EE6-4342-B048-85BDC9FD1C3A}</a:tableStyleId>
              </a:tblPr>
              <a:tblGrid>
                <a:gridCol w="4954122">
                  <a:extLst>
                    <a:ext uri="{9D8B030D-6E8A-4147-A177-3AD203B41FA5}">
                      <a16:colId xmlns:a16="http://schemas.microsoft.com/office/drawing/2014/main" val="136500746"/>
                    </a:ext>
                  </a:extLst>
                </a:gridCol>
                <a:gridCol w="6099958">
                  <a:extLst>
                    <a:ext uri="{9D8B030D-6E8A-4147-A177-3AD203B41FA5}">
                      <a16:colId xmlns:a16="http://schemas.microsoft.com/office/drawing/2014/main" val="2258767583"/>
                    </a:ext>
                  </a:extLst>
                </a:gridCol>
              </a:tblGrid>
              <a:tr h="1442901">
                <a:tc gridSpan="2">
                  <a:txBody>
                    <a:bodyPr/>
                    <a:lstStyle/>
                    <a:p>
                      <a:pPr algn="l">
                        <a:lnSpc>
                          <a:spcPct val="115000"/>
                        </a:lnSpc>
                        <a:spcAft>
                          <a:spcPts val="1000"/>
                        </a:spcAft>
                      </a:pPr>
                      <a:r>
                        <a:rPr lang="en-GB" sz="1100" dirty="0">
                          <a:solidFill>
                            <a:schemeClr val="tx1"/>
                          </a:solidFill>
                          <a:effectLst/>
                        </a:rPr>
                        <a:t>Personal Evaluation – to support your academic progress, we are interested to read your own assessment of this work as a measure of your own effort and in order that we may comment on your strengths and weaknesses.</a:t>
                      </a:r>
                    </a:p>
                    <a:p>
                      <a:pPr algn="ctr">
                        <a:lnSpc>
                          <a:spcPct val="115000"/>
                        </a:lnSpc>
                        <a:spcAft>
                          <a:spcPts val="1000"/>
                        </a:spcAft>
                      </a:pPr>
                      <a:r>
                        <a:rPr lang="en-GB" sz="1100" u="sng" dirty="0">
                          <a:solidFill>
                            <a:schemeClr val="tx1"/>
                          </a:solidFill>
                          <a:effectLst/>
                        </a:rPr>
                        <a:t>Please ensure you complete </a:t>
                      </a:r>
                      <a:r>
                        <a:rPr lang="en-GB" sz="1100" u="sng" dirty="0" err="1" smtClean="0">
                          <a:solidFill>
                            <a:schemeClr val="tx1"/>
                          </a:solidFill>
                          <a:effectLst/>
                        </a:rPr>
                        <a:t>tIhis</a:t>
                      </a:r>
                      <a:r>
                        <a:rPr lang="en-GB" sz="1100" u="sng" dirty="0" smtClean="0">
                          <a:solidFill>
                            <a:schemeClr val="tx1"/>
                          </a:solidFill>
                          <a:effectLst/>
                        </a:rPr>
                        <a:t> </a:t>
                      </a:r>
                      <a:r>
                        <a:rPr lang="en-GB" sz="1100" u="sng" dirty="0">
                          <a:solidFill>
                            <a:schemeClr val="tx1"/>
                          </a:solidFill>
                          <a:effectLst/>
                        </a:rPr>
                        <a:t>assessment before submitting your work.</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7605" marR="67605" marT="0" marB="0">
                    <a:solidFill>
                      <a:schemeClr val="bg1"/>
                    </a:solidFill>
                  </a:tcPr>
                </a:tc>
                <a:tc hMerge="1">
                  <a:txBody>
                    <a:bodyPr/>
                    <a:lstStyle/>
                    <a:p>
                      <a:endParaRPr lang="en-GB"/>
                    </a:p>
                  </a:txBody>
                  <a:tcPr/>
                </a:tc>
                <a:extLst>
                  <a:ext uri="{0D108BD9-81ED-4DB2-BD59-A6C34878D82A}">
                    <a16:rowId xmlns:a16="http://schemas.microsoft.com/office/drawing/2014/main" val="2234412408"/>
                  </a:ext>
                </a:extLst>
              </a:tr>
              <a:tr h="1442901">
                <a:tc>
                  <a:txBody>
                    <a:bodyPr/>
                    <a:lstStyle/>
                    <a:p>
                      <a:pPr algn="l">
                        <a:lnSpc>
                          <a:spcPct val="115000"/>
                        </a:lnSpc>
                        <a:spcAft>
                          <a:spcPts val="1000"/>
                        </a:spcAft>
                      </a:pPr>
                      <a:r>
                        <a:rPr lang="en-GB" sz="1100" dirty="0">
                          <a:solidFill>
                            <a:schemeClr val="tx1"/>
                          </a:solidFill>
                          <a:effectLst/>
                        </a:rPr>
                        <a:t>What do you consider are the best aspects of this piece of work?    </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7605" marR="67605" marT="0" marB="0">
                    <a:solidFill>
                      <a:schemeClr val="bg1"/>
                    </a:solidFill>
                  </a:tcPr>
                </a:tc>
                <a:tc>
                  <a:txBody>
                    <a:bodyPr/>
                    <a:lstStyle/>
                    <a:p>
                      <a:pPr algn="l">
                        <a:lnSpc>
                          <a:spcPct val="115000"/>
                        </a:lnSpc>
                        <a:spcAft>
                          <a:spcPts val="1000"/>
                        </a:spcAft>
                      </a:pPr>
                      <a:r>
                        <a:rPr lang="en-GB" sz="1100" dirty="0">
                          <a:solidFill>
                            <a:schemeClr val="tx1"/>
                          </a:solidFill>
                          <a:effectLst/>
                        </a:rPr>
                        <a:t> </a:t>
                      </a:r>
                      <a:r>
                        <a:rPr lang="en-GB" sz="1100" dirty="0" smtClean="0">
                          <a:solidFill>
                            <a:schemeClr val="tx1"/>
                          </a:solidFill>
                          <a:effectLst/>
                        </a:rPr>
                        <a:t>I feel that my best aspect</a:t>
                      </a:r>
                      <a:r>
                        <a:rPr lang="en-GB" sz="1100" baseline="0" dirty="0" smtClean="0">
                          <a:solidFill>
                            <a:schemeClr val="tx1"/>
                          </a:solidFill>
                          <a:effectLst/>
                        </a:rPr>
                        <a:t> of my work was the content, I found it very enjoyable.</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7605" marR="67605" marT="0" marB="0">
                    <a:solidFill>
                      <a:schemeClr val="bg1"/>
                    </a:solidFill>
                  </a:tcPr>
                </a:tc>
                <a:extLst>
                  <a:ext uri="{0D108BD9-81ED-4DB2-BD59-A6C34878D82A}">
                    <a16:rowId xmlns:a16="http://schemas.microsoft.com/office/drawing/2014/main" val="3548115017"/>
                  </a:ext>
                </a:extLst>
              </a:tr>
              <a:tr h="929078">
                <a:tc>
                  <a:txBody>
                    <a:bodyPr/>
                    <a:lstStyle/>
                    <a:p>
                      <a:pPr algn="l">
                        <a:lnSpc>
                          <a:spcPct val="115000"/>
                        </a:lnSpc>
                        <a:spcAft>
                          <a:spcPts val="1000"/>
                        </a:spcAft>
                      </a:pPr>
                      <a:r>
                        <a:rPr lang="en-GB" sz="1100" dirty="0">
                          <a:solidFill>
                            <a:schemeClr val="tx1"/>
                          </a:solidFill>
                          <a:effectLst/>
                        </a:rPr>
                        <a:t>Which aspects do you consider could have been improved in this piece of work?</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7605" marR="67605" marT="0" marB="0">
                    <a:solidFill>
                      <a:schemeClr val="bg1"/>
                    </a:solidFill>
                  </a:tcPr>
                </a:tc>
                <a:tc>
                  <a:txBody>
                    <a:bodyPr/>
                    <a:lstStyle/>
                    <a:p>
                      <a:pPr algn="l">
                        <a:lnSpc>
                          <a:spcPct val="115000"/>
                        </a:lnSpc>
                        <a:spcAft>
                          <a:spcPts val="1000"/>
                        </a:spcAft>
                      </a:pPr>
                      <a:r>
                        <a:rPr lang="en-GB" sz="1100" dirty="0" smtClean="0">
                          <a:solidFill>
                            <a:schemeClr val="tx1"/>
                          </a:solidFill>
                          <a:effectLst/>
                        </a:rPr>
                        <a:t>I could have included more books.</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7605" marR="67605" marT="0" marB="0">
                    <a:solidFill>
                      <a:schemeClr val="bg1"/>
                    </a:solidFill>
                  </a:tcPr>
                </a:tc>
                <a:extLst>
                  <a:ext uri="{0D108BD9-81ED-4DB2-BD59-A6C34878D82A}">
                    <a16:rowId xmlns:a16="http://schemas.microsoft.com/office/drawing/2014/main" val="299757767"/>
                  </a:ext>
                </a:extLst>
              </a:tr>
              <a:tr h="2071221">
                <a:tc>
                  <a:txBody>
                    <a:bodyPr/>
                    <a:lstStyle/>
                    <a:p>
                      <a:pPr algn="l">
                        <a:lnSpc>
                          <a:spcPct val="115000"/>
                        </a:lnSpc>
                        <a:spcAft>
                          <a:spcPts val="1000"/>
                        </a:spcAft>
                      </a:pPr>
                      <a:r>
                        <a:rPr lang="en-GB" sz="1100" dirty="0">
                          <a:solidFill>
                            <a:schemeClr val="tx1"/>
                          </a:solidFill>
                          <a:effectLst/>
                        </a:rPr>
                        <a:t>What have you found most satisfying whilst undertaking this submission?</a:t>
                      </a:r>
                      <a:endParaRPr lang="en-GB"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7605" marR="67605" marT="0" marB="0">
                    <a:solidFill>
                      <a:schemeClr val="bg1"/>
                    </a:solidFill>
                  </a:tcPr>
                </a:tc>
                <a:tc>
                  <a:txBody>
                    <a:bodyPr/>
                    <a:lstStyle/>
                    <a:p>
                      <a:pPr algn="l">
                        <a:lnSpc>
                          <a:spcPct val="115000"/>
                        </a:lnSpc>
                        <a:spcAft>
                          <a:spcPts val="1000"/>
                        </a:spcAft>
                      </a:pPr>
                      <a:r>
                        <a:rPr lang="en-GB" sz="1100" dirty="0">
                          <a:solidFill>
                            <a:schemeClr val="tx1"/>
                          </a:solidFill>
                          <a:effectLst/>
                        </a:rPr>
                        <a:t>As I have enjoyed researching for </a:t>
                      </a:r>
                      <a:r>
                        <a:rPr lang="en-GB" sz="1100" dirty="0" smtClean="0">
                          <a:solidFill>
                            <a:schemeClr val="tx1"/>
                          </a:solidFill>
                          <a:effectLst/>
                        </a:rPr>
                        <a:t>this</a:t>
                      </a:r>
                      <a:r>
                        <a:rPr lang="en-GB" sz="1100" baseline="0" dirty="0" smtClean="0">
                          <a:solidFill>
                            <a:schemeClr val="tx1"/>
                          </a:solidFill>
                          <a:effectLst/>
                        </a:rPr>
                        <a:t> presentation.</a:t>
                      </a:r>
                      <a:r>
                        <a:rPr lang="en-GB" sz="1100" dirty="0" smtClean="0">
                          <a:solidFill>
                            <a:schemeClr val="tx1"/>
                          </a:solidFill>
                          <a:effectLst/>
                        </a:rPr>
                        <a:t> </a:t>
                      </a:r>
                      <a:r>
                        <a:rPr lang="en-GB" sz="1100" dirty="0">
                          <a:solidFill>
                            <a:schemeClr val="tx1"/>
                          </a:solidFill>
                          <a:effectLst/>
                        </a:rPr>
                        <a:t>it has made it very interesting to put together. The information I have discovered will always be invaluable to me in my future career</a:t>
                      </a:r>
                      <a:r>
                        <a:rPr lang="en-GB" sz="1100" dirty="0" smtClean="0">
                          <a:solidFill>
                            <a:schemeClr val="tx1"/>
                          </a:solidFill>
                          <a:effectLst/>
                        </a:rPr>
                        <a:t>.</a:t>
                      </a:r>
                      <a:endParaRPr lang="en-GB" sz="1100" dirty="0">
                        <a:solidFill>
                          <a:schemeClr val="tx1"/>
                        </a:solidFill>
                        <a:effectLst/>
                      </a:endParaRPr>
                    </a:p>
                  </a:txBody>
                  <a:tcPr marL="67605" marR="67605" marT="0" marB="0">
                    <a:solidFill>
                      <a:schemeClr val="bg1"/>
                    </a:solidFill>
                  </a:tcPr>
                </a:tc>
                <a:extLst>
                  <a:ext uri="{0D108BD9-81ED-4DB2-BD59-A6C34878D82A}">
                    <a16:rowId xmlns:a16="http://schemas.microsoft.com/office/drawing/2014/main" val="633539945"/>
                  </a:ext>
                </a:extLst>
              </a:tr>
            </a:tbl>
          </a:graphicData>
        </a:graphic>
      </p:graphicFrame>
      <p:cxnSp>
        <p:nvCxnSpPr>
          <p:cNvPr id="9" name="Straight Connector 8"/>
          <p:cNvCxnSpPr/>
          <p:nvPr/>
        </p:nvCxnSpPr>
        <p:spPr>
          <a:xfrm flipV="1">
            <a:off x="548640" y="1442720"/>
            <a:ext cx="11074400" cy="609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5323840" y="1473200"/>
            <a:ext cx="20320" cy="46872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548640" y="2641600"/>
            <a:ext cx="11054080" cy="203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1358880" y="2641600"/>
            <a:ext cx="0" cy="8128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548640" y="3881120"/>
            <a:ext cx="11074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92464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Samantha Moon</a:t>
            </a:r>
          </a:p>
        </p:txBody>
      </p:sp>
      <p:sp>
        <p:nvSpPr>
          <p:cNvPr id="3" name="Subtitle 2"/>
          <p:cNvSpPr>
            <a:spLocks noGrp="1"/>
          </p:cNvSpPr>
          <p:nvPr>
            <p:ph type="subTitle" idx="1"/>
          </p:nvPr>
        </p:nvSpPr>
        <p:spPr/>
        <p:txBody>
          <a:bodyPr>
            <a:normAutofit/>
          </a:bodyPr>
          <a:lstStyle/>
          <a:p>
            <a:r>
              <a:rPr lang="en-GB" sz="2400" dirty="0"/>
              <a:t>sjss4001</a:t>
            </a:r>
          </a:p>
        </p:txBody>
      </p:sp>
      <p:pic>
        <p:nvPicPr>
          <p:cNvPr id="4" name="Picture 3">
            <a:extLst>
              <a:ext uri="{FF2B5EF4-FFF2-40B4-BE49-F238E27FC236}">
                <a16:creationId xmlns:a16="http://schemas.microsoft.com/office/drawing/2014/main" id="{A911AB8B-3AD1-45E2-BB2F-3AEBFBC4D381}"/>
              </a:ext>
            </a:extLst>
          </p:cNvPr>
          <p:cNvPicPr>
            <a:picLocks noChangeAspect="1"/>
          </p:cNvPicPr>
          <p:nvPr/>
        </p:nvPicPr>
        <p:blipFill>
          <a:blip r:embed="rId3"/>
          <a:stretch>
            <a:fillRect/>
          </a:stretch>
        </p:blipFill>
        <p:spPr>
          <a:xfrm>
            <a:off x="7991856" y="1304957"/>
            <a:ext cx="2133600" cy="2133600"/>
          </a:xfrm>
          <a:prstGeom prst="rect">
            <a:avLst/>
          </a:prstGeom>
        </p:spPr>
      </p:pic>
      <p:sp>
        <p:nvSpPr>
          <p:cNvPr id="5" name="TextBox 4"/>
          <p:cNvSpPr txBox="1"/>
          <p:nvPr/>
        </p:nvSpPr>
        <p:spPr>
          <a:xfrm>
            <a:off x="7660162" y="3650627"/>
            <a:ext cx="2796988" cy="769441"/>
          </a:xfrm>
          <a:prstGeom prst="rect">
            <a:avLst/>
          </a:prstGeom>
          <a:noFill/>
        </p:spPr>
        <p:txBody>
          <a:bodyPr wrap="square" rtlCol="0">
            <a:spAutoFit/>
          </a:bodyPr>
          <a:lstStyle/>
          <a:p>
            <a:r>
              <a:rPr lang="en-GB" sz="1100" dirty="0" smtClean="0"/>
              <a:t>Image 1: </a:t>
            </a:r>
            <a:r>
              <a:rPr lang="en-GB" sz="1100" dirty="0"/>
              <a:t>https://www.drugrehab.us/news/is-prescription-drug-misuse-abuse/</a:t>
            </a:r>
          </a:p>
          <a:p>
            <a:endParaRPr lang="en-GB" sz="1100" dirty="0"/>
          </a:p>
        </p:txBody>
      </p:sp>
    </p:spTree>
    <p:extLst>
      <p:ext uri="{BB962C8B-B14F-4D97-AF65-F5344CB8AC3E}">
        <p14:creationId xmlns:p14="http://schemas.microsoft.com/office/powerpoint/2010/main" val="6841426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9587" y="2176272"/>
            <a:ext cx="3962493" cy="3666744"/>
          </a:xfrm>
        </p:spPr>
        <p:txBody>
          <a:bodyPr/>
          <a:lstStyle/>
          <a:p>
            <a:r>
              <a:rPr lang="en-GB" sz="2400" dirty="0">
                <a:solidFill>
                  <a:schemeClr val="tx1"/>
                </a:solidFill>
              </a:rPr>
              <a:t>Describe what you consider to be the most effective strategies currently available to support a drugs misuser’s inclusion in society.</a:t>
            </a:r>
          </a:p>
        </p:txBody>
      </p:sp>
      <p:pic>
        <p:nvPicPr>
          <p:cNvPr id="3" name="Picture 2">
            <a:extLst>
              <a:ext uri="{FF2B5EF4-FFF2-40B4-BE49-F238E27FC236}">
                <a16:creationId xmlns:a16="http://schemas.microsoft.com/office/drawing/2014/main" id="{D1382863-B27E-45B6-9720-2684865A4E67}"/>
              </a:ext>
            </a:extLst>
          </p:cNvPr>
          <p:cNvPicPr>
            <a:picLocks noChangeAspect="1"/>
          </p:cNvPicPr>
          <p:nvPr/>
        </p:nvPicPr>
        <p:blipFill rotWithShape="1">
          <a:blip r:embed="rId3"/>
          <a:srcRect r="-3182" b="45838"/>
          <a:stretch/>
        </p:blipFill>
        <p:spPr>
          <a:xfrm>
            <a:off x="7248829" y="2304288"/>
            <a:ext cx="3693584" cy="4078224"/>
          </a:xfrm>
          <a:prstGeom prst="rect">
            <a:avLst/>
          </a:prstGeom>
        </p:spPr>
      </p:pic>
      <p:sp>
        <p:nvSpPr>
          <p:cNvPr id="4" name="TextBox 3"/>
          <p:cNvSpPr txBox="1"/>
          <p:nvPr/>
        </p:nvSpPr>
        <p:spPr>
          <a:xfrm>
            <a:off x="7248829" y="6382512"/>
            <a:ext cx="4279783" cy="677108"/>
          </a:xfrm>
          <a:prstGeom prst="rect">
            <a:avLst/>
          </a:prstGeom>
          <a:noFill/>
        </p:spPr>
        <p:txBody>
          <a:bodyPr wrap="square" rtlCol="0">
            <a:spAutoFit/>
          </a:bodyPr>
          <a:lstStyle/>
          <a:p>
            <a:r>
              <a:rPr lang="en-GB" sz="1000" dirty="0" smtClean="0"/>
              <a:t>Image 2: </a:t>
            </a:r>
            <a:r>
              <a:rPr lang="en-GB" sz="1000" dirty="0"/>
              <a:t>https://www.slideshare.net/theabstinenceclinic/drug-misuseinfographic</a:t>
            </a:r>
          </a:p>
          <a:p>
            <a:endParaRPr lang="en-GB" dirty="0"/>
          </a:p>
        </p:txBody>
      </p:sp>
    </p:spTree>
    <p:extLst>
      <p:ext uri="{BB962C8B-B14F-4D97-AF65-F5344CB8AC3E}">
        <p14:creationId xmlns:p14="http://schemas.microsoft.com/office/powerpoint/2010/main" val="2345833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758515"/>
            <a:ext cx="8761413" cy="980638"/>
          </a:xfrm>
        </p:spPr>
        <p:txBody>
          <a:bodyPr/>
          <a:lstStyle/>
          <a:p>
            <a:r>
              <a:rPr lang="en-GB" dirty="0"/>
              <a:t>A definition of a vulnerable adult</a:t>
            </a:r>
          </a:p>
        </p:txBody>
      </p:sp>
      <p:sp>
        <p:nvSpPr>
          <p:cNvPr id="3" name="Content Placeholder 2"/>
          <p:cNvSpPr>
            <a:spLocks noGrp="1"/>
          </p:cNvSpPr>
          <p:nvPr>
            <p:ph idx="1"/>
          </p:nvPr>
        </p:nvSpPr>
        <p:spPr/>
        <p:txBody>
          <a:bodyPr>
            <a:normAutofit/>
          </a:bodyPr>
          <a:lstStyle/>
          <a:p>
            <a:r>
              <a:rPr lang="en-GB" sz="2400" dirty="0"/>
              <a:t>‘A vulnerable adult is a patient who is or may be for any reason unable to take care of him or herself, or unable to protect him or herself against significant harm or exploitation’.</a:t>
            </a:r>
          </a:p>
          <a:p>
            <a:endParaRPr lang="en-GB" sz="2800" dirty="0"/>
          </a:p>
          <a:p>
            <a:pPr>
              <a:buNone/>
            </a:pPr>
            <a:r>
              <a:rPr lang="en-GB" sz="1200" dirty="0"/>
              <a:t>                                                             </a:t>
            </a:r>
            <a:r>
              <a:rPr lang="en-GB" sz="1200" dirty="0" smtClean="0"/>
              <a:t>                             (</a:t>
            </a:r>
            <a:r>
              <a:rPr lang="en-GB" sz="1200" dirty="0"/>
              <a:t>University Hospital Southampton NHS Foundation </a:t>
            </a:r>
            <a:r>
              <a:rPr lang="en-GB" sz="1200" dirty="0" smtClean="0"/>
              <a:t>Trust</a:t>
            </a:r>
            <a:r>
              <a:rPr lang="en-GB" sz="1200" dirty="0" smtClean="0"/>
              <a:t>,2014)</a:t>
            </a:r>
            <a:endParaRPr lang="en-GB" sz="1200" dirty="0"/>
          </a:p>
        </p:txBody>
      </p:sp>
    </p:spTree>
    <p:extLst>
      <p:ext uri="{BB962C8B-B14F-4D97-AF65-F5344CB8AC3E}">
        <p14:creationId xmlns:p14="http://schemas.microsoft.com/office/powerpoint/2010/main" val="26948092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4954" y="2420471"/>
            <a:ext cx="9122902" cy="4035193"/>
          </a:xfrm>
        </p:spPr>
        <p:txBody>
          <a:bodyPr>
            <a:normAutofit/>
          </a:bodyPr>
          <a:lstStyle/>
          <a:p>
            <a:r>
              <a:rPr lang="en-GB" sz="2400" dirty="0"/>
              <a:t>Most substance misusers are often in denial about having a drug addiction</a:t>
            </a:r>
          </a:p>
          <a:p>
            <a:r>
              <a:rPr lang="en-GB" sz="2400" dirty="0"/>
              <a:t>They become challenging and hard to reach</a:t>
            </a:r>
          </a:p>
          <a:p>
            <a:r>
              <a:rPr lang="en-GB" sz="2400" dirty="0"/>
              <a:t> Becoming hard to reach often  makes them defiant and        criminal </a:t>
            </a:r>
          </a:p>
          <a:p>
            <a:r>
              <a:rPr lang="en-GB" sz="2400" dirty="0"/>
              <a:t>They become labelled as “ Druggies or alcoholics”</a:t>
            </a:r>
          </a:p>
          <a:p>
            <a:r>
              <a:rPr lang="en-GB" sz="2400" dirty="0"/>
              <a:t>They have a stigmatised identity </a:t>
            </a:r>
          </a:p>
          <a:p>
            <a:endParaRPr lang="en-GB" sz="3600" dirty="0"/>
          </a:p>
        </p:txBody>
      </p:sp>
      <p:sp>
        <p:nvSpPr>
          <p:cNvPr id="2" name="TextBox 1"/>
          <p:cNvSpPr txBox="1"/>
          <p:nvPr/>
        </p:nvSpPr>
        <p:spPr>
          <a:xfrm>
            <a:off x="5716405" y="6146030"/>
            <a:ext cx="4665950" cy="369332"/>
          </a:xfrm>
          <a:prstGeom prst="rect">
            <a:avLst/>
          </a:prstGeom>
          <a:noFill/>
        </p:spPr>
        <p:txBody>
          <a:bodyPr wrap="square" rtlCol="0">
            <a:spAutoFit/>
          </a:bodyPr>
          <a:lstStyle/>
          <a:p>
            <a:r>
              <a:rPr lang="en-GB" dirty="0" smtClean="0"/>
              <a:t>Addaction.org.uk, ()</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55811" y="824380"/>
            <a:ext cx="8824913" cy="4159250"/>
          </a:xfrm>
        </p:spPr>
        <p:txBody>
          <a:bodyPr>
            <a:normAutofit fontScale="70000" lnSpcReduction="20000"/>
          </a:bodyPr>
          <a:lstStyle/>
          <a:p>
            <a:r>
              <a:rPr lang="en-GB" sz="3400" dirty="0"/>
              <a:t>Substance Misusers can relate to being vulnerable </a:t>
            </a:r>
          </a:p>
          <a:p>
            <a:r>
              <a:rPr lang="en-GB" sz="3400" dirty="0"/>
              <a:t>They are at risk of exploitation </a:t>
            </a:r>
          </a:p>
          <a:p>
            <a:r>
              <a:rPr lang="en-GB" sz="3400" dirty="0"/>
              <a:t>They may possibly commit crime so that they can eat. This could range from burglary, fraud or shop lifting. </a:t>
            </a:r>
          </a:p>
          <a:p>
            <a:r>
              <a:rPr lang="en-GB" sz="3400" dirty="0"/>
              <a:t>The market value of goods stolen could be between £2-2.5 billion each year. </a:t>
            </a:r>
          </a:p>
          <a:p>
            <a:r>
              <a:rPr lang="en-GB" sz="3400" dirty="0"/>
              <a:t>According to drug wise ‘some research studies show that a lot of acquisitive crime (stealing) is committed by dependant users, trying to pay for their drugs’.  </a:t>
            </a:r>
          </a:p>
          <a:p>
            <a:r>
              <a:rPr lang="en-GB" sz="3400" dirty="0"/>
              <a:t>Although not all  users steal to pay for their substance.             </a:t>
            </a:r>
          </a:p>
          <a:p>
            <a:endParaRPr lang="en-GB" dirty="0"/>
          </a:p>
          <a:p>
            <a:endParaRPr lang="en-GB" dirty="0"/>
          </a:p>
        </p:txBody>
      </p:sp>
      <p:sp>
        <p:nvSpPr>
          <p:cNvPr id="2" name="TextBox 1">
            <a:extLst>
              <a:ext uri="{FF2B5EF4-FFF2-40B4-BE49-F238E27FC236}">
                <a16:creationId xmlns:a16="http://schemas.microsoft.com/office/drawing/2014/main" id="{B18CAEDF-D62A-4014-8A8E-046CFDE15E89}"/>
              </a:ext>
            </a:extLst>
          </p:cNvPr>
          <p:cNvSpPr txBox="1"/>
          <p:nvPr/>
        </p:nvSpPr>
        <p:spPr>
          <a:xfrm>
            <a:off x="7004304" y="5650992"/>
            <a:ext cx="3712464" cy="369332"/>
          </a:xfrm>
          <a:prstGeom prst="rect">
            <a:avLst/>
          </a:prstGeom>
          <a:noFill/>
        </p:spPr>
        <p:txBody>
          <a:bodyPr wrap="square" rtlCol="0">
            <a:spAutoFit/>
          </a:bodyPr>
          <a:lstStyle/>
          <a:p>
            <a:pPr>
              <a:buNone/>
            </a:pPr>
            <a:r>
              <a:rPr lang="en-GB" dirty="0"/>
              <a:t>(drugwise.org.uk, 2017).</a:t>
            </a:r>
          </a:p>
        </p:txBody>
      </p:sp>
    </p:spTree>
    <p:extLst>
      <p:ext uri="{BB962C8B-B14F-4D97-AF65-F5344CB8AC3E}">
        <p14:creationId xmlns:p14="http://schemas.microsoft.com/office/powerpoint/2010/main" val="19403062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Labelling theory....</a:t>
            </a:r>
          </a:p>
        </p:txBody>
      </p:sp>
      <p:sp>
        <p:nvSpPr>
          <p:cNvPr id="3" name="Content Placeholder 2"/>
          <p:cNvSpPr>
            <a:spLocks noGrp="1"/>
          </p:cNvSpPr>
          <p:nvPr>
            <p:ph idx="1"/>
          </p:nvPr>
        </p:nvSpPr>
        <p:spPr/>
        <p:txBody>
          <a:bodyPr>
            <a:noAutofit/>
          </a:bodyPr>
          <a:lstStyle/>
          <a:p>
            <a:r>
              <a:rPr lang="en-GB" sz="2400" dirty="0"/>
              <a:t>Is a theory of how the self-identity and behaviour of individuals may be determined or influenced by the terms used to describe or categorise them.</a:t>
            </a:r>
          </a:p>
          <a:p>
            <a:r>
              <a:rPr lang="en-GB" sz="2400" dirty="0"/>
              <a:t>It holds that defiance is not inherent to an act, but instead focuses on the majority criticising them negatively , labelling those seen as deviant from standard cultural norms</a:t>
            </a:r>
          </a:p>
        </p:txBody>
      </p:sp>
      <p:sp>
        <p:nvSpPr>
          <p:cNvPr id="4" name="TextBox 3"/>
          <p:cNvSpPr txBox="1"/>
          <p:nvPr/>
        </p:nvSpPr>
        <p:spPr>
          <a:xfrm>
            <a:off x="8301318" y="6221506"/>
            <a:ext cx="3065929" cy="369332"/>
          </a:xfrm>
          <a:prstGeom prst="rect">
            <a:avLst/>
          </a:prstGeom>
          <a:noFill/>
        </p:spPr>
        <p:txBody>
          <a:bodyPr wrap="square" rtlCol="0">
            <a:spAutoFit/>
          </a:bodyPr>
          <a:lstStyle/>
          <a:p>
            <a:r>
              <a:rPr lang="en-GB" dirty="0"/>
              <a:t>(Becker, 1963)</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Strategies available  for substance misuse</a:t>
            </a:r>
          </a:p>
        </p:txBody>
      </p:sp>
      <p:sp>
        <p:nvSpPr>
          <p:cNvPr id="3" name="Content Placeholder 2"/>
          <p:cNvSpPr>
            <a:spLocks noGrp="1"/>
          </p:cNvSpPr>
          <p:nvPr>
            <p:ph idx="1"/>
          </p:nvPr>
        </p:nvSpPr>
        <p:spPr>
          <a:xfrm>
            <a:off x="1154954" y="2274316"/>
            <a:ext cx="8825659" cy="3416300"/>
          </a:xfrm>
        </p:spPr>
        <p:txBody>
          <a:bodyPr>
            <a:noAutofit/>
          </a:bodyPr>
          <a:lstStyle/>
          <a:p>
            <a:r>
              <a:rPr lang="en-GB" sz="2400" dirty="0"/>
              <a:t>Training for service providers, to help them better understand issues and to overcome prejudice</a:t>
            </a:r>
          </a:p>
          <a:p>
            <a:r>
              <a:rPr lang="en-GB" sz="2400" dirty="0"/>
              <a:t>Providing a safe place where substance misusers can go without feeling that they are being judged or oppressed</a:t>
            </a:r>
          </a:p>
          <a:p>
            <a:r>
              <a:rPr lang="en-GB" sz="2400" dirty="0"/>
              <a:t>Therapy sessions and workshops, creating positive relationships and educating the individuals about the consequences and impact that the misuse could have on them.</a:t>
            </a:r>
          </a:p>
          <a:p>
            <a:r>
              <a:rPr lang="en-GB" sz="2400" dirty="0"/>
              <a:t>Changing friends and associates in that particular circle to prevent relapse.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HM Government Drug Strategy</a:t>
            </a:r>
          </a:p>
        </p:txBody>
      </p:sp>
      <p:sp>
        <p:nvSpPr>
          <p:cNvPr id="3" name="Content Placeholder 2"/>
          <p:cNvSpPr>
            <a:spLocks noGrp="1"/>
          </p:cNvSpPr>
          <p:nvPr>
            <p:ph idx="1"/>
          </p:nvPr>
        </p:nvSpPr>
        <p:spPr>
          <a:xfrm>
            <a:off x="1135904" y="2374900"/>
            <a:ext cx="8761413" cy="4064000"/>
          </a:xfrm>
        </p:spPr>
        <p:txBody>
          <a:bodyPr>
            <a:noAutofit/>
          </a:bodyPr>
          <a:lstStyle/>
          <a:p>
            <a:r>
              <a:rPr lang="en-GB" sz="2400" dirty="0"/>
              <a:t>In 2010 we set out a clear and balanced approach to tackle substance misuse.</a:t>
            </a:r>
          </a:p>
          <a:p>
            <a:r>
              <a:rPr lang="en-GB" sz="2400" dirty="0"/>
              <a:t>We put local communities at the heart of public health agenda.</a:t>
            </a:r>
          </a:p>
          <a:p>
            <a:r>
              <a:rPr lang="en-GB" sz="2400" dirty="0"/>
              <a:t>HM Government  shifted focus to recovery. Recognising wider support needed to achieve and sustain a life free from drugs and crime.</a:t>
            </a:r>
          </a:p>
          <a:p>
            <a:r>
              <a:rPr lang="en-GB" sz="2400" dirty="0"/>
              <a:t>Acting at the earliest opportunity to prevent people who have mental health conditions from using substances.</a:t>
            </a:r>
          </a:p>
        </p:txBody>
      </p:sp>
      <p:sp>
        <p:nvSpPr>
          <p:cNvPr id="4" name="TextBox 3"/>
          <p:cNvSpPr txBox="1"/>
          <p:nvPr/>
        </p:nvSpPr>
        <p:spPr>
          <a:xfrm>
            <a:off x="6364941" y="6454588"/>
            <a:ext cx="4356847" cy="369332"/>
          </a:xfrm>
          <a:prstGeom prst="rect">
            <a:avLst/>
          </a:prstGeom>
          <a:noFill/>
        </p:spPr>
        <p:txBody>
          <a:bodyPr wrap="square" rtlCol="0">
            <a:spAutoFit/>
          </a:bodyPr>
          <a:lstStyle/>
          <a:p>
            <a:r>
              <a:rPr lang="en-GB" dirty="0" smtClean="0"/>
              <a:t>Gov.uk, (2017)</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social learning theory (SLT)</a:t>
            </a:r>
          </a:p>
        </p:txBody>
      </p:sp>
      <p:sp>
        <p:nvSpPr>
          <p:cNvPr id="3" name="Content Placeholder 2"/>
          <p:cNvSpPr>
            <a:spLocks noGrp="1"/>
          </p:cNvSpPr>
          <p:nvPr>
            <p:ph idx="1"/>
          </p:nvPr>
        </p:nvSpPr>
        <p:spPr/>
        <p:txBody>
          <a:bodyPr/>
          <a:lstStyle/>
          <a:p>
            <a:r>
              <a:rPr lang="en-GB" sz="2400" dirty="0"/>
              <a:t>Addiction is shaped by biological, psychological and social factors. </a:t>
            </a:r>
          </a:p>
          <a:p>
            <a:r>
              <a:rPr lang="en-GB" sz="2400" dirty="0"/>
              <a:t>The social learning theory (SLT) suggests that addiction is rooted in the way we observe and learn from our peers and role models.</a:t>
            </a:r>
          </a:p>
          <a:p>
            <a:r>
              <a:rPr lang="en-GB" sz="2400" dirty="0"/>
              <a:t>Treatment based on this theory can help you to break out of negative thought and behavioural patterns.</a:t>
            </a:r>
          </a:p>
          <a:p>
            <a:endParaRPr lang="en-GB" dirty="0"/>
          </a:p>
        </p:txBody>
      </p:sp>
      <p:sp>
        <p:nvSpPr>
          <p:cNvPr id="4" name="TextBox 3"/>
          <p:cNvSpPr txBox="1"/>
          <p:nvPr/>
        </p:nvSpPr>
        <p:spPr>
          <a:xfrm>
            <a:off x="6474669" y="5650468"/>
            <a:ext cx="4069977" cy="369332"/>
          </a:xfrm>
          <a:prstGeom prst="rect">
            <a:avLst/>
          </a:prstGeom>
          <a:noFill/>
        </p:spPr>
        <p:txBody>
          <a:bodyPr wrap="square" rtlCol="0">
            <a:spAutoFit/>
          </a:bodyPr>
          <a:lstStyle/>
          <a:p>
            <a:r>
              <a:rPr lang="en-GB" dirty="0"/>
              <a:t>drugrehab.org,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Local Support Networks</a:t>
            </a:r>
          </a:p>
        </p:txBody>
      </p:sp>
      <p:sp>
        <p:nvSpPr>
          <p:cNvPr id="3" name="Content Placeholder 2"/>
          <p:cNvSpPr>
            <a:spLocks noGrp="1"/>
          </p:cNvSpPr>
          <p:nvPr>
            <p:ph idx="1"/>
          </p:nvPr>
        </p:nvSpPr>
        <p:spPr>
          <a:xfrm>
            <a:off x="1122830" y="2292604"/>
            <a:ext cx="9045298" cy="4565396"/>
          </a:xfrm>
        </p:spPr>
        <p:txBody>
          <a:bodyPr>
            <a:noAutofit/>
          </a:bodyPr>
          <a:lstStyle/>
          <a:p>
            <a:r>
              <a:rPr lang="en-GB" sz="2400" dirty="0"/>
              <a:t>DDAS – the Dyfed Drug and Alcohol service  is an integrated substance misuse service that operates across Dyfed in Wales. The service was Launched in 2015.</a:t>
            </a:r>
          </a:p>
          <a:p>
            <a:r>
              <a:rPr lang="en-GB" sz="2400" dirty="0"/>
              <a:t>Drug aid Wales offers several training courses to organisations or groups.</a:t>
            </a:r>
          </a:p>
          <a:p>
            <a:r>
              <a:rPr lang="en-GB" sz="2400" dirty="0"/>
              <a:t>Training offered by drug aid ranges from dependence, addiction and recovery to alcohol awareness to substance misuse and mental health</a:t>
            </a:r>
          </a:p>
          <a:p>
            <a:r>
              <a:rPr lang="en-GB" sz="2400" dirty="0"/>
              <a:t>All Wales drugs and alcohol helplines offer 24 hour advice on substance misuse, alcohol and </a:t>
            </a:r>
            <a:r>
              <a:rPr lang="en-GB" sz="2400" dirty="0" err="1"/>
              <a:t>drugsinformation</a:t>
            </a:r>
            <a:r>
              <a:rPr lang="en-GB" sz="2400" dirty="0"/>
              <a:t>.</a:t>
            </a:r>
          </a:p>
        </p:txBody>
      </p:sp>
      <p:sp>
        <p:nvSpPr>
          <p:cNvPr id="4" name="Rectangle 3">
            <a:extLst>
              <a:ext uri="{FF2B5EF4-FFF2-40B4-BE49-F238E27FC236}">
                <a16:creationId xmlns:a16="http://schemas.microsoft.com/office/drawing/2014/main" id="{9F723FED-85EE-44B2-A9DB-AE827A304957}"/>
              </a:ext>
            </a:extLst>
          </p:cNvPr>
          <p:cNvSpPr/>
          <p:nvPr/>
        </p:nvSpPr>
        <p:spPr>
          <a:xfrm>
            <a:off x="6878445" y="6488668"/>
            <a:ext cx="3289683" cy="369332"/>
          </a:xfrm>
          <a:prstGeom prst="rect">
            <a:avLst/>
          </a:prstGeom>
        </p:spPr>
        <p:txBody>
          <a:bodyPr wrap="none">
            <a:spAutoFit/>
          </a:bodyPr>
          <a:lstStyle/>
          <a:p>
            <a:r>
              <a:rPr lang="en-GB" dirty="0"/>
              <a:t>Kaleidoscopeproject.org.uk</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E56A2-9CC1-4FE6-9558-EB6DEF93C1C7}"/>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A018B033-5B88-4389-89CD-083E999C2DBF}"/>
              </a:ext>
            </a:extLst>
          </p:cNvPr>
          <p:cNvSpPr>
            <a:spLocks noGrp="1"/>
          </p:cNvSpPr>
          <p:nvPr>
            <p:ph idx="1"/>
          </p:nvPr>
        </p:nvSpPr>
        <p:spPr>
          <a:xfrm>
            <a:off x="1154954" y="1868395"/>
            <a:ext cx="9244105" cy="4694965"/>
          </a:xfrm>
        </p:spPr>
        <p:txBody>
          <a:bodyPr>
            <a:normAutofit fontScale="92500" lnSpcReduction="20000"/>
          </a:bodyPr>
          <a:lstStyle/>
          <a:p>
            <a:endParaRPr lang="en-GB" dirty="0"/>
          </a:p>
          <a:p>
            <a:pPr marL="0" indent="0">
              <a:buNone/>
            </a:pPr>
            <a:r>
              <a:rPr lang="en-GB" dirty="0" smtClean="0"/>
              <a:t>Image 1: </a:t>
            </a:r>
            <a:r>
              <a:rPr lang="en-GB" dirty="0" smtClean="0">
                <a:hlinkClick r:id="rId3"/>
              </a:rPr>
              <a:t>https</a:t>
            </a:r>
            <a:r>
              <a:rPr lang="en-GB" dirty="0">
                <a:hlinkClick r:id="rId3"/>
              </a:rPr>
              <a:t>://www.drugrehab.us/news/is-prescription-drug-misuse-abuse</a:t>
            </a:r>
            <a:r>
              <a:rPr lang="en-GB" dirty="0" smtClean="0">
                <a:hlinkClick r:id="rId3"/>
              </a:rPr>
              <a:t>/</a:t>
            </a:r>
            <a:r>
              <a:rPr lang="en-GB" dirty="0" smtClean="0"/>
              <a:t>(Accessed 10/03/2018)</a:t>
            </a:r>
          </a:p>
          <a:p>
            <a:pPr marL="0" indent="0">
              <a:buNone/>
            </a:pPr>
            <a:r>
              <a:rPr lang="en-GB" dirty="0" smtClean="0"/>
              <a:t>Image 2: </a:t>
            </a:r>
            <a:r>
              <a:rPr lang="en-GB" dirty="0"/>
              <a:t>https://</a:t>
            </a:r>
            <a:r>
              <a:rPr lang="en-GB" dirty="0" smtClean="0"/>
              <a:t>www.slideshare.net/theabstinenceclinic/drug-misuseinfographic(Acessed 18/02/2018)</a:t>
            </a:r>
          </a:p>
          <a:p>
            <a:pPr marL="0" indent="0">
              <a:buNone/>
            </a:pPr>
            <a:r>
              <a:rPr lang="en-GB" dirty="0"/>
              <a:t>Addaction () </a:t>
            </a:r>
            <a:r>
              <a:rPr lang="en-GB" dirty="0">
                <a:hlinkClick r:id="rId4"/>
              </a:rPr>
              <a:t>https://www.addaction.org.uk</a:t>
            </a:r>
            <a:r>
              <a:rPr lang="en-GB" dirty="0" smtClean="0">
                <a:hlinkClick r:id="rId4"/>
              </a:rPr>
              <a:t>/</a:t>
            </a:r>
            <a:r>
              <a:rPr lang="en-GB" dirty="0" smtClean="0"/>
              <a:t> (Accessed 09/03/2018)</a:t>
            </a:r>
            <a:endParaRPr lang="en-GB" dirty="0"/>
          </a:p>
          <a:p>
            <a:pPr marL="0" indent="0">
              <a:buNone/>
            </a:pPr>
            <a:r>
              <a:rPr lang="en-GB" dirty="0" err="1" smtClean="0"/>
              <a:t>Becker,H</a:t>
            </a:r>
            <a:r>
              <a:rPr lang="en-GB" dirty="0" smtClean="0"/>
              <a:t> (1963) </a:t>
            </a:r>
            <a:r>
              <a:rPr lang="en-GB" i="1" dirty="0" smtClean="0"/>
              <a:t>Outsiders : studies in the sociology of deviance. </a:t>
            </a:r>
            <a:r>
              <a:rPr lang="en-GB" dirty="0" smtClean="0"/>
              <a:t>Free P; Collier Macmillan 1966</a:t>
            </a:r>
          </a:p>
          <a:p>
            <a:pPr marL="0" indent="0">
              <a:buNone/>
            </a:pPr>
            <a:r>
              <a:rPr lang="en-GB" dirty="0" smtClean="0"/>
              <a:t>DDAS –Kaleidoscope Project (2015)</a:t>
            </a:r>
            <a:r>
              <a:rPr lang="en-GB" dirty="0" smtClean="0">
                <a:hlinkClick r:id="rId5"/>
              </a:rPr>
              <a:t>http</a:t>
            </a:r>
            <a:r>
              <a:rPr lang="en-GB" dirty="0">
                <a:hlinkClick r:id="rId5"/>
              </a:rPr>
              <a:t>://www.kaleidoscopeproject.org.uk/our-services/ddas</a:t>
            </a:r>
            <a:r>
              <a:rPr lang="en-GB" dirty="0" smtClean="0">
                <a:hlinkClick r:id="rId5"/>
              </a:rPr>
              <a:t>/</a:t>
            </a:r>
            <a:r>
              <a:rPr lang="en-GB" dirty="0" smtClean="0"/>
              <a:t> (Accessed 05/03/2018)</a:t>
            </a:r>
          </a:p>
          <a:p>
            <a:pPr marL="0" indent="0">
              <a:buNone/>
            </a:pPr>
            <a:r>
              <a:rPr lang="en-GB" dirty="0" err="1" smtClean="0"/>
              <a:t>DrugWise</a:t>
            </a:r>
            <a:r>
              <a:rPr lang="en-GB" dirty="0" smtClean="0"/>
              <a:t> (2017) </a:t>
            </a:r>
            <a:r>
              <a:rPr lang="en-GB" i="1" dirty="0" smtClean="0"/>
              <a:t>How much crime is drug </a:t>
            </a:r>
            <a:r>
              <a:rPr lang="en-GB" i="1" dirty="0"/>
              <a:t>related? </a:t>
            </a:r>
            <a:r>
              <a:rPr lang="en-GB" i="1" dirty="0">
                <a:hlinkClick r:id="rId6"/>
              </a:rPr>
              <a:t>http://www.drugwise.org.uk/how-much-crime-is-drug-related</a:t>
            </a:r>
            <a:r>
              <a:rPr lang="en-GB" i="1" dirty="0" smtClean="0">
                <a:hlinkClick r:id="rId6"/>
              </a:rPr>
              <a:t>/</a:t>
            </a:r>
            <a:r>
              <a:rPr lang="en-GB" i="1" dirty="0" smtClean="0"/>
              <a:t> (Accessed 15/02/2018)</a:t>
            </a:r>
          </a:p>
          <a:p>
            <a:pPr marL="0" indent="0">
              <a:buNone/>
            </a:pPr>
            <a:r>
              <a:rPr lang="en-GB" dirty="0" smtClean="0"/>
              <a:t>HM Government (2017) </a:t>
            </a:r>
            <a:r>
              <a:rPr lang="en-GB" i="1" dirty="0" smtClean="0"/>
              <a:t>2017 </a:t>
            </a:r>
            <a:r>
              <a:rPr lang="en-GB" i="1" dirty="0"/>
              <a:t>Drug </a:t>
            </a:r>
            <a:r>
              <a:rPr lang="en-GB" i="1" dirty="0" smtClean="0"/>
              <a:t>strategy </a:t>
            </a:r>
            <a:r>
              <a:rPr lang="en-GB" dirty="0" smtClean="0">
                <a:hlinkClick r:id="rId7"/>
              </a:rPr>
              <a:t>https</a:t>
            </a:r>
            <a:r>
              <a:rPr lang="en-GB" dirty="0">
                <a:hlinkClick r:id="rId7"/>
              </a:rPr>
              <a:t>://</a:t>
            </a:r>
            <a:r>
              <a:rPr lang="en-GB" dirty="0" smtClean="0">
                <a:hlinkClick r:id="rId7"/>
              </a:rPr>
              <a:t>www.gov.uk/government/uploads/system/uploads/attachment_data/file/628148/Drug_strategy_2017.PDF</a:t>
            </a:r>
            <a:r>
              <a:rPr lang="en-GB" dirty="0" smtClean="0"/>
              <a:t> (Accessed </a:t>
            </a:r>
            <a:r>
              <a:rPr lang="en-GB" dirty="0"/>
              <a:t>17/02/18 </a:t>
            </a:r>
            <a:r>
              <a:rPr lang="en-GB" dirty="0" smtClean="0"/>
              <a:t>)</a:t>
            </a:r>
          </a:p>
          <a:p>
            <a:pPr marL="0" indent="0">
              <a:buNone/>
            </a:pPr>
            <a:r>
              <a:rPr lang="en-GB" i="1" dirty="0"/>
              <a:t>Learning Theory Of Addiction Treatment </a:t>
            </a:r>
            <a:r>
              <a:rPr lang="en-GB" dirty="0" smtClean="0">
                <a:hlinkClick r:id="rId8"/>
              </a:rPr>
              <a:t>http</a:t>
            </a:r>
            <a:r>
              <a:rPr lang="en-GB" dirty="0">
                <a:hlinkClick r:id="rId8"/>
              </a:rPr>
              <a:t>://www.drugrehab.org/social-learning-theory-slt-addiction-treatment/</a:t>
            </a:r>
            <a:r>
              <a:rPr lang="en-GB" dirty="0"/>
              <a:t> (Accessed 17/02/18 </a:t>
            </a:r>
            <a:r>
              <a:rPr lang="en-GB" dirty="0" smtClean="0"/>
              <a:t>)</a:t>
            </a:r>
            <a:endParaRPr lang="en-GB" dirty="0"/>
          </a:p>
        </p:txBody>
      </p:sp>
    </p:spTree>
    <p:extLst>
      <p:ext uri="{BB962C8B-B14F-4D97-AF65-F5344CB8AC3E}">
        <p14:creationId xmlns:p14="http://schemas.microsoft.com/office/powerpoint/2010/main" val="36542702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university of Southampton (2014) What does vulnerable adult mean? http://www.uhs.nhs.uk/HealthProfessionals/Clinical-law-updates/Whatismeantbyavulnerableadult.aspx (Accessed 20/02/2018)</a:t>
            </a:r>
          </a:p>
          <a:p>
            <a:endParaRPr lang="en-GB" dirty="0"/>
          </a:p>
          <a:p>
            <a:endParaRPr lang="en-GB" dirty="0"/>
          </a:p>
        </p:txBody>
      </p:sp>
    </p:spTree>
    <p:extLst>
      <p:ext uri="{BB962C8B-B14F-4D97-AF65-F5344CB8AC3E}">
        <p14:creationId xmlns:p14="http://schemas.microsoft.com/office/powerpoint/2010/main" val="381650551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740</TotalTime>
  <Words>1205</Words>
  <Application>Microsoft Office PowerPoint</Application>
  <PresentationFormat>Widescreen</PresentationFormat>
  <Paragraphs>102</Paragraphs>
  <Slides>13</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Century Gothic</vt:lpstr>
      <vt:lpstr>Times New Roman</vt:lpstr>
      <vt:lpstr>Wingdings 3</vt:lpstr>
      <vt:lpstr>Ion Boardroom</vt:lpstr>
      <vt:lpstr>PowerPoint Presentation</vt:lpstr>
      <vt:lpstr>Samantha Moon</vt:lpstr>
      <vt:lpstr>Describe what you consider to be the most effective strategies currently available to support a drugs misuser’s inclusion in society.</vt:lpstr>
      <vt:lpstr>A definition of a vulnerable adult</vt:lpstr>
      <vt:lpstr>PowerPoint Presentation</vt:lpstr>
      <vt:lpstr>PowerPoint Presentation</vt:lpstr>
      <vt:lpstr>The Labelling theory....</vt:lpstr>
      <vt:lpstr>Strategies available  for substance misuse</vt:lpstr>
      <vt:lpstr>HM Government Drug Strategy</vt:lpstr>
      <vt:lpstr>The social learning theory (SLT)</vt:lpstr>
      <vt:lpstr>Local Support Networks</vt:lpstr>
      <vt:lpstr>Reference List</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Samantha Moon</dc:title>
  <dc:creator>Samantha Moon (1707389)</dc:creator>
  <cp:lastModifiedBy>Samantha Moon (1707389)</cp:lastModifiedBy>
  <cp:revision>68</cp:revision>
  <dcterms:created xsi:type="dcterms:W3CDTF">2018-02-15T11:11:12Z</dcterms:created>
  <dcterms:modified xsi:type="dcterms:W3CDTF">2018-03-15T10:31:41Z</dcterms:modified>
</cp:coreProperties>
</file>