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28"/>
  </p:notesMasterIdLst>
  <p:sldIdLst>
    <p:sldId id="257" r:id="rId5"/>
    <p:sldId id="743" r:id="rId6"/>
    <p:sldId id="362" r:id="rId7"/>
    <p:sldId id="744" r:id="rId8"/>
    <p:sldId id="747" r:id="rId9"/>
    <p:sldId id="745" r:id="rId10"/>
    <p:sldId id="746" r:id="rId11"/>
    <p:sldId id="408" r:id="rId12"/>
    <p:sldId id="411" r:id="rId13"/>
    <p:sldId id="699" r:id="rId14"/>
    <p:sldId id="417" r:id="rId15"/>
    <p:sldId id="402" r:id="rId16"/>
    <p:sldId id="401" r:id="rId17"/>
    <p:sldId id="400" r:id="rId18"/>
    <p:sldId id="750" r:id="rId19"/>
    <p:sldId id="384" r:id="rId20"/>
    <p:sldId id="751" r:id="rId21"/>
    <p:sldId id="396" r:id="rId22"/>
    <p:sldId id="397" r:id="rId23"/>
    <p:sldId id="775" r:id="rId24"/>
    <p:sldId id="776" r:id="rId25"/>
    <p:sldId id="781" r:id="rId26"/>
    <p:sldId id="782"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F995F4-321F-17B5-A99B-0885C41C5809}" v="55" dt="2020-12-01T10:30:30.788"/>
    <p1510:client id="{BC4A173B-58DA-6A44-8D51-41BB2D9F8499}" v="3" dt="2020-11-17T12:28:42.0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12/1/2020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26366225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a:p>
        </p:txBody>
      </p:sp>
      <p:sp>
        <p:nvSpPr>
          <p:cNvPr id="4" name="Slide Number Placeholder 3"/>
          <p:cNvSpPr>
            <a:spLocks noGrp="1"/>
          </p:cNvSpPr>
          <p:nvPr>
            <p:ph type="sldNum" sz="quarter" idx="5"/>
          </p:nvPr>
        </p:nvSpPr>
        <p:spPr/>
        <p:txBody>
          <a:bodyPr/>
          <a:lstStyle/>
          <a:p>
            <a:fld id="{F7304A26-0D3A-5541-86B8-46DA5CA36584}" type="slidenum">
              <a:rPr lang="en-US" smtClean="0"/>
              <a:t>3</a:t>
            </a:fld>
            <a:endParaRPr lang="en-US"/>
          </a:p>
        </p:txBody>
      </p:sp>
    </p:spTree>
    <p:extLst>
      <p:ext uri="{BB962C8B-B14F-4D97-AF65-F5344CB8AC3E}">
        <p14:creationId xmlns:p14="http://schemas.microsoft.com/office/powerpoint/2010/main" val="7957658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a:p>
        </p:txBody>
      </p:sp>
      <p:sp>
        <p:nvSpPr>
          <p:cNvPr id="4" name="Slide Number Placeholder 3"/>
          <p:cNvSpPr>
            <a:spLocks noGrp="1"/>
          </p:cNvSpPr>
          <p:nvPr>
            <p:ph type="sldNum" sz="quarter" idx="5"/>
          </p:nvPr>
        </p:nvSpPr>
        <p:spPr/>
        <p:txBody>
          <a:bodyPr/>
          <a:lstStyle/>
          <a:p>
            <a:fld id="{F7304A26-0D3A-5541-86B8-46DA5CA36584}" type="slidenum">
              <a:rPr lang="en-US" smtClean="0"/>
              <a:t>4</a:t>
            </a:fld>
            <a:endParaRPr lang="en-US"/>
          </a:p>
        </p:txBody>
      </p:sp>
    </p:spTree>
    <p:extLst>
      <p:ext uri="{BB962C8B-B14F-4D97-AF65-F5344CB8AC3E}">
        <p14:creationId xmlns:p14="http://schemas.microsoft.com/office/powerpoint/2010/main" val="29566471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a:p>
        </p:txBody>
      </p:sp>
      <p:sp>
        <p:nvSpPr>
          <p:cNvPr id="4" name="Slide Number Placeholder 3"/>
          <p:cNvSpPr>
            <a:spLocks noGrp="1"/>
          </p:cNvSpPr>
          <p:nvPr>
            <p:ph type="sldNum" sz="quarter" idx="5"/>
          </p:nvPr>
        </p:nvSpPr>
        <p:spPr/>
        <p:txBody>
          <a:bodyPr/>
          <a:lstStyle/>
          <a:p>
            <a:fld id="{F7304A26-0D3A-5541-86B8-46DA5CA36584}" type="slidenum">
              <a:rPr lang="en-US" smtClean="0"/>
              <a:t>5</a:t>
            </a:fld>
            <a:endParaRPr lang="en-US"/>
          </a:p>
        </p:txBody>
      </p:sp>
    </p:spTree>
    <p:extLst>
      <p:ext uri="{BB962C8B-B14F-4D97-AF65-F5344CB8AC3E}">
        <p14:creationId xmlns:p14="http://schemas.microsoft.com/office/powerpoint/2010/main" val="34687023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a:p>
        </p:txBody>
      </p:sp>
      <p:sp>
        <p:nvSpPr>
          <p:cNvPr id="4" name="Slide Number Placeholder 3"/>
          <p:cNvSpPr>
            <a:spLocks noGrp="1"/>
          </p:cNvSpPr>
          <p:nvPr>
            <p:ph type="sldNum" sz="quarter" idx="5"/>
          </p:nvPr>
        </p:nvSpPr>
        <p:spPr/>
        <p:txBody>
          <a:bodyPr/>
          <a:lstStyle/>
          <a:p>
            <a:fld id="{F7304A26-0D3A-5541-86B8-46DA5CA36584}" type="slidenum">
              <a:rPr lang="en-US" smtClean="0"/>
              <a:t>6</a:t>
            </a:fld>
            <a:endParaRPr lang="en-US"/>
          </a:p>
        </p:txBody>
      </p:sp>
    </p:spTree>
    <p:extLst>
      <p:ext uri="{BB962C8B-B14F-4D97-AF65-F5344CB8AC3E}">
        <p14:creationId xmlns:p14="http://schemas.microsoft.com/office/powerpoint/2010/main" val="28468036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a:p>
        </p:txBody>
      </p:sp>
      <p:sp>
        <p:nvSpPr>
          <p:cNvPr id="4" name="Slide Number Placeholder 3"/>
          <p:cNvSpPr>
            <a:spLocks noGrp="1"/>
          </p:cNvSpPr>
          <p:nvPr>
            <p:ph type="sldNum" sz="quarter" idx="5"/>
          </p:nvPr>
        </p:nvSpPr>
        <p:spPr/>
        <p:txBody>
          <a:bodyPr/>
          <a:lstStyle/>
          <a:p>
            <a:fld id="{F7304A26-0D3A-5541-86B8-46DA5CA36584}" type="slidenum">
              <a:rPr lang="en-US" smtClean="0"/>
              <a:t>7</a:t>
            </a:fld>
            <a:endParaRPr lang="en-US"/>
          </a:p>
        </p:txBody>
      </p:sp>
    </p:spTree>
    <p:extLst>
      <p:ext uri="{BB962C8B-B14F-4D97-AF65-F5344CB8AC3E}">
        <p14:creationId xmlns:p14="http://schemas.microsoft.com/office/powerpoint/2010/main" val="30673717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4478"/>
            <a:fld id="{D2284729-FB86-476B-8245-F0774E3D5E7B}" type="slidenum">
              <a:rPr lang="en-US" smtClean="0"/>
              <a:pPr defTabSz="964478"/>
              <a:t>22</a:t>
            </a:fld>
            <a:endParaRPr lang="en-US"/>
          </a:p>
        </p:txBody>
      </p:sp>
      <p:sp>
        <p:nvSpPr>
          <p:cNvPr id="25600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0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GB"/>
              <a:t>	Once discussed the first part of other considerations</a:t>
            </a:r>
          </a:p>
          <a:p>
            <a:pPr eaLnBrk="1" hangingPunct="1"/>
            <a:r>
              <a:rPr lang="en-GB"/>
              <a:t>	We may have numerous individual learning needs combined within a single group of learners. As a teacher this can 	be hard to cater for. We need to see what are the learners experiences (knowledge, skills and competences), carry out 	a comparison, form a plan and plan a programme of tuition.</a:t>
            </a:r>
          </a:p>
          <a:p>
            <a:pPr eaLnBrk="1" hangingPunct="1"/>
            <a:endParaRPr lang="en-GB"/>
          </a:p>
          <a:p>
            <a:pPr eaLnBrk="1" hangingPunct="1"/>
            <a:r>
              <a:rPr lang="en-GB"/>
              <a:t>	During tuition:</a:t>
            </a:r>
          </a:p>
          <a:p>
            <a:pPr eaLnBrk="1" hangingPunct="1"/>
            <a:r>
              <a:rPr lang="en-GB"/>
              <a:t>	Have a back up management strategy plan.</a:t>
            </a:r>
          </a:p>
          <a:p>
            <a:pPr eaLnBrk="1" hangingPunct="1"/>
            <a:r>
              <a:rPr lang="en-GB"/>
              <a:t>	Leader could work in your favour or disrupt and divert teaching. </a:t>
            </a:r>
          </a:p>
        </p:txBody>
      </p:sp>
    </p:spTree>
    <p:extLst>
      <p:ext uri="{BB962C8B-B14F-4D97-AF65-F5344CB8AC3E}">
        <p14:creationId xmlns:p14="http://schemas.microsoft.com/office/powerpoint/2010/main" val="22271094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01/12/2020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01/12/2020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01/12/2020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01/12/2020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01/12/2020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01/12/2020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01/12/2020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01/12/2020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01/12/2020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01/12/2020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techadvisor.co.uk/test-centre/internet/best-cloud-storage-services-3614269/"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dropbox.com/tour/0"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google.com/driv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onedrive.live.com/about/en-gb/"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microsoft.com/en-gb/" TargetMode="External"/><Relationship Id="rId2" Type="http://schemas.openxmlformats.org/officeDocument/2006/relationships/hyperlink" Target="https://www.skype.com/en/features/" TargetMode="External"/><Relationship Id="rId1" Type="http://schemas.openxmlformats.org/officeDocument/2006/relationships/slideLayout" Target="../slideLayouts/slideLayout2.xml"/><Relationship Id="rId4" Type="http://schemas.openxmlformats.org/officeDocument/2006/relationships/hyperlink" Target="https://products.office.com/en-gb/compare-all-microsoft-office-products?tab=2"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products.office.com/en-GB/skype-for-business/online-meeting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capterra.com/web-conferencing-software/"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3.xml.rels><?xml version="1.0" encoding="UTF-8" standalone="yes"?>
<Relationships xmlns="http://schemas.openxmlformats.org/package/2006/relationships"><Relationship Id="rId3" Type="http://schemas.openxmlformats.org/officeDocument/2006/relationships/hyperlink" Target="https://www.pastemagazine.com/tech/six-tech-advancements-from-the/%5bAccessed" TargetMode="External"/><Relationship Id="rId2" Type="http://schemas.openxmlformats.org/officeDocument/2006/relationships/hyperlink" Target="https://www.techadvisor.co.uk/test-centre/internet/best-cloud-storage-3614269/" TargetMode="External"/><Relationship Id="rId1" Type="http://schemas.openxmlformats.org/officeDocument/2006/relationships/slideLayout" Target="../slideLayouts/slideLayout2.xml"/><Relationship Id="rId6" Type="http://schemas.openxmlformats.org/officeDocument/2006/relationships/hyperlink" Target="https://www.studymode.com/essays/Pluses-And-Minuses-Of-Mobile-Phones-39132580.html" TargetMode="External"/><Relationship Id="rId5" Type="http://schemas.openxmlformats.org/officeDocument/2006/relationships/hyperlink" Target="https://www.capterra.com/web-conferencing-software/" TargetMode="External"/><Relationship Id="rId4" Type="http://schemas.openxmlformats.org/officeDocument/2006/relationships/hyperlink" Target="https://www.skype.com/en/featur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a:xfrm>
            <a:off x="914400" y="1643360"/>
            <a:ext cx="10363200" cy="1470025"/>
          </a:xfrm>
        </p:spPr>
        <p:txBody>
          <a:bodyPr/>
          <a:lstStyle/>
          <a:p>
            <a:r>
              <a:rPr lang="en-US" b="1">
                <a:latin typeface="Arial" panose="020B0604020202020204" pitchFamily="34" charset="0"/>
                <a:cs typeface="Arial" panose="020B0604020202020204" pitchFamily="34" charset="0"/>
              </a:rPr>
              <a:t>BA Management Skills for the Workplace</a:t>
            </a:r>
            <a:br>
              <a:rPr lang="en-US" b="1">
                <a:latin typeface="Arial" panose="020B0604020202020204" pitchFamily="34" charset="0"/>
                <a:cs typeface="Arial" panose="020B0604020202020204" pitchFamily="34" charset="0"/>
              </a:rPr>
            </a:br>
            <a:r>
              <a:rPr lang="en-US" b="1">
                <a:latin typeface="Arial" panose="020B0604020202020204" pitchFamily="34" charset="0"/>
                <a:cs typeface="Arial" panose="020B0604020202020204" pitchFamily="34" charset="0"/>
              </a:rPr>
              <a:t>BMSK4007</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438150" y="3744615"/>
            <a:ext cx="11372850" cy="1627485"/>
          </a:xfrm>
        </p:spPr>
        <p:txBody>
          <a:bodyPr>
            <a:normAutofit lnSpcReduction="10000"/>
          </a:bodyPr>
          <a:lstStyle/>
          <a:p>
            <a:r>
              <a:rPr lang="en-GB" sz="4000">
                <a:latin typeface="Arial" panose="020B0604020202020204" pitchFamily="34" charset="0"/>
                <a:cs typeface="Arial" panose="020B0604020202020204" pitchFamily="34" charset="0"/>
              </a:rPr>
              <a:t>Digital Skills and Personal Branding </a:t>
            </a:r>
          </a:p>
          <a:p>
            <a:r>
              <a:rPr lang="en-GB" b="1"/>
              <a:t>Online Session 1</a:t>
            </a:r>
          </a:p>
          <a:p>
            <a:r>
              <a:rPr lang="en-GB" sz="3200" b="1">
                <a:latin typeface="Arial" panose="020B0604020202020204" pitchFamily="34" charset="0"/>
                <a:cs typeface="Arial" panose="020B0604020202020204" pitchFamily="34" charset="0"/>
              </a:rPr>
              <a:t>Evaluate the appropriate use of modern technology</a:t>
            </a:r>
          </a:p>
          <a:p>
            <a:endParaRPr lang="en-US"/>
          </a:p>
        </p:txBody>
      </p:sp>
    </p:spTree>
    <p:extLst>
      <p:ext uri="{BB962C8B-B14F-4D97-AF65-F5344CB8AC3E}">
        <p14:creationId xmlns:p14="http://schemas.microsoft.com/office/powerpoint/2010/main" val="20061169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380995" y="306002"/>
            <a:ext cx="11696699" cy="757688"/>
          </a:xfrm>
        </p:spPr>
        <p:txBody>
          <a:bodyPr>
            <a:normAutofit fontScale="90000"/>
          </a:bodyPr>
          <a:lstStyle/>
          <a:p>
            <a:r>
              <a:rPr lang="en-GB" sz="3200" b="1">
                <a:latin typeface="Arial" panose="020B0604020202020204" pitchFamily="34" charset="0"/>
                <a:cs typeface="Arial" panose="020B0604020202020204" pitchFamily="34" charset="0"/>
              </a:rPr>
              <a:t>Developing Relationships and Workplace Achievement </a:t>
            </a:r>
            <a:br>
              <a:rPr lang="en-GB" sz="3200" b="1">
                <a:latin typeface="Arial" panose="020B0604020202020204" pitchFamily="34" charset="0"/>
                <a:cs typeface="Arial" panose="020B0604020202020204" pitchFamily="34" charset="0"/>
              </a:rPr>
            </a:br>
            <a:endParaRPr lang="en-US" sz="32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381009" y="774716"/>
            <a:ext cx="5473691" cy="5131370"/>
          </a:xfrm>
        </p:spPr>
        <p:txBody>
          <a:bodyPr>
            <a:normAutofit fontScale="85000" lnSpcReduction="20000"/>
          </a:bodyPr>
          <a:lstStyle/>
          <a:p>
            <a:pPr marL="0" indent="0">
              <a:buNone/>
            </a:pPr>
            <a:r>
              <a:rPr lang="en-GB" b="1">
                <a:latin typeface="Arial" panose="020B0604020202020204" pitchFamily="34" charset="0"/>
                <a:cs typeface="Arial" panose="020B0604020202020204" pitchFamily="34" charset="0"/>
              </a:rPr>
              <a:t>1</a:t>
            </a:r>
            <a:r>
              <a:rPr lang="en-GB">
                <a:latin typeface="Arial" panose="020B0604020202020204" pitchFamily="34" charset="0"/>
                <a:cs typeface="Arial" panose="020B0604020202020204" pitchFamily="34" charset="0"/>
              </a:rPr>
              <a:t>. Demonstrate the ability to evaluate the appropriate use of modern technology to improve workplace efficiency and employability, supported by criteria leading to an evaluation</a:t>
            </a:r>
            <a:r>
              <a:rPr lang="en-US" sz="2400">
                <a:latin typeface="Arial" panose="020B0604020202020204" pitchFamily="34" charset="0"/>
                <a:cs typeface="Arial" panose="020B0604020202020204" pitchFamily="34" charset="0"/>
              </a:rPr>
              <a:t>                                                 </a:t>
            </a:r>
            <a:endParaRPr lang="en-GB" altLang="en-US" sz="2400" b="1">
              <a:latin typeface="Arial" panose="020B0604020202020204" pitchFamily="34" charset="0"/>
              <a:cs typeface="Arial" panose="020B0604020202020204" pitchFamily="34" charset="0"/>
            </a:endParaRPr>
          </a:p>
          <a:p>
            <a:pPr marL="457200" indent="-457200">
              <a:buFont typeface="+mj-lt"/>
              <a:buAutoNum type="arabicPeriod"/>
            </a:pPr>
            <a:endParaRPr lang="en-GB" sz="900">
              <a:latin typeface="Arial" panose="020B0604020202020204" pitchFamily="34" charset="0"/>
              <a:cs typeface="Arial" panose="020B0604020202020204" pitchFamily="34" charset="0"/>
            </a:endParaRPr>
          </a:p>
          <a:p>
            <a:pPr marL="0" lvl="0" indent="0">
              <a:buNone/>
            </a:pPr>
            <a:r>
              <a:rPr lang="en-GB" b="1">
                <a:latin typeface="Arial" panose="020B0604020202020204" pitchFamily="34" charset="0"/>
                <a:cs typeface="Arial" panose="020B0604020202020204" pitchFamily="34" charset="0"/>
              </a:rPr>
              <a:t>2</a:t>
            </a:r>
            <a:r>
              <a:rPr lang="en-GB">
                <a:latin typeface="Arial" panose="020B0604020202020204" pitchFamily="34" charset="0"/>
                <a:cs typeface="Arial" panose="020B0604020202020204" pitchFamily="34" charset="0"/>
              </a:rPr>
              <a:t>. Demonstrate appropriate use of social media for creation of own personal brand (and its applications in the workplace), through the creation of own professional online presence on LinkedIn, supported by evidence</a:t>
            </a:r>
          </a:p>
          <a:p>
            <a:pPr marL="457200" indent="-457200">
              <a:buFont typeface="+mj-lt"/>
              <a:buAutoNum type="arabicPeriod"/>
            </a:pPr>
            <a:endParaRPr lang="en-GB" sz="900">
              <a:latin typeface="Arial" panose="020B0604020202020204" pitchFamily="34" charset="0"/>
              <a:cs typeface="Arial" panose="020B0604020202020204" pitchFamily="34" charset="0"/>
            </a:endParaRPr>
          </a:p>
          <a:p>
            <a:pPr marL="0" indent="0">
              <a:buNone/>
            </a:pPr>
            <a:r>
              <a:rPr lang="en-GB" b="1">
                <a:latin typeface="Arial" panose="020B0604020202020204" pitchFamily="34" charset="0"/>
                <a:cs typeface="Arial" panose="020B0604020202020204" pitchFamily="34" charset="0"/>
              </a:rPr>
              <a:t>3</a:t>
            </a:r>
            <a:r>
              <a:rPr lang="en-GB">
                <a:latin typeface="Arial" panose="020B0604020202020204" pitchFamily="34" charset="0"/>
                <a:cs typeface="Arial" panose="020B0604020202020204" pitchFamily="34" charset="0"/>
              </a:rPr>
              <a:t>. Explore the impact of personal branding on own employability</a:t>
            </a:r>
            <a:endParaRPr lang="en-GB" sz="900">
              <a:latin typeface="Arial" panose="020B0604020202020204" pitchFamily="34" charset="0"/>
              <a:cs typeface="Arial" panose="020B0604020202020204" pitchFamily="34" charset="0"/>
            </a:endParaRPr>
          </a:p>
          <a:p>
            <a:pPr marL="0" indent="0">
              <a:buNone/>
            </a:pPr>
            <a:r>
              <a:rPr lang="en-GB" b="1">
                <a:latin typeface="Arial" panose="020B0604020202020204" pitchFamily="34" charset="0"/>
                <a:cs typeface="Arial" panose="020B0604020202020204" pitchFamily="34" charset="0"/>
              </a:rPr>
              <a:t>4</a:t>
            </a:r>
            <a:r>
              <a:rPr lang="en-GB">
                <a:latin typeface="Arial" panose="020B0604020202020204" pitchFamily="34" charset="0"/>
                <a:cs typeface="Arial" panose="020B0604020202020204" pitchFamily="34" charset="0"/>
              </a:rPr>
              <a:t>. Discuss personal and professional security and safety online</a:t>
            </a:r>
          </a:p>
        </p:txBody>
      </p:sp>
      <p:sp>
        <p:nvSpPr>
          <p:cNvPr id="4" name="Slide Number Placeholder 3">
            <a:extLst>
              <a:ext uri="{FF2B5EF4-FFF2-40B4-BE49-F238E27FC236}">
                <a16:creationId xmlns:a16="http://schemas.microsoft.com/office/drawing/2014/main" id="{B05975D5-DCBF-9948-AB5D-E5910FA66EEA}"/>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6" name="TextBox 5">
            <a:extLst>
              <a:ext uri="{FF2B5EF4-FFF2-40B4-BE49-F238E27FC236}">
                <a16:creationId xmlns:a16="http://schemas.microsoft.com/office/drawing/2014/main" id="{889B092D-2163-6043-AB71-488A8A713124}"/>
              </a:ext>
            </a:extLst>
          </p:cNvPr>
          <p:cNvSpPr txBox="1"/>
          <p:nvPr/>
        </p:nvSpPr>
        <p:spPr>
          <a:xfrm>
            <a:off x="5974080" y="997266"/>
            <a:ext cx="6766549" cy="4302716"/>
          </a:xfrm>
          <a:prstGeom prst="rect">
            <a:avLst/>
          </a:prstGeom>
          <a:noFill/>
        </p:spPr>
        <p:txBody>
          <a:bodyPr wrap="square" rtlCol="0">
            <a:spAutoFit/>
          </a:bodyPr>
          <a:lstStyle/>
          <a:p>
            <a:pPr>
              <a:lnSpc>
                <a:spcPct val="170000"/>
              </a:lnSpc>
            </a:pPr>
            <a:r>
              <a:rPr lang="en-GB" sz="2400" b="1">
                <a:latin typeface="Arial" panose="020B0604020202020204" pitchFamily="34" charset="0"/>
                <a:cs typeface="Arial" panose="020B0604020202020204" pitchFamily="34" charset="0"/>
              </a:rPr>
              <a:t>Common Assessment Criteria</a:t>
            </a:r>
          </a:p>
          <a:p>
            <a:pPr>
              <a:lnSpc>
                <a:spcPct val="170000"/>
              </a:lnSpc>
            </a:pPr>
            <a:r>
              <a:rPr lang="en-GB" sz="2400">
                <a:latin typeface="Arial" panose="020B0604020202020204" pitchFamily="34" charset="0"/>
                <a:cs typeface="Arial" panose="020B0604020202020204" pitchFamily="34" charset="0"/>
              </a:rPr>
              <a:t>Engagement with Literature Skills   </a:t>
            </a:r>
            <a:r>
              <a:rPr lang="en-GB" sz="2400" b="1">
                <a:latin typeface="Arial" panose="020B0604020202020204" pitchFamily="34" charset="0"/>
                <a:cs typeface="Arial" panose="020B0604020202020204" pitchFamily="34" charset="0"/>
              </a:rPr>
              <a:t>10</a:t>
            </a:r>
          </a:p>
          <a:p>
            <a:pPr>
              <a:lnSpc>
                <a:spcPct val="170000"/>
              </a:lnSpc>
            </a:pPr>
            <a:r>
              <a:rPr lang="en-GB" sz="2400">
                <a:latin typeface="Arial" panose="020B0604020202020204" pitchFamily="34" charset="0"/>
                <a:cs typeface="Arial" panose="020B0604020202020204" pitchFamily="34" charset="0"/>
              </a:rPr>
              <a:t>Knowledge and Understanding Skills  </a:t>
            </a:r>
            <a:r>
              <a:rPr lang="en-GB" sz="2400" b="1">
                <a:latin typeface="Arial" panose="020B0604020202020204" pitchFamily="34" charset="0"/>
                <a:cs typeface="Arial" panose="020B0604020202020204" pitchFamily="34" charset="0"/>
              </a:rPr>
              <a:t>30</a:t>
            </a:r>
          </a:p>
          <a:p>
            <a:pPr>
              <a:lnSpc>
                <a:spcPct val="170000"/>
              </a:lnSpc>
            </a:pPr>
            <a:r>
              <a:rPr lang="en-GB" sz="2400">
                <a:latin typeface="Arial" panose="020B0604020202020204" pitchFamily="34" charset="0"/>
                <a:cs typeface="Arial" panose="020B0604020202020204" pitchFamily="34" charset="0"/>
              </a:rPr>
              <a:t>Cognitive and Intellectual Skills	 </a:t>
            </a:r>
            <a:r>
              <a:rPr lang="en-GB" sz="2400" b="1">
                <a:latin typeface="Arial" panose="020B0604020202020204" pitchFamily="34" charset="0"/>
                <a:cs typeface="Arial" panose="020B0604020202020204" pitchFamily="34" charset="0"/>
              </a:rPr>
              <a:t>20</a:t>
            </a:r>
          </a:p>
          <a:p>
            <a:pPr>
              <a:lnSpc>
                <a:spcPct val="170000"/>
              </a:lnSpc>
            </a:pPr>
            <a:r>
              <a:rPr lang="en-GB" sz="2400">
                <a:latin typeface="Arial" panose="020B0604020202020204" pitchFamily="34" charset="0"/>
                <a:cs typeface="Arial" panose="020B0604020202020204" pitchFamily="34" charset="0"/>
              </a:rPr>
              <a:t>Practical Application Skills   </a:t>
            </a:r>
            <a:r>
              <a:rPr lang="en-GB" sz="2400" b="1">
                <a:latin typeface="Arial" panose="020B0604020202020204" pitchFamily="34" charset="0"/>
                <a:cs typeface="Arial" panose="020B0604020202020204" pitchFamily="34" charset="0"/>
              </a:rPr>
              <a:t>30</a:t>
            </a:r>
          </a:p>
          <a:p>
            <a:pPr>
              <a:lnSpc>
                <a:spcPct val="170000"/>
              </a:lnSpc>
            </a:pPr>
            <a:endParaRPr lang="en-GB" sz="700" b="1">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Transferable Skills for Life and            Professional Practice  	</a:t>
            </a:r>
            <a:r>
              <a:rPr lang="en-GB" sz="2400" b="1">
                <a:latin typeface="Arial" panose="020B0604020202020204" pitchFamily="34" charset="0"/>
                <a:cs typeface="Arial" panose="020B0604020202020204" pitchFamily="34" charset="0"/>
              </a:rPr>
              <a:t>10</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6294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3</a:t>
            </a:fld>
            <a:endParaRPr lang="en-GB"/>
          </a:p>
        </p:txBody>
      </p:sp>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854528" y="126752"/>
            <a:ext cx="10972800" cy="666754"/>
          </a:xfrm>
        </p:spPr>
        <p:txBody>
          <a:bodyPr>
            <a:normAutofit/>
          </a:bodyPr>
          <a:lstStyle/>
          <a:p>
            <a:r>
              <a:rPr lang="en-GB" altLang="en-US" sz="3600" b="1">
                <a:latin typeface="Arial" panose="020B0604020202020204" pitchFamily="34" charset="0"/>
                <a:cs typeface="Arial" panose="020B0604020202020204" pitchFamily="34" charset="0"/>
              </a:rPr>
              <a:t>What are we looking for in the way of answers?</a:t>
            </a:r>
            <a:endParaRPr lang="en-US" sz="2000" b="1"/>
          </a:p>
        </p:txBody>
      </p:sp>
      <p:sp>
        <p:nvSpPr>
          <p:cNvPr id="3" name="Content Placeholder 2">
            <a:extLst>
              <a:ext uri="{FF2B5EF4-FFF2-40B4-BE49-F238E27FC236}">
                <a16:creationId xmlns:a16="http://schemas.microsoft.com/office/drawing/2014/main" id="{9DEAA4A8-FF19-7943-BF8E-D3EF1D9C341F}"/>
              </a:ext>
            </a:extLst>
          </p:cNvPr>
          <p:cNvSpPr>
            <a:spLocks noGrp="1"/>
          </p:cNvSpPr>
          <p:nvPr>
            <p:ph idx="1"/>
          </p:nvPr>
        </p:nvSpPr>
        <p:spPr>
          <a:xfrm>
            <a:off x="854528" y="718091"/>
            <a:ext cx="10972800" cy="6897251"/>
          </a:xfrm>
        </p:spPr>
        <p:txBody>
          <a:bodyPr>
            <a:normAutofit/>
          </a:bodyPr>
          <a:lstStyle/>
          <a:p>
            <a:pPr marL="0" indent="0">
              <a:buNone/>
            </a:pPr>
            <a:r>
              <a:rPr lang="en-US">
                <a:latin typeface="Arial" panose="020B0604020202020204" pitchFamily="34" charset="0"/>
                <a:cs typeface="Arial" panose="020B0604020202020204" pitchFamily="34" charset="0"/>
              </a:rPr>
              <a:t>1. </a:t>
            </a:r>
            <a:r>
              <a:rPr lang="en-GB">
                <a:latin typeface="Arial" panose="020B0604020202020204" pitchFamily="34" charset="0"/>
                <a:cs typeface="Arial" panose="020B0604020202020204" pitchFamily="34" charset="0"/>
              </a:rPr>
              <a:t>Demonstrate the ability to evaluate the appropriate use of modern technology to improve workplace efficiency and employability, supported by criteria leading to an evaluation.</a:t>
            </a:r>
          </a:p>
          <a:p>
            <a:pPr marL="0" indent="0">
              <a:buNone/>
            </a:pPr>
            <a:endParaRPr lang="en-GB" sz="800">
              <a:latin typeface="Arial" panose="020B0604020202020204" pitchFamily="34" charset="0"/>
              <a:cs typeface="Arial" panose="020B0604020202020204" pitchFamily="34" charset="0"/>
            </a:endParaRPr>
          </a:p>
          <a:p>
            <a:pPr marL="0" lvl="0" indent="0">
              <a:buNone/>
            </a:pPr>
            <a:r>
              <a:rPr lang="en-GB" sz="3200" i="1">
                <a:latin typeface="Arial" panose="020B0604020202020204" pitchFamily="34" charset="0"/>
                <a:cs typeface="Arial" panose="020B0604020202020204" pitchFamily="34" charset="0"/>
              </a:rPr>
              <a:t>Explore use of technology in the workplace</a:t>
            </a:r>
          </a:p>
          <a:p>
            <a:pPr marL="0" lvl="0" indent="0">
              <a:buNone/>
            </a:pPr>
            <a:endParaRPr lang="en-GB" sz="800" i="1">
              <a:latin typeface="Arial" panose="020B0604020202020204" pitchFamily="34" charset="0"/>
              <a:cs typeface="Arial" panose="020B0604020202020204" pitchFamily="34" charset="0"/>
            </a:endParaRPr>
          </a:p>
          <a:p>
            <a:pPr marL="0" lvl="0" indent="0">
              <a:buNone/>
            </a:pPr>
            <a:r>
              <a:rPr lang="en-GB" sz="3200" i="1">
                <a:latin typeface="Arial" panose="020B0604020202020204" pitchFamily="34" charset="0"/>
                <a:cs typeface="Arial" panose="020B0604020202020204" pitchFamily="34" charset="0"/>
              </a:rPr>
              <a:t>You will need to conduct research into which technology / social media platforms are used in the modern workplace and which are used in </a:t>
            </a:r>
            <a:r>
              <a:rPr lang="en-GB" sz="3200" i="1" u="sng">
                <a:latin typeface="Arial" panose="020B0604020202020204" pitchFamily="34" charset="0"/>
                <a:cs typeface="Arial" panose="020B0604020202020204" pitchFamily="34" charset="0"/>
              </a:rPr>
              <a:t>your </a:t>
            </a:r>
            <a:r>
              <a:rPr lang="en-GB" sz="3200" i="1">
                <a:latin typeface="Arial" panose="020B0604020202020204" pitchFamily="34" charset="0"/>
                <a:cs typeface="Arial" panose="020B0604020202020204" pitchFamily="34" charset="0"/>
              </a:rPr>
              <a:t>workplace</a:t>
            </a:r>
          </a:p>
          <a:p>
            <a:pPr marL="0" lvl="0" indent="0">
              <a:buNone/>
            </a:pPr>
            <a:endParaRPr lang="en-GB" sz="800" i="1">
              <a:latin typeface="Arial" panose="020B0604020202020204" pitchFamily="34" charset="0"/>
              <a:cs typeface="Arial" panose="020B0604020202020204" pitchFamily="34" charset="0"/>
            </a:endParaRPr>
          </a:p>
          <a:p>
            <a:pPr marL="0" lvl="0" indent="0">
              <a:buNone/>
            </a:pPr>
            <a:r>
              <a:rPr lang="en-GB" sz="3200" i="1">
                <a:latin typeface="Arial" panose="020B0604020202020204" pitchFamily="34" charset="0"/>
                <a:cs typeface="Arial" panose="020B0604020202020204" pitchFamily="34" charset="0"/>
              </a:rPr>
              <a:t>If your employer does not use social media, why not? </a:t>
            </a:r>
            <a:br>
              <a:rPr lang="en-GB" sz="3200" i="1">
                <a:latin typeface="Arial" panose="020B0604020202020204" pitchFamily="34" charset="0"/>
                <a:cs typeface="Arial" panose="020B0604020202020204" pitchFamily="34" charset="0"/>
              </a:rPr>
            </a:br>
            <a:r>
              <a:rPr lang="en-GB" sz="3200" i="1">
                <a:latin typeface="Arial" panose="020B0604020202020204" pitchFamily="34" charset="0"/>
                <a:cs typeface="Arial" panose="020B0604020202020204" pitchFamily="34" charset="0"/>
              </a:rPr>
              <a:t>How might it benefit them to do so?</a:t>
            </a:r>
          </a:p>
        </p:txBody>
      </p:sp>
    </p:spTree>
    <p:extLst>
      <p:ext uri="{BB962C8B-B14F-4D97-AF65-F5344CB8AC3E}">
        <p14:creationId xmlns:p14="http://schemas.microsoft.com/office/powerpoint/2010/main" val="116219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4</a:t>
            </a:fld>
            <a:endParaRPr lang="en-GB"/>
          </a:p>
        </p:txBody>
      </p:sp>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854528" y="126752"/>
            <a:ext cx="10972800" cy="666754"/>
          </a:xfrm>
        </p:spPr>
        <p:txBody>
          <a:bodyPr>
            <a:normAutofit/>
          </a:bodyPr>
          <a:lstStyle/>
          <a:p>
            <a:r>
              <a:rPr lang="en-GB" altLang="en-US" sz="3600" b="1">
                <a:latin typeface="Arial" panose="020B0604020202020204" pitchFamily="34" charset="0"/>
                <a:cs typeface="Arial" panose="020B0604020202020204" pitchFamily="34" charset="0"/>
              </a:rPr>
              <a:t>What are we looking for in the way of answers?</a:t>
            </a:r>
            <a:endParaRPr lang="en-US" sz="2000" b="1"/>
          </a:p>
        </p:txBody>
      </p:sp>
      <p:sp>
        <p:nvSpPr>
          <p:cNvPr id="3" name="Content Placeholder 2">
            <a:extLst>
              <a:ext uri="{FF2B5EF4-FFF2-40B4-BE49-F238E27FC236}">
                <a16:creationId xmlns:a16="http://schemas.microsoft.com/office/drawing/2014/main" id="{9DEAA4A8-FF19-7943-BF8E-D3EF1D9C341F}"/>
              </a:ext>
            </a:extLst>
          </p:cNvPr>
          <p:cNvSpPr>
            <a:spLocks noGrp="1"/>
          </p:cNvSpPr>
          <p:nvPr>
            <p:ph idx="1"/>
          </p:nvPr>
        </p:nvSpPr>
        <p:spPr>
          <a:xfrm>
            <a:off x="854528" y="689810"/>
            <a:ext cx="11155220" cy="6897251"/>
          </a:xfrm>
        </p:spPr>
        <p:txBody>
          <a:bodyPr>
            <a:normAutofit/>
          </a:bodyPr>
          <a:lstStyle/>
          <a:p>
            <a:pPr marL="0" indent="0">
              <a:buNone/>
            </a:pPr>
            <a:r>
              <a:rPr lang="en-US">
                <a:latin typeface="Arial" panose="020B0604020202020204" pitchFamily="34" charset="0"/>
                <a:cs typeface="Arial" panose="020B0604020202020204" pitchFamily="34" charset="0"/>
              </a:rPr>
              <a:t>2. </a:t>
            </a:r>
            <a:r>
              <a:rPr lang="en-GB">
                <a:latin typeface="Arial" panose="020B0604020202020204" pitchFamily="34" charset="0"/>
                <a:cs typeface="Arial" panose="020B0604020202020204" pitchFamily="34" charset="0"/>
              </a:rPr>
              <a:t>Demonstrate appropriate use of social media for creation of own personal brand (and its applications in the workplace), through the creation of own professional online presence on LinkedIn, supported by evidence</a:t>
            </a:r>
            <a:endParaRPr lang="en-GB" sz="1200">
              <a:latin typeface="Arial" panose="020B0604020202020204" pitchFamily="34" charset="0"/>
              <a:cs typeface="Arial" panose="020B0604020202020204" pitchFamily="34" charset="0"/>
            </a:endParaRPr>
          </a:p>
          <a:p>
            <a:pPr marL="0" lvl="0" indent="0">
              <a:buNone/>
            </a:pPr>
            <a:r>
              <a:rPr lang="en-GB" sz="3000" i="1">
                <a:latin typeface="Arial" panose="020B0604020202020204" pitchFamily="34" charset="0"/>
                <a:cs typeface="Arial" panose="020B0604020202020204" pitchFamily="34" charset="0"/>
              </a:rPr>
              <a:t>In this section, you are looking at how you as a professional individual</a:t>
            </a:r>
            <a:r>
              <a:rPr lang="en-GB" sz="3000" b="1" i="1">
                <a:latin typeface="Arial" panose="020B0604020202020204" pitchFamily="34" charset="0"/>
                <a:cs typeface="Arial" panose="020B0604020202020204" pitchFamily="34" charset="0"/>
              </a:rPr>
              <a:t> </a:t>
            </a:r>
            <a:r>
              <a:rPr lang="en-GB" sz="3000" i="1">
                <a:latin typeface="Arial" panose="020B0604020202020204" pitchFamily="34" charset="0"/>
                <a:cs typeface="Arial" panose="020B0604020202020204" pitchFamily="34" charset="0"/>
              </a:rPr>
              <a:t>could utilise and harness social media to enhance your networking and career prospects, both as an employee or potential entrepreneur/small business owner.</a:t>
            </a:r>
          </a:p>
          <a:p>
            <a:pPr marL="0" indent="0">
              <a:buNone/>
            </a:pPr>
            <a:r>
              <a:rPr lang="en-GB" sz="800" i="1">
                <a:latin typeface="Arial" panose="020B0604020202020204" pitchFamily="34" charset="0"/>
                <a:cs typeface="Arial" panose="020B0604020202020204" pitchFamily="34" charset="0"/>
              </a:rPr>
              <a:t> </a:t>
            </a:r>
            <a:r>
              <a:rPr lang="en-GB" sz="3000" i="1">
                <a:latin typeface="Arial" panose="020B0604020202020204" pitchFamily="34" charset="0"/>
                <a:cs typeface="Arial" panose="020B0604020202020204" pitchFamily="34" charset="0"/>
              </a:rPr>
              <a:t>Research a range of other social media platforms that are available and make a judgement on their relevance and effectiveness in this context, after evaluating your research. Evaluate the opportunities that use of other social networks </a:t>
            </a:r>
            <a:r>
              <a:rPr lang="en-GB" sz="3000" i="1">
                <a:solidFill>
                  <a:srgbClr val="FFFF00"/>
                </a:solidFill>
                <a:latin typeface="Arial" panose="020B0604020202020204" pitchFamily="34" charset="0"/>
                <a:cs typeface="Arial" panose="020B0604020202020204" pitchFamily="34" charset="0"/>
              </a:rPr>
              <a:t>might provide.   </a:t>
            </a:r>
          </a:p>
        </p:txBody>
      </p:sp>
    </p:spTree>
    <p:extLst>
      <p:ext uri="{BB962C8B-B14F-4D97-AF65-F5344CB8AC3E}">
        <p14:creationId xmlns:p14="http://schemas.microsoft.com/office/powerpoint/2010/main" val="2565138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5</a:t>
            </a:fld>
            <a:endParaRPr lang="en-GB"/>
          </a:p>
        </p:txBody>
      </p:sp>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854528" y="126752"/>
            <a:ext cx="10972800" cy="666754"/>
          </a:xfrm>
        </p:spPr>
        <p:txBody>
          <a:bodyPr>
            <a:normAutofit/>
          </a:bodyPr>
          <a:lstStyle/>
          <a:p>
            <a:r>
              <a:rPr lang="en-GB" altLang="en-US" sz="3600" b="1">
                <a:latin typeface="Arial" panose="020B0604020202020204" pitchFamily="34" charset="0"/>
                <a:cs typeface="Arial" panose="020B0604020202020204" pitchFamily="34" charset="0"/>
              </a:rPr>
              <a:t>What are we looking for in the way of answers?</a:t>
            </a:r>
            <a:endParaRPr lang="en-US" sz="2000" b="1"/>
          </a:p>
        </p:txBody>
      </p:sp>
      <p:sp>
        <p:nvSpPr>
          <p:cNvPr id="3" name="Content Placeholder 2">
            <a:extLst>
              <a:ext uri="{FF2B5EF4-FFF2-40B4-BE49-F238E27FC236}">
                <a16:creationId xmlns:a16="http://schemas.microsoft.com/office/drawing/2014/main" id="{9DEAA4A8-FF19-7943-BF8E-D3EF1D9C341F}"/>
              </a:ext>
            </a:extLst>
          </p:cNvPr>
          <p:cNvSpPr>
            <a:spLocks noGrp="1"/>
          </p:cNvSpPr>
          <p:nvPr>
            <p:ph idx="1"/>
          </p:nvPr>
        </p:nvSpPr>
        <p:spPr>
          <a:xfrm>
            <a:off x="854528" y="793505"/>
            <a:ext cx="10972800" cy="6897251"/>
          </a:xfrm>
        </p:spPr>
        <p:txBody>
          <a:bodyPr>
            <a:normAutofit/>
          </a:bodyPr>
          <a:lstStyle/>
          <a:p>
            <a:pPr marL="0" indent="0">
              <a:buNone/>
            </a:pPr>
            <a:r>
              <a:rPr lang="en-US">
                <a:latin typeface="Arial" panose="020B0604020202020204" pitchFamily="34" charset="0"/>
                <a:cs typeface="Arial" panose="020B0604020202020204" pitchFamily="34" charset="0"/>
              </a:rPr>
              <a:t>2. </a:t>
            </a:r>
            <a:r>
              <a:rPr lang="en-GB">
                <a:latin typeface="Arial" panose="020B0604020202020204" pitchFamily="34" charset="0"/>
                <a:cs typeface="Arial" panose="020B0604020202020204" pitchFamily="34" charset="0"/>
              </a:rPr>
              <a:t>Demonstrate appropriate use of social media for creation of own personal brand (and its applications in the workplace), through the creation of own professional online presence on LinkedIn, supported by evidence</a:t>
            </a:r>
            <a:endParaRPr lang="en-GB" sz="1200">
              <a:latin typeface="Arial" panose="020B0604020202020204" pitchFamily="34" charset="0"/>
              <a:cs typeface="Arial" panose="020B0604020202020204" pitchFamily="34" charset="0"/>
            </a:endParaRPr>
          </a:p>
          <a:p>
            <a:pPr marL="0" indent="0">
              <a:buNone/>
            </a:pPr>
            <a:endParaRPr lang="en-GB" sz="900" i="1">
              <a:latin typeface="Arial" panose="020B0604020202020204" pitchFamily="34" charset="0"/>
              <a:cs typeface="Arial" panose="020B0604020202020204" pitchFamily="34" charset="0"/>
            </a:endParaRPr>
          </a:p>
          <a:p>
            <a:pPr marL="0" lvl="0" indent="0">
              <a:buNone/>
            </a:pPr>
            <a:r>
              <a:rPr lang="en-GB" sz="3500" i="1">
                <a:latin typeface="Arial" panose="020B0604020202020204" pitchFamily="34" charset="0"/>
                <a:cs typeface="Arial" panose="020B0604020202020204" pitchFamily="34" charset="0"/>
              </a:rPr>
              <a:t>LinkedIn profile is designed to promote personal brand. Choices of photo, summary and so on, are explained and justified to demonstrate understanding. Evidence in shape of photos, snips and screen grabs are presented and explained. </a:t>
            </a:r>
          </a:p>
        </p:txBody>
      </p:sp>
    </p:spTree>
    <p:extLst>
      <p:ext uri="{BB962C8B-B14F-4D97-AF65-F5344CB8AC3E}">
        <p14:creationId xmlns:p14="http://schemas.microsoft.com/office/powerpoint/2010/main" val="2370866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6</a:t>
            </a:fld>
            <a:endParaRPr lang="en-GB"/>
          </a:p>
        </p:txBody>
      </p:sp>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854528" y="126752"/>
            <a:ext cx="10972800" cy="666754"/>
          </a:xfrm>
        </p:spPr>
        <p:txBody>
          <a:bodyPr>
            <a:normAutofit/>
          </a:bodyPr>
          <a:lstStyle/>
          <a:p>
            <a:r>
              <a:rPr lang="en-GB" altLang="en-US" sz="3600" b="1">
                <a:latin typeface="Arial" panose="020B0604020202020204" pitchFamily="34" charset="0"/>
                <a:cs typeface="Arial" panose="020B0604020202020204" pitchFamily="34" charset="0"/>
              </a:rPr>
              <a:t>What are we looking for in the way of answers?</a:t>
            </a:r>
            <a:endParaRPr lang="en-US" sz="2000" b="1"/>
          </a:p>
        </p:txBody>
      </p:sp>
      <p:sp>
        <p:nvSpPr>
          <p:cNvPr id="3" name="Content Placeholder 2">
            <a:extLst>
              <a:ext uri="{FF2B5EF4-FFF2-40B4-BE49-F238E27FC236}">
                <a16:creationId xmlns:a16="http://schemas.microsoft.com/office/drawing/2014/main" id="{9DEAA4A8-FF19-7943-BF8E-D3EF1D9C341F}"/>
              </a:ext>
            </a:extLst>
          </p:cNvPr>
          <p:cNvSpPr>
            <a:spLocks noGrp="1"/>
          </p:cNvSpPr>
          <p:nvPr>
            <p:ph idx="1"/>
          </p:nvPr>
        </p:nvSpPr>
        <p:spPr>
          <a:xfrm>
            <a:off x="854528" y="793505"/>
            <a:ext cx="10972800" cy="6897251"/>
          </a:xfrm>
        </p:spPr>
        <p:txBody>
          <a:bodyPr>
            <a:normAutofit/>
          </a:bodyPr>
          <a:lstStyle/>
          <a:p>
            <a:pPr marL="0" indent="0">
              <a:buNone/>
            </a:pPr>
            <a:r>
              <a:rPr lang="en-US">
                <a:latin typeface="Arial" panose="020B0604020202020204" pitchFamily="34" charset="0"/>
                <a:cs typeface="Arial" panose="020B0604020202020204" pitchFamily="34" charset="0"/>
              </a:rPr>
              <a:t>3. </a:t>
            </a:r>
            <a:r>
              <a:rPr lang="en-GB">
                <a:latin typeface="Arial" panose="020B0604020202020204" pitchFamily="34" charset="0"/>
                <a:cs typeface="Arial" panose="020B0604020202020204" pitchFamily="34" charset="0"/>
              </a:rPr>
              <a:t>Explore the impact of personal branding on own employability.</a:t>
            </a:r>
          </a:p>
          <a:p>
            <a:pPr marL="0" indent="0">
              <a:buNone/>
            </a:pPr>
            <a:endParaRPr lang="en-GB" sz="1200">
              <a:latin typeface="Arial" panose="020B0604020202020204" pitchFamily="34" charset="0"/>
              <a:cs typeface="Arial" panose="020B0604020202020204" pitchFamily="34" charset="0"/>
            </a:endParaRPr>
          </a:p>
          <a:p>
            <a:pPr marL="0" indent="0">
              <a:buNone/>
            </a:pPr>
            <a:endParaRPr lang="en-GB" sz="1200">
              <a:latin typeface="Arial" panose="020B0604020202020204" pitchFamily="34" charset="0"/>
              <a:cs typeface="Arial" panose="020B0604020202020204" pitchFamily="34" charset="0"/>
            </a:endParaRPr>
          </a:p>
          <a:p>
            <a:pPr marL="0" lvl="0" indent="0">
              <a:buNone/>
            </a:pPr>
            <a:r>
              <a:rPr lang="en-GB" sz="3200" i="1">
                <a:latin typeface="Arial" panose="020B0604020202020204" pitchFamily="34" charset="0"/>
                <a:cs typeface="Arial" panose="020B0604020202020204" pitchFamily="34" charset="0"/>
              </a:rPr>
              <a:t>Explain the concept of personal branding and explore its importance and impact on own employability and career development</a:t>
            </a:r>
          </a:p>
        </p:txBody>
      </p:sp>
    </p:spTree>
    <p:extLst>
      <p:ext uri="{BB962C8B-B14F-4D97-AF65-F5344CB8AC3E}">
        <p14:creationId xmlns:p14="http://schemas.microsoft.com/office/powerpoint/2010/main" val="30846617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7</a:t>
            </a:fld>
            <a:endParaRPr lang="en-GB"/>
          </a:p>
        </p:txBody>
      </p:sp>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854528" y="126752"/>
            <a:ext cx="10972800" cy="666754"/>
          </a:xfrm>
        </p:spPr>
        <p:txBody>
          <a:bodyPr>
            <a:normAutofit/>
          </a:bodyPr>
          <a:lstStyle/>
          <a:p>
            <a:r>
              <a:rPr lang="en-GB" altLang="en-US" sz="3600" b="1">
                <a:latin typeface="Arial" panose="020B0604020202020204" pitchFamily="34" charset="0"/>
                <a:cs typeface="Arial" panose="020B0604020202020204" pitchFamily="34" charset="0"/>
              </a:rPr>
              <a:t>What are we looking for in the way of answers?</a:t>
            </a:r>
            <a:endParaRPr lang="en-US" sz="2000" b="1"/>
          </a:p>
        </p:txBody>
      </p:sp>
      <p:sp>
        <p:nvSpPr>
          <p:cNvPr id="3" name="Content Placeholder 2">
            <a:extLst>
              <a:ext uri="{FF2B5EF4-FFF2-40B4-BE49-F238E27FC236}">
                <a16:creationId xmlns:a16="http://schemas.microsoft.com/office/drawing/2014/main" id="{9DEAA4A8-FF19-7943-BF8E-D3EF1D9C341F}"/>
              </a:ext>
            </a:extLst>
          </p:cNvPr>
          <p:cNvSpPr>
            <a:spLocks noGrp="1"/>
          </p:cNvSpPr>
          <p:nvPr>
            <p:ph idx="1"/>
          </p:nvPr>
        </p:nvSpPr>
        <p:spPr>
          <a:xfrm>
            <a:off x="854528" y="793505"/>
            <a:ext cx="10972800" cy="6897251"/>
          </a:xfrm>
        </p:spPr>
        <p:txBody>
          <a:bodyPr>
            <a:normAutofit/>
          </a:bodyPr>
          <a:lstStyle/>
          <a:p>
            <a:pPr marL="0" indent="0">
              <a:buNone/>
            </a:pPr>
            <a:r>
              <a:rPr lang="en-US">
                <a:latin typeface="Arial" panose="020B0604020202020204" pitchFamily="34" charset="0"/>
                <a:cs typeface="Arial" panose="020B0604020202020204" pitchFamily="34" charset="0"/>
              </a:rPr>
              <a:t>4. </a:t>
            </a:r>
            <a:r>
              <a:rPr lang="en-GB">
                <a:latin typeface="Arial" panose="020B0604020202020204" pitchFamily="34" charset="0"/>
                <a:cs typeface="Arial" panose="020B0604020202020204" pitchFamily="34" charset="0"/>
              </a:rPr>
              <a:t>Discuss personal and professional security and safety online</a:t>
            </a:r>
            <a:endParaRPr lang="en-GB" sz="1200">
              <a:latin typeface="Arial" panose="020B0604020202020204" pitchFamily="34" charset="0"/>
              <a:cs typeface="Arial" panose="020B0604020202020204" pitchFamily="34" charset="0"/>
            </a:endParaRPr>
          </a:p>
          <a:p>
            <a:pPr marL="0" lvl="0" indent="0">
              <a:buNone/>
            </a:pPr>
            <a:endParaRPr lang="en-GB" sz="3200" i="1">
              <a:latin typeface="Arial" panose="020B0604020202020204" pitchFamily="34" charset="0"/>
              <a:cs typeface="Arial" panose="020B0604020202020204" pitchFamily="34" charset="0"/>
            </a:endParaRPr>
          </a:p>
          <a:p>
            <a:pPr marL="0" lvl="0" indent="0">
              <a:buNone/>
            </a:pPr>
            <a:r>
              <a:rPr lang="en-GB" sz="3200" i="1">
                <a:latin typeface="Arial" panose="020B0604020202020204" pitchFamily="34" charset="0"/>
                <a:cs typeface="Arial" panose="020B0604020202020204" pitchFamily="34" charset="0"/>
              </a:rPr>
              <a:t>You should examine the risks (in terms of personal and professional security and safety online) with the focus on -online payments, GDPR, personal safety, cyber security and so on</a:t>
            </a:r>
            <a:endParaRPr lang="en-GB" sz="3600" i="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17224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49356"/>
            <a:ext cx="8794751" cy="1143000"/>
          </a:xfrm>
        </p:spPr>
        <p:txBody>
          <a:bodyPr>
            <a:noAutofit/>
          </a:bodyPr>
          <a:lstStyle/>
          <a:p>
            <a: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21</a:t>
            </a:r>
            <a:r>
              <a:rPr lang="en-US" sz="3600" b="1" baseline="30000">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st</a:t>
            </a:r>
            <a: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 Century Technologies</a:t>
            </a:r>
            <a:b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br>
            <a: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in the workplace </a:t>
            </a:r>
          </a:p>
        </p:txBody>
      </p:sp>
      <p:sp>
        <p:nvSpPr>
          <p:cNvPr id="3" name="Content Placeholder 2"/>
          <p:cNvSpPr>
            <a:spLocks noGrp="1"/>
          </p:cNvSpPr>
          <p:nvPr>
            <p:ph idx="1"/>
          </p:nvPr>
        </p:nvSpPr>
        <p:spPr>
          <a:xfrm>
            <a:off x="2085273" y="1392357"/>
            <a:ext cx="7886700" cy="4180671"/>
          </a:xfrm>
        </p:spPr>
        <p:txBody>
          <a:bodyPr>
            <a:normAutofit/>
          </a:bodyPr>
          <a:lstStyle/>
          <a:p>
            <a:pPr lvl="4"/>
            <a:endParaRPr lang="en-US"/>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8</a:t>
            </a:fld>
            <a:endParaRPr lang="en-GB" altLang="en-US"/>
          </a:p>
        </p:txBody>
      </p:sp>
      <p:pic>
        <p:nvPicPr>
          <p:cNvPr id="7" name="Picture 6" descr="A desk with a computer on a table&#10;&#10;Description generated with high confidence">
            <a:extLst>
              <a:ext uri="{FF2B5EF4-FFF2-40B4-BE49-F238E27FC236}">
                <a16:creationId xmlns:a16="http://schemas.microsoft.com/office/drawing/2014/main" id="{583A82EE-6171-422B-8C1B-002FB6C4C4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800" y="1392356"/>
            <a:ext cx="6374765" cy="4249843"/>
          </a:xfrm>
          <a:prstGeom prst="rect">
            <a:avLst/>
          </a:prstGeom>
        </p:spPr>
      </p:pic>
    </p:spTree>
    <p:extLst>
      <p:ext uri="{BB962C8B-B14F-4D97-AF65-F5344CB8AC3E}">
        <p14:creationId xmlns:p14="http://schemas.microsoft.com/office/powerpoint/2010/main" val="1901588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327" y="249357"/>
            <a:ext cx="9296400" cy="1143000"/>
          </a:xfrm>
        </p:spPr>
        <p:txBody>
          <a:bodyPr>
            <a:normAutofit fontScale="90000"/>
          </a:bodyPr>
          <a:lstStyle/>
          <a:p>
            <a:r>
              <a:rPr lang="en-US">
                <a:effectLst>
                  <a:outerShdw blurRad="38100" dist="38100" dir="2700000" algn="tl">
                    <a:srgbClr val="000000">
                      <a:alpha val="43137"/>
                    </a:srgbClr>
                  </a:outerShdw>
                </a:effectLst>
                <a:latin typeface="Arial Rounded MT Bold" charset="0"/>
                <a:ea typeface="Arial Rounded MT Bold" charset="0"/>
                <a:cs typeface="Arial Rounded MT Bold" charset="0"/>
              </a:rPr>
              <a:t>Technologies used in </a:t>
            </a:r>
            <a:r>
              <a:rPr lang="en-US">
                <a:solidFill>
                  <a:srgbClr val="FF0000"/>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your</a:t>
            </a:r>
            <a:r>
              <a:rPr lang="en-US">
                <a:effectLst>
                  <a:outerShdw blurRad="38100" dist="38100" dir="2700000" algn="tl">
                    <a:srgbClr val="000000">
                      <a:alpha val="43137"/>
                    </a:srgbClr>
                  </a:outerShdw>
                </a:effectLst>
                <a:latin typeface="Arial Rounded MT Bold" charset="0"/>
                <a:ea typeface="Arial Rounded MT Bold" charset="0"/>
                <a:cs typeface="Arial Rounded MT Bold" charset="0"/>
              </a:rPr>
              <a:t> workplace </a:t>
            </a:r>
          </a:p>
        </p:txBody>
      </p:sp>
      <p:sp>
        <p:nvSpPr>
          <p:cNvPr id="3" name="Content Placeholder 2"/>
          <p:cNvSpPr>
            <a:spLocks noGrp="1"/>
          </p:cNvSpPr>
          <p:nvPr>
            <p:ph idx="1"/>
          </p:nvPr>
        </p:nvSpPr>
        <p:spPr>
          <a:xfrm>
            <a:off x="2085273" y="1392357"/>
            <a:ext cx="7886700" cy="4180671"/>
          </a:xfrm>
        </p:spPr>
        <p:txBody>
          <a:bodyPr>
            <a:normAutofit/>
          </a:bodyPr>
          <a:lstStyle/>
          <a:p>
            <a:pPr lvl="4"/>
            <a:endParaRPr lang="en-US"/>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9</a:t>
            </a:fld>
            <a:endParaRPr lang="en-GB" altLang="en-US"/>
          </a:p>
        </p:txBody>
      </p:sp>
      <p:sp>
        <p:nvSpPr>
          <p:cNvPr id="5" name="TextBox 4">
            <a:extLst>
              <a:ext uri="{FF2B5EF4-FFF2-40B4-BE49-F238E27FC236}">
                <a16:creationId xmlns:a16="http://schemas.microsoft.com/office/drawing/2014/main" id="{454648EC-0EB1-48C9-B06D-1EDD3840907E}"/>
              </a:ext>
            </a:extLst>
          </p:cNvPr>
          <p:cNvSpPr txBox="1"/>
          <p:nvPr/>
        </p:nvSpPr>
        <p:spPr>
          <a:xfrm>
            <a:off x="810327" y="1284972"/>
            <a:ext cx="10423730" cy="3908762"/>
          </a:xfrm>
          <a:prstGeom prst="rect">
            <a:avLst/>
          </a:prstGeom>
          <a:noFill/>
        </p:spPr>
        <p:txBody>
          <a:bodyPr wrap="square" rtlCol="0">
            <a:spAutoFit/>
          </a:bodyPr>
          <a:lstStyle/>
          <a:p>
            <a:r>
              <a:rPr lang="en-GB" sz="3200" b="1">
                <a:latin typeface="Arial" panose="020B0604020202020204" pitchFamily="34" charset="0"/>
                <a:cs typeface="Arial" panose="020B0604020202020204" pitchFamily="34" charset="0"/>
              </a:rPr>
              <a:t>Exercise:</a:t>
            </a:r>
          </a:p>
          <a:p>
            <a:r>
              <a:rPr lang="en-GB" sz="3200">
                <a:latin typeface="Arial" panose="020B0604020202020204" pitchFamily="34" charset="0"/>
                <a:cs typeface="Arial" panose="020B0604020202020204" pitchFamily="34" charset="0"/>
              </a:rPr>
              <a:t>Write down all the technologies you can think of that are used in your own workplace. </a:t>
            </a:r>
          </a:p>
          <a:p>
            <a:endParaRPr lang="en-GB" sz="12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Then:</a:t>
            </a:r>
          </a:p>
          <a:p>
            <a:r>
              <a:rPr lang="en-GB" sz="3200">
                <a:latin typeface="Arial" panose="020B0604020202020204" pitchFamily="34" charset="0"/>
                <a:cs typeface="Arial" panose="020B0604020202020204" pitchFamily="34" charset="0"/>
              </a:rPr>
              <a:t>What </a:t>
            </a:r>
            <a:r>
              <a:rPr lang="en-GB" sz="3200" b="1">
                <a:latin typeface="Arial" panose="020B0604020202020204" pitchFamily="34" charset="0"/>
                <a:cs typeface="Arial" panose="020B0604020202020204" pitchFamily="34" charset="0"/>
              </a:rPr>
              <a:t>are</a:t>
            </a:r>
            <a:r>
              <a:rPr lang="en-GB" sz="3200">
                <a:latin typeface="Arial" panose="020B0604020202020204" pitchFamily="34" charset="0"/>
                <a:cs typeface="Arial" panose="020B0604020202020204" pitchFamily="34" charset="0"/>
              </a:rPr>
              <a:t> they used for?</a:t>
            </a:r>
          </a:p>
          <a:p>
            <a:endParaRPr lang="en-GB" sz="12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Followed by: </a:t>
            </a:r>
          </a:p>
          <a:p>
            <a:r>
              <a:rPr lang="en-GB" sz="3200">
                <a:latin typeface="Arial" panose="020B0604020202020204" pitchFamily="34" charset="0"/>
                <a:cs typeface="Arial" panose="020B0604020202020204" pitchFamily="34" charset="0"/>
              </a:rPr>
              <a:t>What </a:t>
            </a:r>
            <a:r>
              <a:rPr lang="en-GB" sz="3200" b="1">
                <a:latin typeface="Arial" panose="020B0604020202020204" pitchFamily="34" charset="0"/>
                <a:cs typeface="Arial" panose="020B0604020202020204" pitchFamily="34" charset="0"/>
              </a:rPr>
              <a:t>could</a:t>
            </a:r>
            <a:r>
              <a:rPr lang="en-GB" sz="3200">
                <a:latin typeface="Arial" panose="020B0604020202020204" pitchFamily="34" charset="0"/>
                <a:cs typeface="Arial" panose="020B0604020202020204" pitchFamily="34" charset="0"/>
              </a:rPr>
              <a:t> they be used for?</a:t>
            </a:r>
          </a:p>
        </p:txBody>
      </p:sp>
    </p:spTree>
    <p:extLst>
      <p:ext uri="{BB962C8B-B14F-4D97-AF65-F5344CB8AC3E}">
        <p14:creationId xmlns:p14="http://schemas.microsoft.com/office/powerpoint/2010/main" val="11044606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a:extLst>
              <a:ext uri="{FF2B5EF4-FFF2-40B4-BE49-F238E27FC236}">
                <a16:creationId xmlns:a16="http://schemas.microsoft.com/office/drawing/2014/main" id="{398E1F6F-F56C-5849-B892-0A1E51E97FD0}"/>
              </a:ext>
            </a:extLst>
          </p:cNvPr>
          <p:cNvSpPr>
            <a:spLocks noGrp="1"/>
          </p:cNvSpPr>
          <p:nvPr>
            <p:ph type="title"/>
          </p:nvPr>
        </p:nvSpPr>
        <p:spPr>
          <a:xfrm>
            <a:off x="1981200" y="0"/>
            <a:ext cx="8229600" cy="1143000"/>
          </a:xfrm>
        </p:spPr>
        <p:txBody>
          <a:bodyPr/>
          <a:lstStyle/>
          <a:p>
            <a:pPr>
              <a:lnSpc>
                <a:spcPct val="150000"/>
              </a:lnSpc>
            </a:pPr>
            <a:r>
              <a:rPr lang="en-GB" altLang="en-US" sz="3600" b="1">
                <a:latin typeface="Arial" panose="020B0604020202020204" pitchFamily="34" charset="0"/>
                <a:cs typeface="Arial" panose="020B0604020202020204" pitchFamily="34" charset="0"/>
              </a:rPr>
              <a:t>Six Changes to Technology                  </a:t>
            </a:r>
            <a:r>
              <a:rPr lang="en-GB" altLang="en-US" sz="3200">
                <a:latin typeface="Arial" panose="020B0604020202020204" pitchFamily="34" charset="0"/>
                <a:cs typeface="Arial" panose="020B0604020202020204" pitchFamily="34" charset="0"/>
              </a:rPr>
              <a:t>Identify Technology that has                   changed the workplace</a:t>
            </a:r>
            <a:br>
              <a:rPr lang="en-GB" altLang="en-US" sz="800" b="1">
                <a:latin typeface="Arial" panose="020B0604020202020204" pitchFamily="34" charset="0"/>
                <a:cs typeface="Arial" panose="020B0604020202020204" pitchFamily="34" charset="0"/>
              </a:rPr>
            </a:br>
            <a:r>
              <a:rPr lang="en-GB" altLang="en-US" sz="2800">
                <a:latin typeface="Arial" panose="020B0604020202020204" pitchFamily="34" charset="0"/>
                <a:cs typeface="Arial" panose="020B0604020202020204" pitchFamily="34" charset="0"/>
              </a:rPr>
              <a:t>Telephones</a:t>
            </a:r>
            <a:br>
              <a:rPr lang="en-GB" altLang="en-US" sz="2800">
                <a:latin typeface="Arial" panose="020B0604020202020204" pitchFamily="34" charset="0"/>
                <a:cs typeface="Arial" panose="020B0604020202020204" pitchFamily="34" charset="0"/>
              </a:rPr>
            </a:br>
            <a:r>
              <a:rPr lang="en-GB" altLang="en-US" sz="2800">
                <a:latin typeface="Arial" panose="020B0604020202020204" pitchFamily="34" charset="0"/>
                <a:cs typeface="Arial" panose="020B0604020202020204" pitchFamily="34" charset="0"/>
              </a:rPr>
              <a:t>Food</a:t>
            </a:r>
            <a:br>
              <a:rPr lang="en-GB" altLang="en-US" sz="2800">
                <a:latin typeface="Arial" panose="020B0604020202020204" pitchFamily="34" charset="0"/>
                <a:cs typeface="Arial" panose="020B0604020202020204" pitchFamily="34" charset="0"/>
              </a:rPr>
            </a:br>
            <a:r>
              <a:rPr lang="en-GB" altLang="en-US" sz="2800">
                <a:latin typeface="Arial" panose="020B0604020202020204" pitchFamily="34" charset="0"/>
                <a:cs typeface="Arial" panose="020B0604020202020204" pitchFamily="34" charset="0"/>
              </a:rPr>
              <a:t>Money</a:t>
            </a:r>
            <a:br>
              <a:rPr lang="en-GB" altLang="en-US" sz="2800">
                <a:latin typeface="Arial" panose="020B0604020202020204" pitchFamily="34" charset="0"/>
                <a:cs typeface="Arial" panose="020B0604020202020204" pitchFamily="34" charset="0"/>
              </a:rPr>
            </a:br>
            <a:r>
              <a:rPr lang="en-GB" altLang="en-US" sz="2800">
                <a:latin typeface="Arial" panose="020B0604020202020204" pitchFamily="34" charset="0"/>
                <a:cs typeface="Arial" panose="020B0604020202020204" pitchFamily="34" charset="0"/>
              </a:rPr>
              <a:t>Manufacturing</a:t>
            </a:r>
            <a:br>
              <a:rPr lang="en-GB" altLang="en-US" sz="2800">
                <a:latin typeface="Arial" panose="020B0604020202020204" pitchFamily="34" charset="0"/>
                <a:cs typeface="Arial" panose="020B0604020202020204" pitchFamily="34" charset="0"/>
              </a:rPr>
            </a:br>
            <a:r>
              <a:rPr lang="en-GB" altLang="en-US" sz="2800">
                <a:latin typeface="Arial" panose="020B0604020202020204" pitchFamily="34" charset="0"/>
                <a:cs typeface="Arial" panose="020B0604020202020204" pitchFamily="34" charset="0"/>
              </a:rPr>
              <a:t>Cars</a:t>
            </a:r>
            <a:br>
              <a:rPr lang="en-GB" altLang="en-US" sz="2800">
                <a:latin typeface="Arial" panose="020B0604020202020204" pitchFamily="34" charset="0"/>
                <a:cs typeface="Arial" panose="020B0604020202020204" pitchFamily="34" charset="0"/>
              </a:rPr>
            </a:br>
            <a:r>
              <a:rPr lang="en-GB" altLang="en-US" sz="2800">
                <a:solidFill>
                  <a:srgbClr val="FFFF00"/>
                </a:solidFill>
                <a:latin typeface="Arial" panose="020B0604020202020204" pitchFamily="34" charset="0"/>
                <a:cs typeface="Arial" panose="020B0604020202020204" pitchFamily="34" charset="0"/>
              </a:rPr>
              <a:t>Aircraft</a:t>
            </a:r>
          </a:p>
        </p:txBody>
      </p:sp>
    </p:spTree>
    <p:extLst>
      <p:ext uri="{BB962C8B-B14F-4D97-AF65-F5344CB8AC3E}">
        <p14:creationId xmlns:p14="http://schemas.microsoft.com/office/powerpoint/2010/main" val="4074395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8893" y="232238"/>
            <a:ext cx="9271906" cy="588619"/>
          </a:xfrm>
        </p:spPr>
        <p:txBody>
          <a:bodyPr>
            <a:noAutofit/>
          </a:bodyPr>
          <a:lstStyle/>
          <a:p>
            <a: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Cloud File Storage</a:t>
            </a:r>
          </a:p>
        </p:txBody>
      </p:sp>
      <p:sp>
        <p:nvSpPr>
          <p:cNvPr id="3" name="Content Placeholder 2"/>
          <p:cNvSpPr>
            <a:spLocks noGrp="1"/>
          </p:cNvSpPr>
          <p:nvPr>
            <p:ph idx="1"/>
          </p:nvPr>
        </p:nvSpPr>
        <p:spPr>
          <a:xfrm>
            <a:off x="2085273" y="1392357"/>
            <a:ext cx="7886700" cy="4180671"/>
          </a:xfrm>
        </p:spPr>
        <p:txBody>
          <a:bodyPr>
            <a:normAutofit/>
          </a:bodyPr>
          <a:lstStyle/>
          <a:p>
            <a:pPr lvl="4"/>
            <a:endParaRPr lang="en-US"/>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11</a:t>
            </a:fld>
            <a:endParaRPr lang="en-GB" altLang="en-US"/>
          </a:p>
        </p:txBody>
      </p:sp>
      <p:pic>
        <p:nvPicPr>
          <p:cNvPr id="10" name="Picture 9">
            <a:extLst>
              <a:ext uri="{FF2B5EF4-FFF2-40B4-BE49-F238E27FC236}">
                <a16:creationId xmlns:a16="http://schemas.microsoft.com/office/drawing/2014/main" id="{65C7BF00-6346-4A61-9C8F-AAFB711923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8893" y="954860"/>
            <a:ext cx="9033080" cy="3965545"/>
          </a:xfrm>
          <a:prstGeom prst="rect">
            <a:avLst/>
          </a:prstGeom>
        </p:spPr>
      </p:pic>
    </p:spTree>
    <p:extLst>
      <p:ext uri="{BB962C8B-B14F-4D97-AF65-F5344CB8AC3E}">
        <p14:creationId xmlns:p14="http://schemas.microsoft.com/office/powerpoint/2010/main" val="2204672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9471" y="207017"/>
            <a:ext cx="9116785" cy="588619"/>
          </a:xfrm>
        </p:spPr>
        <p:txBody>
          <a:bodyPr>
            <a:noAutofit/>
          </a:bodyPr>
          <a:lstStyle/>
          <a:p>
            <a: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Cloud File Storage</a:t>
            </a:r>
          </a:p>
        </p:txBody>
      </p:sp>
      <p:sp>
        <p:nvSpPr>
          <p:cNvPr id="3" name="Content Placeholder 2"/>
          <p:cNvSpPr>
            <a:spLocks noGrp="1"/>
          </p:cNvSpPr>
          <p:nvPr>
            <p:ph idx="1"/>
          </p:nvPr>
        </p:nvSpPr>
        <p:spPr>
          <a:xfrm>
            <a:off x="2085273" y="1392357"/>
            <a:ext cx="7886700" cy="4180671"/>
          </a:xfrm>
        </p:spPr>
        <p:txBody>
          <a:bodyPr>
            <a:normAutofit/>
          </a:bodyPr>
          <a:lstStyle/>
          <a:p>
            <a:pPr lvl="4"/>
            <a:endParaRPr lang="en-US"/>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12</a:t>
            </a:fld>
            <a:endParaRPr lang="en-GB" altLang="en-US"/>
          </a:p>
        </p:txBody>
      </p:sp>
      <p:sp>
        <p:nvSpPr>
          <p:cNvPr id="7" name="TextBox 6">
            <a:extLst>
              <a:ext uri="{FF2B5EF4-FFF2-40B4-BE49-F238E27FC236}">
                <a16:creationId xmlns:a16="http://schemas.microsoft.com/office/drawing/2014/main" id="{AA8DAE4C-7859-472A-97B0-EDB076DEE977}"/>
              </a:ext>
            </a:extLst>
          </p:cNvPr>
          <p:cNvSpPr txBox="1"/>
          <p:nvPr/>
        </p:nvSpPr>
        <p:spPr>
          <a:xfrm>
            <a:off x="669471" y="847151"/>
            <a:ext cx="10931979" cy="5509200"/>
          </a:xfrm>
          <a:prstGeom prst="rect">
            <a:avLst/>
          </a:prstGeom>
          <a:noFill/>
        </p:spPr>
        <p:txBody>
          <a:bodyPr wrap="square" rtlCol="0">
            <a:spAutoFit/>
          </a:bodyPr>
          <a:lstStyle/>
          <a:p>
            <a:r>
              <a:rPr lang="en-GB" sz="3200">
                <a:latin typeface="Arial" panose="020B0604020202020204" pitchFamily="34" charset="0"/>
                <a:cs typeface="Arial" panose="020B0604020202020204" pitchFamily="34" charset="0"/>
              </a:rPr>
              <a:t>Cloud storage simply means a hard drive on the internet, a place to store your files and easily access them from any device, anywhere in the world as long as you have internet access. </a:t>
            </a:r>
            <a:br>
              <a:rPr lang="en-GB" sz="3200">
                <a:latin typeface="Arial" panose="020B0604020202020204" pitchFamily="34" charset="0"/>
                <a:cs typeface="Arial" panose="020B0604020202020204" pitchFamily="34" charset="0"/>
              </a:rPr>
            </a:br>
            <a:r>
              <a:rPr lang="en-GB" sz="3200">
                <a:latin typeface="Arial" panose="020B0604020202020204" pitchFamily="34" charset="0"/>
                <a:cs typeface="Arial" panose="020B0604020202020204" pitchFamily="34" charset="0"/>
              </a:rPr>
              <a:t>You can also use cloud storage as a backup, but you must be careful about this as many services will delete files in the cloud when they are deleted from your computer to keep everything in sync. </a:t>
            </a:r>
            <a:r>
              <a:rPr lang="en-GB" sz="3200" i="1">
                <a:latin typeface="Arial" panose="020B0604020202020204" pitchFamily="34" charset="0"/>
                <a:cs typeface="Arial" panose="020B0604020202020204" pitchFamily="34" charset="0"/>
              </a:rPr>
              <a:t>Some will keep deleted files for you though</a:t>
            </a:r>
            <a:r>
              <a:rPr lang="en-GB" sz="3200">
                <a:latin typeface="Arial" panose="020B0604020202020204" pitchFamily="34" charset="0"/>
                <a:cs typeface="Arial" panose="020B0604020202020204" pitchFamily="34" charset="0"/>
              </a:rPr>
              <a:t>.</a:t>
            </a:r>
          </a:p>
          <a:p>
            <a:r>
              <a:rPr lang="en-GB" sz="3200">
                <a:latin typeface="Arial" panose="020B0604020202020204" pitchFamily="34" charset="0"/>
                <a:cs typeface="Arial" panose="020B0604020202020204" pitchFamily="34" charset="0"/>
              </a:rPr>
              <a:t>There are a large number of different providers of Cloud </a:t>
            </a:r>
            <a:r>
              <a:rPr lang="en-GB" sz="3200">
                <a:solidFill>
                  <a:srgbClr val="FFFF00"/>
                </a:solidFill>
                <a:latin typeface="Arial" panose="020B0604020202020204" pitchFamily="34" charset="0"/>
                <a:cs typeface="Arial" panose="020B0604020202020204" pitchFamily="34" charset="0"/>
              </a:rPr>
              <a:t>File Storage.  </a:t>
            </a:r>
          </a:p>
        </p:txBody>
      </p:sp>
    </p:spTree>
    <p:extLst>
      <p:ext uri="{BB962C8B-B14F-4D97-AF65-F5344CB8AC3E}">
        <p14:creationId xmlns:p14="http://schemas.microsoft.com/office/powerpoint/2010/main" val="3275166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6992" y="231855"/>
            <a:ext cx="8229600" cy="588619"/>
          </a:xfrm>
        </p:spPr>
        <p:txBody>
          <a:bodyPr>
            <a:noAutofit/>
          </a:bodyPr>
          <a:lstStyle/>
          <a:p>
            <a: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Cloud File Storage</a:t>
            </a:r>
          </a:p>
        </p:txBody>
      </p:sp>
      <p:sp>
        <p:nvSpPr>
          <p:cNvPr id="3" name="Content Placeholder 2"/>
          <p:cNvSpPr>
            <a:spLocks noGrp="1"/>
          </p:cNvSpPr>
          <p:nvPr>
            <p:ph idx="1"/>
          </p:nvPr>
        </p:nvSpPr>
        <p:spPr>
          <a:xfrm>
            <a:off x="2085273" y="1392357"/>
            <a:ext cx="7886700" cy="4180671"/>
          </a:xfrm>
        </p:spPr>
        <p:txBody>
          <a:bodyPr>
            <a:normAutofit/>
          </a:bodyPr>
          <a:lstStyle/>
          <a:p>
            <a:pPr lvl="4"/>
            <a:endParaRPr lang="en-US"/>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13</a:t>
            </a:fld>
            <a:endParaRPr lang="en-GB" altLang="en-US"/>
          </a:p>
        </p:txBody>
      </p:sp>
      <p:sp>
        <p:nvSpPr>
          <p:cNvPr id="7" name="TextBox 6">
            <a:extLst>
              <a:ext uri="{FF2B5EF4-FFF2-40B4-BE49-F238E27FC236}">
                <a16:creationId xmlns:a16="http://schemas.microsoft.com/office/drawing/2014/main" id="{AA8DAE4C-7859-472A-97B0-EDB076DEE977}"/>
              </a:ext>
            </a:extLst>
          </p:cNvPr>
          <p:cNvSpPr txBox="1"/>
          <p:nvPr/>
        </p:nvSpPr>
        <p:spPr>
          <a:xfrm>
            <a:off x="976992" y="820474"/>
            <a:ext cx="10706101" cy="4832092"/>
          </a:xfrm>
          <a:prstGeom prst="rect">
            <a:avLst/>
          </a:prstGeom>
          <a:noFill/>
        </p:spPr>
        <p:txBody>
          <a:bodyPr wrap="square" rtlCol="0">
            <a:spAutoFit/>
          </a:bodyPr>
          <a:lstStyle/>
          <a:p>
            <a:r>
              <a:rPr lang="en-GB" sz="2800">
                <a:latin typeface="Arial" panose="020B0604020202020204" pitchFamily="34" charset="0"/>
                <a:cs typeface="Arial" panose="020B0604020202020204" pitchFamily="34" charset="0"/>
              </a:rPr>
              <a:t>An </a:t>
            </a:r>
            <a:r>
              <a:rPr lang="en-GB" sz="2800">
                <a:latin typeface="Arial" panose="020B0604020202020204" pitchFamily="34" charset="0"/>
                <a:cs typeface="Arial" panose="020B0604020202020204" pitchFamily="34" charset="0"/>
                <a:hlinkClick r:id="rId2"/>
              </a:rPr>
              <a:t>article on Tech Advisor </a:t>
            </a:r>
            <a:r>
              <a:rPr lang="en-GB" sz="2800">
                <a:latin typeface="Arial" panose="020B0604020202020204" pitchFamily="34" charset="0"/>
                <a:cs typeface="Arial" panose="020B0604020202020204" pitchFamily="34" charset="0"/>
              </a:rPr>
              <a:t>(2018) recently reviewed 14 (of the best, in their view) cloud storage services and you can read this in your own time – perhaps examining some of the least well-known to see what they have to offer. </a:t>
            </a:r>
          </a:p>
          <a:p>
            <a:r>
              <a:rPr lang="en-GB" sz="2800">
                <a:latin typeface="Arial" panose="020B0604020202020204" pitchFamily="34" charset="0"/>
                <a:cs typeface="Arial" panose="020B0604020202020204" pitchFamily="34" charset="0"/>
              </a:rPr>
              <a:t>Biggest isn’t necessarily best of course, although an argument can be made that bigger companies may have more robust processes to keep your files safe AND it could be less likely that their business model will fail; leaving you with the annoyance of uploading your files yet again to a new provider. </a:t>
            </a:r>
          </a:p>
          <a:p>
            <a:endParaRPr lang="en-GB" sz="2800">
              <a:latin typeface="Arial" panose="020B0604020202020204" pitchFamily="34" charset="0"/>
              <a:cs typeface="Arial" panose="020B0604020202020204" pitchFamily="34" charset="0"/>
            </a:endParaRPr>
          </a:p>
          <a:p>
            <a:r>
              <a:rPr lang="en-GB" sz="2800">
                <a:latin typeface="Arial" panose="020B0604020202020204" pitchFamily="34" charset="0"/>
                <a:cs typeface="Arial" panose="020B0604020202020204" pitchFamily="34" charset="0"/>
              </a:rPr>
              <a:t>See what </a:t>
            </a:r>
            <a:r>
              <a:rPr lang="en-GB" sz="2800" b="1">
                <a:latin typeface="Arial" panose="020B0604020202020204" pitchFamily="34" charset="0"/>
                <a:cs typeface="Arial" panose="020B0604020202020204" pitchFamily="34" charset="0"/>
              </a:rPr>
              <a:t>you</a:t>
            </a:r>
            <a:r>
              <a:rPr lang="en-GB" sz="2800">
                <a:latin typeface="Arial" panose="020B0604020202020204" pitchFamily="34" charset="0"/>
                <a:cs typeface="Arial" panose="020B0604020202020204" pitchFamily="34" charset="0"/>
              </a:rPr>
              <a:t> think by clicking on the link above.  </a:t>
            </a:r>
          </a:p>
        </p:txBody>
      </p:sp>
      <p:sp>
        <p:nvSpPr>
          <p:cNvPr id="5" name="TextBox 4">
            <a:extLst>
              <a:ext uri="{FF2B5EF4-FFF2-40B4-BE49-F238E27FC236}">
                <a16:creationId xmlns:a16="http://schemas.microsoft.com/office/drawing/2014/main" id="{86342111-377D-42EC-B99C-3A45350A8558}"/>
              </a:ext>
            </a:extLst>
          </p:cNvPr>
          <p:cNvSpPr txBox="1"/>
          <p:nvPr/>
        </p:nvSpPr>
        <p:spPr>
          <a:xfrm>
            <a:off x="4080034" y="6259811"/>
            <a:ext cx="6990080" cy="461665"/>
          </a:xfrm>
          <a:prstGeom prst="rect">
            <a:avLst/>
          </a:prstGeom>
          <a:noFill/>
        </p:spPr>
        <p:txBody>
          <a:bodyPr wrap="square" rtlCol="0">
            <a:spAutoFit/>
          </a:bodyPr>
          <a:lstStyle/>
          <a:p>
            <a:r>
              <a:rPr lang="en-GB" sz="1200">
                <a:solidFill>
                  <a:srgbClr val="FFFF00"/>
                </a:solidFill>
              </a:rPr>
              <a:t>Casserly, M. (2018) </a:t>
            </a:r>
            <a:r>
              <a:rPr lang="en-GB" sz="1200" i="1">
                <a:solidFill>
                  <a:srgbClr val="FFFF00"/>
                </a:solidFill>
              </a:rPr>
              <a:t>Here are the best cloud storage services to use, </a:t>
            </a:r>
            <a:r>
              <a:rPr lang="en-GB" sz="1200">
                <a:solidFill>
                  <a:srgbClr val="FFFF00"/>
                </a:solidFill>
              </a:rPr>
              <a:t>[online] available at </a:t>
            </a:r>
            <a:r>
              <a:rPr lang="en-GB" sz="1200" i="1">
                <a:solidFill>
                  <a:srgbClr val="FFFF00"/>
                </a:solidFill>
              </a:rPr>
              <a:t> </a:t>
            </a:r>
            <a:r>
              <a:rPr lang="en-GB" sz="1200" i="1">
                <a:solidFill>
                  <a:srgbClr val="FFFF00"/>
                </a:solidFill>
                <a:hlinkClick r:id="rId2">
                  <a:extLst>
                    <a:ext uri="{A12FA001-AC4F-418D-AE19-62706E023703}">
                      <ahyp:hlinkClr xmlns:ahyp="http://schemas.microsoft.com/office/drawing/2018/hyperlinkcolor" val="tx"/>
                    </a:ext>
                  </a:extLst>
                </a:hlinkClick>
              </a:rPr>
              <a:t>https://www.techadvisor.co.uk/test-centre/internet/best-cloud-storage-services-3614269/</a:t>
            </a:r>
            <a:r>
              <a:rPr lang="en-GB" sz="1200" i="1">
                <a:solidFill>
                  <a:srgbClr val="FFFF00"/>
                </a:solidFill>
              </a:rPr>
              <a:t>  accessed Mar 2018</a:t>
            </a:r>
          </a:p>
        </p:txBody>
      </p:sp>
    </p:spTree>
    <p:extLst>
      <p:ext uri="{BB962C8B-B14F-4D97-AF65-F5344CB8AC3E}">
        <p14:creationId xmlns:p14="http://schemas.microsoft.com/office/powerpoint/2010/main" val="37255281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4141" y="237533"/>
            <a:ext cx="8229600" cy="588619"/>
          </a:xfrm>
        </p:spPr>
        <p:txBody>
          <a:bodyPr>
            <a:noAutofit/>
          </a:bodyPr>
          <a:lstStyle/>
          <a:p>
            <a:r>
              <a:rPr lang="en-US" sz="3600" b="1" err="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DropBox</a:t>
            </a:r>
            <a:endPar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endParaRPr>
          </a:p>
        </p:txBody>
      </p:sp>
      <p:sp>
        <p:nvSpPr>
          <p:cNvPr id="3" name="Content Placeholder 2"/>
          <p:cNvSpPr>
            <a:spLocks noGrp="1"/>
          </p:cNvSpPr>
          <p:nvPr>
            <p:ph idx="1"/>
          </p:nvPr>
        </p:nvSpPr>
        <p:spPr>
          <a:xfrm>
            <a:off x="2085273" y="1392357"/>
            <a:ext cx="7886700" cy="4180671"/>
          </a:xfrm>
        </p:spPr>
        <p:txBody>
          <a:bodyPr>
            <a:normAutofit/>
          </a:bodyPr>
          <a:lstStyle/>
          <a:p>
            <a:pPr lvl="4"/>
            <a:endParaRPr lang="en-US"/>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14</a:t>
            </a:fld>
            <a:endParaRPr lang="en-GB" altLang="en-US"/>
          </a:p>
        </p:txBody>
      </p:sp>
      <p:pic>
        <p:nvPicPr>
          <p:cNvPr id="6" name="Picture 5" descr="A screenshot of a cell phone&#10;&#10;Description generated with high confidence">
            <a:hlinkClick r:id="rId2"/>
            <a:extLst>
              <a:ext uri="{FF2B5EF4-FFF2-40B4-BE49-F238E27FC236}">
                <a16:creationId xmlns:a16="http://schemas.microsoft.com/office/drawing/2014/main" id="{28B3E986-DA6F-4A92-84A0-AD5E6DFFB3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4140" y="1020856"/>
            <a:ext cx="9881509" cy="4643209"/>
          </a:xfrm>
          <a:prstGeom prst="rect">
            <a:avLst/>
          </a:prstGeom>
        </p:spPr>
      </p:pic>
    </p:spTree>
    <p:extLst>
      <p:ext uri="{BB962C8B-B14F-4D97-AF65-F5344CB8AC3E}">
        <p14:creationId xmlns:p14="http://schemas.microsoft.com/office/powerpoint/2010/main" val="10940232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7879" y="399376"/>
            <a:ext cx="9275023" cy="588619"/>
          </a:xfrm>
        </p:spPr>
        <p:txBody>
          <a:bodyPr>
            <a:noAutofit/>
          </a:bodyPr>
          <a:lstStyle/>
          <a:p>
            <a:r>
              <a:rPr lang="en-US" sz="3600">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Google Drive</a:t>
            </a:r>
          </a:p>
        </p:txBody>
      </p:sp>
      <p:sp>
        <p:nvSpPr>
          <p:cNvPr id="3" name="Content Placeholder 2"/>
          <p:cNvSpPr>
            <a:spLocks noGrp="1"/>
          </p:cNvSpPr>
          <p:nvPr>
            <p:ph idx="1"/>
          </p:nvPr>
        </p:nvSpPr>
        <p:spPr>
          <a:xfrm>
            <a:off x="2033302" y="993473"/>
            <a:ext cx="7886700" cy="4180671"/>
          </a:xfrm>
        </p:spPr>
        <p:txBody>
          <a:bodyPr>
            <a:normAutofit/>
          </a:bodyPr>
          <a:lstStyle/>
          <a:p>
            <a:pPr marL="114300" indent="0">
              <a:buNone/>
            </a:pPr>
            <a:br>
              <a:rPr lang="en-US">
                <a:latin typeface="Arial Rounded MT Bold" panose="020F0704030504030204" pitchFamily="34" charset="0"/>
              </a:rPr>
            </a:br>
            <a:endParaRPr lang="en-US">
              <a:latin typeface="Arial Rounded MT Bold" panose="020F0704030504030204" pitchFamily="34" charset="0"/>
            </a:endParaRPr>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15</a:t>
            </a:fld>
            <a:endParaRPr lang="en-GB" altLang="en-US"/>
          </a:p>
        </p:txBody>
      </p:sp>
      <p:pic>
        <p:nvPicPr>
          <p:cNvPr id="6" name="Picture 5" descr="A stack of flyers on a table&#10;&#10;Description generated with high confidence">
            <a:hlinkClick r:id="rId2"/>
            <a:extLst>
              <a:ext uri="{FF2B5EF4-FFF2-40B4-BE49-F238E27FC236}">
                <a16:creationId xmlns:a16="http://schemas.microsoft.com/office/drawing/2014/main" id="{CE595EC0-7C23-4DB8-8C7C-4485D50688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7879" y="1112886"/>
            <a:ext cx="10025742" cy="4237235"/>
          </a:xfrm>
          <a:prstGeom prst="rect">
            <a:avLst/>
          </a:prstGeom>
        </p:spPr>
      </p:pic>
    </p:spTree>
    <p:extLst>
      <p:ext uri="{BB962C8B-B14F-4D97-AF65-F5344CB8AC3E}">
        <p14:creationId xmlns:p14="http://schemas.microsoft.com/office/powerpoint/2010/main" val="9502457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0536" y="354196"/>
            <a:ext cx="9190264" cy="588619"/>
          </a:xfrm>
        </p:spPr>
        <p:txBody>
          <a:bodyPr>
            <a:noAutofit/>
          </a:bodyPr>
          <a:lstStyle/>
          <a:p>
            <a: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OneDrive</a:t>
            </a:r>
          </a:p>
        </p:txBody>
      </p:sp>
      <p:sp>
        <p:nvSpPr>
          <p:cNvPr id="3" name="Content Placeholder 2"/>
          <p:cNvSpPr>
            <a:spLocks noGrp="1"/>
          </p:cNvSpPr>
          <p:nvPr>
            <p:ph idx="1"/>
          </p:nvPr>
        </p:nvSpPr>
        <p:spPr>
          <a:xfrm>
            <a:off x="2085273" y="1392357"/>
            <a:ext cx="7886700" cy="4180671"/>
          </a:xfrm>
        </p:spPr>
        <p:txBody>
          <a:bodyPr>
            <a:normAutofit/>
          </a:bodyPr>
          <a:lstStyle/>
          <a:p>
            <a:pPr lvl="4"/>
            <a:endParaRPr lang="en-US"/>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16</a:t>
            </a:fld>
            <a:endParaRPr lang="en-GB" altLang="en-US"/>
          </a:p>
        </p:txBody>
      </p:sp>
      <p:pic>
        <p:nvPicPr>
          <p:cNvPr id="7" name="Picture 6" descr="A screenshot of a cell phone&#10;&#10;Description generated with very high confidence">
            <a:hlinkClick r:id="rId2"/>
            <a:extLst>
              <a:ext uri="{FF2B5EF4-FFF2-40B4-BE49-F238E27FC236}">
                <a16:creationId xmlns:a16="http://schemas.microsoft.com/office/drawing/2014/main" id="{6703CD3F-F508-44AC-96F7-91B4D5921A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0536" y="1520393"/>
            <a:ext cx="10115550" cy="3608231"/>
          </a:xfrm>
          <a:prstGeom prst="rect">
            <a:avLst/>
          </a:prstGeom>
          <a:effectLst>
            <a:outerShdw blurRad="50800" dist="38100" dir="8100000" algn="tr" rotWithShape="0">
              <a:prstClr val="black">
                <a:alpha val="40000"/>
              </a:prstClr>
            </a:outerShdw>
          </a:effectLst>
        </p:spPr>
      </p:pic>
    </p:spTree>
    <p:extLst>
      <p:ext uri="{BB962C8B-B14F-4D97-AF65-F5344CB8AC3E}">
        <p14:creationId xmlns:p14="http://schemas.microsoft.com/office/powerpoint/2010/main" val="34596924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18838"/>
            <a:ext cx="9244298" cy="588619"/>
          </a:xfrm>
        </p:spPr>
        <p:txBody>
          <a:bodyPr>
            <a:noAutofit/>
          </a:bodyPr>
          <a:lstStyle/>
          <a:p>
            <a: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Web Conferencing</a:t>
            </a:r>
          </a:p>
        </p:txBody>
      </p:sp>
      <p:sp>
        <p:nvSpPr>
          <p:cNvPr id="3" name="Content Placeholder 2"/>
          <p:cNvSpPr>
            <a:spLocks noGrp="1"/>
          </p:cNvSpPr>
          <p:nvPr>
            <p:ph idx="1"/>
          </p:nvPr>
        </p:nvSpPr>
        <p:spPr>
          <a:xfrm>
            <a:off x="914400" y="925007"/>
            <a:ext cx="10148207" cy="4180671"/>
          </a:xfrm>
        </p:spPr>
        <p:txBody>
          <a:bodyPr>
            <a:noAutofit/>
          </a:bodyPr>
          <a:lstStyle/>
          <a:p>
            <a:pPr marL="114300" indent="0">
              <a:buNone/>
            </a:pPr>
            <a:r>
              <a:rPr lang="en-US" sz="3200">
                <a:latin typeface="Arial" panose="020B0604020202020204" pitchFamily="34" charset="0"/>
                <a:cs typeface="Arial" panose="020B0604020202020204" pitchFamily="34" charset="0"/>
              </a:rPr>
              <a:t>Perhaps the most well known name in the field of Web conferencing software is </a:t>
            </a:r>
            <a:r>
              <a:rPr lang="en-US" sz="3200">
                <a:latin typeface="Arial" panose="020B0604020202020204" pitchFamily="34" charset="0"/>
                <a:cs typeface="Arial" panose="020B0604020202020204" pitchFamily="34" charset="0"/>
                <a:hlinkClick r:id="rId2"/>
              </a:rPr>
              <a:t>Skype</a:t>
            </a:r>
            <a:r>
              <a:rPr lang="en-US" sz="3200">
                <a:latin typeface="Arial" panose="020B0604020202020204" pitchFamily="34" charset="0"/>
                <a:cs typeface="Arial" panose="020B0604020202020204" pitchFamily="34" charset="0"/>
              </a:rPr>
              <a:t>, now owned by </a:t>
            </a:r>
            <a:r>
              <a:rPr lang="en-US" sz="3200">
                <a:latin typeface="Arial" panose="020B0604020202020204" pitchFamily="34" charset="0"/>
                <a:cs typeface="Arial" panose="020B0604020202020204" pitchFamily="34" charset="0"/>
                <a:hlinkClick r:id="rId3"/>
              </a:rPr>
              <a:t>Microsoft</a:t>
            </a:r>
            <a:r>
              <a:rPr lang="en-US" sz="3200">
                <a:latin typeface="Arial" panose="020B0604020202020204" pitchFamily="34" charset="0"/>
                <a:cs typeface="Arial" panose="020B0604020202020204" pitchFamily="34" charset="0"/>
              </a:rPr>
              <a:t> and included with many </a:t>
            </a:r>
            <a:r>
              <a:rPr lang="en-US" sz="3200">
                <a:latin typeface="Arial" panose="020B0604020202020204" pitchFamily="34" charset="0"/>
                <a:cs typeface="Arial" panose="020B0604020202020204" pitchFamily="34" charset="0"/>
                <a:hlinkClick r:id="rId4"/>
              </a:rPr>
              <a:t>Office 365 packages</a:t>
            </a:r>
            <a:r>
              <a:rPr lang="en-US" sz="3200">
                <a:latin typeface="Arial" panose="020B0604020202020204" pitchFamily="34" charset="0"/>
                <a:cs typeface="Arial" panose="020B0604020202020204" pitchFamily="34" charset="0"/>
              </a:rPr>
              <a:t>. It is free and easy to use, making it a popular choice for many individuals and small businesses.</a:t>
            </a:r>
          </a:p>
          <a:p>
            <a:pPr marL="114300" indent="0">
              <a:buNone/>
            </a:pPr>
            <a:endParaRPr lang="en-US" sz="1200">
              <a:latin typeface="Arial" panose="020B0604020202020204" pitchFamily="34" charset="0"/>
              <a:cs typeface="Arial" panose="020B0604020202020204" pitchFamily="34" charset="0"/>
            </a:endParaRPr>
          </a:p>
          <a:p>
            <a:pPr marL="114300" indent="0">
              <a:buNone/>
            </a:pPr>
            <a:r>
              <a:rPr lang="en-US" sz="3200">
                <a:latin typeface="Arial" panose="020B0604020202020204" pitchFamily="34" charset="0"/>
                <a:cs typeface="Arial" panose="020B0604020202020204" pitchFamily="34" charset="0"/>
              </a:rPr>
              <a:t>Skype is now available for a wide range                         of computers, phones, devices and                   operating systems. </a:t>
            </a:r>
          </a:p>
          <a:p>
            <a:pPr marL="114300" indent="0">
              <a:buNone/>
            </a:pPr>
            <a:br>
              <a:rPr lang="en-US" sz="3200">
                <a:latin typeface="Arial" panose="020B0604020202020204" pitchFamily="34" charset="0"/>
                <a:cs typeface="Arial" panose="020B0604020202020204" pitchFamily="34" charset="0"/>
              </a:rPr>
            </a:br>
            <a:br>
              <a:rPr lang="en-US" sz="3200">
                <a:latin typeface="Arial" panose="020B0604020202020204" pitchFamily="34" charset="0"/>
                <a:cs typeface="Arial" panose="020B0604020202020204" pitchFamily="34" charset="0"/>
              </a:rPr>
            </a:br>
            <a:endParaRPr lang="en-US" sz="3200">
              <a:latin typeface="Arial" panose="020B0604020202020204" pitchFamily="34" charset="0"/>
              <a:cs typeface="Arial" panose="020B0604020202020204" pitchFamily="34" charset="0"/>
            </a:endParaRPr>
          </a:p>
          <a:p>
            <a:endParaRPr lang="en-US" sz="32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17</a:t>
            </a:fld>
            <a:endParaRPr lang="en-GB" altLang="en-US"/>
          </a:p>
        </p:txBody>
      </p:sp>
    </p:spTree>
    <p:extLst>
      <p:ext uri="{BB962C8B-B14F-4D97-AF65-F5344CB8AC3E}">
        <p14:creationId xmlns:p14="http://schemas.microsoft.com/office/powerpoint/2010/main" val="25964201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593" y="296313"/>
            <a:ext cx="9113669" cy="588619"/>
          </a:xfrm>
        </p:spPr>
        <p:txBody>
          <a:bodyPr>
            <a:noAutofit/>
          </a:bodyPr>
          <a:lstStyle/>
          <a:p>
            <a: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Skype for Business</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18</a:t>
            </a:fld>
            <a:endParaRPr lang="en-GB" altLang="en-US"/>
          </a:p>
        </p:txBody>
      </p:sp>
      <p:pic>
        <p:nvPicPr>
          <p:cNvPr id="11" name="Content Placeholder 10" descr="A screenshot of a cell phone&#10;&#10;Description generated with very high confidence">
            <a:hlinkClick r:id="rId2"/>
            <a:extLst>
              <a:ext uri="{FF2B5EF4-FFF2-40B4-BE49-F238E27FC236}">
                <a16:creationId xmlns:a16="http://schemas.microsoft.com/office/drawing/2014/main" id="{8CBACC26-0516-4EF4-A8D9-55B6A8BA8C9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462157" y="2594823"/>
            <a:ext cx="4591201" cy="4126653"/>
          </a:xfrm>
          <a:effectLst>
            <a:outerShdw blurRad="63500" sx="102000" sy="102000" algn="ctr" rotWithShape="0">
              <a:prstClr val="black">
                <a:alpha val="40000"/>
              </a:prstClr>
            </a:outerShdw>
          </a:effectLst>
        </p:spPr>
      </p:pic>
      <p:sp>
        <p:nvSpPr>
          <p:cNvPr id="12" name="Oval 11">
            <a:extLst>
              <a:ext uri="{FF2B5EF4-FFF2-40B4-BE49-F238E27FC236}">
                <a16:creationId xmlns:a16="http://schemas.microsoft.com/office/drawing/2014/main" id="{6CC4202E-BA4D-4074-BEC5-18D3AC15D8B4}"/>
              </a:ext>
            </a:extLst>
          </p:cNvPr>
          <p:cNvSpPr/>
          <p:nvPr/>
        </p:nvSpPr>
        <p:spPr>
          <a:xfrm>
            <a:off x="7542137" y="4860350"/>
            <a:ext cx="1391919" cy="108162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CEDD73F8-A430-426D-B500-0E3FBB03D4E1}"/>
              </a:ext>
            </a:extLst>
          </p:cNvPr>
          <p:cNvSpPr/>
          <p:nvPr/>
        </p:nvSpPr>
        <p:spPr>
          <a:xfrm rot="1010158">
            <a:off x="6517227" y="5018937"/>
            <a:ext cx="1158240" cy="426720"/>
          </a:xfrm>
          <a:prstGeom prst="rightArrow">
            <a:avLst/>
          </a:prstGeom>
          <a:solidFill>
            <a:srgbClr val="FF0000"/>
          </a:solidFill>
          <a:ln>
            <a:solidFill>
              <a:srgbClr val="FF000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07588523-CD84-40BE-9380-6C3961C11CA5}"/>
              </a:ext>
            </a:extLst>
          </p:cNvPr>
          <p:cNvSpPr txBox="1"/>
          <p:nvPr/>
        </p:nvSpPr>
        <p:spPr>
          <a:xfrm>
            <a:off x="4342856" y="4797741"/>
            <a:ext cx="2263698" cy="830997"/>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Includes Skype for Business</a:t>
            </a:r>
          </a:p>
        </p:txBody>
      </p:sp>
      <p:sp>
        <p:nvSpPr>
          <p:cNvPr id="15" name="Rectangle 14">
            <a:extLst>
              <a:ext uri="{FF2B5EF4-FFF2-40B4-BE49-F238E27FC236}">
                <a16:creationId xmlns:a16="http://schemas.microsoft.com/office/drawing/2014/main" id="{6F7F025C-17A8-4052-B854-EA2D52EB565A}"/>
              </a:ext>
            </a:extLst>
          </p:cNvPr>
          <p:cNvSpPr/>
          <p:nvPr/>
        </p:nvSpPr>
        <p:spPr>
          <a:xfrm>
            <a:off x="824593" y="1041732"/>
            <a:ext cx="10911605" cy="3539430"/>
          </a:xfrm>
          <a:prstGeom prst="rect">
            <a:avLst/>
          </a:prstGeom>
        </p:spPr>
        <p:txBody>
          <a:bodyPr wrap="square">
            <a:spAutoFit/>
          </a:bodyPr>
          <a:lstStyle/>
          <a:p>
            <a:r>
              <a:rPr lang="en-US" sz="3200">
                <a:latin typeface="Arial" panose="020B0604020202020204" pitchFamily="34" charset="0"/>
                <a:cs typeface="Arial" panose="020B0604020202020204" pitchFamily="34" charset="0"/>
              </a:rPr>
              <a:t>Larger </a:t>
            </a:r>
            <a:r>
              <a:rPr lang="en-US" sz="3200" err="1">
                <a:latin typeface="Arial" panose="020B0604020202020204" pitchFamily="34" charset="0"/>
                <a:cs typeface="Arial" panose="020B0604020202020204" pitchFamily="34" charset="0"/>
              </a:rPr>
              <a:t>organisations</a:t>
            </a:r>
            <a:r>
              <a:rPr lang="en-US" sz="3200">
                <a:latin typeface="Arial" panose="020B0604020202020204" pitchFamily="34" charset="0"/>
                <a:cs typeface="Arial" panose="020B0604020202020204" pitchFamily="34" charset="0"/>
              </a:rPr>
              <a:t> can subscribe to </a:t>
            </a:r>
            <a:r>
              <a:rPr lang="en-US" sz="3200">
                <a:latin typeface="Arial" panose="020B0604020202020204" pitchFamily="34" charset="0"/>
                <a:cs typeface="Arial" panose="020B0604020202020204" pitchFamily="34" charset="0"/>
                <a:hlinkClick r:id="rId2"/>
              </a:rPr>
              <a:t>Skype for Business</a:t>
            </a:r>
            <a:r>
              <a:rPr lang="en-US" sz="3200">
                <a:latin typeface="Arial" panose="020B0604020202020204" pitchFamily="34" charset="0"/>
                <a:cs typeface="Arial" panose="020B0604020202020204" pitchFamily="34" charset="0"/>
              </a:rPr>
              <a:t>, included in Office 365 for Business Premium packages ‘allowing up to 250 employees to be added to online meetings, enables the </a:t>
            </a:r>
            <a:r>
              <a:rPr lang="en-US" sz="3200" err="1">
                <a:latin typeface="Arial" panose="020B0604020202020204" pitchFamily="34" charset="0"/>
                <a:cs typeface="Arial" panose="020B0604020202020204" pitchFamily="34" charset="0"/>
              </a:rPr>
              <a:t>organisation</a:t>
            </a:r>
            <a:r>
              <a:rPr lang="en-US" sz="3200">
                <a:latin typeface="Arial" panose="020B0604020202020204" pitchFamily="34" charset="0"/>
                <a:cs typeface="Arial" panose="020B0604020202020204" pitchFamily="34" charset="0"/>
              </a:rPr>
              <a:t>                                          to manage employee accounts and                                   provides enterprise-grade security’                                    </a:t>
            </a:r>
            <a:r>
              <a:rPr lang="en-US" sz="2800">
                <a:latin typeface="Arial" panose="020B0604020202020204" pitchFamily="34" charset="0"/>
                <a:cs typeface="Arial" panose="020B0604020202020204" pitchFamily="34" charset="0"/>
              </a:rPr>
              <a:t>(Skype, 2018) </a:t>
            </a:r>
            <a:endParaRPr lang="en-GB" sz="3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53217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1050" y="241889"/>
            <a:ext cx="8229600" cy="588619"/>
          </a:xfrm>
        </p:spPr>
        <p:txBody>
          <a:bodyPr>
            <a:noAutofit/>
          </a:bodyPr>
          <a:lstStyle/>
          <a:p>
            <a: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Web Conferencing</a:t>
            </a:r>
          </a:p>
        </p:txBody>
      </p:sp>
      <p:sp>
        <p:nvSpPr>
          <p:cNvPr id="3" name="Content Placeholder 2"/>
          <p:cNvSpPr>
            <a:spLocks noGrp="1"/>
          </p:cNvSpPr>
          <p:nvPr>
            <p:ph idx="1"/>
          </p:nvPr>
        </p:nvSpPr>
        <p:spPr>
          <a:xfrm>
            <a:off x="1958975" y="907457"/>
            <a:ext cx="7886700" cy="4180671"/>
          </a:xfrm>
        </p:spPr>
        <p:txBody>
          <a:bodyPr>
            <a:normAutofit/>
          </a:bodyPr>
          <a:lstStyle/>
          <a:p>
            <a:pPr marL="114300" indent="0">
              <a:buNone/>
            </a:pPr>
            <a:br>
              <a:rPr lang="en-US" sz="2000">
                <a:latin typeface="Calibri" panose="020F0502020204030204" pitchFamily="34" charset="0"/>
                <a:cs typeface="Calibri" panose="020F0502020204030204" pitchFamily="34" charset="0"/>
              </a:rPr>
            </a:br>
            <a:br>
              <a:rPr lang="en-US">
                <a:latin typeface="Arial Rounded MT Bold" panose="020F0704030504030204" pitchFamily="34" charset="0"/>
              </a:rPr>
            </a:br>
            <a:endParaRPr lang="en-US">
              <a:latin typeface="Arial Rounded MT Bold" panose="020F0704030504030204" pitchFamily="34" charset="0"/>
            </a:endParaRPr>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19</a:t>
            </a:fld>
            <a:endParaRPr lang="en-GB" altLang="en-US"/>
          </a:p>
        </p:txBody>
      </p:sp>
      <p:sp>
        <p:nvSpPr>
          <p:cNvPr id="5" name="TextBox 4">
            <a:extLst>
              <a:ext uri="{FF2B5EF4-FFF2-40B4-BE49-F238E27FC236}">
                <a16:creationId xmlns:a16="http://schemas.microsoft.com/office/drawing/2014/main" id="{C29B2B1D-3F68-45B1-8D66-6DEEEABF190B}"/>
              </a:ext>
            </a:extLst>
          </p:cNvPr>
          <p:cNvSpPr txBox="1"/>
          <p:nvPr/>
        </p:nvSpPr>
        <p:spPr>
          <a:xfrm>
            <a:off x="781049" y="984406"/>
            <a:ext cx="10444843" cy="3908762"/>
          </a:xfrm>
          <a:prstGeom prst="rect">
            <a:avLst/>
          </a:prstGeom>
          <a:noFill/>
        </p:spPr>
        <p:txBody>
          <a:bodyPr wrap="square" rtlCol="0">
            <a:spAutoFit/>
          </a:bodyPr>
          <a:lstStyle/>
          <a:p>
            <a:r>
              <a:rPr lang="en-GB" sz="3200">
                <a:latin typeface="Arial" panose="020B0604020202020204" pitchFamily="34" charset="0"/>
                <a:cs typeface="Arial" panose="020B0604020202020204" pitchFamily="34" charset="0"/>
              </a:rPr>
              <a:t>What other web conferencing systems can you find? (There are </a:t>
            </a:r>
            <a:r>
              <a:rPr lang="en-GB" sz="3200">
                <a:latin typeface="Arial" panose="020B0604020202020204" pitchFamily="34" charset="0"/>
                <a:cs typeface="Arial" panose="020B0604020202020204" pitchFamily="34" charset="0"/>
                <a:hlinkClick r:id="rId2"/>
              </a:rPr>
              <a:t>lots of them</a:t>
            </a:r>
            <a:r>
              <a:rPr lang="en-GB" sz="3200">
                <a:latin typeface="Arial" panose="020B0604020202020204" pitchFamily="34" charset="0"/>
                <a:cs typeface="Arial" panose="020B0604020202020204" pitchFamily="34" charset="0"/>
              </a:rPr>
              <a:t> out there!). Have you used any others in your workplace?</a:t>
            </a:r>
          </a:p>
          <a:p>
            <a:endParaRPr lang="en-GB" sz="800">
              <a:latin typeface="Arial" panose="020B0604020202020204" pitchFamily="34" charset="0"/>
              <a:cs typeface="Arial" panose="020B0604020202020204" pitchFamily="34" charset="0"/>
            </a:endParaRPr>
          </a:p>
          <a:p>
            <a:r>
              <a:rPr lang="en-GB" sz="3200">
                <a:latin typeface="Arial" panose="020B0604020202020204" pitchFamily="34" charset="0"/>
                <a:cs typeface="Arial" panose="020B0604020202020204" pitchFamily="34" charset="0"/>
              </a:rPr>
              <a:t>Are they more effective than Skype?</a:t>
            </a:r>
          </a:p>
          <a:p>
            <a:endParaRPr lang="en-GB" sz="800">
              <a:latin typeface="Arial" panose="020B0604020202020204" pitchFamily="34" charset="0"/>
              <a:cs typeface="Arial" panose="020B0604020202020204" pitchFamily="34" charset="0"/>
            </a:endParaRPr>
          </a:p>
          <a:p>
            <a:r>
              <a:rPr lang="en-GB" sz="3200">
                <a:latin typeface="Arial" panose="020B0604020202020204" pitchFamily="34" charset="0"/>
                <a:cs typeface="Arial" panose="020B0604020202020204" pitchFamily="34" charset="0"/>
              </a:rPr>
              <a:t>Why do businesses choose different systems?  </a:t>
            </a:r>
          </a:p>
          <a:p>
            <a:endParaRPr lang="en-GB" sz="800">
              <a:latin typeface="Arial" panose="020B0604020202020204" pitchFamily="34" charset="0"/>
              <a:cs typeface="Arial" panose="020B0604020202020204" pitchFamily="34" charset="0"/>
            </a:endParaRPr>
          </a:p>
          <a:p>
            <a:r>
              <a:rPr lang="en-GB" sz="3200">
                <a:latin typeface="Arial" panose="020B0604020202020204" pitchFamily="34" charset="0"/>
                <a:cs typeface="Arial" panose="020B0604020202020204" pitchFamily="34" charset="0"/>
              </a:rPr>
              <a:t>What else do they offer in the way of features, reliability and so on?</a:t>
            </a:r>
          </a:p>
        </p:txBody>
      </p:sp>
    </p:spTree>
    <p:extLst>
      <p:ext uri="{BB962C8B-B14F-4D97-AF65-F5344CB8AC3E}">
        <p14:creationId xmlns:p14="http://schemas.microsoft.com/office/powerpoint/2010/main" val="10702226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1050" y="241889"/>
            <a:ext cx="8229600" cy="588619"/>
          </a:xfrm>
        </p:spPr>
        <p:txBody>
          <a:bodyPr>
            <a:noAutofit/>
          </a:bodyPr>
          <a:lstStyle/>
          <a:p>
            <a: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Smart Phones </a:t>
            </a:r>
            <a:r>
              <a:rPr lang="en-US" sz="3600">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 Plus</a:t>
            </a:r>
          </a:p>
        </p:txBody>
      </p:sp>
      <p:sp>
        <p:nvSpPr>
          <p:cNvPr id="3" name="Content Placeholder 2"/>
          <p:cNvSpPr>
            <a:spLocks noGrp="1"/>
          </p:cNvSpPr>
          <p:nvPr>
            <p:ph idx="1"/>
          </p:nvPr>
        </p:nvSpPr>
        <p:spPr>
          <a:xfrm>
            <a:off x="1958975" y="907457"/>
            <a:ext cx="7886700" cy="4180671"/>
          </a:xfrm>
        </p:spPr>
        <p:txBody>
          <a:bodyPr>
            <a:normAutofit/>
          </a:bodyPr>
          <a:lstStyle/>
          <a:p>
            <a:pPr marL="114300" indent="0">
              <a:buNone/>
            </a:pPr>
            <a:br>
              <a:rPr lang="en-US" sz="2000">
                <a:latin typeface="Calibri" panose="020F0502020204030204" pitchFamily="34" charset="0"/>
                <a:cs typeface="Calibri" panose="020F0502020204030204" pitchFamily="34" charset="0"/>
              </a:rPr>
            </a:br>
            <a:br>
              <a:rPr lang="en-US">
                <a:latin typeface="Arial Rounded MT Bold" panose="020F0704030504030204" pitchFamily="34" charset="0"/>
              </a:rPr>
            </a:br>
            <a:endParaRPr lang="en-US">
              <a:latin typeface="Arial Rounded MT Bold" panose="020F0704030504030204" pitchFamily="34" charset="0"/>
            </a:endParaRPr>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20</a:t>
            </a:fld>
            <a:endParaRPr lang="en-GB" altLang="en-US"/>
          </a:p>
        </p:txBody>
      </p:sp>
      <p:sp>
        <p:nvSpPr>
          <p:cNvPr id="5" name="TextBox 4">
            <a:extLst>
              <a:ext uri="{FF2B5EF4-FFF2-40B4-BE49-F238E27FC236}">
                <a16:creationId xmlns:a16="http://schemas.microsoft.com/office/drawing/2014/main" id="{C29B2B1D-3F68-45B1-8D66-6DEEEABF190B}"/>
              </a:ext>
            </a:extLst>
          </p:cNvPr>
          <p:cNvSpPr txBox="1"/>
          <p:nvPr/>
        </p:nvSpPr>
        <p:spPr>
          <a:xfrm>
            <a:off x="781050" y="1256315"/>
            <a:ext cx="10444843" cy="5509200"/>
          </a:xfrm>
          <a:prstGeom prst="rect">
            <a:avLst/>
          </a:prstGeom>
          <a:noFill/>
        </p:spPr>
        <p:txBody>
          <a:bodyPr wrap="square" rtlCol="0">
            <a:spAutoFit/>
          </a:bodyPr>
          <a:lstStyle/>
          <a:p>
            <a:r>
              <a:rPr lang="en-GB" sz="3200">
                <a:latin typeface="Arial" panose="020B0604020202020204" pitchFamily="34" charset="0"/>
                <a:cs typeface="Arial" panose="020B0604020202020204" pitchFamily="34" charset="0"/>
              </a:rPr>
              <a:t>Maps</a:t>
            </a:r>
          </a:p>
          <a:p>
            <a:r>
              <a:rPr lang="en-GB" sz="3200">
                <a:latin typeface="Arial" panose="020B0604020202020204" pitchFamily="34" charset="0"/>
                <a:cs typeface="Arial" panose="020B0604020202020204" pitchFamily="34" charset="0"/>
              </a:rPr>
              <a:t>Camera</a:t>
            </a:r>
          </a:p>
          <a:p>
            <a:r>
              <a:rPr lang="en-GB" sz="3200">
                <a:latin typeface="Arial" panose="020B0604020202020204" pitchFamily="34" charset="0"/>
                <a:cs typeface="Arial" panose="020B0604020202020204" pitchFamily="34" charset="0"/>
              </a:rPr>
              <a:t>Storage</a:t>
            </a:r>
          </a:p>
          <a:p>
            <a:r>
              <a:rPr lang="en-GB" sz="3200">
                <a:latin typeface="Arial" panose="020B0604020202020204" pitchFamily="34" charset="0"/>
                <a:cs typeface="Arial" panose="020B0604020202020204" pitchFamily="34" charset="0"/>
              </a:rPr>
              <a:t>Plans</a:t>
            </a:r>
          </a:p>
          <a:p>
            <a:r>
              <a:rPr lang="en-GB" sz="3200">
                <a:latin typeface="Arial" panose="020B0604020202020204" pitchFamily="34" charset="0"/>
                <a:cs typeface="Arial" panose="020B0604020202020204" pitchFamily="34" charset="0"/>
              </a:rPr>
              <a:t>Business more professional</a:t>
            </a:r>
          </a:p>
          <a:p>
            <a:r>
              <a:rPr lang="en-GB" sz="3200">
                <a:latin typeface="Arial" panose="020B0604020202020204" pitchFamily="34" charset="0"/>
                <a:cs typeface="Arial" panose="020B0604020202020204" pitchFamily="34" charset="0"/>
              </a:rPr>
              <a:t>Contact ability</a:t>
            </a:r>
          </a:p>
          <a:p>
            <a:r>
              <a:rPr lang="en-GB" sz="3200">
                <a:latin typeface="Arial" panose="020B0604020202020204" pitchFamily="34" charset="0"/>
                <a:cs typeface="Arial" panose="020B0604020202020204" pitchFamily="34" charset="0"/>
              </a:rPr>
              <a:t>Internet</a:t>
            </a:r>
          </a:p>
          <a:p>
            <a:r>
              <a:rPr lang="en-GB" sz="3200">
                <a:latin typeface="Arial" panose="020B0604020202020204" pitchFamily="34" charset="0"/>
                <a:cs typeface="Arial" panose="020B0604020202020204" pitchFamily="34" charset="0"/>
              </a:rPr>
              <a:t>etc</a:t>
            </a:r>
          </a:p>
          <a:p>
            <a:endParaRPr lang="en-GB" sz="3200">
              <a:latin typeface="Arial" panose="020B0604020202020204" pitchFamily="34" charset="0"/>
              <a:cs typeface="Arial" panose="020B0604020202020204" pitchFamily="34" charset="0"/>
            </a:endParaRPr>
          </a:p>
          <a:p>
            <a:endParaRPr lang="en-GB" sz="3200">
              <a:latin typeface="Arial" panose="020B0604020202020204" pitchFamily="34" charset="0"/>
              <a:cs typeface="Arial" panose="020B0604020202020204" pitchFamily="34" charset="0"/>
            </a:endParaRPr>
          </a:p>
          <a:p>
            <a:endParaRPr lang="en-GB" sz="320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8276E262-3253-0341-BD2A-D45971F01356}"/>
              </a:ext>
            </a:extLst>
          </p:cNvPr>
          <p:cNvPicPr>
            <a:picLocks noChangeAspect="1"/>
          </p:cNvPicPr>
          <p:nvPr/>
        </p:nvPicPr>
        <p:blipFill>
          <a:blip r:embed="rId2"/>
          <a:stretch>
            <a:fillRect/>
          </a:stretch>
        </p:blipFill>
        <p:spPr>
          <a:xfrm>
            <a:off x="8050924" y="2061418"/>
            <a:ext cx="3865078" cy="3455145"/>
          </a:xfrm>
          <a:prstGeom prst="rect">
            <a:avLst/>
          </a:prstGeom>
        </p:spPr>
      </p:pic>
    </p:spTree>
    <p:extLst>
      <p:ext uri="{BB962C8B-B14F-4D97-AF65-F5344CB8AC3E}">
        <p14:creationId xmlns:p14="http://schemas.microsoft.com/office/powerpoint/2010/main" val="38739121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1050" y="241889"/>
            <a:ext cx="8229600" cy="588619"/>
          </a:xfrm>
        </p:spPr>
        <p:txBody>
          <a:bodyPr>
            <a:noAutofit/>
          </a:bodyPr>
          <a:lstStyle/>
          <a:p>
            <a: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Smart Phones </a:t>
            </a:r>
            <a:r>
              <a:rPr lang="en-US" sz="3600">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 Delta</a:t>
            </a:r>
          </a:p>
        </p:txBody>
      </p:sp>
      <p:sp>
        <p:nvSpPr>
          <p:cNvPr id="3" name="Content Placeholder 2"/>
          <p:cNvSpPr>
            <a:spLocks noGrp="1"/>
          </p:cNvSpPr>
          <p:nvPr>
            <p:ph idx="1"/>
          </p:nvPr>
        </p:nvSpPr>
        <p:spPr>
          <a:xfrm>
            <a:off x="1958975" y="907457"/>
            <a:ext cx="7886700" cy="4180671"/>
          </a:xfrm>
        </p:spPr>
        <p:txBody>
          <a:bodyPr>
            <a:normAutofit/>
          </a:bodyPr>
          <a:lstStyle/>
          <a:p>
            <a:pPr marL="114300" indent="0">
              <a:buNone/>
            </a:pPr>
            <a:br>
              <a:rPr lang="en-US" sz="2000">
                <a:latin typeface="Calibri" panose="020F0502020204030204" pitchFamily="34" charset="0"/>
                <a:cs typeface="Calibri" panose="020F0502020204030204" pitchFamily="34" charset="0"/>
              </a:rPr>
            </a:br>
            <a:br>
              <a:rPr lang="en-US">
                <a:latin typeface="Arial Rounded MT Bold" panose="020F0704030504030204" pitchFamily="34" charset="0"/>
              </a:rPr>
            </a:br>
            <a:endParaRPr lang="en-US">
              <a:latin typeface="Arial Rounded MT Bold" panose="020F0704030504030204" pitchFamily="34" charset="0"/>
            </a:endParaRPr>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21</a:t>
            </a:fld>
            <a:endParaRPr lang="en-GB" altLang="en-US"/>
          </a:p>
        </p:txBody>
      </p:sp>
      <p:sp>
        <p:nvSpPr>
          <p:cNvPr id="5" name="TextBox 4">
            <a:extLst>
              <a:ext uri="{FF2B5EF4-FFF2-40B4-BE49-F238E27FC236}">
                <a16:creationId xmlns:a16="http://schemas.microsoft.com/office/drawing/2014/main" id="{C29B2B1D-3F68-45B1-8D66-6DEEEABF190B}"/>
              </a:ext>
            </a:extLst>
          </p:cNvPr>
          <p:cNvSpPr txBox="1"/>
          <p:nvPr/>
        </p:nvSpPr>
        <p:spPr>
          <a:xfrm>
            <a:off x="680787" y="905394"/>
            <a:ext cx="10444843" cy="6494085"/>
          </a:xfrm>
          <a:prstGeom prst="rect">
            <a:avLst/>
          </a:prstGeom>
          <a:noFill/>
        </p:spPr>
        <p:txBody>
          <a:bodyPr wrap="square" lIns="91440" tIns="45720" rIns="91440" bIns="45720" rtlCol="0" anchor="t">
            <a:spAutoFit/>
          </a:bodyPr>
          <a:lstStyle/>
          <a:p>
            <a:r>
              <a:rPr lang="en-GB" sz="3200" dirty="0">
                <a:latin typeface="Arial"/>
                <a:cs typeface="Arial"/>
              </a:rPr>
              <a:t>Storage https://www.techadvisor.co.uk/test-centre/internet/best-cloud-storage-3614269/</a:t>
            </a:r>
          </a:p>
          <a:p>
            <a:r>
              <a:rPr lang="en-GB" sz="3200" dirty="0">
                <a:latin typeface="Arial"/>
                <a:cs typeface="Arial"/>
              </a:rPr>
              <a:t>Plans - Data</a:t>
            </a:r>
            <a:endParaRPr lang="en-GB" sz="3200" dirty="0">
              <a:latin typeface="Arial" panose="020B0604020202020204" pitchFamily="34" charset="0"/>
              <a:cs typeface="Arial" panose="020B0604020202020204" pitchFamily="34" charset="0"/>
            </a:endParaRPr>
          </a:p>
          <a:p>
            <a:r>
              <a:rPr lang="en-GB" sz="3200" dirty="0">
                <a:latin typeface="Arial"/>
                <a:cs typeface="Arial"/>
              </a:rPr>
              <a:t>Business more professional</a:t>
            </a:r>
          </a:p>
          <a:p>
            <a:r>
              <a:rPr lang="en-GB" sz="3200" dirty="0">
                <a:latin typeface="Arial"/>
                <a:cs typeface="Arial"/>
              </a:rPr>
              <a:t>Contact ability</a:t>
            </a:r>
          </a:p>
          <a:p>
            <a:r>
              <a:rPr lang="en-GB" sz="3200" dirty="0">
                <a:latin typeface="Arial"/>
                <a:cs typeface="Arial"/>
              </a:rPr>
              <a:t>Internet</a:t>
            </a:r>
          </a:p>
          <a:p>
            <a:r>
              <a:rPr lang="en-GB" sz="3200" dirty="0">
                <a:latin typeface="Arial"/>
                <a:cs typeface="Arial"/>
              </a:rPr>
              <a:t>Out of signal</a:t>
            </a:r>
          </a:p>
          <a:p>
            <a:r>
              <a:rPr lang="en-GB" sz="3200" dirty="0">
                <a:latin typeface="Arial"/>
                <a:cs typeface="Arial"/>
              </a:rPr>
              <a:t>Cost</a:t>
            </a:r>
          </a:p>
          <a:p>
            <a:r>
              <a:rPr lang="en-GB" sz="3200" dirty="0">
                <a:latin typeface="Arial"/>
                <a:cs typeface="Arial"/>
              </a:rPr>
              <a:t>Lose mobile, lose everything</a:t>
            </a:r>
          </a:p>
          <a:p>
            <a:r>
              <a:rPr lang="en-GB" sz="3200" dirty="0">
                <a:latin typeface="Arial"/>
                <a:cs typeface="Arial"/>
              </a:rPr>
              <a:t>Etc.</a:t>
            </a:r>
          </a:p>
          <a:p>
            <a:endParaRPr lang="en-GB" sz="3200">
              <a:latin typeface="Arial" panose="020B0604020202020204" pitchFamily="34" charset="0"/>
              <a:cs typeface="Arial" panose="020B0604020202020204" pitchFamily="34" charset="0"/>
            </a:endParaRPr>
          </a:p>
          <a:p>
            <a:endParaRPr lang="en-GB" sz="3200">
              <a:latin typeface="Arial" panose="020B0604020202020204" pitchFamily="34" charset="0"/>
              <a:cs typeface="Arial" panose="020B0604020202020204" pitchFamily="34" charset="0"/>
            </a:endParaRPr>
          </a:p>
          <a:p>
            <a:endParaRPr lang="en-GB" sz="320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D3960B25-97C6-964D-9428-384C7A6675D5}"/>
              </a:ext>
            </a:extLst>
          </p:cNvPr>
          <p:cNvPicPr>
            <a:picLocks noChangeAspect="1"/>
          </p:cNvPicPr>
          <p:nvPr/>
        </p:nvPicPr>
        <p:blipFill>
          <a:blip r:embed="rId2"/>
          <a:stretch>
            <a:fillRect/>
          </a:stretch>
        </p:blipFill>
        <p:spPr>
          <a:xfrm>
            <a:off x="8050924" y="2061418"/>
            <a:ext cx="3865078" cy="3455145"/>
          </a:xfrm>
          <a:prstGeom prst="rect">
            <a:avLst/>
          </a:prstGeom>
        </p:spPr>
      </p:pic>
    </p:spTree>
    <p:extLst>
      <p:ext uri="{BB962C8B-B14F-4D97-AF65-F5344CB8AC3E}">
        <p14:creationId xmlns:p14="http://schemas.microsoft.com/office/powerpoint/2010/main" val="41248945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900" name="Slide Number Placeholder 5"/>
          <p:cNvSpPr txBox="1">
            <a:spLocks noGrp="1"/>
          </p:cNvSpPr>
          <p:nvPr/>
        </p:nvSpPr>
        <p:spPr bwMode="auto">
          <a:xfrm>
            <a:off x="5838826" y="6462713"/>
            <a:ext cx="493713" cy="341312"/>
          </a:xfrm>
          <a:prstGeom prst="rect">
            <a:avLst/>
          </a:prstGeom>
          <a:noFill/>
          <a:ln w="9525">
            <a:noFill/>
            <a:miter lim="800000"/>
            <a:headEnd/>
            <a:tailEnd/>
          </a:ln>
        </p:spPr>
        <p:txBody>
          <a:bodyPr/>
          <a:lstStyle/>
          <a:p>
            <a:pPr algn="ctr"/>
            <a:fld id="{FA9E1092-61FD-42CD-828E-2014E51682E2}" type="slidenum">
              <a:rPr lang="en-US" sz="1400" b="1">
                <a:solidFill>
                  <a:schemeClr val="bg1"/>
                </a:solidFill>
              </a:rPr>
              <a:pPr algn="ctr"/>
              <a:t>22</a:t>
            </a:fld>
            <a:endParaRPr lang="en-US" sz="1400" b="1">
              <a:solidFill>
                <a:schemeClr val="bg1"/>
              </a:solidFill>
            </a:endParaRPr>
          </a:p>
        </p:txBody>
      </p:sp>
      <p:sp>
        <p:nvSpPr>
          <p:cNvPr id="10" name="Rectangle 6"/>
          <p:cNvSpPr>
            <a:spLocks noGrp="1" noChangeArrowheads="1"/>
          </p:cNvSpPr>
          <p:nvPr>
            <p:ph type="title"/>
          </p:nvPr>
        </p:nvSpPr>
        <p:spPr>
          <a:xfrm>
            <a:off x="1524000" y="476672"/>
            <a:ext cx="8748464" cy="868958"/>
          </a:xfrm>
        </p:spPr>
        <p:txBody>
          <a:bodyPr>
            <a:normAutofit/>
          </a:bodyPr>
          <a:lstStyle/>
          <a:p>
            <a:pPr eaLnBrk="1" hangingPunct="1">
              <a:defRPr/>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Any Questions</a:t>
            </a:r>
          </a:p>
        </p:txBody>
      </p:sp>
      <p:pic>
        <p:nvPicPr>
          <p:cNvPr id="7170" name="Picture 2" descr="http://www.rightfit.ie/wp-content/uploads/2012/03/killing_question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129189"/>
            <a:ext cx="4154011" cy="4154011"/>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http://sd.keepcalm-o-matic.co.uk/i/thank-you-for-your-attention-any-questions-12.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210800" y="3429000"/>
            <a:ext cx="1826568" cy="2130996"/>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4"/>
          <p:cNvSpPr>
            <a:spLocks noGrp="1"/>
          </p:cNvSpPr>
          <p:nvPr>
            <p:ph type="sldNum" sz="quarter" idx="12"/>
          </p:nvPr>
        </p:nvSpPr>
        <p:spPr>
          <a:xfrm>
            <a:off x="8077200" y="6356351"/>
            <a:ext cx="2133600" cy="365125"/>
          </a:xfrm>
        </p:spPr>
        <p:txBody>
          <a:bodyPr/>
          <a:lstStyle/>
          <a:p>
            <a:pPr>
              <a:defRPr/>
            </a:pPr>
            <a:fld id="{ADFB361A-1845-43A6-8108-80CCE0361D76}" type="slidenum">
              <a:rPr lang="en-GB" smtClean="0"/>
              <a:pPr>
                <a:defRPr/>
              </a:pPr>
              <a:t>22</a:t>
            </a:fld>
            <a:endParaRPr lang="en-GB"/>
          </a:p>
        </p:txBody>
      </p:sp>
      <p:sp>
        <p:nvSpPr>
          <p:cNvPr id="2" name="TextBox 1">
            <a:extLst>
              <a:ext uri="{FF2B5EF4-FFF2-40B4-BE49-F238E27FC236}">
                <a16:creationId xmlns:a16="http://schemas.microsoft.com/office/drawing/2014/main" id="{682E7A38-53FA-514A-95D3-3CF08889BB88}"/>
              </a:ext>
            </a:extLst>
          </p:cNvPr>
          <p:cNvSpPr txBox="1"/>
          <p:nvPr/>
        </p:nvSpPr>
        <p:spPr>
          <a:xfrm>
            <a:off x="6332539" y="1129189"/>
            <a:ext cx="5311380" cy="4278094"/>
          </a:xfrm>
          <a:prstGeom prst="rect">
            <a:avLst/>
          </a:prstGeom>
          <a:noFill/>
        </p:spPr>
        <p:txBody>
          <a:bodyPr wrap="square" rtlCol="0">
            <a:spAutoFit/>
          </a:bodyPr>
          <a:lstStyle/>
          <a:p>
            <a:r>
              <a:rPr lang="en-US" sz="3200">
                <a:latin typeface="Arial" panose="020B0604020202020204" pitchFamily="34" charset="0"/>
              </a:rPr>
              <a:t>Submission:</a:t>
            </a:r>
          </a:p>
          <a:p>
            <a:endParaRPr lang="en-US" sz="3200">
              <a:latin typeface="Arial" panose="020B0604020202020204" pitchFamily="34" charset="0"/>
            </a:endParaRPr>
          </a:p>
          <a:p>
            <a:r>
              <a:rPr lang="en-US" sz="3200">
                <a:latin typeface="Arial" panose="020B0604020202020204" pitchFamily="34" charset="0"/>
              </a:rPr>
              <a:t>By next session:</a:t>
            </a:r>
          </a:p>
          <a:p>
            <a:endParaRPr lang="en-US" sz="1600">
              <a:latin typeface="Arial" panose="020B0604020202020204" pitchFamily="34" charset="0"/>
            </a:endParaRPr>
          </a:p>
          <a:p>
            <a:r>
              <a:rPr lang="en-US" sz="3200" i="1">
                <a:latin typeface="Arial" panose="020B0604020202020204" pitchFamily="34" charset="0"/>
              </a:rPr>
              <a:t>Research the technology in your organization                that makes the                 organization more       competitive</a:t>
            </a:r>
            <a:r>
              <a:rPr lang="en-US" sz="3200">
                <a:latin typeface="Arial" panose="020B0604020202020204" pitchFamily="34" charset="0"/>
              </a:rPr>
              <a:t>. </a:t>
            </a:r>
          </a:p>
        </p:txBody>
      </p:sp>
    </p:spTree>
    <p:extLst>
      <p:ext uri="{BB962C8B-B14F-4D97-AF65-F5344CB8AC3E}">
        <p14:creationId xmlns:p14="http://schemas.microsoft.com/office/powerpoint/2010/main" val="1166898919"/>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1050" y="241889"/>
            <a:ext cx="8229600" cy="588619"/>
          </a:xfrm>
        </p:spPr>
        <p:txBody>
          <a:bodyPr lIns="91440" tIns="45720" rIns="91440" bIns="45720" anchor="t">
            <a:noAutofit/>
          </a:bodyPr>
          <a:lstStyle/>
          <a:p>
            <a:r>
              <a:rPr lang="en-US" sz="3600" b="1" dirty="0">
                <a:effectLst>
                  <a:outerShdw blurRad="38100" dist="38100" dir="2700000" algn="tl">
                    <a:srgbClr val="000000">
                      <a:alpha val="43137"/>
                    </a:srgbClr>
                  </a:outerShdw>
                </a:effectLst>
                <a:latin typeface="Arial"/>
                <a:ea typeface="Arial Rounded MT Bold" charset="0"/>
                <a:cs typeface="Arial"/>
              </a:rPr>
              <a:t>References</a:t>
            </a:r>
            <a:endParaRPr lang="en-US" sz="3600" dirty="0">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endParaRPr>
          </a:p>
        </p:txBody>
      </p:sp>
      <p:sp>
        <p:nvSpPr>
          <p:cNvPr id="3" name="Content Placeholder 2"/>
          <p:cNvSpPr>
            <a:spLocks noGrp="1"/>
          </p:cNvSpPr>
          <p:nvPr>
            <p:ph idx="1"/>
          </p:nvPr>
        </p:nvSpPr>
        <p:spPr>
          <a:xfrm>
            <a:off x="1958975" y="907457"/>
            <a:ext cx="7886700" cy="4180671"/>
          </a:xfrm>
        </p:spPr>
        <p:txBody>
          <a:bodyPr>
            <a:normAutofit/>
          </a:bodyPr>
          <a:lstStyle/>
          <a:p>
            <a:pPr marL="114300" indent="0">
              <a:buNone/>
            </a:pPr>
            <a:br>
              <a:rPr lang="en-US" sz="2000">
                <a:latin typeface="Calibri" panose="020F0502020204030204" pitchFamily="34" charset="0"/>
                <a:cs typeface="Calibri" panose="020F0502020204030204" pitchFamily="34" charset="0"/>
              </a:rPr>
            </a:br>
            <a:br>
              <a:rPr lang="en-US">
                <a:latin typeface="Arial Rounded MT Bold" panose="020F0704030504030204" pitchFamily="34" charset="0"/>
              </a:rPr>
            </a:br>
            <a:endParaRPr lang="en-US">
              <a:latin typeface="Arial Rounded MT Bold" panose="020F0704030504030204" pitchFamily="34" charset="0"/>
            </a:endParaRPr>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23</a:t>
            </a:fld>
            <a:endParaRPr lang="en-GB" altLang="en-US"/>
          </a:p>
        </p:txBody>
      </p:sp>
      <p:sp>
        <p:nvSpPr>
          <p:cNvPr id="5" name="TextBox 4">
            <a:extLst>
              <a:ext uri="{FF2B5EF4-FFF2-40B4-BE49-F238E27FC236}">
                <a16:creationId xmlns:a16="http://schemas.microsoft.com/office/drawing/2014/main" id="{C29B2B1D-3F68-45B1-8D66-6DEEEABF190B}"/>
              </a:ext>
            </a:extLst>
          </p:cNvPr>
          <p:cNvSpPr txBox="1"/>
          <p:nvPr/>
        </p:nvSpPr>
        <p:spPr>
          <a:xfrm>
            <a:off x="410076" y="905394"/>
            <a:ext cx="11577816" cy="5632311"/>
          </a:xfrm>
          <a:prstGeom prst="rect">
            <a:avLst/>
          </a:prstGeom>
          <a:noFill/>
        </p:spPr>
        <p:txBody>
          <a:bodyPr wrap="square" lIns="91440" tIns="45720" rIns="91440" bIns="45720" rtlCol="0" anchor="t">
            <a:spAutoFit/>
          </a:bodyPr>
          <a:lstStyle/>
          <a:p>
            <a:r>
              <a:rPr lang="en-GB" sz="2400" dirty="0">
                <a:ea typeface="+mn-lt"/>
                <a:cs typeface="+mn-lt"/>
              </a:rPr>
              <a:t>Tech Advisor.(2019). </a:t>
            </a:r>
            <a:r>
              <a:rPr lang="en-GB" sz="2400" i="1" dirty="0">
                <a:ea typeface="+mn-lt"/>
                <a:cs typeface="+mn-lt"/>
              </a:rPr>
              <a:t>Cloud comparison. </a:t>
            </a:r>
            <a:r>
              <a:rPr lang="en-GB" sz="2400" dirty="0">
                <a:ea typeface="+mn-lt"/>
                <a:cs typeface="+mn-lt"/>
              </a:rPr>
              <a:t>Available at </a:t>
            </a:r>
            <a:r>
              <a:rPr lang="en-GB" sz="2400" dirty="0">
                <a:ea typeface="+mn-lt"/>
                <a:cs typeface="+mn-lt"/>
                <a:hlinkClick r:id="rId2"/>
              </a:rPr>
              <a:t>https://www.techadvisor.co.uk/test-centre/internet/best-cloud-storage-3614269/</a:t>
            </a:r>
            <a:r>
              <a:rPr lang="en-GB" sz="2400" dirty="0">
                <a:ea typeface="+mn-lt"/>
                <a:cs typeface="+mn-lt"/>
              </a:rPr>
              <a:t>. [Accessed 18/11/2020] </a:t>
            </a:r>
            <a:endParaRPr lang="en-US" sz="2400"/>
          </a:p>
          <a:p>
            <a:r>
              <a:rPr lang="en-GB" sz="2400" dirty="0">
                <a:ea typeface="+mn-lt"/>
                <a:cs typeface="+mn-lt"/>
              </a:rPr>
              <a:t>Paste Magazine (2017). </a:t>
            </a:r>
            <a:r>
              <a:rPr lang="en-GB" sz="2400" i="1" dirty="0">
                <a:ea typeface="+mn-lt"/>
                <a:cs typeface="+mn-lt"/>
              </a:rPr>
              <a:t>Six technologies that changed the world. </a:t>
            </a:r>
            <a:r>
              <a:rPr lang="en-GB" sz="2400" dirty="0">
                <a:ea typeface="+mn-lt"/>
                <a:cs typeface="+mn-lt"/>
              </a:rPr>
              <a:t>Available at </a:t>
            </a:r>
            <a:r>
              <a:rPr lang="en-GB" sz="2400" dirty="0">
                <a:ea typeface="+mn-lt"/>
                <a:cs typeface="+mn-lt"/>
                <a:hlinkClick r:id="rId3"/>
              </a:rPr>
              <a:t>https://www.pastemagazine.com/tech/six-tech-advancements-from-the/[Accessed</a:t>
            </a:r>
            <a:r>
              <a:rPr lang="en-GB" sz="2400" dirty="0">
                <a:ea typeface="+mn-lt"/>
                <a:cs typeface="+mn-lt"/>
              </a:rPr>
              <a:t> [17/11/2020].</a:t>
            </a:r>
            <a:endParaRPr lang="en-GB" sz="2400" dirty="0"/>
          </a:p>
          <a:p>
            <a:r>
              <a:rPr lang="en-GB" sz="2400" dirty="0">
                <a:ea typeface="+mn-lt"/>
                <a:cs typeface="+mn-lt"/>
              </a:rPr>
              <a:t>Microsoft (2018). </a:t>
            </a:r>
            <a:r>
              <a:rPr lang="en-GB" sz="2400" i="1" dirty="0">
                <a:ea typeface="+mn-lt"/>
                <a:cs typeface="+mn-lt"/>
              </a:rPr>
              <a:t>Getting the best from Sk</a:t>
            </a:r>
            <a:r>
              <a:rPr lang="en-GB" sz="2400" dirty="0">
                <a:ea typeface="+mn-lt"/>
                <a:cs typeface="+mn-lt"/>
              </a:rPr>
              <a:t>ype. Available at </a:t>
            </a:r>
            <a:r>
              <a:rPr lang="en-GB" sz="2400" dirty="0">
                <a:ea typeface="+mn-lt"/>
                <a:cs typeface="+mn-lt"/>
                <a:hlinkClick r:id="rId4"/>
              </a:rPr>
              <a:t>https://www.skype.com/en/features/</a:t>
            </a:r>
            <a:r>
              <a:rPr lang="en-GB" sz="2400" dirty="0">
                <a:ea typeface="+mn-lt"/>
                <a:cs typeface="+mn-lt"/>
              </a:rPr>
              <a:t>. [Accessed 17/11/2020]</a:t>
            </a:r>
            <a:endParaRPr lang="en-GB" sz="2400" dirty="0"/>
          </a:p>
          <a:p>
            <a:r>
              <a:rPr lang="en-GB" sz="2400" dirty="0">
                <a:ea typeface="+mn-lt"/>
                <a:cs typeface="+mn-lt"/>
              </a:rPr>
              <a:t>Capterra (2019). </a:t>
            </a:r>
            <a:r>
              <a:rPr lang="en-GB" sz="2400" i="1" dirty="0">
                <a:ea typeface="+mn-lt"/>
                <a:cs typeface="+mn-lt"/>
              </a:rPr>
              <a:t>Web conferencing software</a:t>
            </a:r>
            <a:r>
              <a:rPr lang="en-GB" sz="2400" dirty="0">
                <a:ea typeface="+mn-lt"/>
                <a:cs typeface="+mn-lt"/>
              </a:rPr>
              <a:t>. Available at </a:t>
            </a:r>
            <a:endParaRPr lang="en-US" sz="2400">
              <a:cs typeface="Calibri"/>
            </a:endParaRPr>
          </a:p>
          <a:p>
            <a:r>
              <a:rPr lang="en-GB" sz="2400" dirty="0">
                <a:ea typeface="+mn-lt"/>
                <a:cs typeface="+mn-lt"/>
                <a:hlinkClick r:id="rId5"/>
              </a:rPr>
              <a:t>https://www.capterra.com/web-conferencing-software/</a:t>
            </a:r>
            <a:r>
              <a:rPr lang="en-GB" sz="2400" dirty="0">
                <a:ea typeface="+mn-lt"/>
                <a:cs typeface="+mn-lt"/>
              </a:rPr>
              <a:t>. [Accessed 20/11/2020]</a:t>
            </a:r>
            <a:endParaRPr lang="en-GB" sz="2400" dirty="0"/>
          </a:p>
          <a:p>
            <a:r>
              <a:rPr lang="en-GB" sz="2400" dirty="0">
                <a:ea typeface="+mn-lt"/>
                <a:cs typeface="+mn-lt"/>
              </a:rPr>
              <a:t>Study Mode Research (2017). </a:t>
            </a:r>
            <a:r>
              <a:rPr lang="en-GB" sz="2400" i="1" dirty="0">
                <a:ea typeface="+mn-lt"/>
                <a:cs typeface="+mn-lt"/>
              </a:rPr>
              <a:t>Pluses and minuses of mobile phones</a:t>
            </a:r>
            <a:r>
              <a:rPr lang="en-GB" sz="2400" dirty="0">
                <a:ea typeface="+mn-lt"/>
                <a:cs typeface="+mn-lt"/>
              </a:rPr>
              <a:t>. Available at </a:t>
            </a:r>
            <a:r>
              <a:rPr lang="en-GB" sz="2400" dirty="0">
                <a:ea typeface="+mn-lt"/>
                <a:cs typeface="+mn-lt"/>
                <a:hlinkClick r:id="rId6"/>
              </a:rPr>
              <a:t>https://www.studymode.com/essays/Pluses-And-Minuses-Of-Mobile-Phones-39132580.html</a:t>
            </a:r>
            <a:r>
              <a:rPr lang="en-GB" sz="2400" dirty="0">
                <a:ea typeface="+mn-lt"/>
                <a:cs typeface="+mn-lt"/>
              </a:rPr>
              <a:t>. [Accessed 17/11/2020]</a:t>
            </a:r>
            <a:endParaRPr lang="en-GB" sz="2400" dirty="0"/>
          </a:p>
          <a:p>
            <a:endParaRPr lang="en-GB" sz="2400" dirty="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272841"/>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3" ma:contentTypeDescription="Create a new document." ma:contentTypeScope="" ma:versionID="e4740ae64b083be1496ce12f50bc7e47">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d541d57eb43a115be17f8c812b6ab38c"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DC7BF9E-35D0-41A4-9867-FBC2C9E6A144}">
  <ds:schemaRefs>
    <ds:schemaRef ds:uri="http://schemas.microsoft.com/sharepoint/v3/contenttype/forms"/>
  </ds:schemaRefs>
</ds:datastoreItem>
</file>

<file path=customXml/itemProps2.xml><?xml version="1.0" encoding="utf-8"?>
<ds:datastoreItem xmlns:ds="http://schemas.openxmlformats.org/officeDocument/2006/customXml" ds:itemID="{F90C3BDF-0440-4AEA-83BE-3CCB964D8517}">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9D0BB3EE-97C6-4223-9906-8EFCC3727DED}">
  <ds:schemaRefs>
    <ds:schemaRef ds:uri="a908d394-d138-480e-87a3-ff44c37f991a"/>
    <ds:schemaRef ds:uri="f66716c4-314f-46c1-b01e-5a44c61897d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23</Slides>
  <Notes>7</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Custom Design</vt:lpstr>
      <vt:lpstr>BA Management Skills for the Workplace BMSK4007</vt:lpstr>
      <vt:lpstr>Developing Relationships and Workplace Achievement  </vt:lpstr>
      <vt:lpstr>What are we looking for in the way of answers?</vt:lpstr>
      <vt:lpstr>What are we looking for in the way of answers?</vt:lpstr>
      <vt:lpstr>What are we looking for in the way of answers?</vt:lpstr>
      <vt:lpstr>What are we looking for in the way of answers?</vt:lpstr>
      <vt:lpstr>What are we looking for in the way of answers?</vt:lpstr>
      <vt:lpstr>21st Century Technologies in the workplace </vt:lpstr>
      <vt:lpstr>Technologies used in your workplace </vt:lpstr>
      <vt:lpstr>Six Changes to Technology                  Identify Technology that has                   changed the workplace Telephones Food Money Manufacturing Cars Aircraft</vt:lpstr>
      <vt:lpstr>Cloud File Storage</vt:lpstr>
      <vt:lpstr>Cloud File Storage</vt:lpstr>
      <vt:lpstr>Cloud File Storage</vt:lpstr>
      <vt:lpstr>DropBox</vt:lpstr>
      <vt:lpstr>Google Drive</vt:lpstr>
      <vt:lpstr>OneDrive</vt:lpstr>
      <vt:lpstr>Web Conferencing</vt:lpstr>
      <vt:lpstr>Skype for Business</vt:lpstr>
      <vt:lpstr>Web Conferencing</vt:lpstr>
      <vt:lpstr>Smart Phones - Plus</vt:lpstr>
      <vt:lpstr>Smart Phones - Delta</vt:lpstr>
      <vt:lpstr>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revision>33</cp:revision>
  <dcterms:created xsi:type="dcterms:W3CDTF">2020-06-08T16:11:31Z</dcterms:created>
  <dcterms:modified xsi:type="dcterms:W3CDTF">2020-12-01T10:31:01Z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