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6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Generalis-ed Anxiety Disorder </a:t>
          </a:r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Panic Disorder</a:t>
          </a:r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Specific Phobia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09D787F4-77FD-40AB-90F3-B211AECF6D53}">
      <dgm:prSet custT="1"/>
      <dgm:spPr/>
      <dgm:t>
        <a:bodyPr/>
        <a:lstStyle/>
        <a:p>
          <a:pPr>
            <a:buNone/>
          </a:pPr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Anxiety Disorder</a:t>
          </a:r>
        </a:p>
      </dgm:t>
    </dgm:pt>
    <dgm:pt modelId="{02DD0517-BC16-4FF0-BF47-549EA3F2C2F1}" type="parTrans" cxnId="{1ED5DC73-7294-4044-8AA2-C28AA84193E9}">
      <dgm:prSet/>
      <dgm:spPr/>
      <dgm:t>
        <a:bodyPr/>
        <a:lstStyle/>
        <a:p>
          <a:endParaRPr lang="en-GB"/>
        </a:p>
      </dgm:t>
    </dgm:pt>
    <dgm:pt modelId="{F66EC428-0DB9-46BF-92B4-D6172E315C81}" type="sibTrans" cxnId="{1ED5DC73-7294-4044-8AA2-C28AA84193E9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4" custLinFactX="-635342" custLinFactNeighborX="-700000" custLinFactNeighborY="-35893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4" custScaleY="100000" custLinFactNeighborX="-48494" custLinFactNeighborY="-3839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04C02BCF-41EE-4457-88A4-2C1255DF0FCA}" type="pres">
      <dgm:prSet presAssocID="{09D787F4-77FD-40AB-90F3-B211AECF6D53}" presName="node" presStyleLbl="node1" presStyleIdx="2" presStyleCnt="4" custScaleY="77844" custLinFactX="-4438" custLinFactNeighborX="-100000" custLinFactNeighborY="2715">
        <dgm:presLayoutVars>
          <dgm:bulletEnabled val="1"/>
        </dgm:presLayoutVars>
      </dgm:prSet>
      <dgm:spPr/>
    </dgm:pt>
    <dgm:pt modelId="{589283AC-D6FD-4D7A-BC45-8D4CB2EE49AC}" type="pres">
      <dgm:prSet presAssocID="{F66EC428-0DB9-46BF-92B4-D6172E315C81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4" custScaleX="89149" custScaleY="72799" custLinFactX="-1794" custLinFactNeighborX="-100000" custLinFactNeighborY="0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C37A6D44-3421-4397-AB46-5ED94580CAA1}" type="presOf" srcId="{09D787F4-77FD-40AB-90F3-B211AECF6D53}" destId="{04C02BCF-41EE-4457-88A4-2C1255DF0FCA}" srcOrd="0" destOrd="0" presId="urn:microsoft.com/office/officeart/2005/8/layout/hList6"/>
    <dgm:cxn modelId="{1ED5DC73-7294-4044-8AA2-C28AA84193E9}" srcId="{41587EEC-322F-4685-9E72-8E356FA1F4CC}" destId="{09D787F4-77FD-40AB-90F3-B211AECF6D53}" srcOrd="2" destOrd="0" parTransId="{02DD0517-BC16-4FF0-BF47-549EA3F2C2F1}" sibTransId="{F66EC428-0DB9-46BF-92B4-D6172E315C81}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692A5751-C16B-48AA-8B07-53BC5749626C}" type="presParOf" srcId="{2BDC49DD-E86B-41C7-AB4A-19934C20B4DA}" destId="{04C02BCF-41EE-4457-88A4-2C1255DF0FCA}" srcOrd="4" destOrd="0" presId="urn:microsoft.com/office/officeart/2005/8/layout/hList6"/>
    <dgm:cxn modelId="{1099EC87-801F-4C7F-9795-B9E3393296B4}" type="presParOf" srcId="{2BDC49DD-E86B-41C7-AB4A-19934C20B4DA}" destId="{589283AC-D6FD-4D7A-BC45-8D4CB2EE49AC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Greater recognition of social and structural contributors to anxiety.</a:t>
          </a:r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Improved access to early psychological intervention, particularly in primary care.</a:t>
          </a:r>
        </a:p>
        <a:p>
          <a:pPr>
            <a:buFont typeface="Arial" panose="020B0604020202020204" pitchFamily="34" charset="0"/>
            <a:buChar char="•"/>
          </a:pPr>
          <a:endParaRPr lang="en-GB" sz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Reduced reliance on medication as a first-line response.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09D787F4-77FD-40AB-90F3-B211AECF6D5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Enhanced cultural competence training for mental health professionals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DD0517-BC16-4FF0-BF47-549EA3F2C2F1}" type="parTrans" cxnId="{1ED5DC73-7294-4044-8AA2-C28AA84193E9}">
      <dgm:prSet/>
      <dgm:spPr/>
      <dgm:t>
        <a:bodyPr/>
        <a:lstStyle/>
        <a:p>
          <a:endParaRPr lang="en-GB"/>
        </a:p>
      </dgm:t>
    </dgm:pt>
    <dgm:pt modelId="{F66EC428-0DB9-46BF-92B4-D6172E315C81}" type="sibTrans" cxnId="{1ED5DC73-7294-4044-8AA2-C28AA84193E9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C18DD446-011C-4F68-AAF2-797444BF39C6}" type="pres">
      <dgm:prSet presAssocID="{F2B29178-D367-430C-9193-35A1504AAA28}" presName="node" presStyleLbl="node1" presStyleIdx="0" presStyleCnt="4" custScaleX="154605" custLinFactX="-54565" custLinFactNeighborX="-100000" custLinFactNeighborY="78830">
        <dgm:presLayoutVars>
          <dgm:bulletEnabled val="1"/>
        </dgm:presLayoutVars>
      </dgm:prSet>
      <dgm:spPr/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4" custScaleX="159200" custScaleY="88569" custLinFactNeighborX="-41657" custLinFactNeighborY="2146">
        <dgm:presLayoutVars>
          <dgm:bulletEnabled val="1"/>
        </dgm:presLayoutVars>
      </dgm:prSet>
      <dgm:spPr/>
    </dgm:pt>
    <dgm:pt modelId="{62B2D618-501F-4188-AAE3-400E5D383BFF}" type="pres">
      <dgm:prSet presAssocID="{01C9EED9-C583-43CF-A64F-AD4CE6B4937C}" presName="sibTrans" presStyleCnt="0"/>
      <dgm:spPr/>
    </dgm:pt>
    <dgm:pt modelId="{04C02BCF-41EE-4457-88A4-2C1255DF0FCA}" type="pres">
      <dgm:prSet presAssocID="{09D787F4-77FD-40AB-90F3-B211AECF6D53}" presName="node" presStyleLbl="node1" presStyleIdx="2" presStyleCnt="4" custScaleX="127207" custScaleY="83654" custLinFactNeighborX="-99431" custLinFactNeighborY="4681">
        <dgm:presLayoutVars>
          <dgm:bulletEnabled val="1"/>
        </dgm:presLayoutVars>
      </dgm:prSet>
      <dgm:spPr/>
    </dgm:pt>
    <dgm:pt modelId="{589283AC-D6FD-4D7A-BC45-8D4CB2EE49AC}" type="pres">
      <dgm:prSet presAssocID="{F66EC428-0DB9-46BF-92B4-D6172E315C81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4" custScaleX="110031" custScaleY="72799" custLinFactX="-1823" custLinFactNeighborX="-100000" custLinFactNeighborY="5504">
        <dgm:presLayoutVars>
          <dgm:bulletEnabled val="1"/>
        </dgm:presLayoutVars>
      </dgm:prSet>
      <dgm:spPr/>
    </dgm:pt>
  </dgm:ptLst>
  <dgm:cxnLst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C37A6D44-3421-4397-AB46-5ED94580CAA1}" type="presOf" srcId="{09D787F4-77FD-40AB-90F3-B211AECF6D53}" destId="{04C02BCF-41EE-4457-88A4-2C1255DF0FCA}" srcOrd="0" destOrd="0" presId="urn:microsoft.com/office/officeart/2005/8/layout/hList6"/>
    <dgm:cxn modelId="{1ED5DC73-7294-4044-8AA2-C28AA84193E9}" srcId="{41587EEC-322F-4685-9E72-8E356FA1F4CC}" destId="{09D787F4-77FD-40AB-90F3-B211AECF6D53}" srcOrd="2" destOrd="0" parTransId="{02DD0517-BC16-4FF0-BF47-549EA3F2C2F1}" sibTransId="{F66EC428-0DB9-46BF-92B4-D6172E315C81}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692A5751-C16B-48AA-8B07-53BC5749626C}" type="presParOf" srcId="{2BDC49DD-E86B-41C7-AB4A-19934C20B4DA}" destId="{04C02BCF-41EE-4457-88A4-2C1255DF0FCA}" srcOrd="4" destOrd="0" presId="urn:microsoft.com/office/officeart/2005/8/layout/hList6"/>
    <dgm:cxn modelId="{1099EC87-801F-4C7F-9795-B9E3393296B4}" type="presParOf" srcId="{2BDC49DD-E86B-41C7-AB4A-19934C20B4DA}" destId="{589283AC-D6FD-4D7A-BC45-8D4CB2EE49AC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16200000">
          <a:off x="-365013" y="365013"/>
          <a:ext cx="1568112" cy="838085"/>
        </a:xfrm>
        <a:prstGeom prst="flowChartManualOperation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Generalis-ed Anxiety Disorder </a:t>
          </a:r>
        </a:p>
      </dsp:txBody>
      <dsp:txXfrm rot="5400000">
        <a:off x="0" y="313622"/>
        <a:ext cx="838085" cy="940868"/>
      </dsp:txXfrm>
    </dsp:sp>
    <dsp:sp modelId="{8E9EEA0E-9907-40B9-811F-C417D667A272}">
      <dsp:nvSpPr>
        <dsp:cNvPr id="0" name=""/>
        <dsp:cNvSpPr/>
      </dsp:nvSpPr>
      <dsp:spPr>
        <a:xfrm rot="16200000">
          <a:off x="505486" y="365013"/>
          <a:ext cx="1568112" cy="838085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Panic Disorder</a:t>
          </a:r>
        </a:p>
      </dsp:txBody>
      <dsp:txXfrm rot="5400000">
        <a:off x="870499" y="313622"/>
        <a:ext cx="838085" cy="940868"/>
      </dsp:txXfrm>
    </dsp:sp>
    <dsp:sp modelId="{04C02BCF-41EE-4457-88A4-2C1255DF0FCA}">
      <dsp:nvSpPr>
        <dsp:cNvPr id="0" name=""/>
        <dsp:cNvSpPr/>
      </dsp:nvSpPr>
      <dsp:spPr>
        <a:xfrm rot="16200000">
          <a:off x="1510574" y="407587"/>
          <a:ext cx="1220681" cy="838085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Anxiety Disorder</a:t>
          </a:r>
        </a:p>
      </dsp:txBody>
      <dsp:txXfrm rot="5400000">
        <a:off x="1701872" y="460425"/>
        <a:ext cx="838085" cy="732409"/>
      </dsp:txXfrm>
    </dsp:sp>
    <dsp:sp modelId="{A909BC16-4F55-47B8-90F1-DB59965C58A3}">
      <dsp:nvSpPr>
        <dsp:cNvPr id="0" name=""/>
        <dsp:cNvSpPr/>
      </dsp:nvSpPr>
      <dsp:spPr>
        <a:xfrm rot="16200000">
          <a:off x="2427761" y="410483"/>
          <a:ext cx="1141570" cy="747145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Specific Phobia</a:t>
          </a:r>
        </a:p>
      </dsp:txBody>
      <dsp:txXfrm rot="5400000">
        <a:off x="2624974" y="441584"/>
        <a:ext cx="747145" cy="6849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16200000">
          <a:off x="-511629" y="511629"/>
          <a:ext cx="2353107" cy="1329848"/>
        </a:xfrm>
        <a:prstGeom prst="flowChartManualOperation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Greater recognition of social and structural contributors to anxiety.</a:t>
          </a:r>
        </a:p>
      </dsp:txBody>
      <dsp:txXfrm rot="5400000">
        <a:off x="0" y="470621"/>
        <a:ext cx="1329848" cy="1411865"/>
      </dsp:txXfrm>
    </dsp:sp>
    <dsp:sp modelId="{8E9EEA0E-9907-40B9-811F-C417D667A272}">
      <dsp:nvSpPr>
        <dsp:cNvPr id="0" name=""/>
        <dsp:cNvSpPr/>
      </dsp:nvSpPr>
      <dsp:spPr>
        <a:xfrm rot="16200000">
          <a:off x="1010655" y="542364"/>
          <a:ext cx="2084123" cy="1369372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Improved access to early psychological intervention, particularly in primary care.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1368031" y="601813"/>
        <a:ext cx="1369372" cy="1250473"/>
      </dsp:txXfrm>
    </dsp:sp>
    <dsp:sp modelId="{04C02BCF-41EE-4457-88A4-2C1255DF0FCA}">
      <dsp:nvSpPr>
        <dsp:cNvPr id="0" name=""/>
        <dsp:cNvSpPr/>
      </dsp:nvSpPr>
      <dsp:spPr>
        <a:xfrm rot="16200000">
          <a:off x="2327500" y="739611"/>
          <a:ext cx="1968468" cy="1094182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Enhanced cultural competence training for mental health professionals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2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2764643" y="696162"/>
        <a:ext cx="1094182" cy="1181080"/>
      </dsp:txXfrm>
    </dsp:sp>
    <dsp:sp modelId="{A909BC16-4F55-47B8-90F1-DB59965C58A3}">
      <dsp:nvSpPr>
        <dsp:cNvPr id="0" name=""/>
        <dsp:cNvSpPr/>
      </dsp:nvSpPr>
      <dsp:spPr>
        <a:xfrm rot="16200000">
          <a:off x="3523991" y="832847"/>
          <a:ext cx="1713038" cy="946441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Reduced reliance on medication as a first-line response.</a:t>
          </a:r>
        </a:p>
      </dsp:txBody>
      <dsp:txXfrm rot="5400000">
        <a:off x="3907289" y="792157"/>
        <a:ext cx="946441" cy="1027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2CB761-DA9D-4BCA-AF63-A2E732933983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7DB149-02A5-4BC6-ADBE-7513B5A81A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24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7DB149-02A5-4BC6-ADBE-7513B5A81A6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61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7086-0A7B-B8E6-DE9B-611427753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7AAA-26F9-8B32-0678-7452490B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2A465-CD41-C153-D7B4-DC4E5496E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1C78A-785E-C5BE-1DC8-A11A9FACB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85B72-E2C2-E9E0-DF84-E2300BB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92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77F6-58FD-1674-FBB7-7B665EBF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96EE-1FD0-E9BB-0AD0-534F2EE2A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E2B99-32D4-0AE9-E9ED-8879A598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B858B-6D2B-C25B-DF05-DD735A44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3244-059A-FFC7-1666-1696E2311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6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8D56-24D5-48AC-4457-EBC6A93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F94F9-0FC3-D24E-F236-B837FF2EA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4ACC7-352E-7F53-EA36-6B21E03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BC194-4575-5A26-389F-AA592D278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B9179-297C-A850-65FA-99C96677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1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E98C-E281-E6FB-7669-BD5529BB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F649E-45DA-F167-F0AF-860713259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A1647-C130-C1C9-9E5C-0C668800B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77A71-D2CF-3F0B-960A-14DFEC9E6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8F349-5B17-3B3B-323B-73537170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C9F0B-BF84-9B1F-07FE-4AA65812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4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7FA9-AF50-E374-1CD7-6A316475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EADF8-33A2-2948-C645-2CADF1979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BD892-1D74-34C9-5BD5-E05919E99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3B58F7-B674-4EA5-12F2-BA8F84040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C9D8C0-506A-E427-C1D2-788A3B5DA8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40486D-B061-A692-ECB1-674CE6E7A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A86DB8-4688-68A3-BAD0-2DE3221B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54931-FF3C-303C-47CA-5BB10616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7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1F0A-E5FC-C869-6FB4-643EFC4E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23C00-3F4F-A73B-C468-E0D512AE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475C5C-05A4-33DF-4685-C5ABB27D3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8C15D-F12E-6FCB-AEE5-66FD4D3E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7341A8-618A-745C-ACF8-16F5F3D8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40A855-E0D0-3048-0794-584BEE3E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6B83A-96B1-01DC-A806-7809F9F6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96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D3EF-E4D5-643A-BF4F-06708184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45B8-1926-C9DA-D730-EDB6E2D27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69C87-D890-D23C-6418-D5F447A80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DF4BF-4B35-E3C3-C4C8-9B055F203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7013E-0C48-3BC2-8C58-A9ABE6FB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F5A03-93DA-A656-3297-42FCA9095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93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3C8B-F61A-2AFD-A28D-B191FD3D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46556-67B5-18F3-BE76-C121EFBA9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9A14B4-B172-BCBA-911C-C996DAB08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A2D9A-52B6-24A3-83F5-C25CA194B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27DE7-4575-FB48-8324-13D23B27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813D-3444-A598-D2CC-C773CA66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75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AC68-DB7B-9188-5E2B-AED24F5D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E9E37-60F0-D94C-E900-7ACA32E84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DB9A1-BFB7-299B-0756-2467AD40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FCCA0-A162-44E0-B170-BE5237E0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11-5F67-0B61-92AC-DF6B1F251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A15E7-8331-DE16-12AA-82D0904F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F1A17-E7B2-EDA3-A26F-C46981A05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0515F-E530-3520-AC88-B9AD4D97D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C2A85-C1E1-F474-A77F-8570C0DA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BAA9F-2510-2118-460C-454F7780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44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500896-471E-0CAA-5BB4-72AC2FE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E81BE-EB7E-F9D3-45D8-28F546E5F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8CA30-07B0-46F4-7D56-34523B057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12CA4-A5B2-8B4E-17EA-2AFA4AB17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E9CFD-05B7-9819-B608-4DB1049B4D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38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Anisa Tahir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2322754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Anxiety or fear-related disorders</a:t>
            </a:r>
          </a:p>
          <a:p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BD24F1-508C-653A-421A-1C9EA359C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D725F31-5E86-CB95-8DDA-952963A76D9C}"/>
              </a:ext>
            </a:extLst>
          </p:cNvPr>
          <p:cNvSpPr/>
          <p:nvPr/>
        </p:nvSpPr>
        <p:spPr>
          <a:xfrm>
            <a:off x="4641980" y="181552"/>
            <a:ext cx="2908040" cy="1320078"/>
          </a:xfrm>
          <a:prstGeom prst="roundRect">
            <a:avLst/>
          </a:prstGeom>
          <a:noFill/>
          <a:ln w="38100">
            <a:solidFill>
              <a:schemeClr val="accent5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i="0" dirty="0">
                <a:solidFill>
                  <a:srgbClr val="404040"/>
                </a:solidFill>
                <a:effectLst/>
                <a:latin typeface="Helvetica Neue"/>
              </a:rPr>
              <a:t>Anxiety or fear-related disorders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AFA5A63-5C38-11A0-B2FD-583126C5CBBE}"/>
              </a:ext>
            </a:extLst>
          </p:cNvPr>
          <p:cNvSpPr/>
          <p:nvPr/>
        </p:nvSpPr>
        <p:spPr>
          <a:xfrm>
            <a:off x="487895" y="205630"/>
            <a:ext cx="3790489" cy="6417396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F70CF9B-ED17-2027-0FF6-B49E79D18725}"/>
              </a:ext>
            </a:extLst>
          </p:cNvPr>
          <p:cNvSpPr/>
          <p:nvPr/>
        </p:nvSpPr>
        <p:spPr>
          <a:xfrm>
            <a:off x="4466635" y="2019650"/>
            <a:ext cx="3709817" cy="4693155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38" name="Diagram 37">
            <a:extLst>
              <a:ext uri="{FF2B5EF4-FFF2-40B4-BE49-F238E27FC236}">
                <a16:creationId xmlns:a16="http://schemas.microsoft.com/office/drawing/2014/main" id="{1FEE3A7A-5AB7-6E8A-1F2B-2986ACA88D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6789522"/>
              </p:ext>
            </p:extLst>
          </p:nvPr>
        </p:nvGraphicFramePr>
        <p:xfrm>
          <a:off x="752240" y="4200968"/>
          <a:ext cx="3450050" cy="1568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CBFA6C1A-204D-680E-3DD9-857A8EDC69C1}"/>
              </a:ext>
            </a:extLst>
          </p:cNvPr>
          <p:cNvCxnSpPr>
            <a:cxnSpLocks/>
          </p:cNvCxnSpPr>
          <p:nvPr/>
        </p:nvCxnSpPr>
        <p:spPr>
          <a:xfrm>
            <a:off x="2368140" y="4075865"/>
            <a:ext cx="0" cy="336744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835946F-F6E6-0B38-BB6B-37CEB01B7BEF}"/>
              </a:ext>
            </a:extLst>
          </p:cNvPr>
          <p:cNvSpPr txBox="1"/>
          <p:nvPr/>
        </p:nvSpPr>
        <p:spPr>
          <a:xfrm>
            <a:off x="877127" y="988161"/>
            <a:ext cx="298202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Anxiety or Fear-Related Disorders are characterised by excessive fear and anxiety, resulting in significant distress or impairment in functioning (World Health Organization (WHO), 2019).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Fear refers to responses to perceived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imminent threat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whereas anxiety is future-oriented and anticipatory (WHO, 2019).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Disorders are by the focus of apprehension, such as social situations, separation, specific objects or generalised worry.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diagnoses include:</a:t>
            </a: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ICD-11 specifies that symptoms must not be developmentally appropriate or culturally sanctioned, highlighting the role of social context in diagnosis.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471EC6-F18B-E2B7-2262-1BCC4E623023}"/>
              </a:ext>
            </a:extLst>
          </p:cNvPr>
          <p:cNvSpPr txBox="1"/>
          <p:nvPr/>
        </p:nvSpPr>
        <p:spPr>
          <a:xfrm>
            <a:off x="759200" y="480679"/>
            <a:ext cx="34500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&amp; ICD-11 Framework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0E12A2-EB34-133E-672D-0AECFA3425BB}"/>
              </a:ext>
            </a:extLst>
          </p:cNvPr>
          <p:cNvSpPr txBox="1"/>
          <p:nvPr/>
        </p:nvSpPr>
        <p:spPr>
          <a:xfrm>
            <a:off x="4712980" y="2320633"/>
            <a:ext cx="3463472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Historical Understanding &amp; Treatment</a:t>
            </a:r>
          </a:p>
          <a:p>
            <a:pPr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Historically, anxiety was conceptualised as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nervous weakness or moral failure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rather than a legitimate mental health condition (Horwitz, 2011).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Women’s anxiety was frequently dismissed as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emotional instability or hysteria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reinforcing gendered stereotypes (Busfield, 1996).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Early treatment approaches prioritised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sedation, avoidance and institutional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rather than addressing underlying distress.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These models individualised anxiety and ignored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social and environmental contributors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Flowchart: Manual Operation 4">
            <a:extLst>
              <a:ext uri="{FF2B5EF4-FFF2-40B4-BE49-F238E27FC236}">
                <a16:creationId xmlns:a16="http://schemas.microsoft.com/office/drawing/2014/main" id="{4D845659-6965-88B3-FCC9-1442D6F214DF}"/>
              </a:ext>
            </a:extLst>
          </p:cNvPr>
          <p:cNvSpPr txBox="1"/>
          <p:nvPr/>
        </p:nvSpPr>
        <p:spPr>
          <a:xfrm>
            <a:off x="4692242" y="5909188"/>
            <a:ext cx="3340801" cy="80361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76200" tIns="0" rIns="76200" bIns="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Historically, anxiety was minimised and pathologized, obscuring its social and political dimensions</a:t>
            </a:r>
            <a:endPara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FB98378-B349-E1EA-B415-D325D537E450}"/>
              </a:ext>
            </a:extLst>
          </p:cNvPr>
          <p:cNvSpPr/>
          <p:nvPr/>
        </p:nvSpPr>
        <p:spPr>
          <a:xfrm>
            <a:off x="8364703" y="897622"/>
            <a:ext cx="3572831" cy="5209563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46DAEFA-664B-55FA-5A45-05F38323118F}"/>
              </a:ext>
            </a:extLst>
          </p:cNvPr>
          <p:cNvSpPr txBox="1"/>
          <p:nvPr/>
        </p:nvSpPr>
        <p:spPr>
          <a:xfrm>
            <a:off x="8602972" y="1338045"/>
            <a:ext cx="3096291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Contemporary Treatment &amp; Provision of Care</a:t>
            </a:r>
          </a:p>
          <a:p>
            <a:pPr>
              <a:buNone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Current treatment typically combines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therapies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such as cognitive behavioural therapy (CBT), and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pharmacological interventions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including SSRIs (NICE, 2011).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Contemporary services emphasise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symptom reduction and functional recovery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often within primary care.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Diagnostic labelling has expanded, raising concerns about the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medicalisation of everyday distress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(Horwitz, 2011).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Despite effective treatments, access to care remains unequal due to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waiting lists, service thresholds and regional variation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11446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A1F5256-E43A-D8EA-F510-1DE59C3534B6}"/>
              </a:ext>
            </a:extLst>
          </p:cNvPr>
          <p:cNvSpPr/>
          <p:nvPr/>
        </p:nvSpPr>
        <p:spPr>
          <a:xfrm>
            <a:off x="213923" y="222462"/>
            <a:ext cx="3699540" cy="4055977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6D92D5C-B864-423D-3BC3-3BBA140F7165}"/>
              </a:ext>
            </a:extLst>
          </p:cNvPr>
          <p:cNvSpPr/>
          <p:nvPr/>
        </p:nvSpPr>
        <p:spPr>
          <a:xfrm>
            <a:off x="4139724" y="205628"/>
            <a:ext cx="4132579" cy="3049881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FC61271-6138-2BC4-4B7B-62FA45AD2CB5}"/>
              </a:ext>
            </a:extLst>
          </p:cNvPr>
          <p:cNvCxnSpPr>
            <a:cxnSpLocks/>
          </p:cNvCxnSpPr>
          <p:nvPr/>
        </p:nvCxnSpPr>
        <p:spPr>
          <a:xfrm flipH="1">
            <a:off x="4303552" y="4328717"/>
            <a:ext cx="423844" cy="209727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F192994-3D5A-3F6E-2D0C-9C6C3E6E980A}"/>
              </a:ext>
            </a:extLst>
          </p:cNvPr>
          <p:cNvSpPr txBox="1"/>
          <p:nvPr/>
        </p:nvSpPr>
        <p:spPr>
          <a:xfrm>
            <a:off x="360727" y="417005"/>
            <a:ext cx="3481428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Social, Cultural &amp; Political Influences</a:t>
            </a:r>
          </a:p>
          <a:p>
            <a:pPr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rates of anxiety have been linked to modern social pressures, including academic competition, job insecurity and digital surveillance (Davies, 2017).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Cultural factors influence symptom presentation; in some societies, anxiety is expressed primarily through somatic complaints rather than psychological language (Kirmayer and Ryder, 2016).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certain cultural contexts, anxiety may be attributed to external forces rather than internal psychological states (WHO, 2019).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Diagnostic frameworks remain largely Western-centric, raising questions about cultural validity</a:t>
            </a:r>
            <a:r>
              <a:rPr lang="en-GB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AA619B-3DD7-449D-A089-39A10FD1506F}"/>
              </a:ext>
            </a:extLst>
          </p:cNvPr>
          <p:cNvSpPr txBox="1"/>
          <p:nvPr/>
        </p:nvSpPr>
        <p:spPr>
          <a:xfrm>
            <a:off x="4473429" y="331632"/>
            <a:ext cx="3605169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Stigma, Discrimination &amp; Inequality</a:t>
            </a:r>
          </a:p>
          <a:p>
            <a:pPr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Anxiety disorders are often trivialised as normal stress or personal weakness, discouraging help-seeking (Corrigan, 2004).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Women are more likely to be diagnosed, while men may underreport symptoms due to stigma.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Minority ethnic groups face increased risk of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misdiagnosis and under-treatment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partly due to cultural bias.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Socioeconomic disadvantage significantly limits access to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timely psychological intervention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2B791E7-13E4-B970-35A4-8F46314307A4}"/>
              </a:ext>
            </a:extLst>
          </p:cNvPr>
          <p:cNvSpPr/>
          <p:nvPr/>
        </p:nvSpPr>
        <p:spPr>
          <a:xfrm>
            <a:off x="7578253" y="3381513"/>
            <a:ext cx="4132579" cy="3049881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A119B114-EFB6-3925-2D45-1469313AA9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0046906"/>
              </p:ext>
            </p:extLst>
          </p:nvPr>
        </p:nvGraphicFramePr>
        <p:xfrm>
          <a:off x="722805" y="4404443"/>
          <a:ext cx="4934468" cy="2353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25" name="Group 24">
            <a:extLst>
              <a:ext uri="{FF2B5EF4-FFF2-40B4-BE49-F238E27FC236}">
                <a16:creationId xmlns:a16="http://schemas.microsoft.com/office/drawing/2014/main" id="{C6068B4A-3EC2-E775-F1D7-0D9DC2D55C66}"/>
              </a:ext>
            </a:extLst>
          </p:cNvPr>
          <p:cNvGrpSpPr/>
          <p:nvPr/>
        </p:nvGrpSpPr>
        <p:grpSpPr>
          <a:xfrm>
            <a:off x="5616086" y="4367774"/>
            <a:ext cx="1179854" cy="2390135"/>
            <a:chOff x="0" y="0"/>
            <a:chExt cx="788235" cy="1957178"/>
          </a:xfrm>
          <a:scene3d>
            <a:camera prst="orthographicFront"/>
            <a:lightRig rig="flat" dir="t"/>
          </a:scene3d>
        </p:grpSpPr>
        <p:sp>
          <p:nvSpPr>
            <p:cNvPr id="26" name="Flowchart: Manual Operation 25">
              <a:extLst>
                <a:ext uri="{FF2B5EF4-FFF2-40B4-BE49-F238E27FC236}">
                  <a16:creationId xmlns:a16="http://schemas.microsoft.com/office/drawing/2014/main" id="{61FFE90D-EC52-7447-C690-3D8CBE39DEAC}"/>
                </a:ext>
              </a:extLst>
            </p:cNvPr>
            <p:cNvSpPr/>
            <p:nvPr/>
          </p:nvSpPr>
          <p:spPr>
            <a:xfrm rot="16200000">
              <a:off x="-584471" y="584471"/>
              <a:ext cx="1957178" cy="788235"/>
            </a:xfrm>
            <a:prstGeom prst="flowChartManualOperation">
              <a:avLst/>
            </a:prstGeom>
            <a:solidFill>
              <a:schemeClr val="accent5">
                <a:lumMod val="60000"/>
                <a:lumOff val="40000"/>
              </a:schemeClr>
            </a:solidFill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2">
              <a:schemeClr val="accent5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Flowchart: Manual Operation 4">
              <a:extLst>
                <a:ext uri="{FF2B5EF4-FFF2-40B4-BE49-F238E27FC236}">
                  <a16:creationId xmlns:a16="http://schemas.microsoft.com/office/drawing/2014/main" id="{22573352-0644-93A0-DA5A-198B806ECDF7}"/>
                </a:ext>
              </a:extLst>
            </p:cNvPr>
            <p:cNvSpPr txBox="1"/>
            <p:nvPr/>
          </p:nvSpPr>
          <p:spPr>
            <a:xfrm rot="21600000">
              <a:off x="0" y="391436"/>
              <a:ext cx="788235" cy="1174306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0" rIns="76200" bIns="0" numCol="1" spcCol="1270" anchor="ctr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678CFE82-DE48-48C2-0DD4-59B8E5B3F3CC}"/>
              </a:ext>
            </a:extLst>
          </p:cNvPr>
          <p:cNvSpPr txBox="1"/>
          <p:nvPr/>
        </p:nvSpPr>
        <p:spPr>
          <a:xfrm>
            <a:off x="5711317" y="4772042"/>
            <a:ext cx="98385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Integration of mental health support within education and workplace settings.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D504A0-FC1B-6626-E4FC-85776E317526}"/>
              </a:ext>
            </a:extLst>
          </p:cNvPr>
          <p:cNvSpPr txBox="1"/>
          <p:nvPr/>
        </p:nvSpPr>
        <p:spPr>
          <a:xfrm>
            <a:off x="4144864" y="3433215"/>
            <a:ext cx="195113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Future Policy &amp; Practice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38183A56-98CA-E3D6-C018-383F7FA63DA5}"/>
              </a:ext>
            </a:extLst>
          </p:cNvPr>
          <p:cNvSpPr/>
          <p:nvPr/>
        </p:nvSpPr>
        <p:spPr>
          <a:xfrm>
            <a:off x="3984771" y="3381513"/>
            <a:ext cx="2111229" cy="850270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B6D831C-AEEC-A7F1-B86F-9AC6FFE10532}"/>
              </a:ext>
            </a:extLst>
          </p:cNvPr>
          <p:cNvSpPr txBox="1"/>
          <p:nvPr/>
        </p:nvSpPr>
        <p:spPr>
          <a:xfrm>
            <a:off x="7734082" y="3554015"/>
            <a:ext cx="4132579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Anxiety or Fear-Related Disorders exist on a continuum between normal distress and mental disorder.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ICD-11 improves diagnostic clarity but risks reinforcing medicalisation.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inequality, culture and contemporary pressures play a central role.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Future care must move beyond symptom control to address underlying causes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7E8BC221-43E4-E450-F45B-15CC5B25A453}"/>
              </a:ext>
            </a:extLst>
          </p:cNvPr>
          <p:cNvCxnSpPr>
            <a:cxnSpLocks/>
          </p:cNvCxnSpPr>
          <p:nvPr/>
        </p:nvCxnSpPr>
        <p:spPr>
          <a:xfrm>
            <a:off x="5243500" y="4328717"/>
            <a:ext cx="215814" cy="329914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Busfield, J. (1996)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Men, women and madness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Macmillan.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Corrigan, P. (2004) ‘How stigma interferes with mental health care’,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59(7), pp. 614–625.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Davies, J. (2017)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Cracked: Why psychiatry is doing more harm than good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Icon Books.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Horwitz, A.V. (2011) ‘The social control of mental illness’,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168(7), pp. 675–679.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Kirmayer, L.J. and Ryder, A.G. (2016) ‘Culture and psychopathology’,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Current Opinion in Psychology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8, pp. 143–148.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Generalised anxiety disorder and panic disorder in adults (CG113)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https://icd.who.int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1534</TotalTime>
  <Words>796</Words>
  <Application>Microsoft Office PowerPoint</Application>
  <PresentationFormat>Widescreen</PresentationFormat>
  <Paragraphs>97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Helvetica Neue</vt:lpstr>
      <vt:lpstr>Office Theme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Anisa Tahir (2322754)</cp:lastModifiedBy>
  <cp:revision>8</cp:revision>
  <dcterms:created xsi:type="dcterms:W3CDTF">2024-12-04T18:07:56Z</dcterms:created>
  <dcterms:modified xsi:type="dcterms:W3CDTF">2026-02-11T11:35:12Z</dcterms:modified>
</cp:coreProperties>
</file>