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3.jp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2" r:id="rId6"/>
    <p:sldId id="270" r:id="rId7"/>
    <p:sldId id="277" r:id="rId8"/>
    <p:sldId id="260" r:id="rId9"/>
    <p:sldId id="271" r:id="rId10"/>
    <p:sldId id="267" r:id="rId11"/>
    <p:sldId id="272" r:id="rId12"/>
    <p:sldId id="265" r:id="rId13"/>
    <p:sldId id="266" r:id="rId14"/>
    <p:sldId id="268" r:id="rId15"/>
    <p:sldId id="273"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0" d="100"/>
          <a:sy n="90" d="100"/>
        </p:scale>
        <p:origin x="2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18ED9-A7AE-49CA-8269-EA104ED58CAB}" type="datetimeFigureOut">
              <a:rPr lang="en-GB" smtClean="0"/>
              <a:t>01/04/2022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252F28-CDB8-4D56-B6BB-BF87B280542D}" type="slidenum">
              <a:rPr lang="en-GB" smtClean="0"/>
              <a:t>‹#›</a:t>
            </a:fld>
            <a:endParaRPr lang="en-GB"/>
          </a:p>
        </p:txBody>
      </p:sp>
    </p:spTree>
    <p:extLst>
      <p:ext uri="{BB962C8B-B14F-4D97-AF65-F5344CB8AC3E}">
        <p14:creationId xmlns:p14="http://schemas.microsoft.com/office/powerpoint/2010/main" val="29458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community is a collection of people who are linked by one or more characteristics (s). The ingredient that binds them together is central and is the group's soul.  A part of the population is bound together by a common thread. In the realm of public health, a community is defined as a group of people who are at risk of infection or disease focused on the demographic, economic status and social status. A community is a well-known thread that connects individuals to advocate for and support one another in the struggle to defeat such dangers. We require a sense of belonging as human beings, and this sense of belonging is what binds us to the numerous connections we form. (Ikeda, 2022).</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3</a:t>
            </a:fld>
            <a:endParaRPr lang="en-GB"/>
          </a:p>
        </p:txBody>
      </p:sp>
    </p:spTree>
    <p:extLst>
      <p:ext uri="{BB962C8B-B14F-4D97-AF65-F5344CB8AC3E}">
        <p14:creationId xmlns:p14="http://schemas.microsoft.com/office/powerpoint/2010/main" val="1199853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According to the Ikeda center (Ikeda center,2022) community development is the procedure in which individuals work together to address issues that matter to them. It acknowledges that certain individuals, groups and communities are marginalized and disadvantaged as a result of the way communities and its organizations are organized. Ikeda center goes on to say community development assists communities utilize their own assets to enhance the quality of life in their communities. It also assists governmental agencies in collaborating to improve services and decision-making processes. Ikeda center( 2020) also suggest, fundamental to community development are the ideals of human rights, social justice, equality, and dignity for change. Collaboration and exchange of experience are critical components of effective community activities.</a:t>
            </a:r>
            <a:endParaRPr lang="en-GB" sz="1400" dirty="0"/>
          </a:p>
        </p:txBody>
      </p:sp>
      <p:sp>
        <p:nvSpPr>
          <p:cNvPr id="4" name="Slide Number Placeholder 3"/>
          <p:cNvSpPr>
            <a:spLocks noGrp="1"/>
          </p:cNvSpPr>
          <p:nvPr>
            <p:ph type="sldNum" sz="quarter" idx="5"/>
          </p:nvPr>
        </p:nvSpPr>
        <p:spPr/>
        <p:txBody>
          <a:bodyPr/>
          <a:lstStyle/>
          <a:p>
            <a:fld id="{40252F28-CDB8-4D56-B6BB-BF87B280542D}" type="slidenum">
              <a:rPr lang="en-GB" smtClean="0"/>
              <a:t>4</a:t>
            </a:fld>
            <a:endParaRPr lang="en-GB"/>
          </a:p>
        </p:txBody>
      </p:sp>
    </p:spTree>
    <p:extLst>
      <p:ext uri="{BB962C8B-B14F-4D97-AF65-F5344CB8AC3E}">
        <p14:creationId xmlns:p14="http://schemas.microsoft.com/office/powerpoint/2010/main" val="1686042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Black" panose="020B0A04020102020204" pitchFamily="34" charset="0"/>
              </a:rPr>
              <a:t>Lambeth welcomes everyone. Recognize and respect the diversity of individuals. To feel you are valued and respected. To eliminate inequalities. Up lifting each other. Make a commitment to the community and its project.</a:t>
            </a:r>
          </a:p>
          <a:p>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5</a:t>
            </a:fld>
            <a:endParaRPr lang="en-GB"/>
          </a:p>
        </p:txBody>
      </p:sp>
    </p:spTree>
    <p:extLst>
      <p:ext uri="{BB962C8B-B14F-4D97-AF65-F5344CB8AC3E}">
        <p14:creationId xmlns:p14="http://schemas.microsoft.com/office/powerpoint/2010/main" val="2444309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Lambeth is a multi culture borough that host the country show. They showcase many countries culture. </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6</a:t>
            </a:fld>
            <a:endParaRPr lang="en-GB"/>
          </a:p>
        </p:txBody>
      </p:sp>
    </p:spTree>
    <p:extLst>
      <p:ext uri="{BB962C8B-B14F-4D97-AF65-F5344CB8AC3E}">
        <p14:creationId xmlns:p14="http://schemas.microsoft.com/office/powerpoint/2010/main" val="4291262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dirty="0"/>
              <a:t>For most of the women in the cancer community, the psychological aftermath of a diagnosis is frequently as distressing as the related illness itself. Although medical therapy is clearly a priority, patients’ psychological and emotional needs are equally as critical,  if not more so. Look and feel good in Lambeth can help the cancer survivors enhance confidence and lift self-esteem. Engaging in a therapeutic </a:t>
            </a:r>
            <a:r>
              <a:rPr lang="en-US" dirty="0" err="1"/>
              <a:t>programme</a:t>
            </a:r>
            <a:r>
              <a:rPr lang="en-US" dirty="0"/>
              <a:t>  such as look and feel good in Lambeth provides significant, long-term advantages for example, making new friends knowing that everyone in the community shares the same diagnoses. As a team we are there to provide a service and support our patients to look and feel extra special. (Macmillan cancer support, 2021). </a:t>
            </a:r>
            <a:r>
              <a:rPr lang="en-US" b="0" i="0" dirty="0">
                <a:solidFill>
                  <a:srgbClr val="454545"/>
                </a:solidFill>
                <a:effectLst/>
                <a:latin typeface="Helvetica" panose="020B0604020202020204" pitchFamily="34" charset="0"/>
              </a:rPr>
              <a:t>It can sometimes be useful to talk to someone from outside your situation, who has been trained to listen. Counsellors and psychologists can help explore their feelings and talk through confusing or upsetting emotions.</a:t>
            </a:r>
          </a:p>
          <a:p>
            <a:pPr algn="l" fontAlgn="base"/>
            <a:r>
              <a:rPr lang="en-US" b="0" i="0" dirty="0">
                <a:solidFill>
                  <a:srgbClr val="454545"/>
                </a:solidFill>
                <a:effectLst/>
                <a:latin typeface="Helvetica" panose="020B0604020202020204" pitchFamily="34" charset="0"/>
              </a:rPr>
              <a:t>Talking one-to-one with a trained counsellor or psychologist can help my community find ways of coping with difficult feelings. Some GPs have counsellors within their practice, or they can refer the patients  to a counsellor. ( Macmillan cancer support, 2021).</a:t>
            </a:r>
          </a:p>
          <a:p>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8</a:t>
            </a:fld>
            <a:endParaRPr lang="en-GB"/>
          </a:p>
        </p:txBody>
      </p:sp>
    </p:spTree>
    <p:extLst>
      <p:ext uri="{BB962C8B-B14F-4D97-AF65-F5344CB8AC3E}">
        <p14:creationId xmlns:p14="http://schemas.microsoft.com/office/powerpoint/2010/main" val="94703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Women coming together to support  in the challenging times as they all face similar illness.</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9</a:t>
            </a:fld>
            <a:endParaRPr lang="en-GB"/>
          </a:p>
        </p:txBody>
      </p:sp>
    </p:spTree>
    <p:extLst>
      <p:ext uri="{BB962C8B-B14F-4D97-AF65-F5344CB8AC3E}">
        <p14:creationId xmlns:p14="http://schemas.microsoft.com/office/powerpoint/2010/main" val="3707791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Maslow Hierarchy of needs is very important. Physiologically, in order to help with the cancer, it is very important to have a nutritious diet. You can get a sense of safety when the cancer is in remission and still under medical care knowing they have the support of family. Being part of a cancer community who give the patient a sense of connection of belonging and love. With esteem the cancer patient still needs to be respected and given the dignity they deserve by incorporating the look and feel good in Lambeth. This would give them a sense or pride and purpose.  Self-actualization is a sense of fulfillment by being part of the cancer community that survived the illness, and this is a great accomplish. (McLeod, 2020)</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10</a:t>
            </a:fld>
            <a:endParaRPr lang="en-GB"/>
          </a:p>
        </p:txBody>
      </p:sp>
    </p:spTree>
    <p:extLst>
      <p:ext uri="{BB962C8B-B14F-4D97-AF65-F5344CB8AC3E}">
        <p14:creationId xmlns:p14="http://schemas.microsoft.com/office/powerpoint/2010/main" val="3744066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community toolbox, 2022)There are many strategies for enticing others to join and stay committed. Because motivation originates with the client, it makes sense to </a:t>
            </a:r>
            <a:r>
              <a:rPr lang="en-US" dirty="0" err="1"/>
              <a:t>emphasise</a:t>
            </a:r>
            <a:r>
              <a:rPr lang="en-US" dirty="0"/>
              <a:t> each person's individuality. Assist individuals in seeing that their contributions are valuable and valued, and that by being active, they may profit in ways that make sense to them.</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11</a:t>
            </a:fld>
            <a:endParaRPr lang="en-GB"/>
          </a:p>
        </p:txBody>
      </p:sp>
    </p:spTree>
    <p:extLst>
      <p:ext uri="{BB962C8B-B14F-4D97-AF65-F5344CB8AC3E}">
        <p14:creationId xmlns:p14="http://schemas.microsoft.com/office/powerpoint/2010/main" val="2062824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use these various platforms  where they can have information at an instance. (ICTWORKS,2013)</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12</a:t>
            </a:fld>
            <a:endParaRPr lang="en-GB"/>
          </a:p>
        </p:txBody>
      </p:sp>
    </p:spTree>
    <p:extLst>
      <p:ext uri="{BB962C8B-B14F-4D97-AF65-F5344CB8AC3E}">
        <p14:creationId xmlns:p14="http://schemas.microsoft.com/office/powerpoint/2010/main" val="2307971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positive  of technology you have 24/7 access and its also extremely quick to retrieve information. However, the negative side of technology that it can be hack leaving people vulnerable. Another</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13</a:t>
            </a:fld>
            <a:endParaRPr lang="en-GB"/>
          </a:p>
        </p:txBody>
      </p:sp>
    </p:spTree>
    <p:extLst>
      <p:ext uri="{BB962C8B-B14F-4D97-AF65-F5344CB8AC3E}">
        <p14:creationId xmlns:p14="http://schemas.microsoft.com/office/powerpoint/2010/main" val="616859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explain on the day how these polices, and legislation fits into the cancer community.</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14</a:t>
            </a:fld>
            <a:endParaRPr lang="en-GB"/>
          </a:p>
        </p:txBody>
      </p:sp>
    </p:spTree>
    <p:extLst>
      <p:ext uri="{BB962C8B-B14F-4D97-AF65-F5344CB8AC3E}">
        <p14:creationId xmlns:p14="http://schemas.microsoft.com/office/powerpoint/2010/main" val="2586289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the Cancer patient is discharged from hospital, they will still have the opportunity to receive the services through the platform which is created  for the community. There will also be on going events for example, fundraising which would be through the hospital website and </a:t>
            </a:r>
            <a:r>
              <a:rPr lang="en-US"/>
              <a:t>other channels. </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15</a:t>
            </a:fld>
            <a:endParaRPr lang="en-GB"/>
          </a:p>
        </p:txBody>
      </p:sp>
    </p:spTree>
    <p:extLst>
      <p:ext uri="{BB962C8B-B14F-4D97-AF65-F5344CB8AC3E}">
        <p14:creationId xmlns:p14="http://schemas.microsoft.com/office/powerpoint/2010/main" val="3982627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B15B-4BFA-4DEF-93EF-FDB4DC642B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6723C3-80F8-400A-98FF-21A8E4F670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18DCD2-5083-47BB-92C0-C5FC95504CAA}"/>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F9D29B23-8BEF-4431-A760-CCBF6C2993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82107-06AF-4E8E-84A2-D62DDC1553DD}"/>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957446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A769-0023-482A-8440-8D101F92A6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FDF554-99E1-4758-BAE2-19D429637E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DD5DC9-9581-4B6E-8149-86909FF001D8}"/>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556FC65E-96BA-4C26-8F6D-901047B5E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471913-675F-49E2-9958-7A7236C0B8AE}"/>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950847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B6E1B-6DFA-4F98-A04F-8944C499F2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E9248C-6DAD-4BE9-8A7F-48105C8B3C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FFBC7F-F336-46E1-8F97-415A89B1B2C1}"/>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E779D85E-23FF-40FB-9FA5-8CE3E4099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1F33A-6DDE-47CF-BAD7-EC53A82D3CEF}"/>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76749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E02F-4E4A-45DF-8350-9CA5271128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61A345-60FC-41C8-A358-CA204CE07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00CE61-B425-4263-BED0-6969A7AAD2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649EE7-E028-4297-BC38-3EAD02818E01}"/>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6" name="Footer Placeholder 5">
            <a:extLst>
              <a:ext uri="{FF2B5EF4-FFF2-40B4-BE49-F238E27FC236}">
                <a16:creationId xmlns:a16="http://schemas.microsoft.com/office/drawing/2014/main" id="{678F793E-F9CF-4E88-8BBA-AF25FFEA2D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7CBFE6-3BB5-4281-83FE-F9277410BA65}"/>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661056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AE4B-F0D9-434B-96DF-28456BD171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BC2D0-F210-406A-94F9-6E107C8C70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ECACFE-926F-4E46-8FE2-4DD297F63F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887ED7-3225-4AE0-9EAE-50FFE2CD1E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89A308-BDD6-4CFF-A414-BB1FC56CF3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DAD7C6-3421-4EA9-BC4E-FE7A71FD3D1C}"/>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8" name="Footer Placeholder 7">
            <a:extLst>
              <a:ext uri="{FF2B5EF4-FFF2-40B4-BE49-F238E27FC236}">
                <a16:creationId xmlns:a16="http://schemas.microsoft.com/office/drawing/2014/main" id="{C8460F4C-12CC-40FA-B36F-4552D0BB9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3A4AB3-04DF-4266-95BB-5FC6962A7A62}"/>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1106951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BD2-1497-4387-9AE4-92AA1BA03B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53D9A2-5CFC-4D1A-B87D-60FC6EE579D8}"/>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4" name="Footer Placeholder 3">
            <a:extLst>
              <a:ext uri="{FF2B5EF4-FFF2-40B4-BE49-F238E27FC236}">
                <a16:creationId xmlns:a16="http://schemas.microsoft.com/office/drawing/2014/main" id="{32F77B19-9840-4E27-9168-0D6119FC7B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FD9EE4-AD2F-42C3-8473-8B7E66D05664}"/>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213065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7AD45C-839B-4217-9D14-664C3D54109E}"/>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3" name="Footer Placeholder 2">
            <a:extLst>
              <a:ext uri="{FF2B5EF4-FFF2-40B4-BE49-F238E27FC236}">
                <a16:creationId xmlns:a16="http://schemas.microsoft.com/office/drawing/2014/main" id="{7C41F22C-9DF5-4061-AC78-E3ACBCA55C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5FD6FF-46D7-4FEB-9900-A8D6C07BF80C}"/>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174118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E9306-63AC-4AEC-AE88-A65C182847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FC6168-0E3D-4320-87F2-33C7FDD4EE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24A516-7394-4C5E-BF8C-BB3ACF0890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6032D-1E80-42BD-8868-8D757DE188FD}"/>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6" name="Footer Placeholder 5">
            <a:extLst>
              <a:ext uri="{FF2B5EF4-FFF2-40B4-BE49-F238E27FC236}">
                <a16:creationId xmlns:a16="http://schemas.microsoft.com/office/drawing/2014/main" id="{6DA42CEC-23FB-4F53-B0A9-4E736C03DB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D3B7D-62D7-4263-ABF2-784D340E97B9}"/>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716382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5ACE2-905A-4263-A84D-0949EA969B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B8438C-E3FF-4365-8524-7F5A705C7F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C1F5AC-1DA5-47FE-A6A9-0A8BE14D4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C292AA-9217-4E14-91E2-100111B54403}"/>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6" name="Footer Placeholder 5">
            <a:extLst>
              <a:ext uri="{FF2B5EF4-FFF2-40B4-BE49-F238E27FC236}">
                <a16:creationId xmlns:a16="http://schemas.microsoft.com/office/drawing/2014/main" id="{DF5F02E1-FC35-46F4-9D7F-9559D3EF3F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75A49-D193-4CA3-BA74-1DA9EF5BF434}"/>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119501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94CEC-AE2B-43C5-A670-E37EA73479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906724-94FA-4F4A-BA2F-3C530A5617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D8CD8-AB8B-4F42-BCB3-7A4FB2E164E8}"/>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2F96823A-F3BD-47B8-987E-4327F07920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A658A-719A-43E4-B78E-30CD660CB994}"/>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2730643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8FF382-FF85-4BA5-9FB3-AD0568A5BF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6BE66-7756-4B80-A4C7-E1BF1D3726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7A4765-C83E-4623-BB7C-B143EF933027}"/>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42F5D502-51D6-4807-8755-CAABAF9376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474E2-D34A-4E4D-A343-2A1B4467C98F}"/>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117807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D57AF5-D32A-478D-9613-52C15E605B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D3DA8E-463D-4EC2-BEF1-E0556252BF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7D07F-3588-4C05-A53E-A030BF6B93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7A17CD14-FB36-4FC3-A42F-EFB4B97522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0375AD-B36B-43DB-B10B-DF6D421E93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C6CB36-8776-4AAA-AD0D-6EA8C4E04D64}" type="slidenum">
              <a:rPr lang="en-GB" smtClean="0"/>
              <a:t>‹#›</a:t>
            </a:fld>
            <a:endParaRPr lang="en-GB"/>
          </a:p>
        </p:txBody>
      </p:sp>
    </p:spTree>
    <p:extLst>
      <p:ext uri="{BB962C8B-B14F-4D97-AF65-F5344CB8AC3E}">
        <p14:creationId xmlns:p14="http://schemas.microsoft.com/office/powerpoint/2010/main" val="1844145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575113"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news/leadership/diversity-boost-hsbc-arm-to-only-hire-female-interns-1447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crcresearch.org/research-tools/e-dialogues/e-dialogu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stileex.xyz/en/malagasy-foreign-languages/" TargetMode="External"/><Relationship Id="rId5" Type="http://schemas.openxmlformats.org/officeDocument/2006/relationships/image" Target="../media/image6.jpg"/><Relationship Id="rId4" Type="http://schemas.openxmlformats.org/officeDocument/2006/relationships/hyperlink" Target="https://press.rebus.community/introductiontocommunitypsychology/chapter/respect-for-diversit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freesvg.org/vector-image-of-population-ico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pixabay.com/en/makeup-chemotherapy-woman-bald-789804/"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www.pngall.com/breast-cancer-ribbon-png/download/18609"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en.wikipedia.org/wiki/Maslow%27s_hierarchy_of_need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claresauntie.typepad.com/beauty_school/2010/10/esteelauderholiday2010.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digiculture.eu/en/12-digital-culture-online-free-courses-new-opportunities-for-low-skilled-adults-to-access-knowledge/"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en.wikipedia.org/wiki/Law_&amp;_Order"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theshadesofu.com/2013/12/video-post-jane-cosmetics-swatches.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D9C900-F6C8-4A96-ADFA-8BC6D010D145}"/>
              </a:ext>
            </a:extLst>
          </p:cNvPr>
          <p:cNvPicPr>
            <a:picLocks noChangeAspect="1"/>
          </p:cNvPicPr>
          <p:nvPr/>
        </p:nvPicPr>
        <p:blipFill>
          <a:blip r:embed="rId2"/>
          <a:stretch>
            <a:fillRect/>
          </a:stretch>
        </p:blipFill>
        <p:spPr>
          <a:xfrm>
            <a:off x="1624424" y="812735"/>
            <a:ext cx="2914141" cy="1755800"/>
          </a:xfrm>
          <a:prstGeom prst="rect">
            <a:avLst/>
          </a:prstGeom>
        </p:spPr>
      </p:pic>
      <p:sp>
        <p:nvSpPr>
          <p:cNvPr id="2" name="Title 1">
            <a:extLst>
              <a:ext uri="{FF2B5EF4-FFF2-40B4-BE49-F238E27FC236}">
                <a16:creationId xmlns:a16="http://schemas.microsoft.com/office/drawing/2014/main" id="{D1C40766-4925-4D35-B324-96D58A834EDB}"/>
              </a:ext>
            </a:extLst>
          </p:cNvPr>
          <p:cNvSpPr>
            <a:spLocks noGrp="1"/>
          </p:cNvSpPr>
          <p:nvPr>
            <p:ph type="ctrTitle"/>
          </p:nvPr>
        </p:nvSpPr>
        <p:spPr>
          <a:xfrm>
            <a:off x="1524000" y="1122363"/>
            <a:ext cx="9144000" cy="1148564"/>
          </a:xfrm>
        </p:spPr>
        <p:txBody>
          <a:bodyPr/>
          <a:lstStyle/>
          <a:p>
            <a:endParaRPr lang="en-GB" dirty="0"/>
          </a:p>
        </p:txBody>
      </p:sp>
      <p:sp>
        <p:nvSpPr>
          <p:cNvPr id="3" name="Subtitle 2">
            <a:extLst>
              <a:ext uri="{FF2B5EF4-FFF2-40B4-BE49-F238E27FC236}">
                <a16:creationId xmlns:a16="http://schemas.microsoft.com/office/drawing/2014/main" id="{20BD4475-ABC6-4905-8CDD-C6A8CB44003B}"/>
              </a:ext>
            </a:extLst>
          </p:cNvPr>
          <p:cNvSpPr>
            <a:spLocks noGrp="1"/>
          </p:cNvSpPr>
          <p:nvPr>
            <p:ph type="subTitle" idx="1"/>
          </p:nvPr>
        </p:nvSpPr>
        <p:spPr>
          <a:xfrm>
            <a:off x="1524000" y="2341266"/>
            <a:ext cx="9144000" cy="4330839"/>
          </a:xfrm>
        </p:spPr>
        <p:txBody>
          <a:bodyPr/>
          <a:lstStyle/>
          <a:p>
            <a:r>
              <a:rPr lang="en-US" b="1" dirty="0">
                <a:latin typeface="Arial Black" panose="020B0A04020102020204" pitchFamily="34" charset="0"/>
              </a:rPr>
              <a:t>VIVA ASSESSMENT</a:t>
            </a:r>
          </a:p>
          <a:p>
            <a:r>
              <a:rPr lang="en-US" b="1" dirty="0">
                <a:latin typeface="Arial Black" panose="020B0A04020102020204" pitchFamily="34" charset="0"/>
              </a:rPr>
              <a:t>STUDENT NAME: HYACINTH THOMAS</a:t>
            </a:r>
          </a:p>
          <a:p>
            <a:r>
              <a:rPr lang="en-US" b="1" dirty="0">
                <a:latin typeface="Arial Black" panose="020B0A04020102020204" pitchFamily="34" charset="0"/>
              </a:rPr>
              <a:t>STUDENT ID: 1810167</a:t>
            </a:r>
          </a:p>
          <a:p>
            <a:r>
              <a:rPr lang="en-US" b="1" dirty="0">
                <a:latin typeface="Arial Black" panose="020B0A04020102020204" pitchFamily="34" charset="0"/>
              </a:rPr>
              <a:t>MODULE NAME: COMMUNITY CARE AND DEVELOPMENT</a:t>
            </a:r>
          </a:p>
          <a:p>
            <a:r>
              <a:rPr lang="en-US" b="1" dirty="0">
                <a:latin typeface="Arial Black" panose="020B0A04020102020204" pitchFamily="34" charset="0"/>
              </a:rPr>
              <a:t>MODULE CODE: BMHP6022</a:t>
            </a:r>
          </a:p>
          <a:p>
            <a:r>
              <a:rPr lang="en-US" b="1" dirty="0">
                <a:latin typeface="Arial Black" panose="020B0A04020102020204" pitchFamily="34" charset="0"/>
              </a:rPr>
              <a:t>LECTURER NAME: CHIZOBA ESIO-BASSEY</a:t>
            </a:r>
          </a:p>
          <a:p>
            <a:r>
              <a:rPr lang="en-US" b="1" dirty="0">
                <a:latin typeface="Arial Black" panose="020B0A04020102020204" pitchFamily="34" charset="0"/>
              </a:rPr>
              <a:t>DATE: 1</a:t>
            </a:r>
            <a:r>
              <a:rPr lang="en-US" b="1" baseline="30000" dirty="0">
                <a:latin typeface="Arial Black" panose="020B0A04020102020204" pitchFamily="34" charset="0"/>
              </a:rPr>
              <a:t>ST</a:t>
            </a:r>
            <a:r>
              <a:rPr lang="en-US" b="1" dirty="0">
                <a:latin typeface="Arial Black" panose="020B0A04020102020204" pitchFamily="34" charset="0"/>
              </a:rPr>
              <a:t> APRIL 2022</a:t>
            </a:r>
            <a:endParaRPr lang="en-GB" b="1" dirty="0">
              <a:latin typeface="Arial Black" panose="020B0A04020102020204" pitchFamily="34" charset="0"/>
            </a:endParaRPr>
          </a:p>
        </p:txBody>
      </p:sp>
    </p:spTree>
    <p:extLst>
      <p:ext uri="{BB962C8B-B14F-4D97-AF65-F5344CB8AC3E}">
        <p14:creationId xmlns:p14="http://schemas.microsoft.com/office/powerpoint/2010/main" val="2242466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CBE923D-9413-444D-958C-1AA3C4827A00}"/>
              </a:ext>
            </a:extLst>
          </p:cNvPr>
          <p:cNvSpPr>
            <a:spLocks noGrp="1"/>
          </p:cNvSpPr>
          <p:nvPr>
            <p:ph type="title"/>
          </p:nvPr>
        </p:nvSpPr>
        <p:spPr>
          <a:xfrm>
            <a:off x="191752" y="2652766"/>
            <a:ext cx="4038604" cy="1838848"/>
          </a:xfrm>
        </p:spPr>
        <p:txBody>
          <a:bodyPr vert="horz" lIns="91440" tIns="45720" rIns="91440" bIns="45720" rtlCol="0" anchor="t">
            <a:normAutofit/>
          </a:bodyPr>
          <a:lstStyle/>
          <a:p>
            <a:r>
              <a:rPr lang="en-US" sz="3400" b="1" kern="1200" dirty="0">
                <a:solidFill>
                  <a:srgbClr val="FFFFFF"/>
                </a:solidFill>
                <a:latin typeface="Arial Black" panose="020B0A04020102020204" pitchFamily="34" charset="0"/>
              </a:rPr>
              <a:t>COMMUNITY CARE AND DEVELOPMENT</a:t>
            </a:r>
          </a:p>
        </p:txBody>
      </p:sp>
      <p:pic>
        <p:nvPicPr>
          <p:cNvPr id="5" name="Content Placeholder 4" descr="A picture containing person&#10;&#10;Description automatically generated">
            <a:extLst>
              <a:ext uri="{FF2B5EF4-FFF2-40B4-BE49-F238E27FC236}">
                <a16:creationId xmlns:a16="http://schemas.microsoft.com/office/drawing/2014/main" id="{7F7C6E88-405F-42D3-9AAC-CC44B80EF03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09049" y="1387726"/>
            <a:ext cx="7225748" cy="4082547"/>
          </a:xfrm>
          <a:prstGeom prst="rect">
            <a:avLst/>
          </a:prstGeom>
        </p:spPr>
      </p:pic>
    </p:spTree>
    <p:extLst>
      <p:ext uri="{BB962C8B-B14F-4D97-AF65-F5344CB8AC3E}">
        <p14:creationId xmlns:p14="http://schemas.microsoft.com/office/powerpoint/2010/main" val="3528282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women&#10;&#10;Description automatically generated with low confidence">
            <a:extLst>
              <a:ext uri="{FF2B5EF4-FFF2-40B4-BE49-F238E27FC236}">
                <a16:creationId xmlns:a16="http://schemas.microsoft.com/office/drawing/2014/main" id="{694178AF-C52F-4378-8CFD-610E362F1A53}"/>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022" y="549714"/>
            <a:ext cx="6483354" cy="3646887"/>
          </a:xfrm>
          <a:prstGeom prst="rect">
            <a:avLst/>
          </a:prstGeom>
        </p:spPr>
      </p:pic>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53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420092-A2FE-4584-9B13-67EDAE984F16}"/>
              </a:ext>
            </a:extLst>
          </p:cNvPr>
          <p:cNvSpPr>
            <a:spLocks noGrp="1"/>
          </p:cNvSpPr>
          <p:nvPr>
            <p:ph type="title"/>
          </p:nvPr>
        </p:nvSpPr>
        <p:spPr>
          <a:xfrm>
            <a:off x="524256" y="4765963"/>
            <a:ext cx="6594189" cy="1625210"/>
          </a:xfrm>
        </p:spPr>
        <p:txBody>
          <a:bodyPr vert="horz" lIns="91440" tIns="45720" rIns="91440" bIns="45720" rtlCol="0" anchor="ctr">
            <a:normAutofit/>
          </a:bodyPr>
          <a:lstStyle/>
          <a:p>
            <a:r>
              <a:rPr lang="en-US" kern="1200" dirty="0">
                <a:solidFill>
                  <a:srgbClr val="FFFFFF"/>
                </a:solidFill>
                <a:latin typeface="Arial Black" panose="020B0A04020102020204" pitchFamily="34" charset="0"/>
              </a:rPr>
              <a:t>DEFINITION OF A COMMUNITY</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324349-0202-41F9-9011-A7DA9DC4FC53}"/>
              </a:ext>
            </a:extLst>
          </p:cNvPr>
          <p:cNvSpPr>
            <a:spLocks noGrp="1"/>
          </p:cNvSpPr>
          <p:nvPr>
            <p:ph sz="half" idx="1"/>
          </p:nvPr>
        </p:nvSpPr>
        <p:spPr>
          <a:xfrm>
            <a:off x="8004377" y="1002817"/>
            <a:ext cx="3424739" cy="5388355"/>
          </a:xfrm>
        </p:spPr>
        <p:txBody>
          <a:bodyPr vert="horz" lIns="91440" tIns="45720" rIns="91440" bIns="45720" rtlCol="0" anchor="ctr">
            <a:normAutofit/>
          </a:bodyPr>
          <a:lstStyle/>
          <a:p>
            <a:pPr marL="0" indent="0">
              <a:buNone/>
            </a:pPr>
            <a:r>
              <a:rPr lang="en-US" dirty="0">
                <a:solidFill>
                  <a:srgbClr val="FFFFFF"/>
                </a:solidFill>
                <a:latin typeface="Arial Black" panose="020B0A04020102020204" pitchFamily="34" charset="0"/>
              </a:rPr>
              <a:t>Communities refer to groups of individuals who are not physically related but have shared interests, values, or background.</a:t>
            </a:r>
          </a:p>
          <a:p>
            <a:pPr marL="0" indent="0">
              <a:buNone/>
            </a:pPr>
            <a:r>
              <a:rPr lang="en-US" sz="1100" dirty="0">
                <a:solidFill>
                  <a:srgbClr val="FFFFFF"/>
                </a:solidFill>
                <a:latin typeface="Arial Black" panose="020B0A04020102020204" pitchFamily="34" charset="0"/>
              </a:rPr>
              <a:t>		(WHO, 2022)</a:t>
            </a:r>
          </a:p>
        </p:txBody>
      </p:sp>
      <p:sp>
        <p:nvSpPr>
          <p:cNvPr id="7" name="TextBox 6">
            <a:extLst>
              <a:ext uri="{FF2B5EF4-FFF2-40B4-BE49-F238E27FC236}">
                <a16:creationId xmlns:a16="http://schemas.microsoft.com/office/drawing/2014/main" id="{DCD02FBA-A5B3-47F8-8A06-2B2C12565078}"/>
              </a:ext>
            </a:extLst>
          </p:cNvPr>
          <p:cNvSpPr txBox="1"/>
          <p:nvPr/>
        </p:nvSpPr>
        <p:spPr>
          <a:xfrm>
            <a:off x="4658285" y="3996546"/>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eoplematters.in/news/leadership/diversity-boost-hsbc-arm-to-only-hire-female-interns-144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48130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02F9-E5AE-468F-8A57-201C2C1664C4}"/>
              </a:ext>
            </a:extLst>
          </p:cNvPr>
          <p:cNvSpPr>
            <a:spLocks noGrp="1"/>
          </p:cNvSpPr>
          <p:nvPr>
            <p:ph type="title"/>
          </p:nvPr>
        </p:nvSpPr>
        <p:spPr/>
        <p:txBody>
          <a:bodyPr/>
          <a:lstStyle/>
          <a:p>
            <a:r>
              <a:rPr lang="en-US" dirty="0">
                <a:latin typeface="Arial Black" panose="020B0A04020102020204" pitchFamily="34" charset="0"/>
              </a:rPr>
              <a:t>DEFINITION OF COMMUNITY DEVELOPMENT</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AF945006-456C-4264-868E-35F2CB6ED100}"/>
              </a:ext>
            </a:extLst>
          </p:cNvPr>
          <p:cNvSpPr>
            <a:spLocks noGrp="1"/>
          </p:cNvSpPr>
          <p:nvPr>
            <p:ph sz="half" idx="1"/>
          </p:nvPr>
        </p:nvSpPr>
        <p:spPr/>
        <p:txBody>
          <a:bodyPr/>
          <a:lstStyle/>
          <a:p>
            <a:r>
              <a:rPr lang="en-US" dirty="0">
                <a:latin typeface="Arial Black" panose="020B0A04020102020204" pitchFamily="34" charset="0"/>
              </a:rPr>
              <a:t>A collective effort in which individuals take action to solve issues in the community.</a:t>
            </a:r>
          </a:p>
          <a:p>
            <a:r>
              <a:rPr lang="en-US" dirty="0">
                <a:latin typeface="Arial Black" panose="020B0A04020102020204" pitchFamily="34" charset="0"/>
              </a:rPr>
              <a:t>Developing schemes that make people’s lives better living in a certain shared environment</a:t>
            </a:r>
            <a:r>
              <a:rPr lang="en-US" dirty="0"/>
              <a:t>.</a:t>
            </a:r>
          </a:p>
          <a:p>
            <a:pPr marL="0" indent="0">
              <a:buNone/>
            </a:pPr>
            <a:r>
              <a:rPr lang="en-US" sz="1100" dirty="0">
                <a:latin typeface="Arial Black" panose="020B0A04020102020204" pitchFamily="34" charset="0"/>
              </a:rPr>
              <a:t>			(United Nations, 2015)</a:t>
            </a:r>
            <a:endParaRPr lang="en-GB" sz="1100" dirty="0">
              <a:latin typeface="Arial Black" panose="020B0A04020102020204" pitchFamily="34" charset="0"/>
            </a:endParaRPr>
          </a:p>
        </p:txBody>
      </p:sp>
      <p:pic>
        <p:nvPicPr>
          <p:cNvPr id="6" name="Content Placeholder 5" descr="Text&#10;&#10;Description automatically generated">
            <a:extLst>
              <a:ext uri="{FF2B5EF4-FFF2-40B4-BE49-F238E27FC236}">
                <a16:creationId xmlns:a16="http://schemas.microsoft.com/office/drawing/2014/main" id="{261F5AA9-6163-4271-BCE3-AC6501445B28}"/>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2200" y="1155560"/>
            <a:ext cx="5181600" cy="4489574"/>
          </a:xfrm>
        </p:spPr>
      </p:pic>
      <p:sp>
        <p:nvSpPr>
          <p:cNvPr id="7" name="TextBox 6">
            <a:extLst>
              <a:ext uri="{FF2B5EF4-FFF2-40B4-BE49-F238E27FC236}">
                <a16:creationId xmlns:a16="http://schemas.microsoft.com/office/drawing/2014/main" id="{6A6DFAD8-B682-485C-AF0B-51332C5DF860}"/>
              </a:ext>
            </a:extLst>
          </p:cNvPr>
          <p:cNvSpPr txBox="1"/>
          <p:nvPr/>
        </p:nvSpPr>
        <p:spPr>
          <a:xfrm>
            <a:off x="6172200" y="5645134"/>
            <a:ext cx="5181600"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3870790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8">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7" name="Rectangle 30">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2">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916FA144-5CF5-41A4-83A5-50117B5C2DC1}"/>
              </a:ext>
            </a:extLst>
          </p:cNvPr>
          <p:cNvSpPr>
            <a:spLocks noGrp="1"/>
          </p:cNvSpPr>
          <p:nvPr>
            <p:ph type="title"/>
          </p:nvPr>
        </p:nvSpPr>
        <p:spPr>
          <a:xfrm>
            <a:off x="8016641" y="662400"/>
            <a:ext cx="3410309" cy="1492132"/>
          </a:xfrm>
        </p:spPr>
        <p:txBody>
          <a:bodyPr vert="horz" lIns="91440" tIns="45720" rIns="91440" bIns="45720" rtlCol="0" anchor="t">
            <a:normAutofit fontScale="90000"/>
          </a:bodyPr>
          <a:lstStyle/>
          <a:p>
            <a:r>
              <a:rPr lang="en-US" kern="1200" dirty="0">
                <a:solidFill>
                  <a:schemeClr val="tx1"/>
                </a:solidFill>
                <a:latin typeface="Arial Black" panose="020B0A04020102020204" pitchFamily="34" charset="0"/>
              </a:rPr>
              <a:t>DIVERSITY IN LAMBETH</a:t>
            </a:r>
          </a:p>
        </p:txBody>
      </p:sp>
      <p:sp>
        <p:nvSpPr>
          <p:cNvPr id="35" name="Freeform: Shape 34">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ext, outdoor, sign, graffiti&#10;&#10;Description automatically generated">
            <a:extLst>
              <a:ext uri="{FF2B5EF4-FFF2-40B4-BE49-F238E27FC236}">
                <a16:creationId xmlns:a16="http://schemas.microsoft.com/office/drawing/2014/main" id="{F26A3487-EB70-4452-8234-D88E5140E2A8}"/>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436"/>
          <a:stretch/>
        </p:blipFill>
        <p:spPr>
          <a:xfrm>
            <a:off x="765050" y="1295672"/>
            <a:ext cx="6015897" cy="4266655"/>
          </a:xfrm>
          <a:prstGeom prst="rect">
            <a:avLst/>
          </a:prstGeom>
        </p:spPr>
      </p:pic>
      <p:sp>
        <p:nvSpPr>
          <p:cNvPr id="14" name="Content Placeholder 13">
            <a:extLst>
              <a:ext uri="{FF2B5EF4-FFF2-40B4-BE49-F238E27FC236}">
                <a16:creationId xmlns:a16="http://schemas.microsoft.com/office/drawing/2014/main" id="{9C4817A8-7143-46F8-8EBA-1D3600657014}"/>
              </a:ext>
            </a:extLst>
          </p:cNvPr>
          <p:cNvSpPr>
            <a:spLocks noGrp="1"/>
          </p:cNvSpPr>
          <p:nvPr>
            <p:ph sz="half" idx="1"/>
          </p:nvPr>
        </p:nvSpPr>
        <p:spPr>
          <a:xfrm>
            <a:off x="8016640" y="2371410"/>
            <a:ext cx="3410309" cy="4274923"/>
          </a:xfrm>
        </p:spPr>
        <p:txBody>
          <a:bodyPr vert="horz" lIns="91440" tIns="45720" rIns="91440" bIns="45720" rtlCol="0">
            <a:normAutofit fontScale="85000" lnSpcReduction="10000"/>
          </a:bodyPr>
          <a:lstStyle/>
          <a:p>
            <a:pPr marL="0" indent="0">
              <a:buNone/>
            </a:pPr>
            <a:r>
              <a:rPr lang="en-US" sz="1900" dirty="0">
                <a:solidFill>
                  <a:schemeClr val="tx1">
                    <a:alpha val="60000"/>
                  </a:schemeClr>
                </a:solidFill>
                <a:latin typeface="Arial Black" panose="020B0A04020102020204" pitchFamily="34" charset="0"/>
              </a:rPr>
              <a:t>Lambeth is a varied borough.  The community is composed of black Caribbeans, black Africans, White Britons, Bengalis, Somalians, Irish, French, Chinese, Australians, and Spaniards, among others.</a:t>
            </a:r>
          </a:p>
          <a:p>
            <a:pPr marL="0" indent="0">
              <a:buNone/>
            </a:pPr>
            <a:r>
              <a:rPr lang="en-US" sz="1900" dirty="0">
                <a:solidFill>
                  <a:schemeClr val="tx1">
                    <a:alpha val="60000"/>
                  </a:schemeClr>
                </a:solidFill>
                <a:latin typeface="Arial Black" panose="020B0A04020102020204" pitchFamily="34" charset="0"/>
              </a:rPr>
              <a:t>The diverse community also includes many people suffering with cancer.</a:t>
            </a:r>
          </a:p>
          <a:p>
            <a:pPr marL="0"/>
            <a:endParaRPr lang="en-US" sz="1900" dirty="0">
              <a:solidFill>
                <a:schemeClr val="tx1">
                  <a:alpha val="60000"/>
                </a:schemeClr>
              </a:solidFill>
              <a:latin typeface="Arial Black" panose="020B0A04020102020204" pitchFamily="34" charset="0"/>
            </a:endParaRPr>
          </a:p>
          <a:p>
            <a:r>
              <a:rPr lang="en-US" sz="1900" dirty="0">
                <a:solidFill>
                  <a:schemeClr val="tx1">
                    <a:alpha val="60000"/>
                  </a:schemeClr>
                </a:solidFill>
                <a:latin typeface="Arial Black" panose="020B0A04020102020204" pitchFamily="34" charset="0"/>
              </a:rPr>
              <a:t>Lambeth is home to nearly 150 languages.</a:t>
            </a:r>
          </a:p>
          <a:p>
            <a:r>
              <a:rPr lang="en-US" sz="1900" dirty="0">
                <a:solidFill>
                  <a:schemeClr val="tx1">
                    <a:alpha val="60000"/>
                  </a:schemeClr>
                </a:solidFill>
                <a:latin typeface="Arial Black" panose="020B0A04020102020204" pitchFamily="34" charset="0"/>
              </a:rPr>
              <a:t>All conversation may be conducted in the user's selected language.</a:t>
            </a:r>
          </a:p>
          <a:p>
            <a:pPr marL="0" indent="0">
              <a:buNone/>
            </a:pPr>
            <a:r>
              <a:rPr lang="en-US" sz="1200" dirty="0">
                <a:solidFill>
                  <a:schemeClr val="tx1">
                    <a:alpha val="60000"/>
                  </a:schemeClr>
                </a:solidFill>
                <a:latin typeface="Arial Black" panose="020B0A04020102020204" pitchFamily="34" charset="0"/>
              </a:rPr>
              <a:t>	(State of the Borough, 2016)</a:t>
            </a:r>
            <a:endParaRPr lang="en-US" sz="1400" dirty="0">
              <a:solidFill>
                <a:schemeClr val="tx1">
                  <a:alpha val="60000"/>
                </a:schemeClr>
              </a:solidFill>
              <a:latin typeface="Arial Black" panose="020B0A04020102020204" pitchFamily="34" charset="0"/>
            </a:endParaRPr>
          </a:p>
          <a:p>
            <a:endParaRPr lang="en-US" sz="1900" dirty="0">
              <a:solidFill>
                <a:schemeClr val="tx1">
                  <a:alpha val="60000"/>
                </a:schemeClr>
              </a:solidFill>
              <a:latin typeface="Arial Black" panose="020B0A04020102020204" pitchFamily="34" charset="0"/>
            </a:endParaRPr>
          </a:p>
          <a:p>
            <a:pPr marL="0"/>
            <a:endParaRPr lang="en-US" sz="19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p:txBody>
      </p:sp>
      <p:sp>
        <p:nvSpPr>
          <p:cNvPr id="5" name="TextBox 4">
            <a:extLst>
              <a:ext uri="{FF2B5EF4-FFF2-40B4-BE49-F238E27FC236}">
                <a16:creationId xmlns:a16="http://schemas.microsoft.com/office/drawing/2014/main" id="{99C56C66-3371-428E-BCC5-546D467B6883}"/>
              </a:ext>
            </a:extLst>
          </p:cNvPr>
          <p:cNvSpPr txBox="1"/>
          <p:nvPr/>
        </p:nvSpPr>
        <p:spPr>
          <a:xfrm>
            <a:off x="6596216" y="5362272"/>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pic>
        <p:nvPicPr>
          <p:cNvPr id="7" name="Picture 6" descr="A picture containing diagram&#10;&#10;Description automatically generated">
            <a:extLst>
              <a:ext uri="{FF2B5EF4-FFF2-40B4-BE49-F238E27FC236}">
                <a16:creationId xmlns:a16="http://schemas.microsoft.com/office/drawing/2014/main" id="{A0072AE3-F001-4E75-AEB7-4011C5BB92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665579" y="9696659"/>
            <a:ext cx="682522" cy="329530"/>
          </a:xfrm>
          <a:prstGeom prst="rect">
            <a:avLst/>
          </a:prstGeom>
        </p:spPr>
      </p:pic>
    </p:spTree>
    <p:extLst>
      <p:ext uri="{BB962C8B-B14F-4D97-AF65-F5344CB8AC3E}">
        <p14:creationId xmlns:p14="http://schemas.microsoft.com/office/powerpoint/2010/main" val="103813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43E6A-8466-4FE4-A2A9-436B04ED00C9}"/>
              </a:ext>
            </a:extLst>
          </p:cNvPr>
          <p:cNvSpPr>
            <a:spLocks noGrp="1"/>
          </p:cNvSpPr>
          <p:nvPr>
            <p:ph type="title"/>
          </p:nvPr>
        </p:nvSpPr>
        <p:spPr>
          <a:xfrm>
            <a:off x="572493" y="238539"/>
            <a:ext cx="11018520" cy="1434415"/>
          </a:xfrm>
        </p:spPr>
        <p:txBody>
          <a:bodyPr vert="horz" lIns="91440" tIns="45720" rIns="91440" bIns="45720" rtlCol="0" anchor="b">
            <a:normAutofit fontScale="90000"/>
          </a:bodyPr>
          <a:lstStyle/>
          <a:p>
            <a:r>
              <a:rPr lang="en-US" sz="5400" dirty="0">
                <a:latin typeface="Arial Black" panose="020B0A04020102020204" pitchFamily="34" charset="0"/>
              </a:rPr>
              <a:t>DEMOGRAPHICS OF LAMBETH</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9F398D-B8FE-4B92-AC01-B23A3FD0A55A}"/>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dirty="0">
                <a:latin typeface="Arial Black" panose="020B0A04020102020204" pitchFamily="34" charset="0"/>
              </a:rPr>
              <a:t>Population: 321,813</a:t>
            </a:r>
          </a:p>
          <a:p>
            <a:r>
              <a:rPr lang="en-US" sz="2200" dirty="0">
                <a:latin typeface="Arial Black" panose="020B0A04020102020204" pitchFamily="34" charset="0"/>
              </a:rPr>
              <a:t>Gender: males 162,467 (50.5%) </a:t>
            </a:r>
          </a:p>
          <a:p>
            <a:pPr marL="0" indent="0">
              <a:buNone/>
            </a:pPr>
            <a:r>
              <a:rPr lang="en-US" sz="2200" dirty="0">
                <a:latin typeface="Arial Black" panose="020B0A04020102020204" pitchFamily="34" charset="0"/>
              </a:rPr>
              <a:t>   females 159,346 (49.5%)</a:t>
            </a:r>
          </a:p>
          <a:p>
            <a:r>
              <a:rPr lang="en-US" sz="2200" dirty="0">
                <a:latin typeface="Arial Black" panose="020B0A04020102020204" pitchFamily="34" charset="0"/>
              </a:rPr>
              <a:t>Age groups 0-17 = 61,639 (19.2%), </a:t>
            </a:r>
          </a:p>
          <a:p>
            <a:pPr marL="0" indent="0">
              <a:buNone/>
            </a:pPr>
            <a:r>
              <a:rPr lang="en-US" sz="2200" dirty="0">
                <a:latin typeface="Arial Black" panose="020B0A04020102020204" pitchFamily="34" charset="0"/>
              </a:rPr>
              <a:t>  18-64 = 232,124 (72.1%), </a:t>
            </a:r>
          </a:p>
          <a:p>
            <a:pPr marL="0" indent="0">
              <a:buNone/>
            </a:pPr>
            <a:r>
              <a:rPr lang="en-US" sz="2200" dirty="0">
                <a:latin typeface="Arial Black" panose="020B0A04020102020204" pitchFamily="34" charset="0"/>
              </a:rPr>
              <a:t>   65+ = 20,050 (8.7%)</a:t>
            </a:r>
          </a:p>
          <a:p>
            <a:r>
              <a:rPr lang="en-US" sz="2200" dirty="0">
                <a:latin typeface="Arial Black" panose="020B0A04020102020204" pitchFamily="34" charset="0"/>
              </a:rPr>
              <a:t>Annual population change 2011-2020 = 0.65%</a:t>
            </a:r>
          </a:p>
          <a:p>
            <a:pPr marL="0"/>
            <a:endParaRPr lang="en-US" sz="2200" dirty="0"/>
          </a:p>
          <a:p>
            <a:endParaRPr lang="en-US" sz="2200" dirty="0"/>
          </a:p>
        </p:txBody>
      </p:sp>
      <p:pic>
        <p:nvPicPr>
          <p:cNvPr id="6" name="Content Placeholder 5" descr="A picture containing LEGO, toy&#10;&#10;Description automatically generated">
            <a:extLst>
              <a:ext uri="{FF2B5EF4-FFF2-40B4-BE49-F238E27FC236}">
                <a16:creationId xmlns:a16="http://schemas.microsoft.com/office/drawing/2014/main" id="{337224F4-E8FA-45A5-BA25-76EDDDE3A4DD}"/>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393581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279D6-6E5E-483A-87E6-D1F51C1EF860}"/>
              </a:ext>
            </a:extLst>
          </p:cNvPr>
          <p:cNvSpPr>
            <a:spLocks noGrp="1"/>
          </p:cNvSpPr>
          <p:nvPr>
            <p:ph type="title"/>
          </p:nvPr>
        </p:nvSpPr>
        <p:spPr/>
        <p:txBody>
          <a:bodyPr/>
          <a:lstStyle/>
          <a:p>
            <a:r>
              <a:rPr lang="en-US" dirty="0">
                <a:latin typeface="Arial Black" panose="020B0A04020102020204" pitchFamily="34" charset="0"/>
              </a:rPr>
              <a:t>CANCER COMMUNITY PATIENTS</a:t>
            </a:r>
            <a:endParaRPr lang="en-GB" sz="24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072877BB-B4E7-41A9-B88B-5DC4E3A2D6A9}"/>
              </a:ext>
            </a:extLst>
          </p:cNvPr>
          <p:cNvSpPr>
            <a:spLocks noGrp="1"/>
          </p:cNvSpPr>
          <p:nvPr>
            <p:ph sz="half" idx="1"/>
          </p:nvPr>
        </p:nvSpPr>
        <p:spPr/>
        <p:txBody>
          <a:bodyPr>
            <a:normAutofit fontScale="25000" lnSpcReduction="20000"/>
          </a:bodyPr>
          <a:lstStyle/>
          <a:p>
            <a:pPr marL="0" indent="0">
              <a:buNone/>
            </a:pPr>
            <a:endParaRPr lang="en-US" sz="1600" dirty="0"/>
          </a:p>
          <a:p>
            <a:pPr marL="0" indent="0">
              <a:buNone/>
            </a:pPr>
            <a:endParaRPr lang="en-US" sz="1600" dirty="0"/>
          </a:p>
          <a:p>
            <a:pPr>
              <a:buFont typeface="Wingdings" panose="05000000000000000000" pitchFamily="2" charset="2"/>
              <a:buChar char="§"/>
            </a:pPr>
            <a:r>
              <a:rPr lang="en-US" sz="9600" dirty="0">
                <a:latin typeface="Arial Black" panose="020B0A04020102020204" pitchFamily="34" charset="0"/>
              </a:rPr>
              <a:t>Many women in the borough of Lambeth have been diagnosed with having cancer between the age of 45 and over. </a:t>
            </a:r>
          </a:p>
          <a:p>
            <a:pPr marL="0" indent="0">
              <a:buNone/>
            </a:pPr>
            <a:r>
              <a:rPr lang="en-US" sz="4400" dirty="0">
                <a:latin typeface="Arial Black" panose="020B0A04020102020204" pitchFamily="34" charset="0"/>
              </a:rPr>
              <a:t>(NHS Digital, 2022)</a:t>
            </a:r>
          </a:p>
          <a:p>
            <a:endParaRPr lang="en-US" sz="4400" dirty="0">
              <a:latin typeface="Arial Black" panose="020B0A04020102020204" pitchFamily="34" charset="0"/>
            </a:endParaRPr>
          </a:p>
          <a:p>
            <a:endParaRPr lang="en-US" sz="9600" dirty="0">
              <a:latin typeface="Arial Black" panose="020B0A04020102020204" pitchFamily="34" charset="0"/>
            </a:endParaRPr>
          </a:p>
          <a:p>
            <a:endParaRPr lang="en-US" sz="9600" dirty="0">
              <a:latin typeface="Arial Black" panose="020B0A04020102020204" pitchFamily="34" charset="0"/>
            </a:endParaRPr>
          </a:p>
          <a:p>
            <a:pPr>
              <a:buFont typeface="Wingdings" panose="05000000000000000000" pitchFamily="2" charset="2"/>
              <a:buChar char="§"/>
            </a:pPr>
            <a:r>
              <a:rPr lang="en-US" sz="9600" dirty="0">
                <a:latin typeface="Arial Black" panose="020B0A04020102020204" pitchFamily="34" charset="0"/>
              </a:rPr>
              <a:t>This community are more likely to face  discrimination</a:t>
            </a:r>
          </a:p>
          <a:p>
            <a:pPr marL="0" indent="0">
              <a:buNone/>
            </a:pPr>
            <a:r>
              <a:rPr lang="en-US" sz="4800" dirty="0">
                <a:latin typeface="Arial Black" panose="020B0A04020102020204" pitchFamily="34" charset="0"/>
              </a:rPr>
              <a:t>(Quach et al, 2012)</a:t>
            </a:r>
          </a:p>
          <a:p>
            <a:pPr marL="0" indent="0">
              <a:buNone/>
            </a:pPr>
            <a:r>
              <a:rPr lang="en-US" sz="4800" dirty="0">
                <a:latin typeface="Arial Black" panose="020B0A04020102020204" pitchFamily="34" charset="0"/>
              </a:rPr>
              <a:t> </a:t>
            </a:r>
          </a:p>
          <a:p>
            <a:endParaRPr lang="en-GB" sz="1600" dirty="0"/>
          </a:p>
        </p:txBody>
      </p:sp>
      <p:sp>
        <p:nvSpPr>
          <p:cNvPr id="4" name="Content Placeholder 3">
            <a:extLst>
              <a:ext uri="{FF2B5EF4-FFF2-40B4-BE49-F238E27FC236}">
                <a16:creationId xmlns:a16="http://schemas.microsoft.com/office/drawing/2014/main" id="{6C28CFBF-074C-4EF7-B38B-08372C2BC4BB}"/>
              </a:ext>
            </a:extLst>
          </p:cNvPr>
          <p:cNvSpPr>
            <a:spLocks noGrp="1"/>
          </p:cNvSpPr>
          <p:nvPr>
            <p:ph sz="half" idx="2"/>
          </p:nvPr>
        </p:nvSpPr>
        <p:spPr/>
        <p:txBody>
          <a:bodyPr>
            <a:normAutofit fontScale="25000" lnSpcReduction="20000"/>
          </a:bodyPr>
          <a:lstStyle/>
          <a:p>
            <a:pPr marL="0" indent="0">
              <a:buNone/>
            </a:pPr>
            <a:endParaRPr lang="en-US" dirty="0"/>
          </a:p>
          <a:p>
            <a:pPr marL="0" indent="0">
              <a:buNone/>
            </a:pPr>
            <a:endParaRPr lang="en-US" sz="5100" dirty="0">
              <a:latin typeface="Arial Black" panose="020B0A04020102020204" pitchFamily="34" charset="0"/>
            </a:endParaRPr>
          </a:p>
          <a:p>
            <a:pPr marL="0" indent="0">
              <a:buNone/>
            </a:pPr>
            <a:endParaRPr lang="en-US" sz="5100" dirty="0">
              <a:latin typeface="Arial Black" panose="020B0A04020102020204" pitchFamily="34" charset="0"/>
            </a:endParaRPr>
          </a:p>
          <a:p>
            <a:pPr marL="0" indent="0">
              <a:buNone/>
            </a:pPr>
            <a:endParaRPr lang="en-US" sz="5100" dirty="0">
              <a:latin typeface="Arial Black" panose="020B0A04020102020204" pitchFamily="34" charset="0"/>
            </a:endParaRPr>
          </a:p>
          <a:p>
            <a:pPr marL="0" indent="0">
              <a:buNone/>
            </a:pPr>
            <a:r>
              <a:rPr lang="en-US" sz="11200" dirty="0">
                <a:latin typeface="Arial Black" panose="020B0A04020102020204" pitchFamily="34" charset="0"/>
              </a:rPr>
              <a:t>Empower the cancer community by enhancing their self-esteem giving them the knowledge to apply their makeup, this allows them a great sense of achievement.</a:t>
            </a:r>
          </a:p>
          <a:p>
            <a:pPr marL="0" indent="0">
              <a:buNone/>
            </a:pPr>
            <a:r>
              <a:rPr lang="en-US" sz="4000" dirty="0">
                <a:latin typeface="Arial Black" panose="020B0A04020102020204" pitchFamily="34" charset="0"/>
              </a:rPr>
              <a:t>(Macmillan cancer support, 2022)</a:t>
            </a:r>
          </a:p>
          <a:p>
            <a:pPr marL="0" indent="0">
              <a:buNone/>
            </a:pPr>
            <a:endParaRPr lang="en-US" sz="5100" dirty="0">
              <a:latin typeface="Arial Black" panose="020B0A04020102020204" pitchFamily="34"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                                              </a:t>
            </a:r>
            <a:endParaRPr lang="en-GB" dirty="0"/>
          </a:p>
        </p:txBody>
      </p:sp>
    </p:spTree>
    <p:extLst>
      <p:ext uri="{BB962C8B-B14F-4D97-AF65-F5344CB8AC3E}">
        <p14:creationId xmlns:p14="http://schemas.microsoft.com/office/powerpoint/2010/main" val="1283346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54A7D-BE64-4D1E-9414-0446A03BED4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dirty="0">
                <a:latin typeface="Arial Black" panose="020B0A04020102020204" pitchFamily="34" charset="0"/>
              </a:rPr>
              <a:t>LOOK AND FEEL GOOD IN LAMBETH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F2876F-B541-482A-BEC5-90CC8A845486}"/>
              </a:ext>
            </a:extLst>
          </p:cNvPr>
          <p:cNvSpPr>
            <a:spLocks noGrp="1"/>
          </p:cNvSpPr>
          <p:nvPr>
            <p:ph sz="half" idx="1"/>
          </p:nvPr>
        </p:nvSpPr>
        <p:spPr>
          <a:xfrm>
            <a:off x="200968" y="2910066"/>
            <a:ext cx="5110736" cy="3966814"/>
          </a:xfrm>
        </p:spPr>
        <p:txBody>
          <a:bodyPr vert="horz" lIns="91440" tIns="45720" rIns="91440" bIns="45720" rtlCol="0">
            <a:normAutofit/>
          </a:bodyPr>
          <a:lstStyle/>
          <a:p>
            <a:pPr marL="0" indent="0">
              <a:buNone/>
            </a:pPr>
            <a:r>
              <a:rPr lang="en-US" sz="2400" dirty="0">
                <a:latin typeface="Arial Black" panose="020B0A04020102020204" pitchFamily="34" charset="0"/>
              </a:rPr>
              <a:t>Beauty Services for Local Cancer Survivors</a:t>
            </a:r>
          </a:p>
          <a:p>
            <a:r>
              <a:rPr lang="en-US" sz="2400" dirty="0">
                <a:latin typeface="Arial Black" panose="020B0A04020102020204" pitchFamily="34" charset="0"/>
              </a:rPr>
              <a:t>Enhance confidence</a:t>
            </a:r>
          </a:p>
          <a:p>
            <a:r>
              <a:rPr lang="en-US" sz="2400" dirty="0">
                <a:latin typeface="Arial Black" panose="020B0A04020102020204" pitchFamily="34" charset="0"/>
              </a:rPr>
              <a:t>Lift’s self-esteem</a:t>
            </a:r>
          </a:p>
          <a:p>
            <a:r>
              <a:rPr lang="en-US" sz="2400" dirty="0">
                <a:latin typeface="Arial Black" panose="020B0A04020102020204" pitchFamily="34" charset="0"/>
              </a:rPr>
              <a:t>Boosts emotional well-being</a:t>
            </a:r>
          </a:p>
          <a:p>
            <a:r>
              <a:rPr lang="en-US" sz="2400" dirty="0">
                <a:latin typeface="Arial Black" panose="020B0A04020102020204" pitchFamily="34" charset="0"/>
              </a:rPr>
              <a:t>Gives you the feel-good factor</a:t>
            </a:r>
          </a:p>
          <a:p>
            <a:pPr marL="0" indent="0">
              <a:buNone/>
            </a:pPr>
            <a:r>
              <a:rPr lang="en-US" sz="1100" dirty="0">
                <a:latin typeface="Arial Black" panose="020B0A04020102020204" pitchFamily="34" charset="0"/>
              </a:rPr>
              <a:t>		(Look Good Feel Better, 2021)</a:t>
            </a:r>
          </a:p>
          <a:p>
            <a:endParaRPr lang="en-US" sz="2200" dirty="0"/>
          </a:p>
        </p:txBody>
      </p:sp>
      <p:pic>
        <p:nvPicPr>
          <p:cNvPr id="6" name="Content Placeholder 5" descr="A picture containing person&#10;&#10;Description automatically generated">
            <a:extLst>
              <a:ext uri="{FF2B5EF4-FFF2-40B4-BE49-F238E27FC236}">
                <a16:creationId xmlns:a16="http://schemas.microsoft.com/office/drawing/2014/main" id="{8119C897-0EA5-4C10-A47F-6C06C25AD083}"/>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649" r="26398" b="-1"/>
          <a:stretch/>
        </p:blipFill>
        <p:spPr>
          <a:xfrm>
            <a:off x="5311704" y="416808"/>
            <a:ext cx="5741484" cy="585698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677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AE126-003D-4A3A-9AD5-3702BCBB9754}"/>
              </a:ext>
            </a:extLst>
          </p:cNvPr>
          <p:cNvSpPr>
            <a:spLocks noGrp="1"/>
          </p:cNvSpPr>
          <p:nvPr>
            <p:ph type="title"/>
          </p:nvPr>
        </p:nvSpPr>
        <p:spPr>
          <a:xfrm>
            <a:off x="1144923" y="301075"/>
            <a:ext cx="5323715" cy="1642970"/>
          </a:xfrm>
        </p:spPr>
        <p:txBody>
          <a:bodyPr vert="horz" lIns="91440" tIns="45720" rIns="91440" bIns="45720" rtlCol="0" anchor="b">
            <a:normAutofit fontScale="90000"/>
          </a:bodyPr>
          <a:lstStyle/>
          <a:p>
            <a:r>
              <a:rPr lang="en-US" sz="4000" kern="1200" dirty="0">
                <a:solidFill>
                  <a:schemeClr val="tx1"/>
                </a:solidFill>
                <a:latin typeface="Arial Black" panose="020B0A04020102020204" pitchFamily="34" charset="0"/>
              </a:rPr>
              <a:t>LOOK AND FEEL GOOD IN LAMBETH </a:t>
            </a:r>
          </a:p>
        </p:txBody>
      </p:sp>
      <p:sp>
        <p:nvSpPr>
          <p:cNvPr id="3" name="Content Placeholder 2">
            <a:extLst>
              <a:ext uri="{FF2B5EF4-FFF2-40B4-BE49-F238E27FC236}">
                <a16:creationId xmlns:a16="http://schemas.microsoft.com/office/drawing/2014/main" id="{DC81FA8F-8E1F-4DB6-96FB-C39B80FBABC4}"/>
              </a:ext>
            </a:extLst>
          </p:cNvPr>
          <p:cNvSpPr>
            <a:spLocks noGrp="1"/>
          </p:cNvSpPr>
          <p:nvPr>
            <p:ph sz="half" idx="1"/>
          </p:nvPr>
        </p:nvSpPr>
        <p:spPr>
          <a:xfrm>
            <a:off x="261257" y="2405894"/>
            <a:ext cx="7496070" cy="4246115"/>
          </a:xfrm>
        </p:spPr>
        <p:txBody>
          <a:bodyPr vert="horz" lIns="91440" tIns="45720" rIns="91440" bIns="45720" rtlCol="0" anchor="t">
            <a:normAutofit/>
          </a:bodyPr>
          <a:lstStyle/>
          <a:p>
            <a:pPr marL="0" indent="0">
              <a:buNone/>
            </a:pPr>
            <a:r>
              <a:rPr lang="en-US" dirty="0">
                <a:latin typeface="Arial Black" panose="020B0A04020102020204" pitchFamily="34" charset="0"/>
              </a:rPr>
              <a:t>Cancer Community is for:</a:t>
            </a:r>
          </a:p>
          <a:p>
            <a:r>
              <a:rPr lang="en-US" dirty="0">
                <a:latin typeface="Arial Black" panose="020B0A04020102020204" pitchFamily="34" charset="0"/>
              </a:rPr>
              <a:t>Women 18 and upwards</a:t>
            </a:r>
          </a:p>
          <a:p>
            <a:r>
              <a:rPr lang="en-US" dirty="0">
                <a:latin typeface="Arial Black" panose="020B0A04020102020204" pitchFamily="34" charset="0"/>
              </a:rPr>
              <a:t>To empower women</a:t>
            </a:r>
          </a:p>
          <a:p>
            <a:r>
              <a:rPr lang="en-US" dirty="0">
                <a:latin typeface="Arial Black" panose="020B0A04020102020204" pitchFamily="34" charset="0"/>
              </a:rPr>
              <a:t>To make friends</a:t>
            </a:r>
          </a:p>
          <a:p>
            <a:r>
              <a:rPr lang="en-US" dirty="0">
                <a:latin typeface="Arial Black" panose="020B0A04020102020204" pitchFamily="34" charset="0"/>
              </a:rPr>
              <a:t>To support each other</a:t>
            </a:r>
          </a:p>
          <a:p>
            <a:endParaRPr lang="en-US" dirty="0">
              <a:latin typeface="Arial Black" panose="020B0A04020102020204" pitchFamily="34" charset="0"/>
            </a:endParaRPr>
          </a:p>
          <a:p>
            <a:pPr marL="0" indent="0">
              <a:buNone/>
            </a:pPr>
            <a:r>
              <a:rPr lang="en-US" dirty="0">
                <a:latin typeface="Arial Black" panose="020B0A04020102020204" pitchFamily="34" charset="0"/>
              </a:rPr>
              <a:t>Services:</a:t>
            </a:r>
          </a:p>
          <a:p>
            <a:r>
              <a:rPr lang="en-US" dirty="0">
                <a:latin typeface="Arial Black" panose="020B0A04020102020204" pitchFamily="34" charset="0"/>
              </a:rPr>
              <a:t>Every fortnight</a:t>
            </a:r>
          </a:p>
          <a:p>
            <a:endParaRPr lang="en-US" sz="2000" dirty="0">
              <a:latin typeface="Arial Black" panose="020B0A04020102020204" pitchFamily="34" charset="0"/>
            </a:endParaRPr>
          </a:p>
          <a:p>
            <a:pPr marL="0" indent="0">
              <a:buNone/>
            </a:pPr>
            <a:endParaRPr lang="en-US" sz="2000" dirty="0">
              <a:latin typeface="Arial Black" panose="020B0A04020102020204" pitchFamily="34" charset="0"/>
            </a:endParaRPr>
          </a:p>
          <a:p>
            <a:endParaRPr lang="en-US" sz="2000" dirty="0"/>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descr="Icon&#10;&#10;Description automatically generated with low confidence">
            <a:extLst>
              <a:ext uri="{FF2B5EF4-FFF2-40B4-BE49-F238E27FC236}">
                <a16:creationId xmlns:a16="http://schemas.microsoft.com/office/drawing/2014/main" id="{32612A74-7EA6-4E2E-8197-691D544BCA13}"/>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63637" y="909081"/>
            <a:ext cx="3195189" cy="5071731"/>
          </a:xfrm>
          <a:prstGeom prst="rect">
            <a:avLst/>
          </a:prstGeom>
        </p:spPr>
      </p:pic>
    </p:spTree>
    <p:extLst>
      <p:ext uri="{BB962C8B-B14F-4D97-AF65-F5344CB8AC3E}">
        <p14:creationId xmlns:p14="http://schemas.microsoft.com/office/powerpoint/2010/main" val="1885396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EFC90-6368-4372-A526-9E992BEDFB0B}"/>
              </a:ext>
            </a:extLst>
          </p:cNvPr>
          <p:cNvSpPr>
            <a:spLocks noGrp="1"/>
          </p:cNvSpPr>
          <p:nvPr>
            <p:ph type="title"/>
          </p:nvPr>
        </p:nvSpPr>
        <p:spPr>
          <a:xfrm>
            <a:off x="4199467" y="-75913"/>
            <a:ext cx="3158065" cy="1863285"/>
          </a:xfrm>
        </p:spPr>
        <p:txBody>
          <a:bodyPr vert="horz" lIns="91440" tIns="45720" rIns="91440" bIns="45720" rtlCol="0" anchor="b">
            <a:normAutofit fontScale="90000"/>
          </a:bodyPr>
          <a:lstStyle/>
          <a:p>
            <a:r>
              <a:rPr lang="en-US" sz="3400" kern="1200" dirty="0">
                <a:solidFill>
                  <a:schemeClr val="tx1"/>
                </a:solidFill>
                <a:latin typeface="Arial Black" panose="020B0A04020102020204" pitchFamily="34" charset="0"/>
              </a:rPr>
              <a:t>HIERARCHY OF NEEDS ABRAHAM MASLOW</a:t>
            </a:r>
          </a:p>
        </p:txBody>
      </p:sp>
      <p:sp>
        <p:nvSpPr>
          <p:cNvPr id="3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55F4E1-4B5B-4EAC-9EF7-3860ACDCBE96}"/>
              </a:ext>
            </a:extLst>
          </p:cNvPr>
          <p:cNvSpPr>
            <a:spLocks noGrp="1"/>
          </p:cNvSpPr>
          <p:nvPr>
            <p:ph sz="half" idx="1"/>
          </p:nvPr>
        </p:nvSpPr>
        <p:spPr>
          <a:xfrm>
            <a:off x="304612" y="1320800"/>
            <a:ext cx="6900056" cy="5441741"/>
          </a:xfrm>
        </p:spPr>
        <p:txBody>
          <a:bodyPr vert="horz" lIns="91440" tIns="45720" rIns="91440" bIns="45720" rtlCol="0" anchor="t">
            <a:normAutofit fontScale="92500" lnSpcReduction="10000"/>
          </a:bodyPr>
          <a:lstStyle/>
          <a:p>
            <a:pPr marL="0" indent="0">
              <a:buNone/>
            </a:pPr>
            <a:r>
              <a:rPr lang="en-US" sz="2000" dirty="0">
                <a:latin typeface="Arial Black" panose="020B0A04020102020204" pitchFamily="34" charset="0"/>
              </a:rPr>
              <a:t>The Significant Role  </a:t>
            </a:r>
          </a:p>
          <a:p>
            <a:pPr marL="0" indent="0">
              <a:buNone/>
            </a:pPr>
            <a:r>
              <a:rPr lang="en-US" sz="2000" dirty="0">
                <a:latin typeface="Arial Black" panose="020B0A04020102020204" pitchFamily="34" charset="0"/>
              </a:rPr>
              <a:t>     of the Cancer  </a:t>
            </a:r>
          </a:p>
          <a:p>
            <a:pPr marL="0" indent="0">
              <a:buNone/>
            </a:pPr>
            <a:r>
              <a:rPr lang="en-US" sz="2000" dirty="0">
                <a:latin typeface="Arial Black" panose="020B0A04020102020204" pitchFamily="34" charset="0"/>
              </a:rPr>
              <a:t>          Community:</a:t>
            </a:r>
          </a:p>
          <a:p>
            <a:pPr marL="0"/>
            <a:endParaRPr lang="en-US" sz="2000" dirty="0"/>
          </a:p>
          <a:p>
            <a:pPr marL="0"/>
            <a:r>
              <a:rPr lang="en-US" sz="2600" dirty="0">
                <a:latin typeface="Arial Black" panose="020B0A04020102020204" pitchFamily="34" charset="0"/>
              </a:rPr>
              <a:t>Physiological – to eat and drink to support good health</a:t>
            </a:r>
          </a:p>
          <a:p>
            <a:pPr marL="0"/>
            <a:r>
              <a:rPr lang="en-US" sz="2600" dirty="0">
                <a:latin typeface="Arial Black" panose="020B0A04020102020204" pitchFamily="34" charset="0"/>
              </a:rPr>
              <a:t>Safety – a sense of safety when their cancer is in remission </a:t>
            </a:r>
          </a:p>
          <a:p>
            <a:pPr marL="0"/>
            <a:r>
              <a:rPr lang="en-US" sz="2600" dirty="0">
                <a:latin typeface="Arial Black" panose="020B0A04020102020204" pitchFamily="34" charset="0"/>
              </a:rPr>
              <a:t>Love and Belongingness – being connected to others</a:t>
            </a:r>
          </a:p>
          <a:p>
            <a:pPr marL="0"/>
            <a:r>
              <a:rPr lang="en-US" sz="2600" dirty="0">
                <a:latin typeface="Arial Black" panose="020B0A04020102020204" pitchFamily="34" charset="0"/>
              </a:rPr>
              <a:t>Esteem – a feeling of achievement</a:t>
            </a:r>
          </a:p>
          <a:p>
            <a:pPr marL="0"/>
            <a:r>
              <a:rPr lang="en-US" sz="2600" dirty="0">
                <a:latin typeface="Arial Black" panose="020B0A04020102020204" pitchFamily="34" charset="0"/>
              </a:rPr>
              <a:t>Self-actualization – learning from their cancer experience</a:t>
            </a:r>
          </a:p>
          <a:p>
            <a:endParaRPr lang="en-US" sz="2000" dirty="0">
              <a:latin typeface="Arial Black" panose="020B0A04020102020204" pitchFamily="34" charset="0"/>
            </a:endParaRPr>
          </a:p>
          <a:p>
            <a:pPr marL="0" indent="0">
              <a:buNone/>
            </a:pPr>
            <a:r>
              <a:rPr lang="en-US" sz="1100" dirty="0">
                <a:latin typeface="Arial Black" panose="020B0A04020102020204" pitchFamily="34" charset="0"/>
              </a:rPr>
              <a:t>(McLeod, 2020)</a:t>
            </a:r>
          </a:p>
          <a:p>
            <a:pPr marL="0"/>
            <a:endParaRPr lang="en-US" sz="2000" dirty="0"/>
          </a:p>
          <a:p>
            <a:pPr marL="0"/>
            <a:endParaRPr lang="en-US" sz="2000" dirty="0"/>
          </a:p>
        </p:txBody>
      </p:sp>
      <p:pic>
        <p:nvPicPr>
          <p:cNvPr id="6" name="Content Placeholder 5" descr="A close-up of a logo&#10;&#10;Description automatically generated with low confidence">
            <a:extLst>
              <a:ext uri="{FF2B5EF4-FFF2-40B4-BE49-F238E27FC236}">
                <a16:creationId xmlns:a16="http://schemas.microsoft.com/office/drawing/2014/main" id="{9F61CB4D-8E45-47FB-AA8D-C4CC5ECA119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04668" y="751679"/>
            <a:ext cx="4758732" cy="4968078"/>
          </a:xfrm>
          <a:prstGeom prst="rect">
            <a:avLst/>
          </a:prstGeom>
        </p:spPr>
      </p:pic>
    </p:spTree>
    <p:extLst>
      <p:ext uri="{BB962C8B-B14F-4D97-AF65-F5344CB8AC3E}">
        <p14:creationId xmlns:p14="http://schemas.microsoft.com/office/powerpoint/2010/main" val="548596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AFB32A6-70A3-4624-B536-4791185E684C}"/>
              </a:ext>
            </a:extLst>
          </p:cNvPr>
          <p:cNvSpPr>
            <a:spLocks noGrp="1"/>
          </p:cNvSpPr>
          <p:nvPr>
            <p:ph type="title"/>
          </p:nvPr>
        </p:nvSpPr>
        <p:spPr>
          <a:xfrm>
            <a:off x="841248" y="932688"/>
            <a:ext cx="4892040" cy="1773936"/>
          </a:xfrm>
        </p:spPr>
        <p:txBody>
          <a:bodyPr vert="horz" lIns="91440" tIns="45720" rIns="91440" bIns="45720" rtlCol="0" anchor="b">
            <a:normAutofit fontScale="90000"/>
          </a:bodyPr>
          <a:lstStyle/>
          <a:p>
            <a:r>
              <a:rPr lang="en-US" sz="3700" kern="1200" dirty="0">
                <a:solidFill>
                  <a:schemeClr val="tx1"/>
                </a:solidFill>
                <a:latin typeface="+mj-lt"/>
                <a:ea typeface="+mj-ea"/>
                <a:cs typeface="+mj-cs"/>
              </a:rPr>
              <a:t> </a:t>
            </a:r>
            <a:r>
              <a:rPr lang="en-US" sz="3600" kern="1200" dirty="0">
                <a:solidFill>
                  <a:schemeClr val="tx1"/>
                </a:solidFill>
                <a:latin typeface="Arial Black" panose="020B0A04020102020204" pitchFamily="34" charset="0"/>
              </a:rPr>
              <a:t>HOW TO PERSUADE THE CANCER COMMUNITY TO SIGN UP </a:t>
            </a:r>
          </a:p>
        </p:txBody>
      </p:sp>
      <p:sp>
        <p:nvSpPr>
          <p:cNvPr id="3" name="Content Placeholder 2">
            <a:extLst>
              <a:ext uri="{FF2B5EF4-FFF2-40B4-BE49-F238E27FC236}">
                <a16:creationId xmlns:a16="http://schemas.microsoft.com/office/drawing/2014/main" id="{AC58F668-3ADF-4DCD-A4D5-7F9C52BBE9EB}"/>
              </a:ext>
            </a:extLst>
          </p:cNvPr>
          <p:cNvSpPr>
            <a:spLocks noGrp="1"/>
          </p:cNvSpPr>
          <p:nvPr>
            <p:ph sz="half" idx="1"/>
          </p:nvPr>
        </p:nvSpPr>
        <p:spPr>
          <a:xfrm>
            <a:off x="190921" y="3060708"/>
            <a:ext cx="5542367" cy="3209544"/>
          </a:xfrm>
        </p:spPr>
        <p:txBody>
          <a:bodyPr vert="horz" lIns="91440" tIns="45720" rIns="91440" bIns="45720" rtlCol="0" anchor="t">
            <a:normAutofit/>
          </a:bodyPr>
          <a:lstStyle/>
          <a:p>
            <a:r>
              <a:rPr lang="en-US" sz="2000" dirty="0"/>
              <a:t>  </a:t>
            </a:r>
            <a:r>
              <a:rPr lang="en-US" b="1" dirty="0">
                <a:latin typeface="Arial Black" panose="020B0A04020102020204" pitchFamily="34" charset="0"/>
              </a:rPr>
              <a:t>welcoming atmosphere          </a:t>
            </a:r>
          </a:p>
          <a:p>
            <a:r>
              <a:rPr lang="en-US" b="1" dirty="0">
                <a:latin typeface="Arial Black" panose="020B0A04020102020204" pitchFamily="34" charset="0"/>
              </a:rPr>
              <a:t>  One to one</a:t>
            </a:r>
          </a:p>
          <a:p>
            <a:r>
              <a:rPr lang="en-US" b="1" dirty="0">
                <a:latin typeface="Arial Black" panose="020B0A04020102020204" pitchFamily="34" charset="0"/>
              </a:rPr>
              <a:t>  Goody bag if they sign up for   six sessions</a:t>
            </a:r>
          </a:p>
          <a:p>
            <a:r>
              <a:rPr lang="en-US" b="1" dirty="0">
                <a:latin typeface="Arial Black" panose="020B0A04020102020204" pitchFamily="34" charset="0"/>
              </a:rPr>
              <a:t> Website access</a:t>
            </a:r>
          </a:p>
          <a:p>
            <a:endParaRPr lang="en-US" b="1" dirty="0">
              <a:latin typeface="Arial Black" panose="020B0A04020102020204" pitchFamily="34" charset="0"/>
            </a:endParaRPr>
          </a:p>
          <a:p>
            <a:pPr marL="0" indent="0">
              <a:buNone/>
            </a:pPr>
            <a:r>
              <a:rPr lang="en-US" sz="1200" b="1" dirty="0">
                <a:latin typeface="Arial Black" panose="020B0A04020102020204" pitchFamily="34" charset="0"/>
              </a:rPr>
              <a:t>(Community Toolbox, 2022)</a:t>
            </a:r>
          </a:p>
          <a:p>
            <a:endParaRPr lang="en-US" sz="2000" b="1" dirty="0"/>
          </a:p>
          <a:p>
            <a:pPr marL="0"/>
            <a:endParaRPr lang="en-US" sz="2000" dirty="0"/>
          </a:p>
          <a:p>
            <a:endParaRPr lang="en-US" sz="2000" dirty="0"/>
          </a:p>
          <a:p>
            <a:pPr marL="0"/>
            <a:endParaRPr lang="en-US" sz="2000" dirty="0"/>
          </a:p>
        </p:txBody>
      </p:sp>
      <p:cxnSp>
        <p:nvCxnSpPr>
          <p:cNvPr id="21" name="Straight Connector 2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oiletry, cosmetic&#10;&#10;Description automatically generated">
            <a:extLst>
              <a:ext uri="{FF2B5EF4-FFF2-40B4-BE49-F238E27FC236}">
                <a16:creationId xmlns:a16="http://schemas.microsoft.com/office/drawing/2014/main" id="{357299EB-2351-4622-8F33-DE3831B1F1AE}"/>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301" r="34919"/>
          <a:stretch/>
        </p:blipFill>
        <p:spPr>
          <a:xfrm>
            <a:off x="6748272" y="621711"/>
            <a:ext cx="5025525" cy="5623722"/>
          </a:xfrm>
          <a:prstGeom prst="rect">
            <a:avLst/>
          </a:prstGeom>
        </p:spPr>
      </p:pic>
      <p:sp>
        <p:nvSpPr>
          <p:cNvPr id="7" name="TextBox 6">
            <a:extLst>
              <a:ext uri="{FF2B5EF4-FFF2-40B4-BE49-F238E27FC236}">
                <a16:creationId xmlns:a16="http://schemas.microsoft.com/office/drawing/2014/main" id="{8DD1C19E-90F0-4CE9-94DD-0082C759874D}"/>
              </a:ext>
            </a:extLst>
          </p:cNvPr>
          <p:cNvSpPr txBox="1"/>
          <p:nvPr/>
        </p:nvSpPr>
        <p:spPr>
          <a:xfrm>
            <a:off x="11535631" y="6136261"/>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91210412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D36D79-0786-421A-AD9D-CD4350729141}"/>
              </a:ext>
            </a:extLst>
          </p:cNvPr>
          <p:cNvSpPr>
            <a:spLocks noGrp="1"/>
          </p:cNvSpPr>
          <p:nvPr>
            <p:ph type="title"/>
          </p:nvPr>
        </p:nvSpPr>
        <p:spPr>
          <a:xfrm>
            <a:off x="833002" y="448253"/>
            <a:ext cx="10520702" cy="1325563"/>
          </a:xfrm>
        </p:spPr>
        <p:txBody>
          <a:bodyPr vert="horz" lIns="91440" tIns="45720" rIns="91440" bIns="45720" rtlCol="0" anchor="ctr">
            <a:normAutofit fontScale="90000"/>
          </a:bodyPr>
          <a:lstStyle/>
          <a:p>
            <a:r>
              <a:rPr lang="en-US" kern="1200" dirty="0">
                <a:solidFill>
                  <a:schemeClr val="tx1"/>
                </a:solidFill>
                <a:latin typeface="Arial Black" panose="020B0A04020102020204" pitchFamily="34" charset="0"/>
              </a:rPr>
              <a:t>THE USE OF TECHNOLOGY CAN HELP TO MAKE A DIFFERENCE IN COMMUNITIES     </a:t>
            </a:r>
          </a:p>
        </p:txBody>
      </p:sp>
      <p:sp>
        <p:nvSpPr>
          <p:cNvPr id="4" name="Content Placeholder 3">
            <a:extLst>
              <a:ext uri="{FF2B5EF4-FFF2-40B4-BE49-F238E27FC236}">
                <a16:creationId xmlns:a16="http://schemas.microsoft.com/office/drawing/2014/main" id="{A2814BC8-1F06-45D2-92FB-108C76727166}"/>
              </a:ext>
            </a:extLst>
          </p:cNvPr>
          <p:cNvSpPr>
            <a:spLocks noGrp="1"/>
          </p:cNvSpPr>
          <p:nvPr>
            <p:ph sz="half" idx="2"/>
          </p:nvPr>
        </p:nvSpPr>
        <p:spPr>
          <a:xfrm>
            <a:off x="552659" y="1989574"/>
            <a:ext cx="5865075" cy="4187387"/>
          </a:xfrm>
        </p:spPr>
        <p:txBody>
          <a:bodyPr vert="horz" lIns="91440" tIns="45720" rIns="91440" bIns="45720" rtlCol="0">
            <a:normAutofit/>
          </a:bodyPr>
          <a:lstStyle/>
          <a:p>
            <a:pPr marL="0" indent="0">
              <a:buNone/>
            </a:pPr>
            <a:r>
              <a:rPr lang="en-US" sz="2000" dirty="0">
                <a:latin typeface="Arial Black" panose="020B0A04020102020204" pitchFamily="34" charset="0"/>
              </a:rPr>
              <a:t>With the assistance of social media:</a:t>
            </a:r>
          </a:p>
          <a:p>
            <a:r>
              <a:rPr lang="en-US" sz="2000" dirty="0">
                <a:latin typeface="Arial Black" panose="020B0A04020102020204" pitchFamily="34" charset="0"/>
              </a:rPr>
              <a:t>It allows community members with cancer to connect effortlessly</a:t>
            </a:r>
          </a:p>
          <a:p>
            <a:r>
              <a:rPr lang="en-US" sz="2000" dirty="0">
                <a:latin typeface="Arial Black" panose="020B0A04020102020204" pitchFamily="34" charset="0"/>
              </a:rPr>
              <a:t>Produce videos and broadcast live</a:t>
            </a:r>
          </a:p>
          <a:p>
            <a:r>
              <a:rPr lang="en-US" sz="2000" dirty="0">
                <a:latin typeface="Arial Black" panose="020B0A04020102020204" pitchFamily="34" charset="0"/>
              </a:rPr>
              <a:t>Create a Twitter profile and Facebook</a:t>
            </a:r>
          </a:p>
          <a:p>
            <a:r>
              <a:rPr lang="en-US" sz="2000" dirty="0">
                <a:latin typeface="Arial Black" panose="020B0A04020102020204" pitchFamily="34" charset="0"/>
              </a:rPr>
              <a:t>Use Viber, Messenger and WhatsApp</a:t>
            </a:r>
          </a:p>
          <a:p>
            <a:r>
              <a:rPr lang="en-US" sz="2000" dirty="0">
                <a:latin typeface="Arial Black" panose="020B0A04020102020204" pitchFamily="34" charset="0"/>
              </a:rPr>
              <a:t>Use Facetime platforms or Zoom</a:t>
            </a:r>
          </a:p>
          <a:p>
            <a:r>
              <a:rPr lang="en-US" sz="2000" dirty="0">
                <a:latin typeface="Arial Black" panose="020B0A04020102020204" pitchFamily="34" charset="0"/>
              </a:rPr>
              <a:t>Hospital Website can also be used</a:t>
            </a:r>
          </a:p>
          <a:p>
            <a:endParaRPr lang="en-US" sz="2000" dirty="0">
              <a:latin typeface="Arial Black" panose="020B0A04020102020204" pitchFamily="34" charset="0"/>
            </a:endParaRPr>
          </a:p>
          <a:p>
            <a:pPr marL="0" indent="0">
              <a:buNone/>
            </a:pPr>
            <a:r>
              <a:rPr lang="en-US" sz="1100" dirty="0">
                <a:latin typeface="Arial Black" panose="020B0A04020102020204" pitchFamily="34" charset="0"/>
              </a:rPr>
              <a:t>				(</a:t>
            </a:r>
            <a:r>
              <a:rPr lang="en-US" sz="1100" dirty="0" err="1">
                <a:latin typeface="Arial Black" panose="020B0A04020102020204" pitchFamily="34" charset="0"/>
              </a:rPr>
              <a:t>ICTWorks</a:t>
            </a:r>
            <a:r>
              <a:rPr lang="en-US" sz="1100" dirty="0">
                <a:latin typeface="Arial Black" panose="020B0A04020102020204" pitchFamily="34" charset="0"/>
              </a:rPr>
              <a:t>, 2013)</a:t>
            </a:r>
          </a:p>
        </p:txBody>
      </p:sp>
      <p:pic>
        <p:nvPicPr>
          <p:cNvPr id="6" name="Content Placeholder 5" descr="A picture containing icon&#10;&#10;Description automatically generated">
            <a:extLst>
              <a:ext uri="{FF2B5EF4-FFF2-40B4-BE49-F238E27FC236}">
                <a16:creationId xmlns:a16="http://schemas.microsoft.com/office/drawing/2014/main" id="{C5EC2864-CD0D-401F-B7BB-67055776FB47}"/>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63991" y="3166341"/>
            <a:ext cx="4575349" cy="2036087"/>
          </a:xfrm>
          <a:prstGeom prst="rect">
            <a:avLst/>
          </a:prstGeom>
        </p:spPr>
      </p:pic>
      <p:sp>
        <p:nvSpPr>
          <p:cNvPr id="7" name="TextBox 6">
            <a:extLst>
              <a:ext uri="{FF2B5EF4-FFF2-40B4-BE49-F238E27FC236}">
                <a16:creationId xmlns:a16="http://schemas.microsoft.com/office/drawing/2014/main" id="{7CE7B0CA-C638-4CD2-8838-11C6E31C222F}"/>
              </a:ext>
            </a:extLst>
          </p:cNvPr>
          <p:cNvSpPr txBox="1"/>
          <p:nvPr/>
        </p:nvSpPr>
        <p:spPr>
          <a:xfrm>
            <a:off x="11168974" y="5002373"/>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16658845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12583-CB97-4498-A805-C814C25A5429}"/>
              </a:ext>
            </a:extLst>
          </p:cNvPr>
          <p:cNvSpPr>
            <a:spLocks noGrp="1"/>
          </p:cNvSpPr>
          <p:nvPr>
            <p:ph type="title"/>
          </p:nvPr>
        </p:nvSpPr>
        <p:spPr>
          <a:xfrm>
            <a:off x="838200" y="620742"/>
            <a:ext cx="10515600" cy="1325563"/>
          </a:xfrm>
        </p:spPr>
        <p:txBody>
          <a:bodyPr>
            <a:normAutofit/>
          </a:bodyPr>
          <a:lstStyle/>
          <a:p>
            <a:r>
              <a:rPr lang="en-US">
                <a:solidFill>
                  <a:srgbClr val="FFFFFF"/>
                </a:solidFill>
                <a:latin typeface="Arial Black" panose="020B0A04020102020204" pitchFamily="34" charset="0"/>
              </a:rPr>
              <a:t>THE BENEFITS AND DRAWBACKS OF USING DIGITAL PLATFORMS</a:t>
            </a:r>
            <a:endParaRPr lang="en-GB">
              <a:solidFill>
                <a:srgbClr val="FFFFFF"/>
              </a:solidFill>
              <a:latin typeface="Arial Black" panose="020B0A04020102020204" pitchFamily="34" charset="0"/>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508F29-BBD3-4304-9D31-F0B5893AE730}"/>
              </a:ext>
            </a:extLst>
          </p:cNvPr>
          <p:cNvSpPr>
            <a:spLocks noGrp="1"/>
          </p:cNvSpPr>
          <p:nvPr>
            <p:ph sz="half" idx="1"/>
          </p:nvPr>
        </p:nvSpPr>
        <p:spPr>
          <a:xfrm>
            <a:off x="190921" y="2266345"/>
            <a:ext cx="6347197" cy="4456002"/>
          </a:xfrm>
        </p:spPr>
        <p:txBody>
          <a:bodyPr>
            <a:normAutofit fontScale="92500"/>
          </a:bodyPr>
          <a:lstStyle/>
          <a:p>
            <a:pPr marL="0" indent="0">
              <a:buNone/>
            </a:pPr>
            <a:r>
              <a:rPr lang="en-US" sz="1700" dirty="0">
                <a:solidFill>
                  <a:srgbClr val="FFFFFF"/>
                </a:solidFill>
              </a:rPr>
              <a:t>  </a:t>
            </a:r>
            <a:r>
              <a:rPr lang="en-US" sz="2400" dirty="0">
                <a:solidFill>
                  <a:srgbClr val="FFFFFF"/>
                </a:solidFill>
                <a:latin typeface="Arial Black" panose="020B0A04020102020204" pitchFamily="34" charset="0"/>
              </a:rPr>
              <a:t>Positives</a:t>
            </a:r>
          </a:p>
          <a:p>
            <a:r>
              <a:rPr lang="en-US" sz="2400" dirty="0">
                <a:solidFill>
                  <a:srgbClr val="FFFFFF"/>
                </a:solidFill>
                <a:latin typeface="Arial Black" panose="020B0A04020102020204" pitchFamily="34" charset="0"/>
              </a:rPr>
              <a:t>Engage from the convenience of anywhere you may be</a:t>
            </a:r>
          </a:p>
          <a:p>
            <a:r>
              <a:rPr lang="en-US" sz="2400" dirty="0">
                <a:solidFill>
                  <a:srgbClr val="FFFFFF"/>
                </a:solidFill>
                <a:latin typeface="Arial Black" panose="020B0A04020102020204" pitchFamily="34" charset="0"/>
              </a:rPr>
              <a:t>Individuals are often more motivated to connect online</a:t>
            </a:r>
          </a:p>
          <a:p>
            <a:r>
              <a:rPr lang="en-US" sz="2400" dirty="0">
                <a:solidFill>
                  <a:srgbClr val="FFFFFF"/>
                </a:solidFill>
                <a:latin typeface="Arial Black" panose="020B0A04020102020204" pitchFamily="34" charset="0"/>
              </a:rPr>
              <a:t>Very quick and easy to share information</a:t>
            </a:r>
          </a:p>
          <a:p>
            <a:r>
              <a:rPr lang="en-US" sz="2400" dirty="0">
                <a:solidFill>
                  <a:srgbClr val="FFFFFF"/>
                </a:solidFill>
                <a:latin typeface="Arial Black" panose="020B0A04020102020204" pitchFamily="34" charset="0"/>
              </a:rPr>
              <a:t>Any issues can be raised immediately</a:t>
            </a:r>
          </a:p>
          <a:p>
            <a:r>
              <a:rPr lang="en-US" sz="2400" dirty="0">
                <a:solidFill>
                  <a:srgbClr val="FFFFFF"/>
                </a:solidFill>
                <a:latin typeface="Arial Black" panose="020B0A04020102020204" pitchFamily="34" charset="0"/>
              </a:rPr>
              <a:t>Make communication with outside agencies</a:t>
            </a:r>
          </a:p>
          <a:p>
            <a:r>
              <a:rPr lang="en-US" sz="2400" dirty="0">
                <a:solidFill>
                  <a:srgbClr val="FFFFFF"/>
                </a:solidFill>
                <a:latin typeface="Arial Black" panose="020B0A04020102020204" pitchFamily="34" charset="0"/>
              </a:rPr>
              <a:t>Up to date promotions and advertising </a:t>
            </a:r>
          </a:p>
        </p:txBody>
      </p:sp>
      <p:sp>
        <p:nvSpPr>
          <p:cNvPr id="4" name="Content Placeholder 3">
            <a:extLst>
              <a:ext uri="{FF2B5EF4-FFF2-40B4-BE49-F238E27FC236}">
                <a16:creationId xmlns:a16="http://schemas.microsoft.com/office/drawing/2014/main" id="{3B448FD4-893E-4AB4-AFF0-C6539B8BFEA5}"/>
              </a:ext>
            </a:extLst>
          </p:cNvPr>
          <p:cNvSpPr>
            <a:spLocks noGrp="1"/>
          </p:cNvSpPr>
          <p:nvPr>
            <p:ph sz="half" idx="2"/>
          </p:nvPr>
        </p:nvSpPr>
        <p:spPr>
          <a:xfrm>
            <a:off x="6802734" y="2266345"/>
            <a:ext cx="5124658" cy="3910618"/>
          </a:xfrm>
        </p:spPr>
        <p:txBody>
          <a:bodyPr>
            <a:normAutofit fontScale="92500"/>
          </a:bodyPr>
          <a:lstStyle/>
          <a:p>
            <a:pPr marL="0" indent="0">
              <a:buNone/>
            </a:pPr>
            <a:r>
              <a:rPr lang="en-US" sz="2400" dirty="0">
                <a:solidFill>
                  <a:srgbClr val="FFFFFF"/>
                </a:solidFill>
                <a:latin typeface="Arial Black" panose="020B0A04020102020204" pitchFamily="34" charset="0"/>
              </a:rPr>
              <a:t>Negatives</a:t>
            </a:r>
          </a:p>
          <a:p>
            <a:r>
              <a:rPr lang="en-US" sz="2400" dirty="0">
                <a:solidFill>
                  <a:srgbClr val="FFFFFF"/>
                </a:solidFill>
                <a:latin typeface="Arial Black" panose="020B0A04020102020204" pitchFamily="34" charset="0"/>
              </a:rPr>
              <a:t>Data protection concerns</a:t>
            </a:r>
          </a:p>
          <a:p>
            <a:r>
              <a:rPr lang="en-US" sz="2400" dirty="0">
                <a:solidFill>
                  <a:srgbClr val="FFFFFF"/>
                </a:solidFill>
                <a:latin typeface="Arial Black" panose="020B0A04020102020204" pitchFamily="34" charset="0"/>
              </a:rPr>
              <a:t>Issues with Network</a:t>
            </a:r>
          </a:p>
          <a:p>
            <a:r>
              <a:rPr lang="en-US" sz="2400" dirty="0">
                <a:solidFill>
                  <a:srgbClr val="FFFFFF"/>
                </a:solidFill>
                <a:latin typeface="Arial Black" panose="020B0A04020102020204" pitchFamily="34" charset="0"/>
              </a:rPr>
              <a:t>Time consuming for some</a:t>
            </a:r>
          </a:p>
          <a:p>
            <a:r>
              <a:rPr lang="en-US" sz="2400" dirty="0">
                <a:solidFill>
                  <a:srgbClr val="FFFFFF"/>
                </a:solidFill>
                <a:latin typeface="Arial Black" panose="020B0A04020102020204" pitchFamily="34" charset="0"/>
              </a:rPr>
              <a:t>Can have a sense of social isolation</a:t>
            </a:r>
          </a:p>
          <a:p>
            <a:r>
              <a:rPr lang="en-GB" sz="2400" dirty="0">
                <a:solidFill>
                  <a:srgbClr val="FFFFFF"/>
                </a:solidFill>
                <a:latin typeface="Arial Black" panose="020B0A04020102020204" pitchFamily="34" charset="0"/>
              </a:rPr>
              <a:t>Uncomfortable in using digital gadgets</a:t>
            </a:r>
          </a:p>
        </p:txBody>
      </p:sp>
    </p:spTree>
    <p:extLst>
      <p:ext uri="{BB962C8B-B14F-4D97-AF65-F5344CB8AC3E}">
        <p14:creationId xmlns:p14="http://schemas.microsoft.com/office/powerpoint/2010/main" val="58751362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4BAC-8104-421A-80E9-FDDAC204BE92}"/>
              </a:ext>
            </a:extLst>
          </p:cNvPr>
          <p:cNvSpPr>
            <a:spLocks noGrp="1"/>
          </p:cNvSpPr>
          <p:nvPr>
            <p:ph type="title"/>
          </p:nvPr>
        </p:nvSpPr>
        <p:spPr/>
        <p:txBody>
          <a:bodyPr/>
          <a:lstStyle/>
          <a:p>
            <a:r>
              <a:rPr lang="en-US">
                <a:latin typeface="Arial Black" panose="020B0A04020102020204" pitchFamily="34" charset="0"/>
              </a:rPr>
              <a:t>POLICIES AND LEGISLATIONS FOR THE CANCER COMMUNITY</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1CFF6A12-C6A5-49AD-B140-B04DA95F666E}"/>
              </a:ext>
            </a:extLst>
          </p:cNvPr>
          <p:cNvSpPr>
            <a:spLocks noGrp="1"/>
          </p:cNvSpPr>
          <p:nvPr>
            <p:ph sz="half" idx="1"/>
          </p:nvPr>
        </p:nvSpPr>
        <p:spPr>
          <a:xfrm>
            <a:off x="93133" y="1825624"/>
            <a:ext cx="7205134" cy="5032375"/>
          </a:xfrm>
        </p:spPr>
        <p:txBody>
          <a:bodyPr/>
          <a:lstStyle/>
          <a:p>
            <a:r>
              <a:rPr lang="en-US" dirty="0"/>
              <a:t>Equality Act 2010</a:t>
            </a:r>
          </a:p>
          <a:p>
            <a:r>
              <a:rPr lang="en-US" dirty="0"/>
              <a:t>Safeguarding Vulnerable Groups Act 2006</a:t>
            </a:r>
          </a:p>
          <a:p>
            <a:r>
              <a:rPr lang="en-US" dirty="0"/>
              <a:t>Health and Safety Act 1974</a:t>
            </a:r>
          </a:p>
          <a:p>
            <a:r>
              <a:rPr lang="en-US" dirty="0"/>
              <a:t>Human Rights Act 1998</a:t>
            </a:r>
          </a:p>
          <a:p>
            <a:r>
              <a:rPr lang="en-US" dirty="0"/>
              <a:t>Care Act 2014</a:t>
            </a:r>
          </a:p>
          <a:p>
            <a:r>
              <a:rPr lang="en-US" dirty="0"/>
              <a:t>Sustainable Communities Act 2007</a:t>
            </a:r>
          </a:p>
          <a:p>
            <a:r>
              <a:rPr lang="en-US" dirty="0"/>
              <a:t>Data Protection Act 2018</a:t>
            </a:r>
          </a:p>
          <a:p>
            <a:r>
              <a:rPr lang="en-US" dirty="0"/>
              <a:t>Whistleblower Protection Act 2010</a:t>
            </a:r>
          </a:p>
          <a:p>
            <a:r>
              <a:rPr lang="en-US" dirty="0"/>
              <a:t>Digital Economy Act 2017</a:t>
            </a:r>
          </a:p>
          <a:p>
            <a:endParaRPr lang="en-US" dirty="0"/>
          </a:p>
          <a:p>
            <a:pPr marL="0" indent="0">
              <a:buNone/>
            </a:pPr>
            <a:endParaRPr lang="en-GB" dirty="0"/>
          </a:p>
        </p:txBody>
      </p:sp>
      <p:pic>
        <p:nvPicPr>
          <p:cNvPr id="6" name="Content Placeholder 5" descr="Logo&#10;&#10;Description automatically generated">
            <a:extLst>
              <a:ext uri="{FF2B5EF4-FFF2-40B4-BE49-F238E27FC236}">
                <a16:creationId xmlns:a16="http://schemas.microsoft.com/office/drawing/2014/main" id="{754E9C80-4690-4A87-9029-432460E67513}"/>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2299" y="2481942"/>
            <a:ext cx="5154804" cy="3808325"/>
          </a:xfrm>
        </p:spPr>
      </p:pic>
    </p:spTree>
    <p:extLst>
      <p:ext uri="{BB962C8B-B14F-4D97-AF65-F5344CB8AC3E}">
        <p14:creationId xmlns:p14="http://schemas.microsoft.com/office/powerpoint/2010/main" val="2022128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indoor&#10;&#10;Description automatically generated">
            <a:extLst>
              <a:ext uri="{FF2B5EF4-FFF2-40B4-BE49-F238E27FC236}">
                <a16:creationId xmlns:a16="http://schemas.microsoft.com/office/drawing/2014/main" id="{F681C432-A979-4E72-BE6E-B85D74026E20}"/>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237"/>
          <a:stretch/>
        </p:blipFill>
        <p:spPr>
          <a:xfrm>
            <a:off x="2522356" y="10"/>
            <a:ext cx="9669642" cy="6857990"/>
          </a:xfrm>
          <a:prstGeom prst="rect">
            <a:avLst/>
          </a:prstGeom>
        </p:spPr>
      </p:pic>
      <p:sp>
        <p:nvSpPr>
          <p:cNvPr id="21"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656211-90E1-4B90-8803-F3EDB27790DE}"/>
              </a:ext>
            </a:extLst>
          </p:cNvPr>
          <p:cNvSpPr>
            <a:spLocks noGrp="1"/>
          </p:cNvSpPr>
          <p:nvPr>
            <p:ph type="title"/>
          </p:nvPr>
        </p:nvSpPr>
        <p:spPr>
          <a:xfrm>
            <a:off x="838200" y="365125"/>
            <a:ext cx="5969000" cy="1899912"/>
          </a:xfrm>
        </p:spPr>
        <p:txBody>
          <a:bodyPr vert="horz" lIns="91440" tIns="45720" rIns="91440" bIns="45720" rtlCol="0" anchor="ctr">
            <a:normAutofit/>
          </a:bodyPr>
          <a:lstStyle/>
          <a:p>
            <a:r>
              <a:rPr lang="en-US" sz="4000" dirty="0">
                <a:latin typeface="Arial Black" panose="020B0A04020102020204" pitchFamily="34" charset="0"/>
              </a:rPr>
              <a:t>SUSTAINABILITY OF THE CANCER COMMUNITY</a:t>
            </a:r>
          </a:p>
        </p:txBody>
      </p:sp>
      <p:sp>
        <p:nvSpPr>
          <p:cNvPr id="3" name="Content Placeholder 2">
            <a:extLst>
              <a:ext uri="{FF2B5EF4-FFF2-40B4-BE49-F238E27FC236}">
                <a16:creationId xmlns:a16="http://schemas.microsoft.com/office/drawing/2014/main" id="{51925573-B84D-483F-98D5-DCF10D5F5884}"/>
              </a:ext>
            </a:extLst>
          </p:cNvPr>
          <p:cNvSpPr>
            <a:spLocks noGrp="1"/>
          </p:cNvSpPr>
          <p:nvPr>
            <p:ph sz="half" idx="1"/>
          </p:nvPr>
        </p:nvSpPr>
        <p:spPr>
          <a:xfrm>
            <a:off x="838200" y="2783393"/>
            <a:ext cx="5492262" cy="3878664"/>
          </a:xfrm>
        </p:spPr>
        <p:txBody>
          <a:bodyPr vert="horz" lIns="91440" tIns="45720" rIns="91440" bIns="45720" rtlCol="0">
            <a:normAutofit/>
          </a:bodyPr>
          <a:lstStyle/>
          <a:p>
            <a:r>
              <a:rPr lang="en-US" sz="2000" dirty="0">
                <a:latin typeface="Arial Black" panose="020B0A04020102020204" pitchFamily="34" charset="0"/>
              </a:rPr>
              <a:t>Understand the different groups in the community</a:t>
            </a:r>
          </a:p>
          <a:p>
            <a:r>
              <a:rPr lang="en-US" sz="2000" dirty="0">
                <a:latin typeface="Arial Black" panose="020B0A04020102020204" pitchFamily="34" charset="0"/>
              </a:rPr>
              <a:t>Not to exclude any member of the community</a:t>
            </a:r>
          </a:p>
          <a:p>
            <a:r>
              <a:rPr lang="en-US" sz="2000" dirty="0">
                <a:latin typeface="Arial Black" panose="020B0A04020102020204" pitchFamily="34" charset="0"/>
              </a:rPr>
              <a:t>Value and respect the cancer community</a:t>
            </a:r>
          </a:p>
          <a:p>
            <a:r>
              <a:rPr lang="en-US" sz="2000" dirty="0">
                <a:latin typeface="Arial Black" panose="020B0A04020102020204" pitchFamily="34" charset="0"/>
              </a:rPr>
              <a:t>Encourage participation by removing barriers</a:t>
            </a:r>
          </a:p>
          <a:p>
            <a:r>
              <a:rPr lang="en-US" sz="2000" dirty="0">
                <a:latin typeface="Arial Black" panose="020B0A04020102020204" pitchFamily="34" charset="0"/>
              </a:rPr>
              <a:t>Approach outside agencies for funding</a:t>
            </a:r>
          </a:p>
          <a:p>
            <a:r>
              <a:rPr lang="en-US" sz="2000" dirty="0">
                <a:latin typeface="Arial Black" panose="020B0A04020102020204" pitchFamily="34" charset="0"/>
              </a:rPr>
              <a:t>Fun </a:t>
            </a:r>
            <a:r>
              <a:rPr lang="en-US" sz="2000">
                <a:latin typeface="Arial Black" panose="020B0A04020102020204" pitchFamily="34" charset="0"/>
              </a:rPr>
              <a:t>raising events</a:t>
            </a:r>
            <a:endParaRPr lang="en-US" sz="2000" dirty="0">
              <a:latin typeface="Arial Black" panose="020B0A04020102020204" pitchFamily="34" charset="0"/>
            </a:endParaRPr>
          </a:p>
          <a:p>
            <a:pPr marL="0" indent="0">
              <a:buNone/>
            </a:pPr>
            <a:endParaRPr lang="en-US" sz="2000" dirty="0">
              <a:latin typeface="Arial Black" panose="020B0A04020102020204" pitchFamily="34" charset="0"/>
            </a:endParaRPr>
          </a:p>
        </p:txBody>
      </p:sp>
    </p:spTree>
    <p:extLst>
      <p:ext uri="{BB962C8B-B14F-4D97-AF65-F5344CB8AC3E}">
        <p14:creationId xmlns:p14="http://schemas.microsoft.com/office/powerpoint/2010/main" val="431215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FB84-5AA9-4881-85E8-3BCFB964B1E7}"/>
              </a:ext>
            </a:extLst>
          </p:cNvPr>
          <p:cNvSpPr>
            <a:spLocks noGrp="1"/>
          </p:cNvSpPr>
          <p:nvPr>
            <p:ph type="title"/>
          </p:nvPr>
        </p:nvSpPr>
        <p:spPr/>
        <p:txBody>
          <a:bodyPr/>
          <a:lstStyle/>
          <a:p>
            <a:r>
              <a:rPr lang="en-US" dirty="0">
                <a:latin typeface="Arial Black" panose="020B0A04020102020204" pitchFamily="34" charset="0"/>
              </a:rPr>
              <a:t>CONCLUSION</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725C9EB7-5F5F-4CEA-8D5F-A0C6BCDD79AA}"/>
              </a:ext>
            </a:extLst>
          </p:cNvPr>
          <p:cNvSpPr>
            <a:spLocks noGrp="1"/>
          </p:cNvSpPr>
          <p:nvPr>
            <p:ph idx="1"/>
          </p:nvPr>
        </p:nvSpPr>
        <p:spPr/>
        <p:txBody>
          <a:bodyPr/>
          <a:lstStyle/>
          <a:p>
            <a:r>
              <a:rPr lang="en-US" dirty="0"/>
              <a:t>Ensure that individuals feel appreciated and heard</a:t>
            </a:r>
          </a:p>
          <a:p>
            <a:r>
              <a:rPr lang="en-US" dirty="0"/>
              <a:t>Work tirelessly to ensure that the cancer community is included</a:t>
            </a:r>
          </a:p>
          <a:p>
            <a:r>
              <a:rPr lang="en-US" dirty="0"/>
              <a:t>Adapt to preferences or desires e.g., sexual or gender orientation and language barrier</a:t>
            </a:r>
          </a:p>
          <a:p>
            <a:r>
              <a:rPr lang="en-US" dirty="0"/>
              <a:t>Respect peoples religious and cultural beliefs, as well as their age and ethnic </a:t>
            </a:r>
            <a:endParaRPr lang="en-GB" dirty="0"/>
          </a:p>
        </p:txBody>
      </p:sp>
    </p:spTree>
    <p:extLst>
      <p:ext uri="{BB962C8B-B14F-4D97-AF65-F5344CB8AC3E}">
        <p14:creationId xmlns:p14="http://schemas.microsoft.com/office/powerpoint/2010/main" val="2909376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C2ED-0FC3-42E9-B032-DA56DC17853F}"/>
              </a:ext>
            </a:extLst>
          </p:cNvPr>
          <p:cNvSpPr>
            <a:spLocks noGrp="1"/>
          </p:cNvSpPr>
          <p:nvPr>
            <p:ph type="title"/>
          </p:nvPr>
        </p:nvSpPr>
        <p:spPr/>
        <p:txBody>
          <a:bodyPr/>
          <a:lstStyle/>
          <a:p>
            <a:r>
              <a:rPr lang="en-US" dirty="0">
                <a:latin typeface="Arial Black" panose="020B0A04020102020204" pitchFamily="34" charset="0"/>
              </a:rPr>
              <a:t>REFERENCES</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4449990D-DB03-4B81-AFA4-FCCB03EF490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91387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7A92-77DE-463C-ADEA-F46BA61E2597}"/>
              </a:ext>
            </a:extLst>
          </p:cNvPr>
          <p:cNvSpPr>
            <a:spLocks noGrp="1"/>
          </p:cNvSpPr>
          <p:nvPr>
            <p:ph type="title"/>
          </p:nvPr>
        </p:nvSpPr>
        <p:spPr/>
        <p:txBody>
          <a:bodyPr/>
          <a:lstStyle/>
          <a:p>
            <a:r>
              <a:rPr lang="en-US" dirty="0">
                <a:latin typeface="Arial Black" panose="020B0A04020102020204" pitchFamily="34" charset="0"/>
              </a:rPr>
              <a:t>REFERENCES</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B9B44667-C8C5-4742-AB47-F666BF4B3C4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24775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2907</TotalTime>
  <Words>1662</Words>
  <Application>Microsoft Office PowerPoint</Application>
  <PresentationFormat>Widescreen</PresentationFormat>
  <Paragraphs>175</Paragraphs>
  <Slides>18</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 Black</vt:lpstr>
      <vt:lpstr>Calibri</vt:lpstr>
      <vt:lpstr>Calibri Light</vt:lpstr>
      <vt:lpstr>Helvetica</vt:lpstr>
      <vt:lpstr>Tw Cen MT</vt:lpstr>
      <vt:lpstr>Wingdings</vt:lpstr>
      <vt:lpstr>Office Theme</vt:lpstr>
      <vt:lpstr>PowerPoint Presentation</vt:lpstr>
      <vt:lpstr>COMMUNITY CARE AND DEVELOPMENT</vt:lpstr>
      <vt:lpstr>DEFINITION OF A COMMUNITY</vt:lpstr>
      <vt:lpstr>DEFINITION OF COMMUNITY DEVELOPMENT</vt:lpstr>
      <vt:lpstr>DIVERSITY IN LAMBETH</vt:lpstr>
      <vt:lpstr>DEMOGRAPHICS OF LAMBETH</vt:lpstr>
      <vt:lpstr>CANCER COMMUNITY PATIENTS</vt:lpstr>
      <vt:lpstr>LOOK AND FEEL GOOD IN LAMBETH </vt:lpstr>
      <vt:lpstr>LOOK AND FEEL GOOD IN LAMBETH </vt:lpstr>
      <vt:lpstr>HIERARCHY OF NEEDS ABRAHAM MASLOW</vt:lpstr>
      <vt:lpstr> HOW TO PERSUADE THE CANCER COMMUNITY TO SIGN UP </vt:lpstr>
      <vt:lpstr>THE USE OF TECHNOLOGY CAN HELP TO MAKE A DIFFERENCE IN COMMUNITIES     </vt:lpstr>
      <vt:lpstr>THE BENEFITS AND DRAWBACKS OF USING DIGITAL PLATFORMS</vt:lpstr>
      <vt:lpstr>POLICIES AND LEGISLATIONS FOR THE CANCER COMMUNITY</vt:lpstr>
      <vt:lpstr>SUSTAINABILITY OF THE CANCER COMMUNITY</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Hyacinth Thomas (1810167)</dc:creator>
  <cp:lastModifiedBy>Hyacinth Thomas (1810167)</cp:lastModifiedBy>
  <cp:revision>105</cp:revision>
  <dcterms:created xsi:type="dcterms:W3CDTF">2022-03-09T14:56:15Z</dcterms:created>
  <dcterms:modified xsi:type="dcterms:W3CDTF">2022-04-01T22:45:08Z</dcterms:modified>
</cp:coreProperties>
</file>