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8"/>
  </p:notesMasterIdLst>
  <p:sldIdLst>
    <p:sldId id="272" r:id="rId2"/>
    <p:sldId id="256" r:id="rId3"/>
    <p:sldId id="271" r:id="rId4"/>
    <p:sldId id="258" r:id="rId5"/>
    <p:sldId id="259" r:id="rId6"/>
    <p:sldId id="260" r:id="rId7"/>
    <p:sldId id="261" r:id="rId8"/>
    <p:sldId id="262" r:id="rId9"/>
    <p:sldId id="263" r:id="rId10"/>
    <p:sldId id="264" r:id="rId11"/>
    <p:sldId id="265" r:id="rId12"/>
    <p:sldId id="266" r:id="rId13"/>
    <p:sldId id="267" r:id="rId14"/>
    <p:sldId id="268" r:id="rId15"/>
    <p:sldId id="269"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7DABB04C-25B8-4702-A4AF-BA5114E3731E}">
          <p14:sldIdLst>
            <p14:sldId id="272"/>
            <p14:sldId id="256"/>
            <p14:sldId id="271"/>
            <p14:sldId id="258"/>
            <p14:sldId id="259"/>
            <p14:sldId id="260"/>
            <p14:sldId id="261"/>
            <p14:sldId id="262"/>
            <p14:sldId id="263"/>
            <p14:sldId id="264"/>
            <p14:sldId id="265"/>
            <p14:sldId id="266"/>
            <p14:sldId id="267"/>
            <p14:sldId id="268"/>
            <p14:sldId id="269"/>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86" autoAdjust="0"/>
    <p:restoredTop sz="94660"/>
  </p:normalViewPr>
  <p:slideViewPr>
    <p:cSldViewPr snapToGrid="0">
      <p:cViewPr varScale="1">
        <p:scale>
          <a:sx n="59" d="100"/>
          <a:sy n="59" d="100"/>
        </p:scale>
        <p:origin x="8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52DA4A-C87A-4C11-A713-94AFCD378DB7}" type="datetimeFigureOut">
              <a:rPr lang="en-IN" smtClean="0"/>
              <a:t>16-03-2026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3E1043-258B-470D-925C-FAD34AC9292C}" type="slidenum">
              <a:rPr lang="en-IN" smtClean="0"/>
              <a:t>‹#›</a:t>
            </a:fld>
            <a:endParaRPr lang="en-IN" dirty="0"/>
          </a:p>
        </p:txBody>
      </p:sp>
    </p:spTree>
    <p:extLst>
      <p:ext uri="{BB962C8B-B14F-4D97-AF65-F5344CB8AC3E}">
        <p14:creationId xmlns:p14="http://schemas.microsoft.com/office/powerpoint/2010/main" val="1852225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Obstructive sleep apnoea is a condition which is described as a failure of the upper airway to pass through airflow during sleeping or by blocking it partially or totally. The episodes cause the reduction of airflow and intermittent hypoxia. The frequent interruptions of the sleeping state usually lead to oversleepiness, poor mental functioning and heart failures.</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4</a:t>
            </a:fld>
            <a:endParaRPr lang="en-IN" dirty="0"/>
          </a:p>
        </p:txBody>
      </p:sp>
    </p:spTree>
    <p:extLst>
      <p:ext uri="{BB962C8B-B14F-4D97-AF65-F5344CB8AC3E}">
        <p14:creationId xmlns:p14="http://schemas.microsoft.com/office/powerpoint/2010/main" val="3410073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Obstructive sleep apnoea has emerged as one of the major health issues of the world. The rate of people being affected by the condition has been escalating as a result of ageing and the escalating prevalence of obesity. Studies in the UK indicate a growing rate of diagnosis and prevalence of the disease among various demographic groups.</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5</a:t>
            </a:fld>
            <a:endParaRPr lang="en-IN" dirty="0"/>
          </a:p>
        </p:txBody>
      </p:sp>
    </p:spTree>
    <p:extLst>
      <p:ext uri="{BB962C8B-B14F-4D97-AF65-F5344CB8AC3E}">
        <p14:creationId xmlns:p14="http://schemas.microsoft.com/office/powerpoint/2010/main" val="3030992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various forms of sleep apnoea, which are influenced by the cause of the interruption of the breathing system. The most prevalent one is known as obstruction sleep apnoea, caused by the obstruction of the airways during the sleeping process. Central sleep apnoea is a sleeping disorder that is caused by a failure by the brain to deliver the right breathing signals. Mixed sleep apnoea is a combination of the two.</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6</a:t>
            </a:fld>
            <a:endParaRPr lang="en-IN" dirty="0"/>
          </a:p>
        </p:txBody>
      </p:sp>
    </p:spTree>
    <p:extLst>
      <p:ext uri="{BB962C8B-B14F-4D97-AF65-F5344CB8AC3E}">
        <p14:creationId xmlns:p14="http://schemas.microsoft.com/office/powerpoint/2010/main" val="2746162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Numerous biological and behavioural causes lead to the occurrence of obstructive sleep apnoea. One of the powerful risk factors is obesity because it leads to the narrowing of airways. Additional conditions such as ageing, alcoholism, cigarette and tobacco smoking as well as underlying medical illnesses that influence respiratory functioning are contributing factors.</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7</a:t>
            </a:fld>
            <a:endParaRPr lang="en-IN" dirty="0"/>
          </a:p>
        </p:txBody>
      </p:sp>
    </p:spTree>
    <p:extLst>
      <p:ext uri="{BB962C8B-B14F-4D97-AF65-F5344CB8AC3E}">
        <p14:creationId xmlns:p14="http://schemas.microsoft.com/office/powerpoint/2010/main" val="4146820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symptoms of obstruction apnoea usually manifest slowly and could even pass unnoticed. The presence of loud snorting, feeling like choking in sleep, and unassailable drowsiness at daybreak are some typical symptoms of the disorder. These effects can be very great in relation to work performance, cognitive functioning and quality of life.</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8</a:t>
            </a:fld>
            <a:endParaRPr lang="en-IN" dirty="0"/>
          </a:p>
        </p:txBody>
      </p:sp>
    </p:spTree>
    <p:extLst>
      <p:ext uri="{BB962C8B-B14F-4D97-AF65-F5344CB8AC3E}">
        <p14:creationId xmlns:p14="http://schemas.microsoft.com/office/powerpoint/2010/main" val="28825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symptoms of obstruction apnoea usually manifest slowly and could even pass unnoticed. The presence of loud snorting, feeling like choking in sleep, and unassailable drowsiness at daybreak are some typical symptoms of the disorder. These effects can be very great in relation to work performance, cognitive functioning and quality of life.</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9</a:t>
            </a:fld>
            <a:endParaRPr lang="en-IN" dirty="0"/>
          </a:p>
        </p:txBody>
      </p:sp>
    </p:spTree>
    <p:extLst>
      <p:ext uri="{BB962C8B-B14F-4D97-AF65-F5344CB8AC3E}">
        <p14:creationId xmlns:p14="http://schemas.microsoft.com/office/powerpoint/2010/main" val="932293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Within the UK healthcare system, people presenting with symptoms of obstructive sleep apnoea normally at the primary care. Primary care providers evaluate signs and send suspected patients to expert sleep centres. Sleep experts also carry out diagnostic procedures and prepare a proper treatment strategy to last long.</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10</a:t>
            </a:fld>
            <a:endParaRPr lang="en-IN" dirty="0"/>
          </a:p>
        </p:txBody>
      </p:sp>
    </p:spTree>
    <p:extLst>
      <p:ext uri="{BB962C8B-B14F-4D97-AF65-F5344CB8AC3E}">
        <p14:creationId xmlns:p14="http://schemas.microsoft.com/office/powerpoint/2010/main" val="2123982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Obstructive sleep apnoea is treated by ensuring that the airways remain open whenever asleep. The most common form of treatment is continuous positive airway pressure. Symptom reduction can also be achieved through weight reduction, positional therapy among other lifestyle interventions.</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11</a:t>
            </a:fld>
            <a:endParaRPr lang="en-IN" dirty="0"/>
          </a:p>
        </p:txBody>
      </p:sp>
    </p:spTree>
    <p:extLst>
      <p:ext uri="{BB962C8B-B14F-4D97-AF65-F5344CB8AC3E}">
        <p14:creationId xmlns:p14="http://schemas.microsoft.com/office/powerpoint/2010/main" val="372078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Obstructive sleep apnoea causes significant social and economic effects on patients and health care systems. The situation may result in low work productivity and higher expenditures on healthcare. Cardiovascular disease and other chronic illnesses may also be on the cards of untreated OSA.</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12</a:t>
            </a:fld>
            <a:endParaRPr lang="en-IN" dirty="0"/>
          </a:p>
        </p:txBody>
      </p:sp>
    </p:spTree>
    <p:extLst>
      <p:ext uri="{BB962C8B-B14F-4D97-AF65-F5344CB8AC3E}">
        <p14:creationId xmlns:p14="http://schemas.microsoft.com/office/powerpoint/2010/main" val="3645016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Though it is impossible to prevent obstructive sleep apnoea, a range of measures will lead to lower risk. Prevention is also of significance in lifestyle changes like weight control and good sleep habits. The detection of the condition at earlier stages is achieved through early screening and awareness programmes.</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13</a:t>
            </a:fld>
            <a:endParaRPr lang="en-IN" dirty="0"/>
          </a:p>
        </p:txBody>
      </p:sp>
    </p:spTree>
    <p:extLst>
      <p:ext uri="{BB962C8B-B14F-4D97-AF65-F5344CB8AC3E}">
        <p14:creationId xmlns:p14="http://schemas.microsoft.com/office/powerpoint/2010/main" val="3743939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Co-production model encourages collaboration between the medical practitioners and their patients in the management of chronic diseases like obstructive sleep apnoea. Patients have an active role in making treatment decisions and this increases compliance to therapy and health outcomes.</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14</a:t>
            </a:fld>
            <a:endParaRPr lang="en-IN" dirty="0"/>
          </a:p>
        </p:txBody>
      </p:sp>
    </p:spTree>
    <p:extLst>
      <p:ext uri="{BB962C8B-B14F-4D97-AF65-F5344CB8AC3E}">
        <p14:creationId xmlns:p14="http://schemas.microsoft.com/office/powerpoint/2010/main" val="1171474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Obstructive sleep apnoea is a condition that must be managed using person-centred care. The healthcare providers come up with the individualised treatment plans depending on the needs and preferences of the patient. Long-term management of disease and patient benefits are enhanced by education, community support and multidisciplinary care.</a:t>
            </a:r>
          </a:p>
          <a:p>
            <a:endParaRPr lang="en-IN" dirty="0"/>
          </a:p>
        </p:txBody>
      </p:sp>
      <p:sp>
        <p:nvSpPr>
          <p:cNvPr id="4" name="Slide Number Placeholder 3"/>
          <p:cNvSpPr>
            <a:spLocks noGrp="1"/>
          </p:cNvSpPr>
          <p:nvPr>
            <p:ph type="sldNum" sz="quarter" idx="5"/>
          </p:nvPr>
        </p:nvSpPr>
        <p:spPr/>
        <p:txBody>
          <a:bodyPr/>
          <a:lstStyle/>
          <a:p>
            <a:fld id="{E03E1043-258B-470D-925C-FAD34AC9292C}" type="slidenum">
              <a:rPr lang="en-IN" smtClean="0"/>
              <a:t>15</a:t>
            </a:fld>
            <a:endParaRPr lang="en-IN" dirty="0"/>
          </a:p>
        </p:txBody>
      </p:sp>
    </p:spTree>
    <p:extLst>
      <p:ext uri="{BB962C8B-B14F-4D97-AF65-F5344CB8AC3E}">
        <p14:creationId xmlns:p14="http://schemas.microsoft.com/office/powerpoint/2010/main" val="1589122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IN" dirty="0"/>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IN" dirty="0"/>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IN" dirty="0"/>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IN" dirty="0"/>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IN" dirty="0"/>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IN" dirty="0"/>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a:xfrm>
            <a:off x="5332412" y="5883275"/>
            <a:ext cx="4324044" cy="365125"/>
          </a:xfrm>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1561826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a:xfrm>
            <a:off x="10951856" y="5867131"/>
            <a:ext cx="551167" cy="365125"/>
          </a:xfrm>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780812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2736157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3137076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2229410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3769495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813509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2514475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2200839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3436735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3791853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1179035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1357039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1106790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1888182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1516485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A8510-68A3-424A-9D11-E256433C4D8F}" type="datetimeFigureOut">
              <a:rPr lang="en-IN" smtClean="0"/>
              <a:t>16-03-2026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8DD2CB7-57C4-4699-940D-EF9AAF143DD8}" type="slidenum">
              <a:rPr lang="en-IN" smtClean="0"/>
              <a:t>‹#›</a:t>
            </a:fld>
            <a:endParaRPr lang="en-IN" dirty="0"/>
          </a:p>
        </p:txBody>
      </p:sp>
    </p:spTree>
    <p:extLst>
      <p:ext uri="{BB962C8B-B14F-4D97-AF65-F5344CB8AC3E}">
        <p14:creationId xmlns:p14="http://schemas.microsoft.com/office/powerpoint/2010/main" val="399139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IN" dirty="0"/>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IN" dirty="0"/>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IN" dirty="0"/>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IN" dirty="0"/>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IN" dirty="0"/>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IN" dirty="0"/>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3DA8510-68A3-424A-9D11-E256433C4D8F}" type="datetimeFigureOut">
              <a:rPr lang="en-IN" smtClean="0"/>
              <a:t>16-03-2026</a:t>
            </a:fld>
            <a:endParaRPr lang="en-IN"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DD2CB7-57C4-4699-940D-EF9AAF143DD8}" type="slidenum">
              <a:rPr lang="en-IN" smtClean="0"/>
              <a:t>‹#›</a:t>
            </a:fld>
            <a:endParaRPr lang="en-IN" dirty="0"/>
          </a:p>
        </p:txBody>
      </p:sp>
    </p:spTree>
    <p:extLst>
      <p:ext uri="{BB962C8B-B14F-4D97-AF65-F5344CB8AC3E}">
        <p14:creationId xmlns:p14="http://schemas.microsoft.com/office/powerpoint/2010/main" val="2491666060"/>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WTSD Named UK University of the Year for Teaching Quality">
            <a:extLst>
              <a:ext uri="{FF2B5EF4-FFF2-40B4-BE49-F238E27FC236}">
                <a16:creationId xmlns:a16="http://schemas.microsoft.com/office/drawing/2014/main" id="{C46384E3-6492-9A89-6890-37974D78987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17265" y="174171"/>
            <a:ext cx="5005070" cy="2133600"/>
          </a:xfrm>
          <a:prstGeom prst="rect">
            <a:avLst/>
          </a:prstGeom>
          <a:noFill/>
          <a:ln>
            <a:noFill/>
          </a:ln>
        </p:spPr>
      </p:pic>
      <p:sp>
        <p:nvSpPr>
          <p:cNvPr id="5" name="Title 4">
            <a:extLst>
              <a:ext uri="{FF2B5EF4-FFF2-40B4-BE49-F238E27FC236}">
                <a16:creationId xmlns:a16="http://schemas.microsoft.com/office/drawing/2014/main" id="{014FB284-A577-AB74-6A1A-51B5D8DF7354}"/>
              </a:ext>
            </a:extLst>
          </p:cNvPr>
          <p:cNvSpPr>
            <a:spLocks noGrp="1"/>
          </p:cNvSpPr>
          <p:nvPr>
            <p:ph type="title"/>
          </p:nvPr>
        </p:nvSpPr>
        <p:spPr>
          <a:xfrm>
            <a:off x="2801482" y="3793673"/>
            <a:ext cx="10018713" cy="1752599"/>
          </a:xfrm>
        </p:spPr>
        <p:txBody>
          <a:bodyPr>
            <a:noAutofit/>
          </a:bodyPr>
          <a:lstStyle/>
          <a:p>
            <a:pPr algn="l"/>
            <a:r>
              <a:rPr lang="en-IN" sz="2000" b="1" dirty="0">
                <a:latin typeface="Times New Roman" panose="02020603050405020304" pitchFamily="18" charset="0"/>
                <a:cs typeface="Times New Roman" panose="02020603050405020304" pitchFamily="18" charset="0"/>
              </a:rPr>
              <a:t>Student Name: </a:t>
            </a:r>
            <a:r>
              <a:rPr lang="en-IN" sz="2000" dirty="0">
                <a:latin typeface="Times New Roman" panose="02020603050405020304" pitchFamily="18" charset="0"/>
                <a:cs typeface="Times New Roman" panose="02020603050405020304" pitchFamily="18" charset="0"/>
              </a:rPr>
              <a:t>Shivani Bharatbhai Patel</a:t>
            </a:r>
            <a:br>
              <a:rPr lang="en-IN" sz="2000" b="1"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Student ID:</a:t>
            </a:r>
            <a:r>
              <a:rPr lang="en-IN" sz="2000" dirty="0">
                <a:latin typeface="Times New Roman" panose="02020603050405020304" pitchFamily="18" charset="0"/>
                <a:cs typeface="Times New Roman" panose="02020603050405020304" pitchFamily="18" charset="0"/>
              </a:rPr>
              <a:t>2508120</a:t>
            </a:r>
            <a:br>
              <a:rPr lang="en-IN" sz="20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Programme:</a:t>
            </a:r>
            <a:br>
              <a:rPr lang="en-IN" sz="2000" b="1"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MSc Public Health and Social Care in Practice</a:t>
            </a:r>
            <a:br>
              <a:rPr lang="en-IN" sz="20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Module Code:</a:t>
            </a:r>
            <a:br>
              <a:rPr lang="en-IN" sz="2000" b="1"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LCHS7003</a:t>
            </a:r>
            <a:br>
              <a:rPr lang="en-IN" sz="20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Module Title:</a:t>
            </a:r>
            <a:br>
              <a:rPr lang="en-IN" sz="2000" b="1"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Community Care and Management of Longer-term Conditions</a:t>
            </a:r>
            <a:br>
              <a:rPr lang="en-IN" sz="20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Assessment Title:</a:t>
            </a:r>
            <a:br>
              <a:rPr lang="en-IN" sz="2000" b="1"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Component 2 Individual presentation</a:t>
            </a:r>
            <a:br>
              <a:rPr lang="en-IN" sz="20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Lecturer:</a:t>
            </a:r>
            <a:br>
              <a:rPr lang="en-IN" sz="2000"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Dr Aishat Bakre</a:t>
            </a:r>
            <a:br>
              <a:rPr lang="en-IN" sz="20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Submission Date:</a:t>
            </a:r>
            <a:br>
              <a:rPr lang="en-IN" sz="2000" b="1"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16 March 2026</a:t>
            </a:r>
            <a:br>
              <a:rPr lang="en-IN" sz="2000" dirty="0"/>
            </a:br>
            <a:endParaRPr lang="en-IN" sz="2000" dirty="0"/>
          </a:p>
        </p:txBody>
      </p:sp>
    </p:spTree>
    <p:extLst>
      <p:ext uri="{BB962C8B-B14F-4D97-AF65-F5344CB8AC3E}">
        <p14:creationId xmlns:p14="http://schemas.microsoft.com/office/powerpoint/2010/main" val="3238767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3BBF-CE66-D2EA-A7D4-F97E0174DE7B}"/>
              </a:ext>
            </a:extLst>
          </p:cNvPr>
          <p:cNvSpPr>
            <a:spLocks noGrp="1"/>
          </p:cNvSpPr>
          <p:nvPr>
            <p:ph type="ctrTitle"/>
          </p:nvPr>
        </p:nvSpPr>
        <p:spPr>
          <a:xfrm>
            <a:off x="2590800" y="1850571"/>
            <a:ext cx="8534400" cy="2306561"/>
          </a:xfrm>
        </p:spPr>
        <p:txBody>
          <a:bodyPr>
            <a:normAutofit/>
          </a:bodyPr>
          <a:lstStyle/>
          <a:p>
            <a:pPr algn="ctr">
              <a:lnSpc>
                <a:spcPct val="107000"/>
              </a:lnSpc>
              <a:spcAft>
                <a:spcPts val="800"/>
              </a:spcAft>
            </a:pPr>
            <a:r>
              <a:rPr lang="en-IN" sz="6000" b="1" kern="100" dirty="0">
                <a:effectLst/>
                <a:latin typeface="Times New Roman" panose="02020603050405020304" pitchFamily="18" charset="0"/>
                <a:ea typeface="Calibri" panose="020F0502020204030204" pitchFamily="34" charset="0"/>
              </a:rPr>
              <a:t>Obstructive Sleep Apnoea </a:t>
            </a:r>
            <a:endParaRPr lang="en-IN" dirty="0"/>
          </a:p>
        </p:txBody>
      </p:sp>
    </p:spTree>
    <p:extLst>
      <p:ext uri="{BB962C8B-B14F-4D97-AF65-F5344CB8AC3E}">
        <p14:creationId xmlns:p14="http://schemas.microsoft.com/office/powerpoint/2010/main" val="3404165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9109A78-C0BA-E2F8-014B-39DECBC5B6FE}"/>
              </a:ext>
            </a:extLst>
          </p:cNvPr>
          <p:cNvSpPr>
            <a:spLocks noGrp="1"/>
          </p:cNvSpPr>
          <p:nvPr>
            <p:ph type="title"/>
          </p:nvPr>
        </p:nvSpPr>
        <p:spPr>
          <a:xfrm>
            <a:off x="1484311" y="685801"/>
            <a:ext cx="10018713" cy="729342"/>
          </a:xfrm>
        </p:spPr>
        <p:txBody>
          <a:bodyPr/>
          <a:lstStyle/>
          <a:p>
            <a:r>
              <a:rPr lang="en-IN" b="1" u="sng" dirty="0">
                <a:latin typeface="Times New Roman" panose="02020603050405020304" pitchFamily="18" charset="0"/>
                <a:cs typeface="Times New Roman" panose="02020603050405020304" pitchFamily="18" charset="0"/>
              </a:rPr>
              <a:t>Introduction</a:t>
            </a:r>
          </a:p>
        </p:txBody>
      </p:sp>
      <p:sp>
        <p:nvSpPr>
          <p:cNvPr id="8" name="Content Placeholder 7">
            <a:extLst>
              <a:ext uri="{FF2B5EF4-FFF2-40B4-BE49-F238E27FC236}">
                <a16:creationId xmlns:a16="http://schemas.microsoft.com/office/drawing/2014/main" id="{B2DDDB7A-1D8A-60F4-7418-D95162D680E7}"/>
              </a:ext>
            </a:extLst>
          </p:cNvPr>
          <p:cNvSpPr>
            <a:spLocks noGrp="1"/>
          </p:cNvSpPr>
          <p:nvPr>
            <p:ph idx="1"/>
          </p:nvPr>
        </p:nvSpPr>
        <p:spPr>
          <a:xfrm>
            <a:off x="1484310" y="1741715"/>
            <a:ext cx="10018713" cy="4049485"/>
          </a:xfrm>
        </p:spPr>
        <p:txBody>
          <a:bodyPr>
            <a:normAutofit lnSpcReduction="10000"/>
          </a:bodyPr>
          <a:lstStyle/>
          <a:p>
            <a:pPr marL="342900" lvl="0" indent="-342900" algn="just">
              <a:lnSpc>
                <a:spcPct val="107000"/>
              </a:lnSpc>
              <a:buFont typeface="Symbol" panose="05050102010706020507" pitchFamily="18" charset="2"/>
              <a:buChar char=""/>
            </a:pPr>
            <a:r>
              <a:rPr lang="en-IN" sz="2600" kern="100" dirty="0">
                <a:latin typeface="Times New Roman" panose="02020603050405020304" pitchFamily="18" charset="0"/>
                <a:ea typeface="Calibri" panose="020F0502020204030204" pitchFamily="34" charset="0"/>
              </a:rPr>
              <a:t>Obstructive sleep apnoea (OSA) is a common sleep disorder (Lyons et al., 2020).</a:t>
            </a:r>
          </a:p>
          <a:p>
            <a:pPr marL="342900" lvl="0" indent="-342900" algn="just">
              <a:lnSpc>
                <a:spcPct val="107000"/>
              </a:lnSpc>
              <a:buFont typeface="Symbol" panose="05050102010706020507" pitchFamily="18" charset="2"/>
              <a:buChar char=""/>
            </a:pPr>
            <a:r>
              <a:rPr lang="en-IN" sz="2600" kern="100" dirty="0">
                <a:latin typeface="Times New Roman" panose="02020603050405020304" pitchFamily="18" charset="0"/>
                <a:ea typeface="Calibri" panose="020F0502020204030204" pitchFamily="34" charset="0"/>
              </a:rPr>
              <a:t>The condition involves repeated airway obstruction during sleep (Bikov and Dragonieri, 2020).</a:t>
            </a:r>
          </a:p>
          <a:p>
            <a:pPr marL="342900" lvl="0" indent="-342900" algn="just">
              <a:lnSpc>
                <a:spcPct val="107000"/>
              </a:lnSpc>
              <a:buFont typeface="Symbol" panose="05050102010706020507" pitchFamily="18" charset="2"/>
              <a:buChar char=""/>
            </a:pPr>
            <a:r>
              <a:rPr lang="en-IN" sz="2600" kern="100" dirty="0">
                <a:latin typeface="Times New Roman" panose="02020603050405020304" pitchFamily="18" charset="0"/>
                <a:ea typeface="Calibri" panose="020F0502020204030204" pitchFamily="34" charset="0"/>
              </a:rPr>
              <a:t>OSA leads to fragmented sleep and daytime fatigue (Young and Benjamin, 2023).</a:t>
            </a:r>
          </a:p>
          <a:p>
            <a:pPr marL="342900" lvl="0" indent="-342900" algn="just">
              <a:lnSpc>
                <a:spcPct val="107000"/>
              </a:lnSpc>
              <a:spcAft>
                <a:spcPts val="800"/>
              </a:spcAft>
              <a:buFont typeface="Symbol" panose="05050102010706020507" pitchFamily="18" charset="2"/>
              <a:buChar char=""/>
            </a:pPr>
            <a:r>
              <a:rPr lang="en-IN" sz="2600" kern="100" dirty="0">
                <a:latin typeface="Times New Roman" panose="02020603050405020304" pitchFamily="18" charset="0"/>
                <a:ea typeface="Calibri" panose="020F0502020204030204" pitchFamily="34" charset="0"/>
              </a:rPr>
              <a:t>Effective diagnosis and management improve health outcomes (Baptista, Saldaña and Amado, 2023).</a:t>
            </a:r>
          </a:p>
          <a:p>
            <a:endParaRPr lang="en-IN" dirty="0"/>
          </a:p>
        </p:txBody>
      </p:sp>
    </p:spTree>
    <p:extLst>
      <p:ext uri="{BB962C8B-B14F-4D97-AF65-F5344CB8AC3E}">
        <p14:creationId xmlns:p14="http://schemas.microsoft.com/office/powerpoint/2010/main" val="1532671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B2CE3-2B30-A2D5-8BDA-220D5C8F81BA}"/>
              </a:ext>
            </a:extLst>
          </p:cNvPr>
          <p:cNvSpPr>
            <a:spLocks noGrp="1"/>
          </p:cNvSpPr>
          <p:nvPr>
            <p:ph type="title"/>
          </p:nvPr>
        </p:nvSpPr>
        <p:spPr>
          <a:xfrm>
            <a:off x="1484311" y="685800"/>
            <a:ext cx="10018713" cy="489857"/>
          </a:xfrm>
        </p:spPr>
        <p:txBody>
          <a:bodyPr>
            <a:normAutofit fontScale="90000"/>
          </a:bodyPr>
          <a:lstStyle/>
          <a:p>
            <a:pPr algn="ctr"/>
            <a:r>
              <a:rPr lang="en-IN" sz="4400" b="1" u="sng" dirty="0">
                <a:effectLst/>
                <a:latin typeface="Times New Roman" panose="02020603050405020304" pitchFamily="18" charset="0"/>
                <a:ea typeface="Calibri" panose="020F0502020204030204" pitchFamily="34" charset="0"/>
              </a:rPr>
              <a:t>Definition of Obstructive Sleep Apnoea</a:t>
            </a:r>
            <a:endParaRPr lang="en-IN" u="sng" dirty="0"/>
          </a:p>
        </p:txBody>
      </p:sp>
      <p:sp>
        <p:nvSpPr>
          <p:cNvPr id="3" name="Content Placeholder 2">
            <a:extLst>
              <a:ext uri="{FF2B5EF4-FFF2-40B4-BE49-F238E27FC236}">
                <a16:creationId xmlns:a16="http://schemas.microsoft.com/office/drawing/2014/main" id="{CBED7272-3ADC-57DC-E57B-ADDD481CEF6D}"/>
              </a:ext>
            </a:extLst>
          </p:cNvPr>
          <p:cNvSpPr>
            <a:spLocks noGrp="1"/>
          </p:cNvSpPr>
          <p:nvPr>
            <p:ph sz="half" idx="1"/>
          </p:nvPr>
        </p:nvSpPr>
        <p:spPr>
          <a:xfrm>
            <a:off x="1484312" y="1698171"/>
            <a:ext cx="5384574" cy="4767943"/>
          </a:xfrm>
        </p:spPr>
        <p:txBody>
          <a:bodyPr>
            <a:normAutofit fontScale="70000" lnSpcReduction="20000"/>
          </a:bodyPr>
          <a:lstStyle/>
          <a:p>
            <a:pPr marL="342900" lvl="0" indent="-342900" algn="just">
              <a:lnSpc>
                <a:spcPct val="107000"/>
              </a:lnSpc>
              <a:buFont typeface="Symbol" panose="05050102010706020507" pitchFamily="18" charset="2"/>
              <a:buChar char=""/>
            </a:pPr>
            <a:r>
              <a:rPr lang="en-IN" sz="3600" kern="100" dirty="0">
                <a:effectLst/>
                <a:latin typeface="Times New Roman" panose="02020603050405020304" pitchFamily="18" charset="0"/>
                <a:ea typeface="Calibri" panose="020F0502020204030204" pitchFamily="34" charset="0"/>
              </a:rPr>
              <a:t>OSA occurs when airway muscles relax and block airflow (Bikov and Dragonieri, 2020).</a:t>
            </a:r>
          </a:p>
          <a:p>
            <a:pPr marL="342900" lvl="0" indent="-342900" algn="just">
              <a:lnSpc>
                <a:spcPct val="107000"/>
              </a:lnSpc>
              <a:buFont typeface="Symbol" panose="05050102010706020507" pitchFamily="18" charset="2"/>
              <a:buChar char=""/>
            </a:pPr>
            <a:r>
              <a:rPr lang="en-IN" sz="3600" kern="100" dirty="0">
                <a:effectLst/>
                <a:latin typeface="Times New Roman" panose="02020603050405020304" pitchFamily="18" charset="0"/>
                <a:ea typeface="Calibri" panose="020F0502020204030204" pitchFamily="34" charset="0"/>
              </a:rPr>
              <a:t>The condition causes repeated breathing pauses during sleep (Chang et al., 2023).</a:t>
            </a:r>
          </a:p>
          <a:p>
            <a:pPr marL="342900" lvl="0" indent="-342900" algn="just">
              <a:lnSpc>
                <a:spcPct val="107000"/>
              </a:lnSpc>
              <a:buFont typeface="Symbol" panose="05050102010706020507" pitchFamily="18" charset="2"/>
              <a:buChar char=""/>
            </a:pPr>
            <a:r>
              <a:rPr lang="en-IN" sz="3600" kern="100" dirty="0">
                <a:effectLst/>
                <a:latin typeface="Times New Roman" panose="02020603050405020304" pitchFamily="18" charset="0"/>
                <a:ea typeface="Calibri" panose="020F0502020204030204" pitchFamily="34" charset="0"/>
              </a:rPr>
              <a:t>Reduced oxygen levels trigger sleep disruption and arousal (Chambers et al., 2022).</a:t>
            </a:r>
          </a:p>
          <a:p>
            <a:pPr marL="342900" lvl="0" indent="-342900" algn="just">
              <a:lnSpc>
                <a:spcPct val="107000"/>
              </a:lnSpc>
              <a:spcAft>
                <a:spcPts val="800"/>
              </a:spcAft>
              <a:buFont typeface="Symbol" panose="05050102010706020507" pitchFamily="18" charset="2"/>
              <a:buChar char=""/>
            </a:pPr>
            <a:r>
              <a:rPr lang="en-IN" sz="3600" kern="100" dirty="0">
                <a:effectLst/>
                <a:latin typeface="Times New Roman" panose="02020603050405020304" pitchFamily="18" charset="0"/>
                <a:ea typeface="Calibri" panose="020F0502020204030204" pitchFamily="34" charset="0"/>
              </a:rPr>
              <a:t>OSA requires long-term clinical assessment and management (Kim et al., 2021).</a:t>
            </a:r>
          </a:p>
          <a:p>
            <a:endParaRPr lang="en-IN" dirty="0"/>
          </a:p>
        </p:txBody>
      </p:sp>
      <p:pic>
        <p:nvPicPr>
          <p:cNvPr id="1026" name="Picture 2" descr="Sleep Apnea: Meaning, Treatments and Everything Else You Need to Know">
            <a:extLst>
              <a:ext uri="{FF2B5EF4-FFF2-40B4-BE49-F238E27FC236}">
                <a16:creationId xmlns:a16="http://schemas.microsoft.com/office/drawing/2014/main" id="{A2A20FBD-2376-442A-C756-A171343FD8C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369629" y="2090057"/>
            <a:ext cx="4474027" cy="3450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748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23B97-C2C2-24CE-6E04-43B5075D1FB1}"/>
              </a:ext>
            </a:extLst>
          </p:cNvPr>
          <p:cNvSpPr>
            <a:spLocks noGrp="1"/>
          </p:cNvSpPr>
          <p:nvPr>
            <p:ph type="title"/>
          </p:nvPr>
        </p:nvSpPr>
        <p:spPr>
          <a:xfrm>
            <a:off x="1484311" y="108858"/>
            <a:ext cx="10018713" cy="1436914"/>
          </a:xfrm>
        </p:spPr>
        <p:txBody>
          <a:bodyPr>
            <a:normAutofit/>
          </a:bodyPr>
          <a:lstStyle/>
          <a:p>
            <a:r>
              <a:rPr lang="en-IN" sz="4000" b="1" u="sng" dirty="0">
                <a:effectLst/>
                <a:latin typeface="Times New Roman" panose="02020603050405020304" pitchFamily="18" charset="0"/>
                <a:ea typeface="Calibri" panose="020F0502020204030204" pitchFamily="34" charset="0"/>
              </a:rPr>
              <a:t>OSA Statistics (Global and UK)</a:t>
            </a:r>
            <a:endParaRPr lang="en-IN" sz="4000" u="sng" dirty="0"/>
          </a:p>
        </p:txBody>
      </p:sp>
      <p:sp>
        <p:nvSpPr>
          <p:cNvPr id="3" name="Content Placeholder 2">
            <a:extLst>
              <a:ext uri="{FF2B5EF4-FFF2-40B4-BE49-F238E27FC236}">
                <a16:creationId xmlns:a16="http://schemas.microsoft.com/office/drawing/2014/main" id="{1064C323-1742-91A4-6BAF-A0721B96AA07}"/>
              </a:ext>
            </a:extLst>
          </p:cNvPr>
          <p:cNvSpPr>
            <a:spLocks noGrp="1"/>
          </p:cNvSpPr>
          <p:nvPr>
            <p:ph sz="half" idx="1"/>
          </p:nvPr>
        </p:nvSpPr>
        <p:spPr>
          <a:xfrm>
            <a:off x="1484312" y="1545773"/>
            <a:ext cx="4895055" cy="4452256"/>
          </a:xfrm>
        </p:spPr>
        <p:txBody>
          <a:bodyPr>
            <a:normAutofit fontScale="70000" lnSpcReduction="20000"/>
          </a:bodyPr>
          <a:lstStyle/>
          <a:p>
            <a:pPr marL="342900" lvl="0" indent="-342900" algn="just">
              <a:lnSpc>
                <a:spcPct val="107000"/>
              </a:lnSpc>
              <a:buFont typeface="Symbol" panose="05050102010706020507" pitchFamily="18" charset="2"/>
              <a:buChar char=""/>
            </a:pPr>
            <a:r>
              <a:rPr lang="en-IN" sz="3100" kern="100" dirty="0">
                <a:effectLst/>
                <a:latin typeface="Times New Roman" panose="02020603050405020304" pitchFamily="18" charset="0"/>
                <a:ea typeface="Calibri" panose="020F0502020204030204" pitchFamily="34" charset="0"/>
              </a:rPr>
              <a:t>OSA affects over one billion individuals worldwide (Lyons et al., 2020).</a:t>
            </a:r>
          </a:p>
          <a:p>
            <a:pPr marL="342900" lvl="0" indent="-342900" algn="just">
              <a:lnSpc>
                <a:spcPct val="107000"/>
              </a:lnSpc>
              <a:buFont typeface="Symbol" panose="05050102010706020507" pitchFamily="18" charset="2"/>
              <a:buChar char=""/>
            </a:pPr>
            <a:r>
              <a:rPr lang="en-IN" sz="3100" kern="100" dirty="0">
                <a:effectLst/>
                <a:latin typeface="Times New Roman" panose="02020603050405020304" pitchFamily="18" charset="0"/>
                <a:ea typeface="Calibri" panose="020F0502020204030204" pitchFamily="34" charset="0"/>
              </a:rPr>
              <a:t>The global burden of OSA continues increasing significantly (Iannella et al., 2025).</a:t>
            </a:r>
          </a:p>
          <a:p>
            <a:pPr marL="342900" lvl="0" indent="-342900" algn="just">
              <a:lnSpc>
                <a:spcPct val="107000"/>
              </a:lnSpc>
              <a:buFont typeface="Symbol" panose="05050102010706020507" pitchFamily="18" charset="2"/>
              <a:buChar char=""/>
            </a:pPr>
            <a:r>
              <a:rPr lang="en-IN" sz="3100" kern="100" dirty="0">
                <a:effectLst/>
                <a:latin typeface="Times New Roman" panose="02020603050405020304" pitchFamily="18" charset="0"/>
                <a:ea typeface="Calibri" panose="020F0502020204030204" pitchFamily="34" charset="0"/>
              </a:rPr>
              <a:t>Recent UK studies show rising OSA prevalence (Strongman et al., 2026).</a:t>
            </a:r>
          </a:p>
          <a:p>
            <a:pPr marL="342900" lvl="0" indent="-342900" algn="just">
              <a:lnSpc>
                <a:spcPct val="107000"/>
              </a:lnSpc>
              <a:spcAft>
                <a:spcPts val="800"/>
              </a:spcAft>
              <a:buFont typeface="Symbol" panose="05050102010706020507" pitchFamily="18" charset="2"/>
              <a:buChar char=""/>
            </a:pPr>
            <a:r>
              <a:rPr lang="en-IN" sz="3100" kern="100" dirty="0">
                <a:effectLst/>
                <a:latin typeface="Times New Roman" panose="02020603050405020304" pitchFamily="18" charset="0"/>
                <a:ea typeface="Calibri" panose="020F0502020204030204" pitchFamily="34" charset="0"/>
              </a:rPr>
              <a:t>Certain occupations in England have higher OSA prevalence (Kinoshita et al., 2024).</a:t>
            </a:r>
          </a:p>
          <a:p>
            <a:endParaRPr lang="en-IN" dirty="0"/>
          </a:p>
        </p:txBody>
      </p:sp>
      <p:pic>
        <p:nvPicPr>
          <p:cNvPr id="5" name="Content Placeholder 4">
            <a:extLst>
              <a:ext uri="{FF2B5EF4-FFF2-40B4-BE49-F238E27FC236}">
                <a16:creationId xmlns:a16="http://schemas.microsoft.com/office/drawing/2014/main" id="{58284914-F6B8-2B6F-0FB8-EEEFB106003C}"/>
              </a:ext>
            </a:extLst>
          </p:cNvPr>
          <p:cNvPicPr>
            <a:picLocks noGrp="1" noChangeAspect="1"/>
          </p:cNvPicPr>
          <p:nvPr>
            <p:ph sz="half" idx="2"/>
          </p:nvPr>
        </p:nvPicPr>
        <p:blipFill>
          <a:blip r:embed="rId3"/>
          <a:stretch>
            <a:fillRect/>
          </a:stretch>
        </p:blipFill>
        <p:spPr>
          <a:xfrm>
            <a:off x="7038417" y="2095274"/>
            <a:ext cx="4811559" cy="3578941"/>
          </a:xfrm>
          <a:prstGeom prst="rect">
            <a:avLst/>
          </a:prstGeom>
        </p:spPr>
      </p:pic>
    </p:spTree>
    <p:extLst>
      <p:ext uri="{BB962C8B-B14F-4D97-AF65-F5344CB8AC3E}">
        <p14:creationId xmlns:p14="http://schemas.microsoft.com/office/powerpoint/2010/main" val="1572192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344C2-7DA3-5BCF-3914-11D6CEA40DF8}"/>
              </a:ext>
            </a:extLst>
          </p:cNvPr>
          <p:cNvSpPr>
            <a:spLocks noGrp="1"/>
          </p:cNvSpPr>
          <p:nvPr>
            <p:ph type="title"/>
          </p:nvPr>
        </p:nvSpPr>
        <p:spPr>
          <a:xfrm>
            <a:off x="1484311" y="0"/>
            <a:ext cx="10018713" cy="1458687"/>
          </a:xfrm>
        </p:spPr>
        <p:txBody>
          <a:bodyPr>
            <a:normAutofit/>
          </a:bodyPr>
          <a:lstStyle/>
          <a:p>
            <a:r>
              <a:rPr lang="en-IN" sz="4000" b="1" u="sng" dirty="0">
                <a:effectLst/>
                <a:latin typeface="Times New Roman" panose="02020603050405020304" pitchFamily="18" charset="0"/>
                <a:ea typeface="Calibri" panose="020F0502020204030204" pitchFamily="34" charset="0"/>
              </a:rPr>
              <a:t>Types of Sleep Apnoea</a:t>
            </a:r>
            <a:endParaRPr lang="en-IN" sz="4000" u="sng" dirty="0"/>
          </a:p>
        </p:txBody>
      </p:sp>
      <p:sp>
        <p:nvSpPr>
          <p:cNvPr id="3" name="Content Placeholder 2">
            <a:extLst>
              <a:ext uri="{FF2B5EF4-FFF2-40B4-BE49-F238E27FC236}">
                <a16:creationId xmlns:a16="http://schemas.microsoft.com/office/drawing/2014/main" id="{E7A49C1E-9319-93A6-011D-34F02269AB2D}"/>
              </a:ext>
            </a:extLst>
          </p:cNvPr>
          <p:cNvSpPr>
            <a:spLocks noGrp="1"/>
          </p:cNvSpPr>
          <p:nvPr>
            <p:ph sz="half" idx="1"/>
          </p:nvPr>
        </p:nvSpPr>
        <p:spPr>
          <a:xfrm>
            <a:off x="1404257" y="1684421"/>
            <a:ext cx="5998029" cy="4356940"/>
          </a:xfrm>
        </p:spPr>
        <p:txBody>
          <a:bodyPr>
            <a:normAutofit fontScale="25000" lnSpcReduction="20000"/>
          </a:bodyPr>
          <a:lstStyle/>
          <a:p>
            <a:pPr marL="342900" lvl="0" indent="-342900" algn="just">
              <a:lnSpc>
                <a:spcPct val="107000"/>
              </a:lnSpc>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Obstructive sleep apnoea results from airway obstruction (Bikov and Dragonieri, 2020).</a:t>
            </a:r>
          </a:p>
          <a:p>
            <a:pPr marL="342900" lvl="0" indent="-342900" algn="just">
              <a:lnSpc>
                <a:spcPct val="107000"/>
              </a:lnSpc>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Central sleep apnoea involves neurological breathing control failure (Kim et al., 2021).</a:t>
            </a:r>
          </a:p>
          <a:p>
            <a:pPr marL="342900" lvl="0" indent="-342900" algn="just">
              <a:lnSpc>
                <a:spcPct val="107000"/>
              </a:lnSpc>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Mixed sleep apnoea includes both obstructive and central mechanisms (Baptista, Saldaña and Amado, 2023).</a:t>
            </a:r>
          </a:p>
          <a:p>
            <a:pPr marL="342900" lvl="0" indent="-342900" algn="just">
              <a:lnSpc>
                <a:spcPct val="107000"/>
              </a:lnSpc>
              <a:spcAft>
                <a:spcPts val="800"/>
              </a:spcAft>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Clinical classification guides treatment and diagnosis (Chang et al., 2023).</a:t>
            </a:r>
          </a:p>
          <a:p>
            <a:endParaRPr lang="en-IN" dirty="0"/>
          </a:p>
        </p:txBody>
      </p:sp>
      <p:pic>
        <p:nvPicPr>
          <p:cNvPr id="5" name="Content Placeholder 4">
            <a:extLst>
              <a:ext uri="{FF2B5EF4-FFF2-40B4-BE49-F238E27FC236}">
                <a16:creationId xmlns:a16="http://schemas.microsoft.com/office/drawing/2014/main" id="{CB9169DF-8201-3529-3F03-79DDED3E253B}"/>
              </a:ext>
            </a:extLst>
          </p:cNvPr>
          <p:cNvPicPr>
            <a:picLocks noGrp="1" noChangeAspect="1"/>
          </p:cNvPicPr>
          <p:nvPr>
            <p:ph sz="half" idx="2"/>
          </p:nvPr>
        </p:nvPicPr>
        <p:blipFill>
          <a:blip r:embed="rId3"/>
          <a:stretch>
            <a:fillRect/>
          </a:stretch>
        </p:blipFill>
        <p:spPr>
          <a:xfrm>
            <a:off x="7813412" y="2193246"/>
            <a:ext cx="4184650" cy="2880434"/>
          </a:xfrm>
          <a:prstGeom prst="rect">
            <a:avLst/>
          </a:prstGeom>
        </p:spPr>
      </p:pic>
    </p:spTree>
    <p:extLst>
      <p:ext uri="{BB962C8B-B14F-4D97-AF65-F5344CB8AC3E}">
        <p14:creationId xmlns:p14="http://schemas.microsoft.com/office/powerpoint/2010/main" val="1744768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01F93-8F3D-34E8-99D2-9E06CB947B60}"/>
              </a:ext>
            </a:extLst>
          </p:cNvPr>
          <p:cNvSpPr>
            <a:spLocks noGrp="1"/>
          </p:cNvSpPr>
          <p:nvPr>
            <p:ph type="title"/>
          </p:nvPr>
        </p:nvSpPr>
        <p:spPr>
          <a:xfrm>
            <a:off x="1484311" y="685800"/>
            <a:ext cx="10018713" cy="794657"/>
          </a:xfrm>
        </p:spPr>
        <p:txBody>
          <a:bodyPr>
            <a:normAutofit fontScale="90000"/>
          </a:bodyPr>
          <a:lstStyle/>
          <a:p>
            <a:pPr algn="ctr"/>
            <a:r>
              <a:rPr lang="en-IN" sz="4400" b="1" u="sng" dirty="0">
                <a:effectLst/>
                <a:latin typeface="Times New Roman" panose="02020603050405020304" pitchFamily="18" charset="0"/>
                <a:ea typeface="Calibri" panose="020F0502020204030204" pitchFamily="34" charset="0"/>
              </a:rPr>
              <a:t>Risk Factors (Modifiable and Non-Modifiable)</a:t>
            </a:r>
            <a:endParaRPr lang="en-IN" u="sng" dirty="0"/>
          </a:p>
        </p:txBody>
      </p:sp>
      <p:sp>
        <p:nvSpPr>
          <p:cNvPr id="3" name="Content Placeholder 2">
            <a:extLst>
              <a:ext uri="{FF2B5EF4-FFF2-40B4-BE49-F238E27FC236}">
                <a16:creationId xmlns:a16="http://schemas.microsoft.com/office/drawing/2014/main" id="{5F3602DA-CEA9-1E9E-3517-D86431752FD3}"/>
              </a:ext>
            </a:extLst>
          </p:cNvPr>
          <p:cNvSpPr>
            <a:spLocks noGrp="1"/>
          </p:cNvSpPr>
          <p:nvPr>
            <p:ph sz="half" idx="1"/>
          </p:nvPr>
        </p:nvSpPr>
        <p:spPr>
          <a:xfrm>
            <a:off x="1484312" y="2184975"/>
            <a:ext cx="6015945" cy="4139625"/>
          </a:xfrm>
        </p:spPr>
        <p:txBody>
          <a:bodyPr>
            <a:normAutofit fontScale="85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significantly increases risk of obstructive sleep apnoea (Young and Benjamin, 2023).</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Ageing and male gender are common risk factors (Lyons et al.,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Alcohol consumption and smoking worsen airway obstruction (Bikov and Dragonieri, 2020).</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Certain neurological conditions increase OSA risk (Kirsh et al., 2023).</a:t>
            </a:r>
          </a:p>
          <a:p>
            <a:endParaRPr lang="en-IN" dirty="0"/>
          </a:p>
        </p:txBody>
      </p:sp>
      <p:pic>
        <p:nvPicPr>
          <p:cNvPr id="4098" name="Picture 2" descr="Obstructive Sleep Apnea: A Growing Problem | Ochsner Journal">
            <a:extLst>
              <a:ext uri="{FF2B5EF4-FFF2-40B4-BE49-F238E27FC236}">
                <a16:creationId xmlns:a16="http://schemas.microsoft.com/office/drawing/2014/main" id="{2D23A1CB-CDAC-2A99-7BC3-DB83026FCB2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665822" y="2184975"/>
            <a:ext cx="4184650" cy="3733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364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58478-8994-3A1E-C422-DC0EF98255F3}"/>
              </a:ext>
            </a:extLst>
          </p:cNvPr>
          <p:cNvSpPr>
            <a:spLocks noGrp="1"/>
          </p:cNvSpPr>
          <p:nvPr>
            <p:ph type="title"/>
          </p:nvPr>
        </p:nvSpPr>
        <p:spPr>
          <a:xfrm>
            <a:off x="1484311" y="261257"/>
            <a:ext cx="10018713" cy="1230518"/>
          </a:xfrm>
        </p:spPr>
        <p:txBody>
          <a:bodyPr>
            <a:normAutofit/>
          </a:bodyPr>
          <a:lstStyle/>
          <a:p>
            <a:r>
              <a:rPr lang="en-IN" sz="4000" b="1" u="sng" dirty="0">
                <a:effectLst/>
                <a:latin typeface="Times New Roman" panose="02020603050405020304" pitchFamily="18" charset="0"/>
                <a:ea typeface="Calibri" panose="020F0502020204030204" pitchFamily="34" charset="0"/>
              </a:rPr>
              <a:t>Signs and Symptoms</a:t>
            </a:r>
            <a:endParaRPr lang="en-IN" sz="4000" u="sng" dirty="0"/>
          </a:p>
        </p:txBody>
      </p:sp>
      <p:sp>
        <p:nvSpPr>
          <p:cNvPr id="3" name="Content Placeholder 2">
            <a:extLst>
              <a:ext uri="{FF2B5EF4-FFF2-40B4-BE49-F238E27FC236}">
                <a16:creationId xmlns:a16="http://schemas.microsoft.com/office/drawing/2014/main" id="{55CFE8C2-B38C-44D8-525A-EB1710D60F2B}"/>
              </a:ext>
            </a:extLst>
          </p:cNvPr>
          <p:cNvSpPr>
            <a:spLocks noGrp="1"/>
          </p:cNvSpPr>
          <p:nvPr>
            <p:ph sz="half" idx="1"/>
          </p:nvPr>
        </p:nvSpPr>
        <p:spPr>
          <a:xfrm>
            <a:off x="1484312" y="1415143"/>
            <a:ext cx="5765574" cy="4376057"/>
          </a:xfrm>
        </p:spPr>
        <p:txBody>
          <a:bodyPr>
            <a:normAutofit fontScale="92500" lnSpcReduction="1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Loud snoring is a common symptom of OSA (NHS,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Episodes of breathing pauses occur during sleep (Chambers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Daytime sleepiness and fatigue frequently occur (Jennum et al., 2021).</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may experience morning headaches and poor concentration (Young and Benjamin, 2023).</a:t>
            </a:r>
          </a:p>
          <a:p>
            <a:endParaRPr lang="en-IN" dirty="0"/>
          </a:p>
        </p:txBody>
      </p:sp>
      <p:pic>
        <p:nvPicPr>
          <p:cNvPr id="5122" name="Picture 2" descr="Understanding Sleep Apnea: Symptoms, Causes, and Effects of Obstructive">
            <a:extLst>
              <a:ext uri="{FF2B5EF4-FFF2-40B4-BE49-F238E27FC236}">
                <a16:creationId xmlns:a16="http://schemas.microsoft.com/office/drawing/2014/main" id="{FBB401E6-10D0-F7CF-7B31-53DD7E72610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567956" y="2345647"/>
            <a:ext cx="4184650" cy="3205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0400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7BE06-E7EB-1EC9-0558-3074EF4872B0}"/>
              </a:ext>
            </a:extLst>
          </p:cNvPr>
          <p:cNvSpPr>
            <a:spLocks noGrp="1"/>
          </p:cNvSpPr>
          <p:nvPr>
            <p:ph type="title"/>
          </p:nvPr>
        </p:nvSpPr>
        <p:spPr>
          <a:xfrm>
            <a:off x="1484311" y="119743"/>
            <a:ext cx="10018713" cy="1317172"/>
          </a:xfrm>
        </p:spPr>
        <p:txBody>
          <a:bodyPr>
            <a:normAutofit/>
          </a:bodyPr>
          <a:lstStyle/>
          <a:p>
            <a:r>
              <a:rPr lang="en-IN" sz="4000" b="1" u="sng" dirty="0">
                <a:effectLst/>
                <a:latin typeface="Times New Roman" panose="02020603050405020304" pitchFamily="18" charset="0"/>
                <a:ea typeface="Calibri" panose="020F0502020204030204" pitchFamily="34" charset="0"/>
              </a:rPr>
              <a:t>Initial Assessment of OSA</a:t>
            </a:r>
            <a:endParaRPr lang="en-IN" sz="4000" u="sng" dirty="0"/>
          </a:p>
        </p:txBody>
      </p:sp>
      <p:sp>
        <p:nvSpPr>
          <p:cNvPr id="3" name="Content Placeholder 2">
            <a:extLst>
              <a:ext uri="{FF2B5EF4-FFF2-40B4-BE49-F238E27FC236}">
                <a16:creationId xmlns:a16="http://schemas.microsoft.com/office/drawing/2014/main" id="{49E5F828-AB7B-D5EA-AEA7-4FB92A21626D}"/>
              </a:ext>
            </a:extLst>
          </p:cNvPr>
          <p:cNvSpPr>
            <a:spLocks noGrp="1"/>
          </p:cNvSpPr>
          <p:nvPr>
            <p:ph sz="half" idx="1"/>
          </p:nvPr>
        </p:nvSpPr>
        <p:spPr>
          <a:xfrm>
            <a:off x="1484312" y="1632857"/>
            <a:ext cx="5373688" cy="4158343"/>
          </a:xfrm>
        </p:spPr>
        <p:txBody>
          <a:bodyPr>
            <a:normAutofit fontScale="77500" lnSpcReduction="20000"/>
          </a:bodyPr>
          <a:lstStyle/>
          <a:p>
            <a:pPr marL="342900" lvl="0" indent="-342900" algn="just">
              <a:lnSpc>
                <a:spcPct val="107000"/>
              </a:lnSpc>
              <a:buFont typeface="Symbol" panose="05050102010706020507" pitchFamily="18" charset="2"/>
              <a:buChar char=""/>
            </a:pPr>
            <a:r>
              <a:rPr lang="en-IN" sz="3400" kern="100" dirty="0">
                <a:effectLst/>
                <a:latin typeface="Times New Roman" panose="02020603050405020304" pitchFamily="18" charset="0"/>
                <a:ea typeface="Calibri" panose="020F0502020204030204" pitchFamily="34" charset="0"/>
              </a:rPr>
              <a:t>Clinical assessment begins with patient sleep history (NICE, 2021).</a:t>
            </a:r>
          </a:p>
          <a:p>
            <a:pPr marL="342900" lvl="0" indent="-342900" algn="just">
              <a:lnSpc>
                <a:spcPct val="107000"/>
              </a:lnSpc>
              <a:buFont typeface="Symbol" panose="05050102010706020507" pitchFamily="18" charset="2"/>
              <a:buChar char=""/>
            </a:pPr>
            <a:r>
              <a:rPr lang="en-IN" sz="3400" kern="100" dirty="0">
                <a:effectLst/>
                <a:latin typeface="Times New Roman" panose="02020603050405020304" pitchFamily="18" charset="0"/>
                <a:ea typeface="Calibri" panose="020F0502020204030204" pitchFamily="34" charset="0"/>
              </a:rPr>
              <a:t>Sleep studies are used to confirm diagnosis (Chang et al., 2023).</a:t>
            </a:r>
          </a:p>
          <a:p>
            <a:pPr marL="342900" lvl="0" indent="-342900" algn="just">
              <a:lnSpc>
                <a:spcPct val="107000"/>
              </a:lnSpc>
              <a:buFont typeface="Symbol" panose="05050102010706020507" pitchFamily="18" charset="2"/>
              <a:buChar char=""/>
            </a:pPr>
            <a:r>
              <a:rPr lang="en-IN" sz="3400" kern="100" dirty="0">
                <a:effectLst/>
                <a:latin typeface="Times New Roman" panose="02020603050405020304" pitchFamily="18" charset="0"/>
                <a:ea typeface="Calibri" panose="020F0502020204030204" pitchFamily="34" charset="0"/>
              </a:rPr>
              <a:t>Home diagnostic testing devices may be recommended (NICE, 2024).</a:t>
            </a:r>
          </a:p>
          <a:p>
            <a:pPr marL="342900" lvl="0" indent="-342900" algn="just">
              <a:lnSpc>
                <a:spcPct val="107000"/>
              </a:lnSpc>
              <a:spcAft>
                <a:spcPts val="800"/>
              </a:spcAft>
              <a:buFont typeface="Symbol" panose="05050102010706020507" pitchFamily="18" charset="2"/>
              <a:buChar char=""/>
            </a:pPr>
            <a:r>
              <a:rPr lang="en-IN" sz="3400" kern="100" dirty="0">
                <a:effectLst/>
                <a:latin typeface="Times New Roman" panose="02020603050405020304" pitchFamily="18" charset="0"/>
                <a:ea typeface="Calibri" panose="020F0502020204030204" pitchFamily="34" charset="0"/>
              </a:rPr>
              <a:t>Early diagnosis helps prevent long-term complications (Carter and Davenport-Jones, 2024).</a:t>
            </a:r>
          </a:p>
          <a:p>
            <a:endParaRPr lang="en-IN" dirty="0"/>
          </a:p>
        </p:txBody>
      </p:sp>
      <p:pic>
        <p:nvPicPr>
          <p:cNvPr id="6" name="Content Placeholder 5">
            <a:extLst>
              <a:ext uri="{FF2B5EF4-FFF2-40B4-BE49-F238E27FC236}">
                <a16:creationId xmlns:a16="http://schemas.microsoft.com/office/drawing/2014/main" id="{68636C84-2341-30C2-B08A-B99860DC2560}"/>
              </a:ext>
            </a:extLst>
          </p:cNvPr>
          <p:cNvPicPr>
            <a:picLocks noGrp="1" noChangeAspect="1"/>
          </p:cNvPicPr>
          <p:nvPr>
            <p:ph sz="half" idx="2"/>
          </p:nvPr>
        </p:nvPicPr>
        <p:blipFill>
          <a:blip r:embed="rId3"/>
          <a:stretch>
            <a:fillRect/>
          </a:stretch>
        </p:blipFill>
        <p:spPr>
          <a:xfrm>
            <a:off x="7179476" y="2438399"/>
            <a:ext cx="4495627" cy="3099669"/>
          </a:xfrm>
          <a:prstGeom prst="rect">
            <a:avLst/>
          </a:prstGeom>
        </p:spPr>
      </p:pic>
    </p:spTree>
    <p:extLst>
      <p:ext uri="{BB962C8B-B14F-4D97-AF65-F5344CB8AC3E}">
        <p14:creationId xmlns:p14="http://schemas.microsoft.com/office/powerpoint/2010/main" val="2930513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55F6-FE03-B56A-8F8D-AA8F104F9C46}"/>
              </a:ext>
            </a:extLst>
          </p:cNvPr>
          <p:cNvSpPr>
            <a:spLocks noGrp="1"/>
          </p:cNvSpPr>
          <p:nvPr>
            <p:ph type="title"/>
          </p:nvPr>
        </p:nvSpPr>
        <p:spPr>
          <a:xfrm>
            <a:off x="1484311" y="141514"/>
            <a:ext cx="10018713" cy="1382487"/>
          </a:xfrm>
        </p:spPr>
        <p:txBody>
          <a:bodyPr>
            <a:normAutofit/>
          </a:bodyPr>
          <a:lstStyle/>
          <a:p>
            <a:r>
              <a:rPr lang="en-IN" sz="4000" b="1" u="sng" dirty="0">
                <a:effectLst/>
                <a:latin typeface="Times New Roman" panose="02020603050405020304" pitchFamily="18" charset="0"/>
                <a:ea typeface="Calibri" panose="020F0502020204030204" pitchFamily="34" charset="0"/>
              </a:rPr>
              <a:t>Healthcare Care Pathway (UK)</a:t>
            </a:r>
            <a:endParaRPr lang="en-IN" sz="4000" u="sng" dirty="0"/>
          </a:p>
        </p:txBody>
      </p:sp>
      <p:sp>
        <p:nvSpPr>
          <p:cNvPr id="3" name="Content Placeholder 2">
            <a:extLst>
              <a:ext uri="{FF2B5EF4-FFF2-40B4-BE49-F238E27FC236}">
                <a16:creationId xmlns:a16="http://schemas.microsoft.com/office/drawing/2014/main" id="{6B240C66-5289-3B52-2902-53BDF09B75D6}"/>
              </a:ext>
            </a:extLst>
          </p:cNvPr>
          <p:cNvSpPr>
            <a:spLocks noGrp="1"/>
          </p:cNvSpPr>
          <p:nvPr>
            <p:ph sz="half" idx="1"/>
          </p:nvPr>
        </p:nvSpPr>
        <p:spPr>
          <a:xfrm>
            <a:off x="1484310" y="1930400"/>
            <a:ext cx="5667603" cy="4110961"/>
          </a:xfrm>
        </p:spPr>
        <p:txBody>
          <a:bodyPr>
            <a:normAutofit/>
          </a:bodyPr>
          <a:lstStyle/>
          <a:p>
            <a:pPr marL="342900" lvl="0" indent="-342900" algn="just">
              <a:lnSpc>
                <a:spcPct val="107000"/>
              </a:lnSpc>
              <a:buFont typeface="Symbol" panose="05050102010706020507" pitchFamily="18" charset="2"/>
              <a:buChar char=""/>
            </a:pPr>
            <a:r>
              <a:rPr lang="en-IN" sz="2400" kern="100" dirty="0">
                <a:effectLst/>
                <a:latin typeface="Times New Roman" panose="02020603050405020304" pitchFamily="18" charset="0"/>
                <a:ea typeface="Calibri" panose="020F0502020204030204" pitchFamily="34" charset="0"/>
              </a:rPr>
              <a:t>Patients usually first consult primary healthcare providers (NHS, 2022).</a:t>
            </a:r>
          </a:p>
          <a:p>
            <a:pPr marL="342900" lvl="0" indent="-342900" algn="just">
              <a:lnSpc>
                <a:spcPct val="107000"/>
              </a:lnSpc>
              <a:buFont typeface="Symbol" panose="05050102010706020507" pitchFamily="18" charset="2"/>
              <a:buChar char=""/>
            </a:pPr>
            <a:r>
              <a:rPr lang="en-IN" sz="2400" kern="100" dirty="0">
                <a:effectLst/>
                <a:latin typeface="Times New Roman" panose="02020603050405020304" pitchFamily="18" charset="0"/>
                <a:ea typeface="Calibri" panose="020F0502020204030204" pitchFamily="34" charset="0"/>
              </a:rPr>
              <a:t>GPs refer suspected OSA cases to sleep specialists (NICE, 2021).</a:t>
            </a:r>
          </a:p>
          <a:p>
            <a:pPr marL="342900" lvl="0" indent="-342900" algn="just">
              <a:lnSpc>
                <a:spcPct val="107000"/>
              </a:lnSpc>
              <a:buFont typeface="Symbol" panose="05050102010706020507" pitchFamily="18" charset="2"/>
              <a:buChar char=""/>
            </a:pPr>
            <a:r>
              <a:rPr lang="en-IN" sz="2400" kern="100" dirty="0">
                <a:effectLst/>
                <a:latin typeface="Times New Roman" panose="02020603050405020304" pitchFamily="18" charset="0"/>
                <a:ea typeface="Calibri" panose="020F0502020204030204" pitchFamily="34" charset="0"/>
              </a:rPr>
              <a:t>Sleep clinics conduct diagnostic sleep studies (Ali et al., 2025).</a:t>
            </a:r>
          </a:p>
          <a:p>
            <a:pPr marL="342900" lvl="0" indent="-342900" algn="just">
              <a:lnSpc>
                <a:spcPct val="107000"/>
              </a:lnSpc>
              <a:spcAft>
                <a:spcPts val="800"/>
              </a:spcAft>
              <a:buFont typeface="Symbol" panose="05050102010706020507" pitchFamily="18" charset="2"/>
              <a:buChar char=""/>
            </a:pPr>
            <a:r>
              <a:rPr lang="en-IN" sz="2400" kern="100" dirty="0">
                <a:effectLst/>
                <a:latin typeface="Times New Roman" panose="02020603050405020304" pitchFamily="18" charset="0"/>
                <a:ea typeface="Calibri" panose="020F0502020204030204" pitchFamily="34" charset="0"/>
              </a:rPr>
              <a:t>Multidisciplinary teams manage long-term treatment (NHS England, 2023).</a:t>
            </a:r>
          </a:p>
          <a:p>
            <a:endParaRPr lang="en-IN" dirty="0"/>
          </a:p>
        </p:txBody>
      </p:sp>
      <p:pic>
        <p:nvPicPr>
          <p:cNvPr id="5" name="Content Placeholder 4">
            <a:extLst>
              <a:ext uri="{FF2B5EF4-FFF2-40B4-BE49-F238E27FC236}">
                <a16:creationId xmlns:a16="http://schemas.microsoft.com/office/drawing/2014/main" id="{B5E57A7D-17CF-37DB-CF8A-98661ED89300}"/>
              </a:ext>
            </a:extLst>
          </p:cNvPr>
          <p:cNvPicPr>
            <a:picLocks noGrp="1" noChangeAspect="1"/>
          </p:cNvPicPr>
          <p:nvPr>
            <p:ph sz="half" idx="2"/>
          </p:nvPr>
        </p:nvPicPr>
        <p:blipFill>
          <a:blip r:embed="rId3"/>
          <a:stretch>
            <a:fillRect/>
          </a:stretch>
        </p:blipFill>
        <p:spPr>
          <a:xfrm>
            <a:off x="7622279" y="1930400"/>
            <a:ext cx="4184650" cy="3077757"/>
          </a:xfrm>
          <a:prstGeom prst="rect">
            <a:avLst/>
          </a:prstGeom>
        </p:spPr>
      </p:pic>
    </p:spTree>
    <p:extLst>
      <p:ext uri="{BB962C8B-B14F-4D97-AF65-F5344CB8AC3E}">
        <p14:creationId xmlns:p14="http://schemas.microsoft.com/office/powerpoint/2010/main" val="656324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221A7-2E09-97D7-00B4-749B2E3174CD}"/>
              </a:ext>
            </a:extLst>
          </p:cNvPr>
          <p:cNvSpPr>
            <a:spLocks noGrp="1"/>
          </p:cNvSpPr>
          <p:nvPr>
            <p:ph type="title"/>
          </p:nvPr>
        </p:nvSpPr>
        <p:spPr>
          <a:xfrm>
            <a:off x="1484311" y="185058"/>
            <a:ext cx="10018713" cy="1326616"/>
          </a:xfrm>
        </p:spPr>
        <p:txBody>
          <a:bodyPr>
            <a:normAutofit/>
          </a:bodyPr>
          <a:lstStyle/>
          <a:p>
            <a:r>
              <a:rPr lang="en-IN" sz="4000" b="1" u="sng" dirty="0">
                <a:effectLst/>
                <a:latin typeface="Times New Roman" panose="02020603050405020304" pitchFamily="18" charset="0"/>
                <a:ea typeface="Calibri" panose="020F0502020204030204" pitchFamily="34" charset="0"/>
              </a:rPr>
              <a:t>Management and Treatment</a:t>
            </a:r>
            <a:endParaRPr lang="en-IN" sz="4000" u="sng" dirty="0"/>
          </a:p>
        </p:txBody>
      </p:sp>
      <p:sp>
        <p:nvSpPr>
          <p:cNvPr id="3" name="Content Placeholder 2">
            <a:extLst>
              <a:ext uri="{FF2B5EF4-FFF2-40B4-BE49-F238E27FC236}">
                <a16:creationId xmlns:a16="http://schemas.microsoft.com/office/drawing/2014/main" id="{C581B7F2-7B36-300A-594C-FDDAB2DFCB11}"/>
              </a:ext>
            </a:extLst>
          </p:cNvPr>
          <p:cNvSpPr>
            <a:spLocks noGrp="1"/>
          </p:cNvSpPr>
          <p:nvPr>
            <p:ph sz="half" idx="1"/>
          </p:nvPr>
        </p:nvSpPr>
        <p:spPr>
          <a:xfrm>
            <a:off x="1273628" y="1774371"/>
            <a:ext cx="5802085" cy="4266990"/>
          </a:xfrm>
        </p:spPr>
        <p:txBody>
          <a:bodyPr>
            <a:normAutofit fontScale="32500" lnSpcReduction="20000"/>
          </a:bodyPr>
          <a:lstStyle/>
          <a:p>
            <a:pPr marL="342900" lvl="0" indent="-342900" algn="just">
              <a:lnSpc>
                <a:spcPct val="107000"/>
              </a:lnSpc>
              <a:buFont typeface="Symbol" panose="05050102010706020507" pitchFamily="18" charset="2"/>
              <a:buChar char=""/>
            </a:pPr>
            <a:r>
              <a:rPr lang="en-IN" sz="8000" kern="100" dirty="0">
                <a:effectLst/>
                <a:latin typeface="Times New Roman" panose="02020603050405020304" pitchFamily="18" charset="0"/>
                <a:ea typeface="Calibri" panose="020F0502020204030204" pitchFamily="34" charset="0"/>
              </a:rPr>
              <a:t>Continuous positive airway pressure (CPAP) is primary treatment (Campos-Rodriguez et al., 2016).</a:t>
            </a:r>
          </a:p>
          <a:p>
            <a:pPr marL="342900" lvl="0" indent="-342900" algn="just">
              <a:lnSpc>
                <a:spcPct val="107000"/>
              </a:lnSpc>
              <a:buFont typeface="Symbol" panose="05050102010706020507" pitchFamily="18" charset="2"/>
              <a:buChar char=""/>
            </a:pPr>
            <a:r>
              <a:rPr lang="en-IN" sz="8000" kern="100" dirty="0">
                <a:effectLst/>
                <a:latin typeface="Times New Roman" panose="02020603050405020304" pitchFamily="18" charset="0"/>
                <a:ea typeface="Calibri" panose="020F0502020204030204" pitchFamily="34" charset="0"/>
              </a:rPr>
              <a:t>Weight management improves airway function (Young and Benjamin, 2023).</a:t>
            </a:r>
          </a:p>
          <a:p>
            <a:pPr marL="342900" lvl="0" indent="-342900" algn="just">
              <a:lnSpc>
                <a:spcPct val="107000"/>
              </a:lnSpc>
              <a:buFont typeface="Symbol" panose="05050102010706020507" pitchFamily="18" charset="2"/>
              <a:buChar char=""/>
            </a:pPr>
            <a:r>
              <a:rPr lang="en-IN" sz="8000" kern="100" dirty="0">
                <a:effectLst/>
                <a:latin typeface="Times New Roman" panose="02020603050405020304" pitchFamily="18" charset="0"/>
                <a:ea typeface="Calibri" panose="020F0502020204030204" pitchFamily="34" charset="0"/>
              </a:rPr>
              <a:t>Dental devices may help maintain airway patency (Gracco, Milano and Di Giosia, 2021).</a:t>
            </a:r>
          </a:p>
          <a:p>
            <a:pPr marL="342900" lvl="0" indent="-342900" algn="just">
              <a:lnSpc>
                <a:spcPct val="107000"/>
              </a:lnSpc>
              <a:spcAft>
                <a:spcPts val="800"/>
              </a:spcAft>
              <a:buFont typeface="Symbol" panose="05050102010706020507" pitchFamily="18" charset="2"/>
              <a:buChar char=""/>
            </a:pPr>
            <a:r>
              <a:rPr lang="en-IN" sz="8000" kern="100" dirty="0">
                <a:effectLst/>
                <a:latin typeface="Times New Roman" panose="02020603050405020304" pitchFamily="18" charset="0"/>
                <a:ea typeface="Calibri" panose="020F0502020204030204" pitchFamily="34" charset="0"/>
              </a:rPr>
              <a:t>Surgical treatments may be considered in severe cases (Kim et al., 2021).</a:t>
            </a:r>
          </a:p>
          <a:p>
            <a:endParaRPr lang="en-IN" dirty="0"/>
          </a:p>
        </p:txBody>
      </p:sp>
      <p:pic>
        <p:nvPicPr>
          <p:cNvPr id="5" name="Content Placeholder 4">
            <a:extLst>
              <a:ext uri="{FF2B5EF4-FFF2-40B4-BE49-F238E27FC236}">
                <a16:creationId xmlns:a16="http://schemas.microsoft.com/office/drawing/2014/main" id="{8326EAF6-6857-EF09-D688-EDA8325647E0}"/>
              </a:ext>
            </a:extLst>
          </p:cNvPr>
          <p:cNvPicPr>
            <a:picLocks noGrp="1" noChangeAspect="1"/>
          </p:cNvPicPr>
          <p:nvPr>
            <p:ph sz="half" idx="2"/>
          </p:nvPr>
        </p:nvPicPr>
        <p:blipFill>
          <a:blip r:embed="rId3"/>
          <a:stretch>
            <a:fillRect/>
          </a:stretch>
        </p:blipFill>
        <p:spPr>
          <a:xfrm>
            <a:off x="7259683" y="2050143"/>
            <a:ext cx="4723069" cy="3307070"/>
          </a:xfrm>
          <a:prstGeom prst="rect">
            <a:avLst/>
          </a:prstGeom>
        </p:spPr>
      </p:pic>
    </p:spTree>
    <p:extLst>
      <p:ext uri="{BB962C8B-B14F-4D97-AF65-F5344CB8AC3E}">
        <p14:creationId xmlns:p14="http://schemas.microsoft.com/office/powerpoint/2010/main" val="2883813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3132D-68A3-8C67-A681-3A55E474864C}"/>
              </a:ext>
            </a:extLst>
          </p:cNvPr>
          <p:cNvSpPr>
            <a:spLocks noGrp="1"/>
          </p:cNvSpPr>
          <p:nvPr>
            <p:ph type="title"/>
          </p:nvPr>
        </p:nvSpPr>
        <p:spPr>
          <a:xfrm>
            <a:off x="1370010" y="0"/>
            <a:ext cx="10018713" cy="1752599"/>
          </a:xfrm>
        </p:spPr>
        <p:txBody>
          <a:bodyPr>
            <a:normAutofit/>
          </a:bodyPr>
          <a:lstStyle/>
          <a:p>
            <a:pPr>
              <a:lnSpc>
                <a:spcPct val="107000"/>
              </a:lnSpc>
              <a:spcAft>
                <a:spcPts val="800"/>
              </a:spcAft>
            </a:pPr>
            <a:r>
              <a:rPr lang="en-IN" sz="4000" b="1" u="sng" kern="100" dirty="0">
                <a:effectLst/>
                <a:latin typeface="Times New Roman" panose="02020603050405020304" pitchFamily="18" charset="0"/>
                <a:ea typeface="Calibri" panose="020F0502020204030204" pitchFamily="34" charset="0"/>
              </a:rPr>
              <a:t>Social and Economic Burden</a:t>
            </a:r>
            <a:endParaRPr lang="en-IN" sz="4000" u="sng" dirty="0"/>
          </a:p>
        </p:txBody>
      </p:sp>
      <p:sp>
        <p:nvSpPr>
          <p:cNvPr id="3" name="Content Placeholder 2">
            <a:extLst>
              <a:ext uri="{FF2B5EF4-FFF2-40B4-BE49-F238E27FC236}">
                <a16:creationId xmlns:a16="http://schemas.microsoft.com/office/drawing/2014/main" id="{3CE4F407-7C33-B7A5-E5E7-2AC61F134A2D}"/>
              </a:ext>
            </a:extLst>
          </p:cNvPr>
          <p:cNvSpPr>
            <a:spLocks noGrp="1"/>
          </p:cNvSpPr>
          <p:nvPr>
            <p:ph sz="half" idx="1"/>
          </p:nvPr>
        </p:nvSpPr>
        <p:spPr>
          <a:xfrm>
            <a:off x="1484312" y="1556657"/>
            <a:ext cx="5580517" cy="4234543"/>
          </a:xfrm>
        </p:spPr>
        <p:txBody>
          <a:bodyPr>
            <a:normAutofit fontScale="47500" lnSpcReduction="20000"/>
          </a:bodyPr>
          <a:lstStyle/>
          <a:p>
            <a:pPr marL="342900" lvl="0" indent="-342900" algn="just">
              <a:lnSpc>
                <a:spcPct val="107000"/>
              </a:lnSpc>
              <a:buFont typeface="Symbol" panose="05050102010706020507" pitchFamily="18" charset="2"/>
              <a:buChar char=""/>
            </a:pPr>
            <a:r>
              <a:rPr lang="en-IN" sz="5100" kern="100" dirty="0">
                <a:effectLst/>
                <a:latin typeface="Times New Roman" panose="02020603050405020304" pitchFamily="18" charset="0"/>
                <a:ea typeface="Calibri" panose="020F0502020204030204" pitchFamily="34" charset="0"/>
              </a:rPr>
              <a:t>OSA significantly affects work productivity (Jennum et al., 2021).</a:t>
            </a:r>
          </a:p>
          <a:p>
            <a:pPr marL="342900" lvl="0" indent="-342900" algn="just">
              <a:lnSpc>
                <a:spcPct val="107000"/>
              </a:lnSpc>
              <a:buFont typeface="Symbol" panose="05050102010706020507" pitchFamily="18" charset="2"/>
              <a:buChar char=""/>
            </a:pPr>
            <a:r>
              <a:rPr lang="en-IN" sz="5100" kern="100" dirty="0">
                <a:effectLst/>
                <a:latin typeface="Times New Roman" panose="02020603050405020304" pitchFamily="18" charset="0"/>
                <a:ea typeface="Calibri" panose="020F0502020204030204" pitchFamily="34" charset="0"/>
              </a:rPr>
              <a:t>Healthcare costs increase due to long-term treatment (Zappalà et al., 2025).</a:t>
            </a:r>
          </a:p>
          <a:p>
            <a:pPr marL="342900" lvl="0" indent="-342900" algn="just">
              <a:lnSpc>
                <a:spcPct val="107000"/>
              </a:lnSpc>
              <a:buFont typeface="Symbol" panose="05050102010706020507" pitchFamily="18" charset="2"/>
              <a:buChar char=""/>
            </a:pPr>
            <a:r>
              <a:rPr lang="en-IN" sz="5100" kern="100" dirty="0">
                <a:effectLst/>
                <a:latin typeface="Times New Roman" panose="02020603050405020304" pitchFamily="18" charset="0"/>
                <a:ea typeface="Calibri" panose="020F0502020204030204" pitchFamily="34" charset="0"/>
              </a:rPr>
              <a:t>Untreated OSA increases cardiovascular risk (Dodds et al., 2020).</a:t>
            </a:r>
          </a:p>
          <a:p>
            <a:pPr marL="342900" lvl="0" indent="-342900" algn="just">
              <a:lnSpc>
                <a:spcPct val="107000"/>
              </a:lnSpc>
              <a:spcAft>
                <a:spcPts val="800"/>
              </a:spcAft>
              <a:buFont typeface="Symbol" panose="05050102010706020507" pitchFamily="18" charset="2"/>
              <a:buChar char=""/>
            </a:pPr>
            <a:r>
              <a:rPr lang="en-IN" sz="5100" kern="100" dirty="0">
                <a:effectLst/>
                <a:latin typeface="Times New Roman" panose="02020603050405020304" pitchFamily="18" charset="0"/>
                <a:ea typeface="Calibri" panose="020F0502020204030204" pitchFamily="34" charset="0"/>
              </a:rPr>
              <a:t>The condition contributes to global disease burden (Iannella et al., 2025).</a:t>
            </a:r>
          </a:p>
          <a:p>
            <a:endParaRPr lang="en-IN" dirty="0"/>
          </a:p>
        </p:txBody>
      </p:sp>
      <p:pic>
        <p:nvPicPr>
          <p:cNvPr id="5" name="Content Placeholder 4">
            <a:extLst>
              <a:ext uri="{FF2B5EF4-FFF2-40B4-BE49-F238E27FC236}">
                <a16:creationId xmlns:a16="http://schemas.microsoft.com/office/drawing/2014/main" id="{9A563802-71CD-F2D3-4FB1-6CFAAAA58E1A}"/>
              </a:ext>
            </a:extLst>
          </p:cNvPr>
          <p:cNvPicPr>
            <a:picLocks noGrp="1" noChangeAspect="1"/>
          </p:cNvPicPr>
          <p:nvPr>
            <p:ph sz="half" idx="2"/>
          </p:nvPr>
        </p:nvPicPr>
        <p:blipFill>
          <a:blip r:embed="rId3"/>
          <a:stretch>
            <a:fillRect/>
          </a:stretch>
        </p:blipFill>
        <p:spPr>
          <a:xfrm>
            <a:off x="7222407" y="2666999"/>
            <a:ext cx="4280617" cy="2889348"/>
          </a:xfrm>
          <a:prstGeom prst="rect">
            <a:avLst/>
          </a:prstGeom>
        </p:spPr>
      </p:pic>
    </p:spTree>
    <p:extLst>
      <p:ext uri="{BB962C8B-B14F-4D97-AF65-F5344CB8AC3E}">
        <p14:creationId xmlns:p14="http://schemas.microsoft.com/office/powerpoint/2010/main" val="38435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D5169-D9C2-87EB-A5D5-F93F01DD91BE}"/>
              </a:ext>
            </a:extLst>
          </p:cNvPr>
          <p:cNvSpPr>
            <a:spLocks noGrp="1"/>
          </p:cNvSpPr>
          <p:nvPr>
            <p:ph type="title"/>
          </p:nvPr>
        </p:nvSpPr>
        <p:spPr>
          <a:xfrm>
            <a:off x="1244825" y="-239486"/>
            <a:ext cx="10018713" cy="2253343"/>
          </a:xfrm>
        </p:spPr>
        <p:txBody>
          <a:bodyPr>
            <a:normAutofit/>
          </a:bodyPr>
          <a:lstStyle/>
          <a:p>
            <a:r>
              <a:rPr lang="en-IN" sz="4000" b="1" u="sng" dirty="0">
                <a:effectLst/>
                <a:latin typeface="Times New Roman" panose="02020603050405020304" pitchFamily="18" charset="0"/>
                <a:ea typeface="Calibri" panose="020F0502020204030204" pitchFamily="34" charset="0"/>
              </a:rPr>
              <a:t>Prevention and Risk Reduction</a:t>
            </a:r>
            <a:endParaRPr lang="en-IN" sz="4000" u="sng" dirty="0"/>
          </a:p>
        </p:txBody>
      </p:sp>
      <p:sp>
        <p:nvSpPr>
          <p:cNvPr id="3" name="Content Placeholder 2">
            <a:extLst>
              <a:ext uri="{FF2B5EF4-FFF2-40B4-BE49-F238E27FC236}">
                <a16:creationId xmlns:a16="http://schemas.microsoft.com/office/drawing/2014/main" id="{C6833B9F-99F8-FBB2-7F72-50D62F3717D2}"/>
              </a:ext>
            </a:extLst>
          </p:cNvPr>
          <p:cNvSpPr>
            <a:spLocks noGrp="1"/>
          </p:cNvSpPr>
          <p:nvPr>
            <p:ph sz="half" idx="1"/>
          </p:nvPr>
        </p:nvSpPr>
        <p:spPr>
          <a:xfrm>
            <a:off x="1484312" y="2013857"/>
            <a:ext cx="4895055" cy="3777343"/>
          </a:xfrm>
        </p:spPr>
        <p:txBody>
          <a:bodyPr>
            <a:normAutofit fontScale="25000" lnSpcReduction="20000"/>
          </a:bodyPr>
          <a:lstStyle/>
          <a:p>
            <a:pPr marL="342900" lvl="0" indent="-342900" algn="just">
              <a:lnSpc>
                <a:spcPct val="107000"/>
              </a:lnSpc>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Weight management reduces OSA risk (Young and Benjamin, 2023).</a:t>
            </a:r>
          </a:p>
          <a:p>
            <a:pPr marL="342900" lvl="0" indent="-342900" algn="just">
              <a:lnSpc>
                <a:spcPct val="107000"/>
              </a:lnSpc>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Reducing alcohol intake improves airway stability (Bikov and Dragonieri, 2020).</a:t>
            </a:r>
          </a:p>
          <a:p>
            <a:pPr marL="342900" lvl="0" indent="-342900" algn="just">
              <a:lnSpc>
                <a:spcPct val="107000"/>
              </a:lnSpc>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Healthy sleep habits reduce sleep disturbances (Chambers et al., 2022).</a:t>
            </a:r>
          </a:p>
          <a:p>
            <a:pPr marL="342900" lvl="0" indent="-342900" algn="just">
              <a:lnSpc>
                <a:spcPct val="107000"/>
              </a:lnSpc>
              <a:spcAft>
                <a:spcPts val="800"/>
              </a:spcAft>
              <a:buFont typeface="Symbol" panose="05050102010706020507" pitchFamily="18" charset="2"/>
              <a:buChar char=""/>
            </a:pPr>
            <a:r>
              <a:rPr lang="en-IN" sz="9600" kern="100" dirty="0">
                <a:effectLst/>
                <a:latin typeface="Times New Roman" panose="02020603050405020304" pitchFamily="18" charset="0"/>
                <a:ea typeface="Calibri" panose="020F0502020204030204" pitchFamily="34" charset="0"/>
              </a:rPr>
              <a:t>Early screening helps identify high-risk individuals (Ali et al., 2025).</a:t>
            </a:r>
          </a:p>
          <a:p>
            <a:endParaRPr lang="en-IN" dirty="0"/>
          </a:p>
        </p:txBody>
      </p:sp>
      <p:pic>
        <p:nvPicPr>
          <p:cNvPr id="5" name="Content Placeholder 4">
            <a:extLst>
              <a:ext uri="{FF2B5EF4-FFF2-40B4-BE49-F238E27FC236}">
                <a16:creationId xmlns:a16="http://schemas.microsoft.com/office/drawing/2014/main" id="{E246E5BF-2565-9120-70E6-1DE6F99BC63C}"/>
              </a:ext>
            </a:extLst>
          </p:cNvPr>
          <p:cNvPicPr>
            <a:picLocks noGrp="1" noChangeAspect="1"/>
          </p:cNvPicPr>
          <p:nvPr>
            <p:ph sz="half" idx="2"/>
          </p:nvPr>
        </p:nvPicPr>
        <p:blipFill>
          <a:blip r:embed="rId3"/>
          <a:stretch>
            <a:fillRect/>
          </a:stretch>
        </p:blipFill>
        <p:spPr>
          <a:xfrm>
            <a:off x="7200560" y="2143655"/>
            <a:ext cx="4520936" cy="3647545"/>
          </a:xfrm>
          <a:prstGeom prst="rect">
            <a:avLst/>
          </a:prstGeom>
        </p:spPr>
      </p:pic>
    </p:spTree>
    <p:extLst>
      <p:ext uri="{BB962C8B-B14F-4D97-AF65-F5344CB8AC3E}">
        <p14:creationId xmlns:p14="http://schemas.microsoft.com/office/powerpoint/2010/main" val="578549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8BE2A-0B61-066D-3847-0C52F68165E9}"/>
              </a:ext>
            </a:extLst>
          </p:cNvPr>
          <p:cNvSpPr>
            <a:spLocks noGrp="1"/>
          </p:cNvSpPr>
          <p:nvPr>
            <p:ph type="title"/>
          </p:nvPr>
        </p:nvSpPr>
        <p:spPr>
          <a:xfrm>
            <a:off x="1484311" y="87086"/>
            <a:ext cx="10018713" cy="1534885"/>
          </a:xfrm>
        </p:spPr>
        <p:txBody>
          <a:bodyPr>
            <a:normAutofit/>
          </a:bodyPr>
          <a:lstStyle/>
          <a:p>
            <a:r>
              <a:rPr lang="en-IN" sz="4000" b="1" u="sng" dirty="0">
                <a:effectLst/>
                <a:latin typeface="Times New Roman" panose="02020603050405020304" pitchFamily="18" charset="0"/>
                <a:ea typeface="Calibri" panose="020F0502020204030204" pitchFamily="34" charset="0"/>
              </a:rPr>
              <a:t>Co-Production Model</a:t>
            </a:r>
            <a:endParaRPr lang="en-IN" sz="4000" u="sng" dirty="0"/>
          </a:p>
        </p:txBody>
      </p:sp>
      <p:sp>
        <p:nvSpPr>
          <p:cNvPr id="3" name="Content Placeholder 2">
            <a:extLst>
              <a:ext uri="{FF2B5EF4-FFF2-40B4-BE49-F238E27FC236}">
                <a16:creationId xmlns:a16="http://schemas.microsoft.com/office/drawing/2014/main" id="{BCFC3F13-F8F7-57FE-83EB-120E9ED949EB}"/>
              </a:ext>
            </a:extLst>
          </p:cNvPr>
          <p:cNvSpPr>
            <a:spLocks noGrp="1"/>
          </p:cNvSpPr>
          <p:nvPr>
            <p:ph sz="half" idx="1"/>
          </p:nvPr>
        </p:nvSpPr>
        <p:spPr>
          <a:xfrm>
            <a:off x="1295400" y="1742173"/>
            <a:ext cx="5568497" cy="4299188"/>
          </a:xfrm>
        </p:spPr>
        <p:txBody>
          <a:bodyPr>
            <a:normAutofit fontScale="85000" lnSpcReduction="1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Co-production encourages collaboration between patients and clinicians (Baptista, Saldaña and Amado, 2023).</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actively participate in treatment decisions (Kim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Shared decision-making improves CPAP adherence (Oliver et al., 2024).</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Collaborative care improves long-term outcomes (NHS England, 2023).</a:t>
            </a:r>
          </a:p>
          <a:p>
            <a:endParaRPr lang="en-IN" dirty="0"/>
          </a:p>
        </p:txBody>
      </p:sp>
      <p:pic>
        <p:nvPicPr>
          <p:cNvPr id="5" name="Content Placeholder 4">
            <a:extLst>
              <a:ext uri="{FF2B5EF4-FFF2-40B4-BE49-F238E27FC236}">
                <a16:creationId xmlns:a16="http://schemas.microsoft.com/office/drawing/2014/main" id="{FFBAB47C-8555-8F04-24FA-20A48D78C04C}"/>
              </a:ext>
            </a:extLst>
          </p:cNvPr>
          <p:cNvPicPr>
            <a:picLocks noGrp="1" noChangeAspect="1"/>
          </p:cNvPicPr>
          <p:nvPr>
            <p:ph sz="half" idx="2"/>
          </p:nvPr>
        </p:nvPicPr>
        <p:blipFill>
          <a:blip r:embed="rId3"/>
          <a:stretch>
            <a:fillRect/>
          </a:stretch>
        </p:blipFill>
        <p:spPr>
          <a:xfrm>
            <a:off x="7119257" y="1844903"/>
            <a:ext cx="4713515" cy="3385077"/>
          </a:xfrm>
          <a:prstGeom prst="rect">
            <a:avLst/>
          </a:prstGeom>
        </p:spPr>
      </p:pic>
    </p:spTree>
    <p:extLst>
      <p:ext uri="{BB962C8B-B14F-4D97-AF65-F5344CB8AC3E}">
        <p14:creationId xmlns:p14="http://schemas.microsoft.com/office/powerpoint/2010/main" val="2496872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00E84-99A5-4836-52F4-A9BC3F33EB4C}"/>
              </a:ext>
            </a:extLst>
          </p:cNvPr>
          <p:cNvSpPr>
            <a:spLocks noGrp="1"/>
          </p:cNvSpPr>
          <p:nvPr>
            <p:ph type="title"/>
          </p:nvPr>
        </p:nvSpPr>
        <p:spPr>
          <a:xfrm>
            <a:off x="1516969" y="315686"/>
            <a:ext cx="10018713" cy="838200"/>
          </a:xfrm>
        </p:spPr>
        <p:txBody>
          <a:bodyPr>
            <a:normAutofit/>
          </a:bodyPr>
          <a:lstStyle/>
          <a:p>
            <a:r>
              <a:rPr lang="en-IN" sz="4000" b="1" u="sng" dirty="0">
                <a:effectLst/>
                <a:latin typeface="Times New Roman" panose="02020603050405020304" pitchFamily="18" charset="0"/>
                <a:ea typeface="Calibri" panose="020F0502020204030204" pitchFamily="34" charset="0"/>
              </a:rPr>
              <a:t>Person-Centred Care and Support</a:t>
            </a:r>
            <a:endParaRPr lang="en-IN" sz="4000" u="sng" dirty="0"/>
          </a:p>
        </p:txBody>
      </p:sp>
      <p:sp>
        <p:nvSpPr>
          <p:cNvPr id="3" name="Content Placeholder 2">
            <a:extLst>
              <a:ext uri="{FF2B5EF4-FFF2-40B4-BE49-F238E27FC236}">
                <a16:creationId xmlns:a16="http://schemas.microsoft.com/office/drawing/2014/main" id="{E107AC56-857B-F706-93D8-5451DE647B30}"/>
              </a:ext>
            </a:extLst>
          </p:cNvPr>
          <p:cNvSpPr>
            <a:spLocks noGrp="1"/>
          </p:cNvSpPr>
          <p:nvPr>
            <p:ph sz="half" idx="1"/>
          </p:nvPr>
        </p:nvSpPr>
        <p:spPr>
          <a:xfrm>
            <a:off x="1516968" y="1751798"/>
            <a:ext cx="6037717" cy="4289563"/>
          </a:xfrm>
        </p:spPr>
        <p:txBody>
          <a:bodyPr>
            <a:normAutofit fontScale="92500" lnSpcReduction="10000"/>
          </a:bodyPr>
          <a:lstStyle/>
          <a:p>
            <a:pPr marL="342900" lvl="0" indent="-342900" algn="just">
              <a:lnSpc>
                <a:spcPct val="107000"/>
              </a:lnSpc>
              <a:buFont typeface="Symbol" panose="05050102010706020507" pitchFamily="18" charset="2"/>
              <a:buChar char=""/>
            </a:pPr>
            <a:r>
              <a:rPr lang="en-IN" sz="2600" kern="100" dirty="0">
                <a:effectLst/>
                <a:latin typeface="Times New Roman" panose="02020603050405020304" pitchFamily="18" charset="0"/>
                <a:ea typeface="Calibri" panose="020F0502020204030204" pitchFamily="34" charset="0"/>
              </a:rPr>
              <a:t>Person-centred care focuses on individual patient needs (NICE, 2021).</a:t>
            </a:r>
          </a:p>
          <a:p>
            <a:pPr marL="342900" lvl="0" indent="-342900" algn="just">
              <a:lnSpc>
                <a:spcPct val="107000"/>
              </a:lnSpc>
              <a:buFont typeface="Symbol" panose="05050102010706020507" pitchFamily="18" charset="2"/>
              <a:buChar char=""/>
            </a:pPr>
            <a:r>
              <a:rPr lang="en-IN" sz="2600" kern="100" dirty="0">
                <a:effectLst/>
                <a:latin typeface="Times New Roman" panose="02020603050405020304" pitchFamily="18" charset="0"/>
                <a:ea typeface="Calibri" panose="020F0502020204030204" pitchFamily="34" charset="0"/>
              </a:rPr>
              <a:t>Education improves patient understanding of OSA management (Sleep Apnoea Trust, 2022).</a:t>
            </a:r>
          </a:p>
          <a:p>
            <a:pPr marL="342900" lvl="0" indent="-342900" algn="just">
              <a:lnSpc>
                <a:spcPct val="107000"/>
              </a:lnSpc>
              <a:buFont typeface="Symbol" panose="05050102010706020507" pitchFamily="18" charset="2"/>
              <a:buChar char=""/>
            </a:pPr>
            <a:r>
              <a:rPr lang="en-IN" sz="2600" kern="100" dirty="0">
                <a:effectLst/>
                <a:latin typeface="Times New Roman" panose="02020603050405020304" pitchFamily="18" charset="0"/>
                <a:ea typeface="Calibri" panose="020F0502020204030204" pitchFamily="34" charset="0"/>
              </a:rPr>
              <a:t>Support groups provide psychological and social support (Remedy BNSSG Integrated Care Board, 2025).</a:t>
            </a:r>
          </a:p>
          <a:p>
            <a:pPr marL="342900" lvl="0" indent="-342900" algn="just">
              <a:lnSpc>
                <a:spcPct val="107000"/>
              </a:lnSpc>
              <a:spcAft>
                <a:spcPts val="800"/>
              </a:spcAft>
              <a:buFont typeface="Symbol" panose="05050102010706020507" pitchFamily="18" charset="2"/>
              <a:buChar char=""/>
            </a:pPr>
            <a:r>
              <a:rPr lang="en-IN" sz="2600" kern="100" dirty="0">
                <a:effectLst/>
                <a:latin typeface="Times New Roman" panose="02020603050405020304" pitchFamily="18" charset="0"/>
                <a:ea typeface="Calibri" panose="020F0502020204030204" pitchFamily="34" charset="0"/>
              </a:rPr>
              <a:t>Integrated care improves quality of life for patients (Jennum et al., 2021).</a:t>
            </a:r>
          </a:p>
          <a:p>
            <a:endParaRPr lang="en-IN" dirty="0"/>
          </a:p>
        </p:txBody>
      </p:sp>
      <p:pic>
        <p:nvPicPr>
          <p:cNvPr id="5" name="Content Placeholder 4">
            <a:extLst>
              <a:ext uri="{FF2B5EF4-FFF2-40B4-BE49-F238E27FC236}">
                <a16:creationId xmlns:a16="http://schemas.microsoft.com/office/drawing/2014/main" id="{B8342030-DBB0-E051-3411-7773B3041F6D}"/>
              </a:ext>
            </a:extLst>
          </p:cNvPr>
          <p:cNvPicPr>
            <a:picLocks noGrp="1" noChangeAspect="1"/>
          </p:cNvPicPr>
          <p:nvPr>
            <p:ph sz="half" idx="2"/>
          </p:nvPr>
        </p:nvPicPr>
        <p:blipFill>
          <a:blip r:embed="rId3"/>
          <a:stretch>
            <a:fillRect/>
          </a:stretch>
        </p:blipFill>
        <p:spPr>
          <a:xfrm>
            <a:off x="7799614" y="2030924"/>
            <a:ext cx="3520903" cy="3520903"/>
          </a:xfrm>
          <a:prstGeom prst="rect">
            <a:avLst/>
          </a:prstGeom>
        </p:spPr>
      </p:pic>
    </p:spTree>
    <p:extLst>
      <p:ext uri="{BB962C8B-B14F-4D97-AF65-F5344CB8AC3E}">
        <p14:creationId xmlns:p14="http://schemas.microsoft.com/office/powerpoint/2010/main" val="3882397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56959E0-903B-0270-8412-0CDE7650D405}"/>
              </a:ext>
            </a:extLst>
          </p:cNvPr>
          <p:cNvSpPr>
            <a:spLocks noGrp="1"/>
          </p:cNvSpPr>
          <p:nvPr>
            <p:ph type="title"/>
          </p:nvPr>
        </p:nvSpPr>
        <p:spPr>
          <a:xfrm>
            <a:off x="1458686" y="87085"/>
            <a:ext cx="10809515" cy="7108370"/>
          </a:xfrm>
        </p:spPr>
        <p:txBody>
          <a:bodyPr>
            <a:noAutofit/>
          </a:bodyPr>
          <a:lstStyle/>
          <a:p>
            <a:pPr marL="0" indent="0" algn="l">
              <a:lnSpc>
                <a:spcPct val="120000"/>
              </a:lnSpc>
              <a:spcBef>
                <a:spcPts val="0"/>
              </a:spcBef>
            </a:pPr>
            <a:r>
              <a:rPr lang="en-IN" sz="700" dirty="0">
                <a:latin typeface="Times New Roman" panose="02020603050405020304" pitchFamily="18" charset="0"/>
                <a:cs typeface="Times New Roman" panose="02020603050405020304" pitchFamily="18" charset="0"/>
              </a:rPr>
              <a:t>Ali, A., Deger, M., Ghildiyal, A., Alpert, N., Hosnijeh, F.S. and Boult, S., Incidence., 2025. ‘Incidence, Characteristics, and Management Pathways of OSA in England: A 10-Year Retrospective Cohort Study’, CHEST Pulmonary. https://doi.org/10.1016/j.chpulm.2025.100221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Baptista, P.M., Saldaña, R.L. and Amado, S. eds., 2023. Obstructive Sleep Apnea: A Multidisciplinary Approach. Springer Nature.</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Bikov, A. and Dragonieri, S. eds., 2020. Obstructive Sleep Apnea: Epidemiology, Pathomechanism and Treatment. MDPI.</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Campos-Rodriguez, F., Martinez-Alonso, M., Sanchez-de-la-Torre, M., Barbe, F. and Spanish Sleep Network, 2016. Long-term adherence to continuous positive airway pressure therapy in non-sleepy sleep apnea patients. Sleep medicine, 17, pp.1-6. https://www.sciencedirect.com/science/article/pii/S1389945715020018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Carter, A. and Davenport-Jones, L., 2024. Obstructive sleep apnoea/hypopnoea syndrome: a feasibility study to review NICE guidelines. British Dental Journal, pp.1-5. https://www.nature.com/articles/s41415-024-7470-0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Chambers, T., Ruparelia, P., Ellis, G., Bishop, T., Gooneratne, M. and Singh, N., 2022. Obstructive sleep apnoea and perioperative medicine: a growing concern. British Journal of Hospital Medicine, 83(9), pp.1-9. https://www.magonlinelibrary.com/doi/pdf/10.12968/hmed.2022.0297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Chang, J.L., Goldberg, A.N., Alt, J.A., Mohammed, A., Ashbrook, L., Auckley, D., Ayappa, I., Bakhtiar, H., Barrera, J.E., Bartley, B.L. and Billings, M.E., 2023, July. International consensus statement on obstructive sleep apnea. In International forum of allergy &amp; rhinology (Vol. 13, No. 7, pp. 1061-1482). https://pmc.ncbi.nlm.nih.gov/articles/PMC10359192/pdf/nihms-1836086.pdf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Dodds, S., Williams, L.J., Roguski, A., Vennelle, M., Douglas, N.J., Kotoulas, S.C. and Riha, R.L., 2020. Mortality and morbidity in obstructive sleep apnoea–hypopnoea syndrome: Results from a 30-year prospective cohort study. ERJ Open Research, 6(3). https://publications.ersnet.org/content/erjor/6/3/00057-2020?cpetoc=&amp;utm_source=TrendMD&amp;utm_medium=cpc&amp;utm_campaign=ERJ_Open_Res_TrendMD_1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Gracco, A.L., Milano, F. and Di Giosia, M., 2021, February. Dental management of Obstructive Sleep Apnea (OSA): A practical manual. Edra.</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Iannella, G., Pace, A., Bellizzi, M.G., Magliulo, G., Greco, A., De Virgilio, A., Croce, E., Gioacchini, F.M., Re, M., Costantino, A. and Casale, M., 2025. The global burden of obstructive sleep apnea. Diagnostics, 15(9), p.1088. https://www.mdpi.com/2075-4418/15/9/1088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Jennum, P., Castro, J.C., Mettam, S., Kharkevitch, T. and Cambron-Mellott, M.J., 2021. Socioeconomic and humanistic burden of illness of excessive daytime sleepiness severity associated with obstructive sleep apnoea in the European Union 5. Sleep Medicine, 84, pp.46-55. https://www.sciencedirect.com/science/article/pii/S1389945721002860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Kim, K.B., Movahed, R., Malhotra, R.K. and Stanley, J.J. eds., 2021. Management of obstructive sleep apnea: an evidence-based, multidisciplinary textbook. Springer Nature.</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Kinoshita, R., Quint, J.K., Kallis, C. and Polkey, M.I., 2024. Estimated prevalence of obstructive sleep apnea by occupation and industry in England: a descriptive study. Sleep Advances, 5(1), p.zpae069. https://academic.oup.com/sleepadvances/article-pdf/5/1/zpae069/59598158/zpae069.pdf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Kirsh, L., Cox, R., Mongue-Din, H. and Lawrence, R., 2023. The prevalence of obstructive sleep apnoea risk factors in individuals with cognitive impairment: south London cross-sectional study. BJPsych Bulletin, 47(4), pp.203-207. https://www.cambridge.org/core/services/aop-cambridge-core/content/view/4BB785D6B35A7EE97108D4A81434F6DB/S2056469422000389a.pdf/the-prevalence-of-obstructive-sleep-apnoea-risk-factors-in-individuals-with-cognitive-impairment-south-london-cross-sectional-study.pdf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Lechat, B., Manners, J., Pinilla, L., Reynolds, A.C., Scott, H., Vena, D., Bailly, S., Fitton, J., Toson, B., Kaambwa, B. and Adams, R.J., 2025. Global warming may increase the burden of obstructive sleep apnea. Nature Communications, 16(1), p.5100. https://www.nature.com/articles/s41467-025-60218-1.pdf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Lyons, M.M., Bhatt, N.Y., Pack, A.I. and Magalang, U.J., 2020. Global burden of sleep‐disordered breathing and its implications. Respirology, 25(7), pp.690-702. https://onlinelibrary.wiley.com/doi/pdf/10.1111/resp.13838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National Health Service (NHS), 2022. Sleep apnoea, Available at: https://www.nhs.uk/conditions/sleep-apnoea/ (Accessed: 25 February 2026).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National Institute for Health and Care Excellence (NICE), 2021. Obstructive sleep apnoea/hypopnoea syndrome and obesity hypoventilation syndrome in over 16s, Available at: https://www.nice.org.uk/guidance/ng202 (Accessed: 25 February 2026).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National Institute for Health and Care Excellence (NICE), 2024. Home-testing devices for diagnosing obstructive sleep apnoea hypopnoea syndrome, Available at: https://www.nice.org.uk/guidance/dg62 (Accessed: 25 February 2026).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NHS England, 2023. Healthcare professionals guide to obstructive sleep apnoea (OSA) amongst people with a learning disability and autistic people’, Available at: https://www.england.nhs.uk/long-read/healthcare-professionals-guide-to-obstructive-sleep-apnoea-osa-amongst-people-with-a-learning-disability-and-autistic-people/ (Accessed: 25 February 2026).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Niu, Y., Sun, S., Wang, Y., Chen, L., Shao, Y. and Zhang, X., 2025. Spatiotemporal trends in the prevalence of obstructive sleep Apnoea across China: a multilevel Meta-analysis incorporating geographic and demographic stratification (2000-2024). Nature and Science of Sleep, pp.879-903. https://www.tandfonline.com/doi/pdf/10.2147/NSS.S525547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Oliver, C., Li, H., Biswas, B., Woodstoke, D., Blackman, J., Butters, A., Drew, C., Gabb, V., Harding, S., Hoyos, C.M. and Kendrick, A., 2024. A systematic review on adherence to continuous positive airway pressure (CPAP) treatment for obstructive sleep apnoea (OSA) in individuals with mild cognitive impairment and Alzheimer's disease dementia. Sleep Medicine Reviews, 73, p.101869. https://www.sciencedirect.com/science/article/pii/S1087079223001259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Phyu, S.L., Ercan, S., Harriss, E. and Turnbull, C., 2024. Nocturnal oxygen therapy in obstructive sleep apnoea: a systematic review and meta-analysis. European Respiratory Review, 33(171). https://publications.ersnet.org/content/errev/33/171/230173.full.pdf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Pinilla, L., Fitton, J., Lovato, N., Toson, B., Escourrou, P., Eckert, D.J. and Lechat, B., 2025. Rising prevalence of obstructive sleep apnoea during night-time heatwaves across Europe. European Respiratory Journal, 66(5). https://publications.ersnet.org/content/erj/66/5/2501631.full.pdf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Remedy BNSSG Integrated Care Board, 2025. Obstructive Sleep Apnoea (OSA), Available at: https://remedy.bnssg.icb.nhs.uk/adults/sleep-medicine/obstructive-sleep-apnoea-osa/ (Accessed: 25 February 2026).</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Sleep Apnoea Trust, 2022. Research in Obstructive Sleep Apnoea (OSA), Available at: https://sleep-apnoea-trust.org/research/ (Accessed: 25 February 2026).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Strongman, H., Sykorova, M., Yu, Y.T.N., Belot, A., Mistry, H., Nolte, E., Eriksson, S.H., Miller, M.A., Bhaskaran, K., Smith, I.E. and Warren-Gash, C., 2026. Incidence and prevalence of obstructive sleep apnoea and narcolepsy in the UK: a population-based descriptive study. Thorax. https://thorax.bmj.com/content/thoraxjnl/early/2026/02/05/thorax-2025-223863.full.pdf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Wang, J., Subramanian, A., Cockburn, N., Xiao, J., Nirantharakumar, K. and Haroon, S., 2025. Obstructive sleep apnoea syndrome and future risk of dementia among individuals managed in UK general practice. thorax, 80(3), pp.167-174. https://research.birmingham.ac.uk/files/254719236/WangJ2024Obstructive_AAM.pdf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Young, R. and Benjamin, A., 2023. The assessment and management of obstructive sleep apnoea–hypopnoea syndrome and obesity hypoventilation syndrome in obesity. Clinical Medicine, 23(4), pp.372-379. https://www.sciencedirect.com/science/article/pii/S1470211824045858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Zappalà, P., Lentini, M., Ronsivalle, S., Lavalle, S., La Via, L. and Maniaci, A., 2025, August. The global socioeconomic burden of obstructive sleep apnea: A comprehensive review. In Healthcare (Vol. 13, No. 17, p. 2115). MDPI. https://www.mdpi.com/2227-9032/13/17/2115 </a:t>
            </a:r>
            <a:br>
              <a:rPr lang="en-IN" sz="700" dirty="0">
                <a:latin typeface="Times New Roman" panose="02020603050405020304" pitchFamily="18" charset="0"/>
                <a:cs typeface="Times New Roman" panose="02020603050405020304" pitchFamily="18" charset="0"/>
              </a:rPr>
            </a:br>
            <a:br>
              <a:rPr lang="en-IN" sz="700" dirty="0">
                <a:latin typeface="Times New Roman" panose="02020603050405020304" pitchFamily="18" charset="0"/>
                <a:cs typeface="Times New Roman" panose="02020603050405020304" pitchFamily="18" charset="0"/>
              </a:rPr>
            </a:br>
            <a:endParaRPr lang="en-IN" sz="700" dirty="0"/>
          </a:p>
        </p:txBody>
      </p:sp>
      <p:sp>
        <p:nvSpPr>
          <p:cNvPr id="10" name="Title 1">
            <a:extLst>
              <a:ext uri="{FF2B5EF4-FFF2-40B4-BE49-F238E27FC236}">
                <a16:creationId xmlns:a16="http://schemas.microsoft.com/office/drawing/2014/main" id="{7417342E-B169-9C90-402D-A857CBA9A0A2}"/>
              </a:ext>
            </a:extLst>
          </p:cNvPr>
          <p:cNvSpPr txBox="1">
            <a:spLocks/>
          </p:cNvSpPr>
          <p:nvPr/>
        </p:nvSpPr>
        <p:spPr>
          <a:xfrm>
            <a:off x="896482" y="-217714"/>
            <a:ext cx="10018713" cy="1262742"/>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07000"/>
              </a:lnSpc>
              <a:spcAft>
                <a:spcPts val="800"/>
              </a:spcAft>
            </a:pPr>
            <a:r>
              <a:rPr lang="en-IN" b="1" u="sng" kern="100" dirty="0">
                <a:latin typeface="Times New Roman" panose="02020603050405020304" pitchFamily="18" charset="0"/>
                <a:ea typeface="Calibri" panose="020F0502020204030204" pitchFamily="34" charset="0"/>
              </a:rPr>
              <a:t>References </a:t>
            </a:r>
            <a:endParaRPr lang="en-IN" u="sng" dirty="0"/>
          </a:p>
        </p:txBody>
      </p:sp>
    </p:spTree>
    <p:extLst>
      <p:ext uri="{BB962C8B-B14F-4D97-AF65-F5344CB8AC3E}">
        <p14:creationId xmlns:p14="http://schemas.microsoft.com/office/powerpoint/2010/main" val="2716745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231</TotalTime>
  <Words>3429</Words>
  <Application>Microsoft Office PowerPoint</Application>
  <PresentationFormat>Widescreen</PresentationFormat>
  <Paragraphs>93</Paragraphs>
  <Slides>16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Corbel</vt:lpstr>
      <vt:lpstr>Symbol</vt:lpstr>
      <vt:lpstr>Times New Roman</vt:lpstr>
      <vt:lpstr>Parallax</vt:lpstr>
      <vt:lpstr>Student Name: Shivani Bharatbhai Patel Student ID:2508120 Programme: MSc Public Health and Social Care in Practice Module Code: LCHS7003 Module Title: Community Care and Management of Longer-term Conditions Assessment Title: Component 2 Individual presentation Lecturer: Dr Aishat Bakre Submission Date: 16 March 2026 </vt:lpstr>
      <vt:lpstr>Obstructive Sleep Apnoea </vt:lpstr>
      <vt:lpstr>Introduction</vt:lpstr>
      <vt:lpstr>Definition of Obstructive Sleep Apnoea</vt:lpstr>
      <vt:lpstr>OSA Statistics (Global and UK)</vt:lpstr>
      <vt:lpstr>Types of Sleep Apnoea</vt:lpstr>
      <vt:lpstr>Risk Factors (Modifiable and Non-Modifiable)</vt:lpstr>
      <vt:lpstr>Signs and Symptoms</vt:lpstr>
      <vt:lpstr>Initial Assessment of OSA</vt:lpstr>
      <vt:lpstr>Healthcare Care Pathway (UK)</vt:lpstr>
      <vt:lpstr>Management and Treatment</vt:lpstr>
      <vt:lpstr>Social and Economic Burden</vt:lpstr>
      <vt:lpstr>Prevention and Risk Reduction</vt:lpstr>
      <vt:lpstr>Co-Production Model</vt:lpstr>
      <vt:lpstr>Person-Centred Care and Support</vt:lpstr>
      <vt:lpstr>Ali, A., Deger, M., Ghildiyal, A., Alpert, N., Hosnijeh, F.S. and Boult, S., Incidence., 2025. ‘Incidence, Characteristics, and Management Pathways of OSA in England: A 10-Year Retrospective Cohort Study’, CHEST Pulmonary. https://doi.org/10.1016/j.chpulm.2025.100221  Baptista, P.M., Saldaña, R.L. and Amado, S. eds., 2023. Obstructive Sleep Apnea: A Multidisciplinary Approach. Springer Nature. Bikov, A. and Dragonieri, S. eds., 2020. Obstructive Sleep Apnea: Epidemiology, Pathomechanism and Treatment. MDPI. Campos-Rodriguez, F., Martinez-Alonso, M., Sanchez-de-la-Torre, M., Barbe, F. and Spanish Sleep Network, 2016. Long-term adherence to continuous positive airway pressure therapy in non-sleepy sleep apnea patients. Sleep medicine, 17, pp.1-6. https://www.sciencedirect.com/science/article/pii/S1389945715020018  Carter, A. and Davenport-Jones, L., 2024. Obstructive sleep apnoea/hypopnoea syndrome: a feasibility study to review NICE guidelines. British Dental Journal, pp.1-5. https://www.nature.com/articles/s41415-024-7470-0  Chambers, T., Ruparelia, P., Ellis, G., Bishop, T., Gooneratne, M. and Singh, N., 2022. Obstructive sleep apnoea and perioperative medicine: a growing concern. British Journal of Hospital Medicine, 83(9), pp.1-9. https://www.magonlinelibrary.com/doi/pdf/10.12968/hmed.2022.0297  Chang, J.L., Goldberg, A.N., Alt, J.A., Mohammed, A., Ashbrook, L., Auckley, D., Ayappa, I., Bakhtiar, H., Barrera, J.E., Bartley, B.L. and Billings, M.E., 2023, July. International consensus statement on obstructive sleep apnea. In International forum of allergy &amp; rhinology (Vol. 13, No. 7, pp. 1061-1482). https://pmc.ncbi.nlm.nih.gov/articles/PMC10359192/pdf/nihms-1836086.pdf  Dodds, S., Williams, L.J., Roguski, A., Vennelle, M., Douglas, N.J., Kotoulas, S.C. and Riha, R.L., 2020. Mortality and morbidity in obstructive sleep apnoea–hypopnoea syndrome: Results from a 30-year prospective cohort study. ERJ Open Research, 6(3). https://publications.ersnet.org/content/erjor/6/3/00057-2020?cpetoc=&amp;utm_source=TrendMD&amp;utm_medium=cpc&amp;utm_campaign=ERJ_Open_Res_TrendMD_1  Gracco, A.L., Milano, F. and Di Giosia, M., 2021, February. Dental management of Obstructive Sleep Apnea (OSA): A practical manual. Edra. Iannella, G., Pace, A., Bellizzi, M.G., Magliulo, G., Greco, A., De Virgilio, A., Croce, E., Gioacchini, F.M., Re, M., Costantino, A. and Casale, M., 2025. The global burden of obstructive sleep apnea. Diagnostics, 15(9), p.1088. https://www.mdpi.com/2075-4418/15/9/1088  Jennum, P., Castro, J.C., Mettam, S., Kharkevitch, T. and Cambron-Mellott, M.J., 2021. Socioeconomic and humanistic burden of illness of excessive daytime sleepiness severity associated with obstructive sleep apnoea in the European Union 5. Sleep Medicine, 84, pp.46-55. https://www.sciencedirect.com/science/article/pii/S1389945721002860  Kim, K.B., Movahed, R., Malhotra, R.K. and Stanley, J.J. eds., 2021. Management of obstructive sleep apnea: an evidence-based, multidisciplinary textbook. Springer Nature. Kinoshita, R., Quint, J.K., Kallis, C. and Polkey, M.I., 2024. Estimated prevalence of obstructive sleep apnea by occupation and industry in England: a descriptive study. Sleep Advances, 5(1), p.zpae069. https://academic.oup.com/sleepadvances/article-pdf/5/1/zpae069/59598158/zpae069.pdf  Kirsh, L., Cox, R., Mongue-Din, H. and Lawrence, R., 2023. The prevalence of obstructive sleep apnoea risk factors in individuals with cognitive impairment: south London cross-sectional study. BJPsych Bulletin, 47(4), pp.203-207. https://www.cambridge.org/core/services/aop-cambridge-core/content/view/4BB785D6B35A7EE97108D4A81434F6DB/S2056469422000389a.pdf/the-prevalence-of-obstructive-sleep-apnoea-risk-factors-in-individuals-with-cognitive-impairment-south-london-cross-sectional-study.pdf  Lechat, B., Manners, J., Pinilla, L., Reynolds, A.C., Scott, H., Vena, D., Bailly, S., Fitton, J., Toson, B., Kaambwa, B. and Adams, R.J., 2025. Global warming may increase the burden of obstructive sleep apnea. Nature Communications, 16(1), p.5100. https://www.nature.com/articles/s41467-025-60218-1.pdf  Lyons, M.M., Bhatt, N.Y., Pack, A.I. and Magalang, U.J., 2020. Global burden of sleep‐disordered breathing and its implications. Respirology, 25(7), pp.690-702. https://onlinelibrary.wiley.com/doi/pdf/10.1111/resp.13838  National Health Service (NHS), 2022. Sleep apnoea, Available at: https://www.nhs.uk/conditions/sleep-apnoea/ (Accessed: 25 February 2026).  National Institute for Health and Care Excellence (NICE), 2021. Obstructive sleep apnoea/hypopnoea syndrome and obesity hypoventilation syndrome in over 16s, Available at: https://www.nice.org.uk/guidance/ng202 (Accessed: 25 February 2026).  National Institute for Health and Care Excellence (NICE), 2024. Home-testing devices for diagnosing obstructive sleep apnoea hypopnoea syndrome, Available at: https://www.nice.org.uk/guidance/dg62 (Accessed: 25 February 2026).  NHS England, 2023. Healthcare professionals guide to obstructive sleep apnoea (OSA) amongst people with a learning disability and autistic people’, Available at: https://www.england.nhs.uk/long-read/healthcare-professionals-guide-to-obstructive-sleep-apnoea-osa-amongst-people-with-a-learning-disability-and-autistic-people/ (Accessed: 25 February 2026).  Niu, Y., Sun, S., Wang, Y., Chen, L., Shao, Y. and Zhang, X., 2025. Spatiotemporal trends in the prevalence of obstructive sleep Apnoea across China: a multilevel Meta-analysis incorporating geographic and demographic stratification (2000-2024). Nature and Science of Sleep, pp.879-903. https://www.tandfonline.com/doi/pdf/10.2147/NSS.S525547  Oliver, C., Li, H., Biswas, B., Woodstoke, D., Blackman, J., Butters, A., Drew, C., Gabb, V., Harding, S., Hoyos, C.M. and Kendrick, A., 2024. A systematic review on adherence to continuous positive airway pressure (CPAP) treatment for obstructive sleep apnoea (OSA) in individuals with mild cognitive impairment and Alzheimer's disease dementia. Sleep Medicine Reviews, 73, p.101869. https://www.sciencedirect.com/science/article/pii/S1087079223001259  Phyu, S.L., Ercan, S., Harriss, E. and Turnbull, C., 2024. Nocturnal oxygen therapy in obstructive sleep apnoea: a systematic review and meta-analysis. European Respiratory Review, 33(171). https://publications.ersnet.org/content/errev/33/171/230173.full.pdf  Pinilla, L., Fitton, J., Lovato, N., Toson, B., Escourrou, P., Eckert, D.J. and Lechat, B., 2025. Rising prevalence of obstructive sleep apnoea during night-time heatwaves across Europe. European Respiratory Journal, 66(5). https://publications.ersnet.org/content/erj/66/5/2501631.full.pdf  Remedy BNSSG Integrated Care Board, 2025. Obstructive Sleep Apnoea (OSA), Available at: https://remedy.bnssg.icb.nhs.uk/adults/sleep-medicine/obstructive-sleep-apnoea-osa/ (Accessed: 25 February 2026). Sleep Apnoea Trust, 2022. Research in Obstructive Sleep Apnoea (OSA), Available at: https://sleep-apnoea-trust.org/research/ (Accessed: 25 February 2026).  Strongman, H., Sykorova, M., Yu, Y.T.N., Belot, A., Mistry, H., Nolte, E., Eriksson, S.H., Miller, M.A., Bhaskaran, K., Smith, I.E. and Warren-Gash, C., 2026. Incidence and prevalence of obstructive sleep apnoea and narcolepsy in the UK: a population-based descriptive study. Thorax. https://thorax.bmj.com/content/thoraxjnl/early/2026/02/05/thorax-2025-223863.full.pdf  Wang, J., Subramanian, A., Cockburn, N., Xiao, J., Nirantharakumar, K. and Haroon, S., 2025. Obstructive sleep apnoea syndrome and future risk of dementia among individuals managed in UK general practice. thorax, 80(3), pp.167-174. https://research.birmingham.ac.uk/files/254719236/WangJ2024Obstructive_AAM.pdf  Young, R. and Benjamin, A., 2023. The assessment and management of obstructive sleep apnoea–hypopnoea syndrome and obesity hypoventilation syndrome in obesity. Clinical Medicine, 23(4), pp.372-379. https://www.sciencedirect.com/science/article/pii/S1470211824045858  Zappalà, P., Lentini, M., Ronsivalle, S., Lavalle, S., La Via, L. and Maniaci, A., 2025, August. The global socioeconomic burden of obstructive sleep apnea: A comprehensive review. In Healthcare (Vol. 13, No. 17, p. 2115). MDPI. https://www.mdpi.com/2227-9032/13/17/2115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NAINESH PATEL</dc:creator>
  <cp:lastModifiedBy>Patel Shivani</cp:lastModifiedBy>
  <cp:revision>9</cp:revision>
  <dcterms:created xsi:type="dcterms:W3CDTF">2026-03-11T11:20:05Z</dcterms:created>
  <dcterms:modified xsi:type="dcterms:W3CDTF">2026-03-16T11:01:15Z</dcterms:modified>
</cp:coreProperties>
</file>