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5"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FC308C-EE8A-40CF-ADC6-95F4AD6C6401}"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rIns="45720"/>
          <a:lstStyle/>
          <a:p>
            <a:fld id="{33A1B12D-FB5D-4255-92B8-D51BBDDFCF48}" type="slidenum">
              <a:rPr lang="en-US" smtClean="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710774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FC308C-EE8A-40CF-ADC6-95F4AD6C6401}"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A1B12D-FB5D-4255-92B8-D51BBDDFCF48}" type="slidenum">
              <a:rPr lang="en-US" smtClean="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787438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FC308C-EE8A-40CF-ADC6-95F4AD6C6401}"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A1B12D-FB5D-4255-92B8-D51BBDDFCF48}" type="slidenum">
              <a:rPr lang="en-US" smtClean="0"/>
              <a:t>‹#›</a:t>
            </a:fld>
            <a:endParaRPr lang="en-US"/>
          </a:p>
        </p:txBody>
      </p:sp>
    </p:spTree>
    <p:extLst>
      <p:ext uri="{BB962C8B-B14F-4D97-AF65-F5344CB8AC3E}">
        <p14:creationId xmlns:p14="http://schemas.microsoft.com/office/powerpoint/2010/main" val="15972158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FC308C-EE8A-40CF-ADC6-95F4AD6C6401}" type="datetimeFigureOut">
              <a:rPr lang="en-US" smtClean="0"/>
              <a:t>6/15/2022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A1B12D-FB5D-4255-92B8-D51BBDDFCF48}" type="slidenum">
              <a:rPr lang="en-US" smtClean="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089637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FC308C-EE8A-40CF-ADC6-95F4AD6C6401}" type="datetimeFigureOut">
              <a:rPr lang="en-US" smtClean="0"/>
              <a:t>6/15/2022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A1B12D-FB5D-4255-92B8-D51BBDDFCF48}" type="slidenum">
              <a:rPr lang="en-US" smtClean="0"/>
              <a:t>‹#›</a:t>
            </a:fld>
            <a:endParaRPr lang="en-US"/>
          </a:p>
        </p:txBody>
      </p:sp>
    </p:spTree>
    <p:extLst>
      <p:ext uri="{BB962C8B-B14F-4D97-AF65-F5344CB8AC3E}">
        <p14:creationId xmlns:p14="http://schemas.microsoft.com/office/powerpoint/2010/main" val="1157764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FC308C-EE8A-40CF-ADC6-95F4AD6C6401}" type="datetimeFigureOut">
              <a:rPr lang="en-US" smtClean="0"/>
              <a:t>6/15/2022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A1B12D-FB5D-4255-92B8-D51BBDDFCF48}" type="slidenum">
              <a:rPr lang="en-US" smtClean="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450601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40FC308C-EE8A-40CF-ADC6-95F4AD6C6401}" type="datetimeFigureOut">
              <a:rPr lang="en-US" smtClean="0"/>
              <a:t>6/15/2022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A1B12D-FB5D-4255-92B8-D51BBDDFCF48}" type="slidenum">
              <a:rPr lang="en-US" smtClean="0"/>
              <a:t>‹#›</a:t>
            </a:fld>
            <a:endParaRPr lang="en-US"/>
          </a:p>
        </p:txBody>
      </p:sp>
    </p:spTree>
    <p:extLst>
      <p:ext uri="{BB962C8B-B14F-4D97-AF65-F5344CB8AC3E}">
        <p14:creationId xmlns:p14="http://schemas.microsoft.com/office/powerpoint/2010/main" val="678417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0FC308C-EE8A-40CF-ADC6-95F4AD6C6401}" type="datetimeFigureOut">
              <a:rPr lang="en-US" smtClean="0"/>
              <a:t>6/15/2022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A1B12D-FB5D-4255-92B8-D51BBDDFCF48}" type="slidenum">
              <a:rPr lang="en-US" smtClean="0"/>
              <a:t>‹#›</a:t>
            </a:fld>
            <a:endParaRPr lang="en-US"/>
          </a:p>
        </p:txBody>
      </p:sp>
    </p:spTree>
    <p:extLst>
      <p:ext uri="{BB962C8B-B14F-4D97-AF65-F5344CB8AC3E}">
        <p14:creationId xmlns:p14="http://schemas.microsoft.com/office/powerpoint/2010/main" val="1983110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0FC308C-EE8A-40CF-ADC6-95F4AD6C6401}" type="datetimeFigureOut">
              <a:rPr lang="en-US" smtClean="0"/>
              <a:t>6/15/2022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A1B12D-FB5D-4255-92B8-D51BBDDFCF48}" type="slidenum">
              <a:rPr lang="en-US" smtClean="0"/>
              <a:t>‹#›</a:t>
            </a:fld>
            <a:endParaRPr lang="en-US"/>
          </a:p>
        </p:txBody>
      </p:sp>
    </p:spTree>
    <p:extLst>
      <p:ext uri="{BB962C8B-B14F-4D97-AF65-F5344CB8AC3E}">
        <p14:creationId xmlns:p14="http://schemas.microsoft.com/office/powerpoint/2010/main" val="4011002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FC308C-EE8A-40CF-ADC6-95F4AD6C6401}"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A1B12D-FB5D-4255-92B8-D51BBDDFCF48}" type="slidenum">
              <a:rPr lang="en-US" smtClean="0"/>
              <a:t>‹#›</a:t>
            </a:fld>
            <a:endParaRPr lang="en-US"/>
          </a:p>
        </p:txBody>
      </p:sp>
    </p:spTree>
    <p:extLst>
      <p:ext uri="{BB962C8B-B14F-4D97-AF65-F5344CB8AC3E}">
        <p14:creationId xmlns:p14="http://schemas.microsoft.com/office/powerpoint/2010/main" val="3833098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FC308C-EE8A-40CF-ADC6-95F4AD6C6401}"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A1B12D-FB5D-4255-92B8-D51BBDDFCF48}" type="slidenum">
              <a:rPr lang="en-US" smtClean="0"/>
              <a:t>‹#›</a:t>
            </a:fld>
            <a:endParaRPr lang="en-US"/>
          </a:p>
        </p:txBody>
      </p:sp>
    </p:spTree>
    <p:extLst>
      <p:ext uri="{BB962C8B-B14F-4D97-AF65-F5344CB8AC3E}">
        <p14:creationId xmlns:p14="http://schemas.microsoft.com/office/powerpoint/2010/main" val="1637453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a:p>
            <a:pPr lvl="4"/>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40FC308C-EE8A-40CF-ADC6-95F4AD6C6401}" type="datetimeFigureOut">
              <a:rPr lang="en-US" smtClean="0"/>
              <a:t>6/15/2022</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33A1B12D-FB5D-4255-92B8-D51BBDDFCF48}" type="slidenum">
              <a:rPr lang="en-US" smtClean="0"/>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99221437"/>
      </p:ext>
    </p:extLst>
  </p:cSld>
  <p:clrMap bg1="dk1" tx1="lt1" bg2="dk2" tx2="lt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offset.com/search/teamwork+putting+hands+together" TargetMode="External"/><Relationship Id="rId2" Type="http://schemas.openxmlformats.org/officeDocument/2006/relationships/image" Target="../media/image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369332"/>
          </a:xfrm>
          <a:prstGeom prst="rect">
            <a:avLst/>
          </a:prstGeom>
          <a:solidFill>
            <a:schemeClr val="accent6">
              <a:lumMod val="50000"/>
            </a:schemeClr>
          </a:solidFill>
        </p:spPr>
        <p:txBody>
          <a:bodyPr wrap="square" rtlCol="0">
            <a:spAutoFit/>
          </a:bodyPr>
          <a:lstStyle/>
          <a:p>
            <a:pPr algn="ctr"/>
            <a:r>
              <a:rPr lang="en-US" b="1" dirty="0"/>
              <a:t>TEAMWORK IN POLICING</a:t>
            </a:r>
          </a:p>
        </p:txBody>
      </p:sp>
      <p:sp>
        <p:nvSpPr>
          <p:cNvPr id="3" name="TextBox 2"/>
          <p:cNvSpPr txBox="1"/>
          <p:nvPr/>
        </p:nvSpPr>
        <p:spPr>
          <a:xfrm>
            <a:off x="2" y="361440"/>
            <a:ext cx="3550022" cy="3631763"/>
          </a:xfrm>
          <a:prstGeom prst="rect">
            <a:avLst/>
          </a:prstGeom>
          <a:solidFill>
            <a:schemeClr val="accent3">
              <a:lumMod val="75000"/>
            </a:schemeClr>
          </a:solidFill>
        </p:spPr>
        <p:txBody>
          <a:bodyPr wrap="square" rtlCol="0">
            <a:spAutoFit/>
          </a:bodyPr>
          <a:lstStyle/>
          <a:p>
            <a:pPr algn="ctr"/>
            <a:r>
              <a:rPr lang="en-US" sz="1000" b="1" dirty="0">
                <a:solidFill>
                  <a:schemeClr val="bg1"/>
                </a:solidFill>
              </a:rPr>
              <a:t>INTRODUCTION</a:t>
            </a:r>
          </a:p>
          <a:p>
            <a:pPr algn="just"/>
            <a:r>
              <a:rPr lang="en-US" sz="1000" dirty="0"/>
              <a:t>For personal, academic and professional success, teamwork skills are increasingly being included into university curricula. Despite this, little is known about how certain characteristics of pupils and their educational progress might influence their acquisition. Adaptability and decision-making abilities have been found to increase with the number of academic years studied (Bravo et al., 2018). This progression shows that students' abilities improve more quickly as they advance through the courses and acquire experience. As a result, a more productive workforce is created by bringing together the talents and ideas of everyone in the team to create something new. When people work together, they not only save time, but they also have more energy to devote to the task at hand. </a:t>
            </a:r>
          </a:p>
          <a:p>
            <a:pPr algn="just"/>
            <a:r>
              <a:rPr lang="en-US" sz="1000" dirty="0"/>
              <a:t>I've decided to get into the police force for my discipline. Collaboration amongst coworkers is absolutely necessary in this line of business. Teamwork in this workplace has the potential to improve a number of aspects, including safety, communication effectiveness, and morale, all of which would benefit from enhancements (OIKHALA, 2021). Each member of a team that is operating efficiently adds to and improves the job that the others are doing.</a:t>
            </a:r>
          </a:p>
        </p:txBody>
      </p:sp>
      <p:sp>
        <p:nvSpPr>
          <p:cNvPr id="4" name="TextBox 3"/>
          <p:cNvSpPr txBox="1"/>
          <p:nvPr/>
        </p:nvSpPr>
        <p:spPr>
          <a:xfrm>
            <a:off x="0" y="3987536"/>
            <a:ext cx="7530354" cy="2870016"/>
          </a:xfrm>
          <a:prstGeom prst="rect">
            <a:avLst/>
          </a:prstGeom>
          <a:solidFill>
            <a:schemeClr val="accent1">
              <a:lumMod val="60000"/>
              <a:lumOff val="40000"/>
            </a:schemeClr>
          </a:solidFill>
        </p:spPr>
        <p:txBody>
          <a:bodyPr wrap="square" rtlCol="0">
            <a:spAutoFit/>
          </a:bodyPr>
          <a:lstStyle/>
          <a:p>
            <a:pPr algn="ctr"/>
            <a:r>
              <a:rPr lang="en-US" sz="1000" b="1" dirty="0">
                <a:solidFill>
                  <a:schemeClr val="bg1"/>
                </a:solidFill>
              </a:rPr>
              <a:t>Importance</a:t>
            </a:r>
            <a:endParaRPr lang="en-US" sz="1000" dirty="0">
              <a:solidFill>
                <a:schemeClr val="bg1"/>
              </a:solidFill>
            </a:endParaRPr>
          </a:p>
          <a:p>
            <a:pPr algn="just"/>
            <a:r>
              <a:rPr lang="en-US" sz="1000" dirty="0"/>
              <a:t>A well-functioning team relies on each other to get the task done; each officer is mutually dependent. A well-functioning team also has individuals that provide one another with emotional and professional support. Lastly, the members of a well-functioning team are united by the same set of values and goals. Now, I will be talking on how teamwork is important amongst those involved in policing.</a:t>
            </a:r>
          </a:p>
          <a:p>
            <a:pPr marL="171450" indent="-171450" algn="just">
              <a:buFont typeface="Arial" panose="020B0604020202020204" pitchFamily="34" charset="0"/>
              <a:buChar char="•"/>
            </a:pPr>
            <a:r>
              <a:rPr lang="en-US" sz="1000" dirty="0"/>
              <a:t>In the workplace, supervisors have a responsibility to treat all employees with respect and fairness regardless of their ethnicity, religion, gender, or personal relationships. Because of this, if an officer deviates from team standards, he or she should be punished harshly by the supervisor. Finally, managers should organize work in a way that fosters better understanding and communication among their employees. </a:t>
            </a:r>
          </a:p>
          <a:p>
            <a:pPr marL="171450" indent="-171450" algn="just">
              <a:buFont typeface="Arial" panose="020B0604020202020204" pitchFamily="34" charset="0"/>
              <a:buChar char="•"/>
            </a:pPr>
            <a:r>
              <a:rPr lang="en-US" sz="1000" dirty="0"/>
              <a:t>The results of problem solving in groups have been shown in studies to be superior. It is easier to take calculated risks that lead to creativity when one has the backing of a team (</a:t>
            </a:r>
            <a:r>
              <a:rPr lang="en-US" sz="1000" dirty="0" err="1"/>
              <a:t>Plotnikova</a:t>
            </a:r>
            <a:r>
              <a:rPr lang="en-US" sz="1000" dirty="0"/>
              <a:t> and </a:t>
            </a:r>
            <a:r>
              <a:rPr lang="en-US" sz="1000" dirty="0" err="1"/>
              <a:t>Strukov</a:t>
            </a:r>
            <a:r>
              <a:rPr lang="en-US" sz="1000" dirty="0"/>
              <a:t>, 2019). Teamwork fosters personal development, promotes workplace satisfaction, and minimizes stress.</a:t>
            </a:r>
          </a:p>
          <a:p>
            <a:pPr marL="171450" indent="-171450" algn="just">
              <a:buFont typeface="Arial" panose="020B0604020202020204" pitchFamily="34" charset="0"/>
              <a:buChar char="•"/>
            </a:pPr>
            <a:r>
              <a:rPr lang="en-US" sz="1000" dirty="0"/>
              <a:t>Competence, dedication, cooperation, flexibility, and self-improvement are just a few of the essential abilities needed to perform well in a group. Law enforcement officers have a mutually beneficial link between their normal jobs and their additional responsibilities because of these traits.</a:t>
            </a:r>
          </a:p>
          <a:p>
            <a:pPr marL="171450" indent="-171450" algn="just">
              <a:buFont typeface="Arial" panose="020B0604020202020204" pitchFamily="34" charset="0"/>
              <a:buChar char="•"/>
            </a:pPr>
            <a:r>
              <a:rPr lang="en-US" sz="1000" dirty="0"/>
              <a:t>For a good team to succeed, a strong leader is required. Leadership in criminal justice involves big-picture thinking that incorporates information from a variety of sources (Maynard et al., 2018). Confidence is a key component of leadership, especially when it comes to making big decisions.</a:t>
            </a:r>
          </a:p>
        </p:txBody>
      </p:sp>
      <p:sp>
        <p:nvSpPr>
          <p:cNvPr id="5" name="TextBox 4"/>
          <p:cNvSpPr txBox="1"/>
          <p:nvPr/>
        </p:nvSpPr>
        <p:spPr>
          <a:xfrm>
            <a:off x="3550024" y="361440"/>
            <a:ext cx="3980330" cy="1938992"/>
          </a:xfrm>
          <a:prstGeom prst="rect">
            <a:avLst/>
          </a:prstGeom>
          <a:solidFill>
            <a:schemeClr val="accent6">
              <a:lumMod val="60000"/>
              <a:lumOff val="40000"/>
            </a:schemeClr>
          </a:solidFill>
        </p:spPr>
        <p:txBody>
          <a:bodyPr wrap="square" rtlCol="0">
            <a:spAutoFit/>
          </a:bodyPr>
          <a:lstStyle/>
          <a:p>
            <a:pPr algn="ctr"/>
            <a:r>
              <a:rPr lang="en-US" sz="1000" b="1" dirty="0">
                <a:solidFill>
                  <a:schemeClr val="bg1"/>
                </a:solidFill>
              </a:rPr>
              <a:t>Example</a:t>
            </a:r>
            <a:endParaRPr lang="en-US" sz="1000" dirty="0">
              <a:solidFill>
                <a:schemeClr val="bg1"/>
              </a:solidFill>
            </a:endParaRPr>
          </a:p>
          <a:p>
            <a:r>
              <a:rPr lang="en-US" sz="1000" dirty="0"/>
              <a:t>It is not the role of the police to be the primary supplier of public safety in a community. In contrast to police officers, firemen and paramedics are trained and equipped to handle a wider variety of specialized responsibilities. In the case that there is an incident, it is very necessary for the police and any other emergency officials to collaborate in order to rapidly assess the situation and take action in order to safeguard bystanders and secure the area. When responding to a traffic incident, law enforcement officers, firefighters, and paramedics all work together to collect information from the involved parties and witnesses, as well as ensure that the vehicles and any hazardous substances can be moved without risk. </a:t>
            </a:r>
          </a:p>
        </p:txBody>
      </p:sp>
      <p:sp>
        <p:nvSpPr>
          <p:cNvPr id="6" name="TextBox 5"/>
          <p:cNvSpPr txBox="1"/>
          <p:nvPr/>
        </p:nvSpPr>
        <p:spPr>
          <a:xfrm>
            <a:off x="7530354" y="369332"/>
            <a:ext cx="4661646" cy="3801041"/>
          </a:xfrm>
          <a:prstGeom prst="rect">
            <a:avLst/>
          </a:prstGeom>
          <a:solidFill>
            <a:srgbClr val="92D050"/>
          </a:solidFill>
        </p:spPr>
        <p:txBody>
          <a:bodyPr wrap="square" rtlCol="0">
            <a:spAutoFit/>
          </a:bodyPr>
          <a:lstStyle/>
          <a:p>
            <a:pPr algn="ctr"/>
            <a:r>
              <a:rPr lang="en-US" sz="900" b="1" dirty="0">
                <a:solidFill>
                  <a:schemeClr val="bg1"/>
                </a:solidFill>
              </a:rPr>
              <a:t>Opinion</a:t>
            </a:r>
            <a:endParaRPr lang="en-US" sz="900" dirty="0">
              <a:solidFill>
                <a:schemeClr val="bg1"/>
              </a:solidFill>
            </a:endParaRPr>
          </a:p>
          <a:p>
            <a:pPr algn="just"/>
            <a:r>
              <a:rPr lang="en-US" sz="800" dirty="0"/>
              <a:t>Words like brave and heroic may spring to mind when describing the best qualities of a police officer. In the end, police personnel are the primary source of public safety. Local hazards and crises are handled by them. Keeping criminals off the streets and protecting the persons and communities they serve is a primary goal of police officers. Officers must have a wide range of skills in addition to physical stamina and courage if they are to succeed in their work. Despite the importance of teamwork, there are still a number of attributes that a police officer must possess in order to be successful. </a:t>
            </a:r>
          </a:p>
          <a:p>
            <a:pPr marL="171450" indent="-171450" algn="just">
              <a:buFont typeface="Arial" panose="020B0604020202020204" pitchFamily="34" charset="0"/>
              <a:buChar char="•"/>
            </a:pPr>
            <a:r>
              <a:rPr lang="en-US" sz="800" dirty="0"/>
              <a:t>The ability to speak clearly, concisely, and confidently is essential for police officers. They must be able to convey information simply and accurately to the public, to other law enforcement officers, or in any other situation requiring communication with the public (</a:t>
            </a:r>
            <a:r>
              <a:rPr lang="en-US" sz="800" dirty="0" err="1"/>
              <a:t>Bloksgaard</a:t>
            </a:r>
            <a:r>
              <a:rPr lang="en-US" sz="800" dirty="0"/>
              <a:t> and </a:t>
            </a:r>
            <a:r>
              <a:rPr lang="en-US" sz="800" dirty="0" err="1"/>
              <a:t>Prieur</a:t>
            </a:r>
            <a:r>
              <a:rPr lang="en-US" sz="800" dirty="0"/>
              <a:t>, 2021).</a:t>
            </a:r>
          </a:p>
          <a:p>
            <a:pPr marL="171450" indent="-171450" algn="just">
              <a:buFont typeface="Arial" panose="020B0604020202020204" pitchFamily="34" charset="0"/>
              <a:buChar char="•"/>
            </a:pPr>
            <a:r>
              <a:rPr lang="en-US" sz="800" dirty="0"/>
              <a:t>Protecting and serving the public are the primary responsibilities of police personnel. This means that they must also have a great deal of regard and understanding for persons from a wide range of racial, ethnic, and cultural backgrounds. </a:t>
            </a:r>
          </a:p>
          <a:p>
            <a:pPr marL="171450" indent="-171450" algn="just">
              <a:buFont typeface="Arial" panose="020B0604020202020204" pitchFamily="34" charset="0"/>
              <a:buChar char="•"/>
            </a:pPr>
            <a:r>
              <a:rPr lang="en-US" sz="800" dirty="0"/>
              <a:t>The ability to operate under pressure, to remain calm and composed, and to exercise solid judgment and make appropriate decisions are all qualities that police officers must possess. After weighing all the options, they must choose the most logical path forward based on their reasoning abilities. Situations can spiral out of control if people don't have good judgment, logic, and calmness. </a:t>
            </a:r>
          </a:p>
          <a:p>
            <a:pPr marL="171450" indent="-171450" algn="just">
              <a:buFont typeface="Arial" panose="020B0604020202020204" pitchFamily="34" charset="0"/>
              <a:buChar char="•"/>
            </a:pPr>
            <a:r>
              <a:rPr lang="en-US" sz="800" dirty="0"/>
              <a:t>To be effective, police officers must care about their neighborhoods and be aware of the problems and difficulties that exist within them. This goes above and beyond the normal scope of traditional law enforcement. To be effective, police officers need to understand the issues that face the people they serve (Kearns, 2017). In addition, they need to build a relationship of mutual respect and trust with the people in the neighborhood.</a:t>
            </a:r>
          </a:p>
          <a:p>
            <a:pPr marL="171450" indent="-171450" algn="just">
              <a:buFont typeface="Arial" panose="020B0604020202020204" pitchFamily="34" charset="0"/>
              <a:buChar char="•"/>
            </a:pPr>
            <a:r>
              <a:rPr lang="en-US" sz="800" dirty="0"/>
              <a:t>To be an effective police officer, one must have a thorough knowledge of the law. It is possible to educate oneself on the rules of the law. A strong sense of ethics, on the other hand, is more difficult to acquire. In order to succeed as a police officer, one must have strong morals, ethics, and the ability to balance those values against those of the law.</a:t>
            </a:r>
          </a:p>
        </p:txBody>
      </p:sp>
      <p:sp>
        <p:nvSpPr>
          <p:cNvPr id="9" name="TextBox 8"/>
          <p:cNvSpPr txBox="1"/>
          <p:nvPr/>
        </p:nvSpPr>
        <p:spPr>
          <a:xfrm>
            <a:off x="7530354" y="4170373"/>
            <a:ext cx="4661646" cy="784830"/>
          </a:xfrm>
          <a:prstGeom prst="rect">
            <a:avLst/>
          </a:prstGeom>
          <a:solidFill>
            <a:srgbClr val="7030A0"/>
          </a:solidFill>
        </p:spPr>
        <p:txBody>
          <a:bodyPr wrap="square" rtlCol="0">
            <a:spAutoFit/>
          </a:bodyPr>
          <a:lstStyle/>
          <a:p>
            <a:pPr algn="ctr"/>
            <a:r>
              <a:rPr lang="en-US" sz="900" b="1" dirty="0">
                <a:solidFill>
                  <a:schemeClr val="bg1"/>
                </a:solidFill>
              </a:rPr>
              <a:t>Conclusion</a:t>
            </a:r>
            <a:endParaRPr lang="en-US" sz="900" dirty="0">
              <a:solidFill>
                <a:schemeClr val="bg1"/>
              </a:solidFill>
            </a:endParaRPr>
          </a:p>
          <a:p>
            <a:r>
              <a:rPr lang="en-US" sz="900" dirty="0"/>
              <a:t>As a result, we now have a better understanding of what makes a good police officer. Working in the legal field necessitates the ability to work well in groups. It is essential that you be able to work effectively with others, maintain respect for people and the law, and be able to physically serve your community to become an officer of the law.</a:t>
            </a:r>
          </a:p>
        </p:txBody>
      </p:sp>
      <p:sp>
        <p:nvSpPr>
          <p:cNvPr id="10" name="TextBox 9"/>
          <p:cNvSpPr txBox="1"/>
          <p:nvPr/>
        </p:nvSpPr>
        <p:spPr>
          <a:xfrm>
            <a:off x="7530354" y="4918560"/>
            <a:ext cx="4661646" cy="1938992"/>
          </a:xfrm>
          <a:prstGeom prst="rect">
            <a:avLst/>
          </a:prstGeom>
          <a:solidFill>
            <a:schemeClr val="bg2">
              <a:lumMod val="90000"/>
              <a:lumOff val="10000"/>
            </a:schemeClr>
          </a:solidFill>
        </p:spPr>
        <p:txBody>
          <a:bodyPr wrap="square" rtlCol="0">
            <a:spAutoFit/>
          </a:bodyPr>
          <a:lstStyle/>
          <a:p>
            <a:pPr algn="ctr"/>
            <a:r>
              <a:rPr lang="en-US" sz="800" b="1" dirty="0"/>
              <a:t>References</a:t>
            </a:r>
            <a:endParaRPr lang="en-US" sz="800" dirty="0"/>
          </a:p>
          <a:p>
            <a:r>
              <a:rPr lang="en-US" sz="800" dirty="0" err="1"/>
              <a:t>Bloksgaard</a:t>
            </a:r>
            <a:r>
              <a:rPr lang="en-US" sz="800" dirty="0"/>
              <a:t>, L. and </a:t>
            </a:r>
            <a:r>
              <a:rPr lang="en-US" sz="800" dirty="0" err="1"/>
              <a:t>Prieur</a:t>
            </a:r>
            <a:r>
              <a:rPr lang="en-US" sz="800" dirty="0"/>
              <a:t>, A., 2021. Policing by social skills: the importance of empathy and appropriate emotional expressions in the recruitment, selection and education of Danish police officers. Policing and Society, 31(10), pp.1232-1247.</a:t>
            </a:r>
          </a:p>
          <a:p>
            <a:r>
              <a:rPr lang="en-US" sz="800" dirty="0"/>
              <a:t>Bravo, R., </a:t>
            </a:r>
            <a:r>
              <a:rPr lang="en-US" sz="800" dirty="0" err="1"/>
              <a:t>Catalán</a:t>
            </a:r>
            <a:r>
              <a:rPr lang="en-US" sz="800" dirty="0"/>
              <a:t>, S. and Pina, J., 2018. </a:t>
            </a:r>
            <a:r>
              <a:rPr lang="en-US" sz="800" dirty="0" err="1"/>
              <a:t>Analysing</a:t>
            </a:r>
            <a:r>
              <a:rPr lang="en-US" sz="800" dirty="0"/>
              <a:t> teamwork in higher education: an empirical study on the antecedents and consequences of team cohesiveness. Studies in Higher Education, 44(7), pp.1153-1165.</a:t>
            </a:r>
          </a:p>
          <a:p>
            <a:r>
              <a:rPr lang="en-US" sz="800" dirty="0"/>
              <a:t>Kearns, E., 2017. Why Are Some Officers More Supportive of Community Policing with Minorities than Others?. Justice Quarterly, 34(7), pp.1213-1245.</a:t>
            </a:r>
          </a:p>
          <a:p>
            <a:r>
              <a:rPr lang="en-US" sz="800" dirty="0"/>
              <a:t>Maynard, M., Kennedy, D. and </a:t>
            </a:r>
            <a:r>
              <a:rPr lang="en-US" sz="800" dirty="0" err="1"/>
              <a:t>Resick</a:t>
            </a:r>
            <a:r>
              <a:rPr lang="en-US" sz="800" dirty="0"/>
              <a:t>, C., 2018. Teamwork in extreme environments: Lessons, challenges, and opportunities. Journal of Organizational Behavior, 39(6), pp.695-700.</a:t>
            </a:r>
          </a:p>
          <a:p>
            <a:r>
              <a:rPr lang="en-US" sz="800" dirty="0"/>
              <a:t>OIKHALA, G., 2021. THE IMPERATIVE OF COMMUNITY POLICING IN NIGERIA. Journal of Public Administration, Finance and Law, (20).</a:t>
            </a:r>
          </a:p>
          <a:p>
            <a:r>
              <a:rPr lang="en-US" sz="800" dirty="0" err="1"/>
              <a:t>Plotnikova</a:t>
            </a:r>
            <a:r>
              <a:rPr lang="en-US" sz="800" dirty="0"/>
              <a:t>, N. and </a:t>
            </a:r>
            <a:r>
              <a:rPr lang="en-US" sz="800" dirty="0" err="1"/>
              <a:t>Strukov</a:t>
            </a:r>
            <a:r>
              <a:rPr lang="en-US" sz="800" dirty="0"/>
              <a:t>, E., 2019. Integration of teamwork and critical thinking skills in the process of teaching students. Cypriot Journal of Educational Sciences, 14(1), pp.1-10.</a:t>
            </a:r>
          </a:p>
        </p:txBody>
      </p:sp>
      <p:pic>
        <p:nvPicPr>
          <p:cNvPr id="1026" name="Picture 2" descr="teamwork putting hands together stock photos - OFFSET"/>
          <p:cNvPicPr>
            <a:picLocks noChangeAspect="1" noChangeArrowheads="1"/>
          </p:cNvPicPr>
          <p:nvPr/>
        </p:nvPicPr>
        <p:blipFill rotWithShape="1">
          <a:blip r:embed="rId2">
            <a:extLst>
              <a:ext uri="{28A0092B-C50C-407E-A947-70E740481C1C}">
                <a14:useLocalDpi xmlns:a14="http://schemas.microsoft.com/office/drawing/2010/main" val="0"/>
              </a:ext>
            </a:extLst>
          </a:blip>
          <a:srcRect l="9393" r="8390"/>
          <a:stretch/>
        </p:blipFill>
        <p:spPr bwMode="auto">
          <a:xfrm>
            <a:off x="3550024" y="2300432"/>
            <a:ext cx="3980329" cy="141872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3550024" y="3682833"/>
            <a:ext cx="3980330" cy="307777"/>
          </a:xfrm>
          <a:prstGeom prst="rect">
            <a:avLst/>
          </a:prstGeom>
          <a:noFill/>
        </p:spPr>
        <p:txBody>
          <a:bodyPr wrap="square" rtlCol="0">
            <a:spAutoFit/>
          </a:bodyPr>
          <a:lstStyle/>
          <a:p>
            <a:pPr algn="ctr"/>
            <a:r>
              <a:rPr lang="en-US" sz="700" dirty="0"/>
              <a:t>Fig: Teamwork in Policing</a:t>
            </a:r>
          </a:p>
          <a:p>
            <a:pPr algn="ctr"/>
            <a:r>
              <a:rPr lang="en-US" sz="700" dirty="0"/>
              <a:t>Source: </a:t>
            </a:r>
            <a:r>
              <a:rPr lang="en-US" sz="700" dirty="0">
                <a:hlinkClick r:id="rId3"/>
              </a:rPr>
              <a:t>https://www.offset.com/search/teamwork+putting+hands+together</a:t>
            </a:r>
            <a:r>
              <a:rPr lang="en-US" sz="700" dirty="0"/>
              <a:t> </a:t>
            </a:r>
          </a:p>
        </p:txBody>
      </p:sp>
    </p:spTree>
    <p:extLst>
      <p:ext uri="{BB962C8B-B14F-4D97-AF65-F5344CB8AC3E}">
        <p14:creationId xmlns:p14="http://schemas.microsoft.com/office/powerpoint/2010/main" val="36517800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2D251F"/>
      </a:dk2>
      <a:lt2>
        <a:srgbClr val="FAE9C5"/>
      </a:lt2>
      <a:accent1>
        <a:srgbClr val="ED3846"/>
      </a:accent1>
      <a:accent2>
        <a:srgbClr val="F87184"/>
      </a:accent2>
      <a:accent3>
        <a:srgbClr val="EC9DA9"/>
      </a:accent3>
      <a:accent4>
        <a:srgbClr val="ECC190"/>
      </a:accent4>
      <a:accent5>
        <a:srgbClr val="FFB268"/>
      </a:accent5>
      <a:accent6>
        <a:srgbClr val="F98657"/>
      </a:accent6>
      <a:hlink>
        <a:srgbClr val="B97669"/>
      </a:hlink>
      <a:folHlink>
        <a:srgbClr val="9E94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BCCF8060-3FCB-4641-B728-8A589529B13F}"/>
    </a:ext>
  </a:extLst>
</a:theme>
</file>

<file path=docProps/app.xml><?xml version="1.0" encoding="utf-8"?>
<Properties xmlns="http://schemas.openxmlformats.org/officeDocument/2006/extended-properties" xmlns:vt="http://schemas.openxmlformats.org/officeDocument/2006/docPropsVTypes">
  <Template>Madison</Template>
  <TotalTime>0</TotalTime>
  <Words>1395</Words>
  <Application>Microsoft Office PowerPoint</Application>
  <PresentationFormat>Widescreen</PresentationFormat>
  <Paragraphs>30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MS Shell Dlg 2</vt:lpstr>
      <vt:lpstr>Wingdings</vt:lpstr>
      <vt:lpstr>Wingdings 3</vt:lpstr>
      <vt:lpstr>Madison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zobia</cp:lastModifiedBy>
  <cp:revision>102</cp:revision>
  <dcterms:created xsi:type="dcterms:W3CDTF">2022-06-07T10:09:29Z</dcterms:created>
  <dcterms:modified xsi:type="dcterms:W3CDTF">2022-06-15T20:23:26Z</dcterms:modified>
</cp:coreProperties>
</file>