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notesMasterIdLst>
    <p:notesMasterId r:id="rId10"/>
  </p:notesMasterIdLst>
  <p:sldIdLst>
    <p:sldId id="256" r:id="rId2"/>
    <p:sldId id="264" r:id="rId3"/>
    <p:sldId id="258" r:id="rId4"/>
    <p:sldId id="259" r:id="rId5"/>
    <p:sldId id="263" r:id="rId6"/>
    <p:sldId id="265" r:id="rId7"/>
    <p:sldId id="266" r:id="rId8"/>
    <p:sldId id="262" r:id="rId9"/>
  </p:sldIdLst>
  <p:sldSz cx="12192000" cy="6858000"/>
  <p:notesSz cx="6858000" cy="9144000"/>
  <p:defaultTextStyle>
    <a:defPPr>
      <a:defRPr lang="cy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317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2" d="100"/>
          <a:sy n="62" d="100"/>
        </p:scale>
        <p:origin x="3226" y="77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A689181-48E7-42BB-8052-20B7153E0E77}" type="datetimeFigureOut">
              <a:rPr lang="cy-GB" smtClean="0"/>
              <a:t>01/12/2024</a:t>
            </a:fld>
            <a:endParaRPr lang="cy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y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5D1CCEC-D79B-44B1-8EAB-11E9AD384FE2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3079399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D1CCEC-D79B-44B1-8EAB-11E9AD384FE2}" type="slidenum">
              <a:rPr lang="cy-GB" smtClean="0"/>
              <a:t>1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01934920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1950au</a:t>
            </a:r>
          </a:p>
          <a:p>
            <a:pPr marL="171450" indent="-171450">
              <a:buFontTx/>
              <a:buChar char="-"/>
            </a:pPr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D1CCEC-D79B-44B1-8EAB-11E9AD384FE2}" type="slidenum">
              <a:rPr lang="cy-GB" smtClean="0"/>
              <a:t>3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16530092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D1CCEC-D79B-44B1-8EAB-11E9AD384FE2}" type="slidenum">
              <a:rPr lang="cy-GB" smtClean="0"/>
              <a:t>8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5024121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FA0ACE7-29A8-47D3-A7D9-257B711D80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12/1/2024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EC604B9-52E9-4810-8359-47206518D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898A89F-CA25-400F-B05A-AECBF2517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21292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340864"/>
            <a:ext cx="11029615" cy="36344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70E6237-3456-439F-802D-3BA93FC7E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DD82B9-B8EE-4375-B6FF-88FA6ABB15D9}" type="datetime1">
              <a:rPr lang="en-US" smtClean="0"/>
              <a:t>12/1/2024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356D3B5-6063-4A89-B88F-9D3043916F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2B78BF7-69D3-4CE0-A631-50EFD41EEE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83024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2393950"/>
            <a:ext cx="11029615" cy="214746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582016-5696-4A93-887F-BBB3B9002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97495-0637-405E-AE64-5CC7506D51F5}" type="datetime1">
              <a:rPr lang="en-US" smtClean="0"/>
              <a:t>12/1/2024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57CFCD5-1192-4E18-8A8F-29E153B44D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39A109E-5018-4794-92B3-FD5E5BCD9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83061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194767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6039" y="2228003"/>
            <a:ext cx="5194769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FD690-9426-415D-8B65-26881E07B2D4}" type="datetime1">
              <a:rPr lang="en-US" smtClean="0"/>
              <a:t>12/1/2024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83331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1" y="2250891"/>
            <a:ext cx="5194769" cy="557784"/>
          </a:xfrm>
        </p:spPr>
        <p:txBody>
          <a:bodyPr anchor="ctr">
            <a:noAutofit/>
          </a:bodyPr>
          <a:lstStyle>
            <a:lvl1pPr marL="0" indent="0">
              <a:buNone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194766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6039" y="2250892"/>
            <a:ext cx="5194770" cy="553373"/>
          </a:xfrm>
        </p:spPr>
        <p:txBody>
          <a:bodyPr anchor="ctr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6037" y="2926052"/>
            <a:ext cx="5194771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4989A-474C-40DE-95B9-011C28B71673}" type="datetime1">
              <a:rPr lang="en-US" smtClean="0"/>
              <a:t>12/1/2024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62150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ED54-5B5E-4A04-93D3-5772E3CE3818}" type="datetime1">
              <a:rPr lang="en-US" smtClean="0"/>
              <a:t>12/1/2024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44838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E50D6-574B-40AF-946F-D52A04ADE379}" type="datetime1">
              <a:rPr lang="en-US" smtClean="0"/>
              <a:t>12/1/2024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63364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601200"/>
            <a:ext cx="3682723" cy="581547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7857" y="933450"/>
            <a:ext cx="3031852" cy="1722419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00928" y="1179829"/>
            <a:ext cx="6650991" cy="4658216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7857" y="2836654"/>
            <a:ext cx="3031852" cy="3001392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0B919CC2-2A65-446F-B538-9E624903544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56916"/>
            <a:ext cx="2844799" cy="365125"/>
          </a:xfrm>
        </p:spPr>
        <p:txBody>
          <a:bodyPr/>
          <a:lstStyle/>
          <a:p>
            <a:fld id="{D82884F1-FFEA-405F-9602-3DCA865EDA4E}" type="datetime1">
              <a:rPr lang="en-US" smtClean="0"/>
              <a:t>12/1/2024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72412AE-119E-4982-8B24-63365EFCA7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52590"/>
            <a:ext cx="691721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7FC4BB19-6AD1-45CF-9F99-00B109890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56916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68697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641350"/>
            <a:ext cx="11290859" cy="3651249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998148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8DB4A-8810-4A10-AD5C-D5E2C667F5B3}" type="datetime1">
              <a:rPr lang="en-US" smtClean="0"/>
              <a:t>12/1/2024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47485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D4963-E985-44C4-B8C4-FDD613B7C2F8}" type="datetime1">
              <a:rPr lang="en-US" smtClean="0"/>
              <a:t>12/1/2024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35259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058151" y="599725"/>
            <a:ext cx="3687316" cy="581695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204200" y="863600"/>
            <a:ext cx="3124200" cy="4807326"/>
          </a:xfrm>
        </p:spPr>
        <p:txBody>
          <a:bodyPr vert="eaVert" anchor="ctr"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863600"/>
            <a:ext cx="7161625" cy="4807326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6423B97-A5D4-47B9-8861-73B3707A04CF}"/>
              </a:ext>
            </a:extLst>
          </p:cNvPr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AEC0421-37B4-4481-A10D-69FDF5EC7909}"/>
              </a:ext>
            </a:extLst>
          </p:cNvPr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F7265B5-9F97-4F1E-99E9-74F7B7E62337}"/>
              </a:ext>
            </a:extLst>
          </p:cNvPr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5C74A470-3BD3-4F33-80E5-67E6E87FCB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12/1/2024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3A30BA-DB50-4D7D-BCDE-17D20FB354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76FF9E58-C0B2-436B-A21C-DB45A00D65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96303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2"/>
            <a:ext cx="11029616" cy="3652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6423914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ED291B17-9318-49DB-B28B-6E5994AE9581}" type="datetime1">
              <a:rPr lang="en-US" smtClean="0"/>
              <a:t>12/1/2024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6423914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6423914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7605904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8" r:id="rId1"/>
    <p:sldLayoutId id="2147483669" r:id="rId2"/>
    <p:sldLayoutId id="2147483670" r:id="rId3"/>
    <p:sldLayoutId id="2147483671" r:id="rId4"/>
    <p:sldLayoutId id="2147483672" r:id="rId5"/>
    <p:sldLayoutId id="2147483666" r:id="rId6"/>
    <p:sldLayoutId id="2147483662" r:id="rId7"/>
    <p:sldLayoutId id="2147483663" r:id="rId8"/>
    <p:sldLayoutId id="2147483664" r:id="rId9"/>
    <p:sldLayoutId id="2147483665" r:id="rId10"/>
    <p:sldLayoutId id="2147483667" r:id="rId11"/>
  </p:sldLayoutIdLst>
  <p:hf sldNum="0" hdr="0" ftr="0" dt="0"/>
  <p:txStyles>
    <p:titleStyle>
      <a:lvl1pPr algn="l" defTabSz="457200" rtl="0" eaLnBrk="1" latinLnBrk="0" hangingPunct="1">
        <a:lnSpc>
          <a:spcPct val="100000"/>
        </a:lnSpc>
        <a:spcBef>
          <a:spcPct val="0"/>
        </a:spcBef>
        <a:buNone/>
        <a:defRPr sz="3200" b="0" kern="1200" cap="all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5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23/A:1024689217801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CCB5977A-5CE8-4D01-A784-06EA14C2A3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0F02942D-A53B-4A35-B44C-EEFD824131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cy-GB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375F3C53-82B4-457B-87C8-9077A906BB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cy-GB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5A4487F9-8FD4-4FDA-899F-4910585063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cy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39958B1-6BDA-9CD9-5FF9-3D90DB8C3CF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3883" y="1211704"/>
            <a:ext cx="11274641" cy="2564985"/>
          </a:xfrm>
          <a:prstGeom prst="rect">
            <a:avLst/>
          </a:prstGeom>
        </p:spPr>
      </p:pic>
      <p:sp>
        <p:nvSpPr>
          <p:cNvPr id="42" name="Rectangle 41">
            <a:extLst>
              <a:ext uri="{FF2B5EF4-FFF2-40B4-BE49-F238E27FC236}">
                <a16:creationId xmlns:a16="http://schemas.microsoft.com/office/drawing/2014/main" id="{ACD9B3A4-4B72-4F8E-9D87-2D150F2ADC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3883" y="4432079"/>
            <a:ext cx="11274641" cy="1968721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cy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9997A4-1DC4-A0A1-498B-C016974B539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1191" y="4454992"/>
            <a:ext cx="10993549" cy="1066801"/>
          </a:xfrm>
        </p:spPr>
        <p:txBody>
          <a:bodyPr>
            <a:normAutofit fontScale="90000"/>
          </a:bodyPr>
          <a:lstStyle/>
          <a:p>
            <a:r>
              <a:rPr lang="en-US" sz="2800" b="1" dirty="0" err="1">
                <a:solidFill>
                  <a:srgbClr val="FFFFFF"/>
                </a:solidFill>
              </a:rPr>
              <a:t>Hanfodion</a:t>
            </a:r>
            <a:r>
              <a:rPr lang="en-US" sz="2800" b="1" dirty="0">
                <a:solidFill>
                  <a:srgbClr val="FFFFFF"/>
                </a:solidFill>
              </a:rPr>
              <a:t> </a:t>
            </a:r>
            <a:r>
              <a:rPr lang="en-US" sz="2800" b="1" dirty="0" err="1">
                <a:solidFill>
                  <a:srgbClr val="FFFFFF"/>
                </a:solidFill>
              </a:rPr>
              <a:t>cynllunio</a:t>
            </a:r>
            <a:r>
              <a:rPr lang="en-US" sz="2800" b="1" dirty="0">
                <a:solidFill>
                  <a:srgbClr val="FFFFFF"/>
                </a:solidFill>
              </a:rPr>
              <a:t> </a:t>
            </a:r>
            <a:r>
              <a:rPr lang="en-US" sz="2800" b="1" dirty="0" err="1">
                <a:solidFill>
                  <a:srgbClr val="FFFFFF"/>
                </a:solidFill>
              </a:rPr>
              <a:t>iaith</a:t>
            </a:r>
            <a:r>
              <a:rPr lang="en-US" sz="2800" dirty="0">
                <a:solidFill>
                  <a:srgbClr val="FFFFFF"/>
                </a:solidFill>
              </a:rPr>
              <a:t> </a:t>
            </a:r>
            <a:r>
              <a:rPr lang="cy-GB" sz="2800" i="0" dirty="0">
                <a:solidFill>
                  <a:srgbClr val="FFFFFF"/>
                </a:solidFill>
                <a:effectLst/>
                <a:latin typeface="-apple-system"/>
              </a:rPr>
              <a:t>100647 Polisi Cyhoeddus (ECDA7008C)</a:t>
            </a:r>
            <a:br>
              <a:rPr lang="cy-GB" sz="2800" i="0" dirty="0">
                <a:solidFill>
                  <a:srgbClr val="FFFFFF"/>
                </a:solidFill>
                <a:effectLst/>
                <a:latin typeface="-apple-system"/>
              </a:rPr>
            </a:br>
            <a:r>
              <a:rPr lang="cy-GB" sz="2800" i="0" dirty="0">
                <a:solidFill>
                  <a:srgbClr val="FFFFFF"/>
                </a:solidFill>
                <a:effectLst/>
                <a:latin typeface="-apple-system"/>
              </a:rPr>
              <a:t>Cyflwyniad llafar</a:t>
            </a:r>
            <a:endParaRPr lang="cy-GB" sz="2800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B25BCD6-2F53-D802-8D69-807C09B7A8F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1191" y="5898148"/>
            <a:ext cx="10993546" cy="525565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>
                    <a:alpha val="75000"/>
                  </a:srgbClr>
                </a:solidFill>
              </a:rPr>
              <a:t>Manon Humphreys, 02.12.24</a:t>
            </a:r>
            <a:endParaRPr lang="cy-GB" dirty="0">
              <a:solidFill>
                <a:srgbClr val="FFFFFF">
                  <a:alpha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9891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33451E-1BDE-8362-E276-9AAF31EEEB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cynnwys</a:t>
            </a:r>
            <a:endParaRPr lang="cy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2BBE9E-5FBF-A254-E37A-017DE6CE70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28360" y="933450"/>
            <a:ext cx="6650991" cy="4658216"/>
          </a:xfrm>
        </p:spPr>
        <p:txBody>
          <a:bodyPr/>
          <a:lstStyle/>
          <a:p>
            <a:r>
              <a:rPr lang="en-US" dirty="0" err="1"/>
              <a:t>Cynllunio</a:t>
            </a:r>
            <a:r>
              <a:rPr lang="en-US" dirty="0"/>
              <a:t> </a:t>
            </a:r>
            <a:r>
              <a:rPr lang="en-US" dirty="0" err="1"/>
              <a:t>iaith</a:t>
            </a:r>
            <a:r>
              <a:rPr lang="en-US" dirty="0"/>
              <a:t> – </a:t>
            </a:r>
            <a:r>
              <a:rPr lang="en-US" dirty="0" err="1"/>
              <a:t>llinell</a:t>
            </a:r>
            <a:r>
              <a:rPr lang="en-US" dirty="0"/>
              <a:t> </a:t>
            </a:r>
            <a:r>
              <a:rPr lang="en-US" dirty="0" err="1"/>
              <a:t>amser</a:t>
            </a:r>
            <a:endParaRPr lang="en-US" dirty="0"/>
          </a:p>
          <a:p>
            <a:r>
              <a:rPr lang="en-US" dirty="0" err="1"/>
              <a:t>Theori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waith</a:t>
            </a:r>
            <a:r>
              <a:rPr lang="en-US" dirty="0"/>
              <a:t> – </a:t>
            </a:r>
            <a:r>
              <a:rPr lang="en-US" dirty="0" err="1"/>
              <a:t>meicro</a:t>
            </a:r>
            <a:r>
              <a:rPr lang="en-US" dirty="0"/>
              <a:t>, </a:t>
            </a:r>
            <a:r>
              <a:rPr lang="en-US" dirty="0" err="1"/>
              <a:t>meso</a:t>
            </a:r>
            <a:r>
              <a:rPr lang="en-US" dirty="0"/>
              <a:t>, macro</a:t>
            </a:r>
          </a:p>
          <a:p>
            <a:r>
              <a:rPr lang="en-US" dirty="0"/>
              <a:t>Y </a:t>
            </a:r>
            <a:r>
              <a:rPr lang="en-US" dirty="0" err="1"/>
              <a:t>dyfodol</a:t>
            </a:r>
            <a:r>
              <a:rPr lang="en-US" dirty="0"/>
              <a:t>…</a:t>
            </a:r>
          </a:p>
          <a:p>
            <a:r>
              <a:rPr lang="en-US" dirty="0" err="1"/>
              <a:t>Casgliad</a:t>
            </a:r>
            <a:endParaRPr lang="en-US" dirty="0"/>
          </a:p>
          <a:p>
            <a:r>
              <a:rPr lang="en-US" dirty="0" err="1"/>
              <a:t>Llyfryddiaeth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42469543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ABA75C-35CC-92BB-B1F4-0DA45854D3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582366"/>
            <a:ext cx="11029616" cy="988332"/>
          </a:xfrm>
        </p:spPr>
        <p:txBody>
          <a:bodyPr/>
          <a:lstStyle/>
          <a:p>
            <a:r>
              <a:rPr lang="en-US" dirty="0" err="1"/>
              <a:t>cynllunio</a:t>
            </a:r>
            <a:r>
              <a:rPr lang="en-US" dirty="0"/>
              <a:t> </a:t>
            </a:r>
            <a:r>
              <a:rPr lang="en-US" dirty="0" err="1"/>
              <a:t>iaith</a:t>
            </a:r>
            <a:r>
              <a:rPr lang="en-US" dirty="0"/>
              <a:t> – </a:t>
            </a:r>
            <a:r>
              <a:rPr lang="en-US" dirty="0" err="1"/>
              <a:t>llinell</a:t>
            </a:r>
            <a:r>
              <a:rPr lang="en-US" dirty="0"/>
              <a:t> </a:t>
            </a:r>
            <a:r>
              <a:rPr lang="en-US" dirty="0" err="1"/>
              <a:t>amser</a:t>
            </a:r>
            <a:endParaRPr lang="cy-GB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5EBF122E-9408-EC80-33C5-BEE333CF10FF}"/>
              </a:ext>
            </a:extLst>
          </p:cNvPr>
          <p:cNvCxnSpPr>
            <a:cxnSpLocks/>
          </p:cNvCxnSpPr>
          <p:nvPr/>
        </p:nvCxnSpPr>
        <p:spPr>
          <a:xfrm flipV="1">
            <a:off x="1025015" y="4079283"/>
            <a:ext cx="10009239" cy="68826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47758F41-7425-28C1-5F91-C9F79DC86863}"/>
              </a:ext>
            </a:extLst>
          </p:cNvPr>
          <p:cNvSpPr txBox="1"/>
          <p:nvPr/>
        </p:nvSpPr>
        <p:spPr>
          <a:xfrm>
            <a:off x="1397621" y="2363325"/>
            <a:ext cx="1490202" cy="923330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r>
              <a:rPr lang="en-US" b="1" dirty="0"/>
              <a:t>CYNLLUNIO CORPWS</a:t>
            </a:r>
          </a:p>
          <a:p>
            <a:r>
              <a:rPr lang="en-US" dirty="0">
                <a:solidFill>
                  <a:srgbClr val="C00000"/>
                </a:solidFill>
              </a:rPr>
              <a:t>Haugen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B2387D6-1D79-F8A6-6D3E-5223DFFDA2CE}"/>
              </a:ext>
            </a:extLst>
          </p:cNvPr>
          <p:cNvSpPr txBox="1"/>
          <p:nvPr/>
        </p:nvSpPr>
        <p:spPr>
          <a:xfrm>
            <a:off x="2696671" y="4620060"/>
            <a:ext cx="1585454" cy="923330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r>
              <a:rPr lang="en-US" b="1" dirty="0"/>
              <a:t>CYNLLUNIO STATWS</a:t>
            </a:r>
          </a:p>
          <a:p>
            <a:r>
              <a:rPr lang="en-US" dirty="0">
                <a:solidFill>
                  <a:srgbClr val="C00000"/>
                </a:solidFill>
              </a:rPr>
              <a:t>Kloss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1EC7DF2-6EC9-C1F9-8AE1-7A5E786F9CCA}"/>
              </a:ext>
            </a:extLst>
          </p:cNvPr>
          <p:cNvSpPr txBox="1"/>
          <p:nvPr/>
        </p:nvSpPr>
        <p:spPr>
          <a:xfrm>
            <a:off x="3764431" y="2355097"/>
            <a:ext cx="1794677" cy="923330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r>
              <a:rPr lang="en-US" b="1" dirty="0"/>
              <a:t>MEITHRIN A DATBLYGU IAITH</a:t>
            </a:r>
          </a:p>
          <a:p>
            <a:r>
              <a:rPr lang="en-US" dirty="0" err="1">
                <a:solidFill>
                  <a:srgbClr val="C00000"/>
                </a:solidFill>
              </a:rPr>
              <a:t>Neustupný</a:t>
            </a:r>
            <a:endParaRPr lang="en-US" dirty="0">
              <a:solidFill>
                <a:srgbClr val="C00000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1654AE6-2FC8-7682-CBA7-A283D3799B5D}"/>
              </a:ext>
            </a:extLst>
          </p:cNvPr>
          <p:cNvSpPr txBox="1"/>
          <p:nvPr/>
        </p:nvSpPr>
        <p:spPr>
          <a:xfrm>
            <a:off x="5755924" y="4612927"/>
            <a:ext cx="1585454" cy="923330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r>
              <a:rPr lang="en-US" b="1" dirty="0"/>
              <a:t>CYNLLUNIO CAFFAEL</a:t>
            </a:r>
          </a:p>
          <a:p>
            <a:r>
              <a:rPr lang="en-US" dirty="0">
                <a:solidFill>
                  <a:srgbClr val="C00000"/>
                </a:solidFill>
              </a:rPr>
              <a:t>Cooper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728E627-FD05-5E23-922F-84FC06521E2C}"/>
              </a:ext>
            </a:extLst>
          </p:cNvPr>
          <p:cNvSpPr txBox="1"/>
          <p:nvPr/>
        </p:nvSpPr>
        <p:spPr>
          <a:xfrm>
            <a:off x="6649934" y="1809327"/>
            <a:ext cx="3929680" cy="1477328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r>
              <a:rPr lang="en-US" b="1" dirty="0"/>
              <a:t>MACRO, MESO, MEICRO</a:t>
            </a:r>
          </a:p>
          <a:p>
            <a:r>
              <a:rPr lang="en-US" dirty="0">
                <a:solidFill>
                  <a:srgbClr val="C00000"/>
                </a:solidFill>
              </a:rPr>
              <a:t>Kaplan a Baldauf</a:t>
            </a:r>
          </a:p>
          <a:p>
            <a:r>
              <a:rPr lang="en-US" b="1" dirty="0"/>
              <a:t>GIDS </a:t>
            </a:r>
            <a:r>
              <a:rPr lang="en-US" dirty="0">
                <a:solidFill>
                  <a:srgbClr val="C00000"/>
                </a:solidFill>
              </a:rPr>
              <a:t>Fishman</a:t>
            </a:r>
          </a:p>
          <a:p>
            <a:r>
              <a:rPr lang="en-US" b="1" dirty="0"/>
              <a:t>CYNLLUNIO BRI </a:t>
            </a:r>
            <a:r>
              <a:rPr lang="en-US" dirty="0" err="1">
                <a:solidFill>
                  <a:srgbClr val="C00000"/>
                </a:solidFill>
              </a:rPr>
              <a:t>Haarmann</a:t>
            </a:r>
            <a:r>
              <a:rPr lang="en-US" dirty="0">
                <a:solidFill>
                  <a:srgbClr val="C00000"/>
                </a:solidFill>
              </a:rPr>
              <a:t> </a:t>
            </a:r>
            <a:endParaRPr lang="en-US" b="1" dirty="0">
              <a:solidFill>
                <a:srgbClr val="C00000"/>
              </a:solidFill>
            </a:endParaRPr>
          </a:p>
          <a:p>
            <a:r>
              <a:rPr lang="en-US" b="1" dirty="0"/>
              <a:t>GRYM / ANGHYFARTALEDD </a:t>
            </a:r>
            <a:r>
              <a:rPr lang="en-US" dirty="0">
                <a:solidFill>
                  <a:srgbClr val="C00000"/>
                </a:solidFill>
              </a:rPr>
              <a:t>Tollefson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B7D1C73-A8AA-4DCC-19BE-31C9528115D6}"/>
              </a:ext>
            </a:extLst>
          </p:cNvPr>
          <p:cNvSpPr txBox="1"/>
          <p:nvPr/>
        </p:nvSpPr>
        <p:spPr>
          <a:xfrm>
            <a:off x="8514368" y="4620060"/>
            <a:ext cx="3099621" cy="1477328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r>
              <a:rPr lang="en-US" b="1" dirty="0"/>
              <a:t>EGIDS</a:t>
            </a:r>
            <a:r>
              <a:rPr lang="en-US" dirty="0">
                <a:solidFill>
                  <a:srgbClr val="C00000"/>
                </a:solidFill>
              </a:rPr>
              <a:t> Lewis a Simons</a:t>
            </a:r>
          </a:p>
          <a:p>
            <a:r>
              <a:rPr lang="en-US" b="1" dirty="0"/>
              <a:t>FFRAMWAITH UNESCO </a:t>
            </a:r>
            <a:r>
              <a:rPr lang="en-US" dirty="0" err="1">
                <a:solidFill>
                  <a:srgbClr val="C00000"/>
                </a:solidFill>
              </a:rPr>
              <a:t>Brenzinger</a:t>
            </a:r>
            <a:r>
              <a:rPr lang="en-US" dirty="0">
                <a:solidFill>
                  <a:srgbClr val="C00000"/>
                </a:solidFill>
              </a:rPr>
              <a:t> et al</a:t>
            </a:r>
          </a:p>
          <a:p>
            <a:r>
              <a:rPr lang="en-US" b="1" dirty="0"/>
              <a:t>GRYM GWEITHREDU</a:t>
            </a:r>
            <a:r>
              <a:rPr lang="en-US" dirty="0">
                <a:solidFill>
                  <a:srgbClr val="C00000"/>
                </a:solidFill>
              </a:rPr>
              <a:t> </a:t>
            </a:r>
            <a:r>
              <a:rPr lang="en-US" dirty="0" err="1">
                <a:solidFill>
                  <a:srgbClr val="C00000"/>
                </a:solidFill>
              </a:rPr>
              <a:t>Ricento</a:t>
            </a:r>
            <a:endParaRPr lang="en-US" dirty="0">
              <a:solidFill>
                <a:srgbClr val="C00000"/>
              </a:solidFill>
            </a:endParaRPr>
          </a:p>
          <a:p>
            <a:r>
              <a:rPr lang="en-US" b="1" dirty="0"/>
              <a:t>AMLIEITHRWYDD </a:t>
            </a:r>
            <a:r>
              <a:rPr lang="en-US" dirty="0">
                <a:solidFill>
                  <a:srgbClr val="C00000"/>
                </a:solidFill>
              </a:rPr>
              <a:t>Annamalai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157193B-CB32-1A4D-5EE3-BE4CC5865DC2}"/>
              </a:ext>
            </a:extLst>
          </p:cNvPr>
          <p:cNvSpPr txBox="1"/>
          <p:nvPr/>
        </p:nvSpPr>
        <p:spPr>
          <a:xfrm>
            <a:off x="6754498" y="3744655"/>
            <a:ext cx="9709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accent1"/>
                </a:solidFill>
              </a:rPr>
              <a:t>1990au</a:t>
            </a:r>
            <a:endParaRPr lang="cy-GB" dirty="0">
              <a:solidFill>
                <a:schemeClr val="accent1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7ED2089-E409-24B8-E09D-5B25D7C6EB84}"/>
              </a:ext>
            </a:extLst>
          </p:cNvPr>
          <p:cNvSpPr txBox="1"/>
          <p:nvPr/>
        </p:nvSpPr>
        <p:spPr>
          <a:xfrm>
            <a:off x="2359358" y="3778777"/>
            <a:ext cx="9709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accent1"/>
                </a:solidFill>
              </a:rPr>
              <a:t>1960au</a:t>
            </a:r>
            <a:endParaRPr lang="cy-GB" dirty="0">
              <a:solidFill>
                <a:schemeClr val="accent1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386FF23-54B0-3ACE-4059-0979FC8954C1}"/>
              </a:ext>
            </a:extLst>
          </p:cNvPr>
          <p:cNvSpPr txBox="1"/>
          <p:nvPr/>
        </p:nvSpPr>
        <p:spPr>
          <a:xfrm>
            <a:off x="3763527" y="3778777"/>
            <a:ext cx="9709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accent1"/>
                </a:solidFill>
              </a:rPr>
              <a:t>1970au</a:t>
            </a:r>
            <a:endParaRPr lang="cy-GB" dirty="0">
              <a:solidFill>
                <a:schemeClr val="accent1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411F38C-E7A0-D902-3A32-428DDA4D801A}"/>
              </a:ext>
            </a:extLst>
          </p:cNvPr>
          <p:cNvSpPr txBox="1"/>
          <p:nvPr/>
        </p:nvSpPr>
        <p:spPr>
          <a:xfrm>
            <a:off x="5380229" y="3778777"/>
            <a:ext cx="9709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accent1"/>
                </a:solidFill>
              </a:rPr>
              <a:t>1980au</a:t>
            </a:r>
            <a:endParaRPr lang="cy-GB" dirty="0">
              <a:solidFill>
                <a:schemeClr val="accent1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54B8DC8-BC25-C61F-E701-552508487E03}"/>
              </a:ext>
            </a:extLst>
          </p:cNvPr>
          <p:cNvSpPr txBox="1"/>
          <p:nvPr/>
        </p:nvSpPr>
        <p:spPr>
          <a:xfrm>
            <a:off x="912154" y="3744655"/>
            <a:ext cx="9709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accent1"/>
                </a:solidFill>
              </a:rPr>
              <a:t>1950au</a:t>
            </a:r>
            <a:endParaRPr lang="cy-GB" dirty="0">
              <a:solidFill>
                <a:schemeClr val="accent1"/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3556DCD-5770-5AE7-8C60-CE0F704A72D8}"/>
              </a:ext>
            </a:extLst>
          </p:cNvPr>
          <p:cNvSpPr txBox="1"/>
          <p:nvPr/>
        </p:nvSpPr>
        <p:spPr>
          <a:xfrm>
            <a:off x="9033039" y="3744655"/>
            <a:ext cx="9709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accent1"/>
                </a:solidFill>
              </a:rPr>
              <a:t>2000au</a:t>
            </a:r>
            <a:endParaRPr lang="cy-GB" dirty="0">
              <a:solidFill>
                <a:schemeClr val="accent1"/>
              </a:solidFill>
            </a:endParaRP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0FAA171B-76C2-901E-00B9-495FA94B4407}"/>
              </a:ext>
            </a:extLst>
          </p:cNvPr>
          <p:cNvCxnSpPr>
            <a:cxnSpLocks/>
            <a:stCxn id="6" idx="2"/>
          </p:cNvCxnSpPr>
          <p:nvPr/>
        </p:nvCxnSpPr>
        <p:spPr>
          <a:xfrm>
            <a:off x="2142722" y="3286655"/>
            <a:ext cx="0" cy="86145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C734B5A7-F060-EDA3-D2F4-7BBE133DBBFB}"/>
              </a:ext>
            </a:extLst>
          </p:cNvPr>
          <p:cNvCxnSpPr>
            <a:cxnSpLocks/>
          </p:cNvCxnSpPr>
          <p:nvPr/>
        </p:nvCxnSpPr>
        <p:spPr>
          <a:xfrm flipV="1">
            <a:off x="3330292" y="4130500"/>
            <a:ext cx="0" cy="4895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7CF56B0A-7872-8E3C-78E1-8679F317C4D5}"/>
              </a:ext>
            </a:extLst>
          </p:cNvPr>
          <p:cNvCxnSpPr>
            <a:cxnSpLocks/>
          </p:cNvCxnSpPr>
          <p:nvPr/>
        </p:nvCxnSpPr>
        <p:spPr>
          <a:xfrm>
            <a:off x="4937760" y="3286655"/>
            <a:ext cx="0" cy="82704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18C412D4-FA9A-D5A9-7D12-3A5BBB423E17}"/>
              </a:ext>
            </a:extLst>
          </p:cNvPr>
          <p:cNvCxnSpPr>
            <a:cxnSpLocks/>
            <a:endCxn id="9" idx="0"/>
          </p:cNvCxnSpPr>
          <p:nvPr/>
        </p:nvCxnSpPr>
        <p:spPr>
          <a:xfrm>
            <a:off x="6548651" y="4110487"/>
            <a:ext cx="0" cy="5024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42ABA26E-A21E-B49B-41DC-BBD4B5EF6AB4}"/>
              </a:ext>
            </a:extLst>
          </p:cNvPr>
          <p:cNvCxnSpPr>
            <a:cxnSpLocks/>
          </p:cNvCxnSpPr>
          <p:nvPr/>
        </p:nvCxnSpPr>
        <p:spPr>
          <a:xfrm>
            <a:off x="8229600" y="3286655"/>
            <a:ext cx="0" cy="8238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F2CC7F99-1A45-DE6B-9683-1064E4E57223}"/>
              </a:ext>
            </a:extLst>
          </p:cNvPr>
          <p:cNvCxnSpPr>
            <a:cxnSpLocks/>
          </p:cNvCxnSpPr>
          <p:nvPr/>
        </p:nvCxnSpPr>
        <p:spPr>
          <a:xfrm>
            <a:off x="9939528" y="4079283"/>
            <a:ext cx="0" cy="54077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346380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D51A3D-C19D-2D7B-B3AA-AECE4875EF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5217" y="76752"/>
            <a:ext cx="11029616" cy="1323289"/>
          </a:xfrm>
        </p:spPr>
        <p:txBody>
          <a:bodyPr>
            <a:normAutofit/>
          </a:bodyPr>
          <a:lstStyle/>
          <a:p>
            <a:r>
              <a:rPr lang="en-US" dirty="0" err="1"/>
              <a:t>theori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waith</a:t>
            </a:r>
            <a:r>
              <a:rPr lang="en-US" dirty="0"/>
              <a:t> – </a:t>
            </a:r>
            <a:r>
              <a:rPr lang="en-US" dirty="0" err="1"/>
              <a:t>meicro</a:t>
            </a:r>
            <a:r>
              <a:rPr lang="en-US" dirty="0"/>
              <a:t>, </a:t>
            </a:r>
            <a:r>
              <a:rPr lang="en-US" dirty="0" err="1"/>
              <a:t>meso</a:t>
            </a:r>
            <a:r>
              <a:rPr lang="en-US" dirty="0"/>
              <a:t>, macro</a:t>
            </a:r>
            <a:endParaRPr lang="cy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DA31DB-65C0-7EB3-DDCD-AC12BDE6B7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51755" y="2161426"/>
            <a:ext cx="5514807" cy="4204757"/>
          </a:xfrm>
        </p:spPr>
        <p:txBody>
          <a:bodyPr>
            <a:normAutofit/>
          </a:bodyPr>
          <a:lstStyle/>
          <a:p>
            <a:pPr lvl="1"/>
            <a:endParaRPr lang="en-US" dirty="0"/>
          </a:p>
          <a:p>
            <a:pPr lvl="2"/>
            <a:endParaRPr lang="en-US" dirty="0"/>
          </a:p>
        </p:txBody>
      </p:sp>
      <p:sp>
        <p:nvSpPr>
          <p:cNvPr id="5" name="Flowchart: Connector 4">
            <a:extLst>
              <a:ext uri="{FF2B5EF4-FFF2-40B4-BE49-F238E27FC236}">
                <a16:creationId xmlns:a16="http://schemas.microsoft.com/office/drawing/2014/main" id="{59D6C0EC-68A8-C411-476F-58C313877753}"/>
              </a:ext>
            </a:extLst>
          </p:cNvPr>
          <p:cNvSpPr/>
          <p:nvPr/>
        </p:nvSpPr>
        <p:spPr>
          <a:xfrm>
            <a:off x="919862" y="1961945"/>
            <a:ext cx="4591664" cy="4204757"/>
          </a:xfrm>
          <a:prstGeom prst="flowChartConnector">
            <a:avLst/>
          </a:prstGeom>
          <a:ln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6" name="Flowchart: Connector 5">
            <a:extLst>
              <a:ext uri="{FF2B5EF4-FFF2-40B4-BE49-F238E27FC236}">
                <a16:creationId xmlns:a16="http://schemas.microsoft.com/office/drawing/2014/main" id="{C5B4BEBA-4F4C-32A9-5072-B675B9CEF658}"/>
              </a:ext>
            </a:extLst>
          </p:cNvPr>
          <p:cNvSpPr/>
          <p:nvPr/>
        </p:nvSpPr>
        <p:spPr>
          <a:xfrm>
            <a:off x="1887794" y="2707061"/>
            <a:ext cx="2782529" cy="2526891"/>
          </a:xfrm>
          <a:prstGeom prst="flowChartConnector">
            <a:avLst/>
          </a:prstGeom>
          <a:solidFill>
            <a:schemeClr val="accent3">
              <a:lumMod val="60000"/>
              <a:lumOff val="40000"/>
            </a:schemeClr>
          </a:solidFill>
          <a:ln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7" name="Flowchart: Connector 6">
            <a:extLst>
              <a:ext uri="{FF2B5EF4-FFF2-40B4-BE49-F238E27FC236}">
                <a16:creationId xmlns:a16="http://schemas.microsoft.com/office/drawing/2014/main" id="{335FF3AD-8E6F-5AC6-7D66-3849A753058B}"/>
              </a:ext>
            </a:extLst>
          </p:cNvPr>
          <p:cNvSpPr/>
          <p:nvPr/>
        </p:nvSpPr>
        <p:spPr>
          <a:xfrm>
            <a:off x="2772698" y="3429000"/>
            <a:ext cx="894734" cy="950539"/>
          </a:xfrm>
          <a:prstGeom prst="flowChartConnector">
            <a:avLst/>
          </a:prstGeom>
          <a:solidFill>
            <a:schemeClr val="accent3"/>
          </a:solidFill>
          <a:ln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37F8AD6-BE8E-39BE-AC2B-644A01CCBCCE}"/>
              </a:ext>
            </a:extLst>
          </p:cNvPr>
          <p:cNvSpPr txBox="1"/>
          <p:nvPr/>
        </p:nvSpPr>
        <p:spPr>
          <a:xfrm>
            <a:off x="2875937" y="2161426"/>
            <a:ext cx="8947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Meicro</a:t>
            </a:r>
            <a:endParaRPr lang="cy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75F0E32-CE87-7602-93B4-F44E43214A33}"/>
              </a:ext>
            </a:extLst>
          </p:cNvPr>
          <p:cNvSpPr txBox="1"/>
          <p:nvPr/>
        </p:nvSpPr>
        <p:spPr>
          <a:xfrm>
            <a:off x="2875937" y="2898422"/>
            <a:ext cx="7865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Meso</a:t>
            </a:r>
            <a:endParaRPr lang="cy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A600C96-D68E-8AEE-2381-BA6603718294}"/>
              </a:ext>
            </a:extLst>
          </p:cNvPr>
          <p:cNvSpPr txBox="1"/>
          <p:nvPr/>
        </p:nvSpPr>
        <p:spPr>
          <a:xfrm>
            <a:off x="2826775" y="3694992"/>
            <a:ext cx="8947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Macro</a:t>
            </a:r>
            <a:endParaRPr lang="cy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EAFCC70-2091-F49F-3B61-2F66D1EFD30D}"/>
              </a:ext>
            </a:extLst>
          </p:cNvPr>
          <p:cNvSpPr txBox="1"/>
          <p:nvPr/>
        </p:nvSpPr>
        <p:spPr>
          <a:xfrm>
            <a:off x="6934745" y="2161426"/>
            <a:ext cx="4860959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MEICRO</a:t>
            </a:r>
            <a:r>
              <a:rPr lang="en-US" dirty="0"/>
              <a:t> – </a:t>
            </a:r>
            <a:r>
              <a:rPr lang="en-US" dirty="0" err="1"/>
              <a:t>unigolion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cartrefi</a:t>
            </a:r>
            <a:r>
              <a:rPr lang="en-US" dirty="0"/>
              <a:t>, </a:t>
            </a:r>
            <a:r>
              <a:rPr lang="en-US" dirty="0" err="1"/>
              <a:t>gweithle</a:t>
            </a:r>
            <a:r>
              <a:rPr lang="en-US" dirty="0"/>
              <a:t>, 	</a:t>
            </a:r>
            <a:r>
              <a:rPr lang="en-US" dirty="0" err="1"/>
              <a:t>cymuned</a:t>
            </a:r>
            <a:r>
              <a:rPr lang="en-US" dirty="0"/>
              <a:t>; </a:t>
            </a:r>
            <a:r>
              <a:rPr lang="en-US" dirty="0" err="1"/>
              <a:t>cyrff</a:t>
            </a:r>
            <a:r>
              <a:rPr lang="en-US" dirty="0"/>
              <a:t> </a:t>
            </a:r>
            <a:r>
              <a:rPr lang="en-US" dirty="0" err="1"/>
              <a:t>llawr</a:t>
            </a:r>
            <a:r>
              <a:rPr lang="en-US" dirty="0"/>
              <a:t> </a:t>
            </a:r>
            <a:r>
              <a:rPr lang="en-US" dirty="0" err="1"/>
              <a:t>gwlad</a:t>
            </a:r>
            <a:r>
              <a:rPr lang="en-US" dirty="0"/>
              <a:t> </a:t>
            </a:r>
            <a:r>
              <a:rPr lang="en-US" dirty="0" err="1"/>
              <a:t>fel</a:t>
            </a:r>
            <a:r>
              <a:rPr lang="en-US" dirty="0"/>
              <a:t> y 	</a:t>
            </a:r>
            <a:r>
              <a:rPr lang="en-US" dirty="0" err="1"/>
              <a:t>mentrau</a:t>
            </a:r>
            <a:r>
              <a:rPr lang="en-US" dirty="0"/>
              <a:t> </a:t>
            </a:r>
            <a:r>
              <a:rPr lang="en-US" dirty="0" err="1"/>
              <a:t>iaith</a:t>
            </a:r>
            <a:r>
              <a:rPr lang="en-US" dirty="0"/>
              <a:t>, </a:t>
            </a:r>
            <a:r>
              <a:rPr lang="en-US" dirty="0" err="1"/>
              <a:t>clybiau</a:t>
            </a:r>
            <a:r>
              <a:rPr lang="en-US" dirty="0"/>
              <a:t> neu </a:t>
            </a:r>
            <a:r>
              <a:rPr lang="en-US" dirty="0" err="1"/>
              <a:t>fusnesau</a:t>
            </a:r>
            <a:r>
              <a:rPr lang="en-US" dirty="0"/>
              <a:t> </a:t>
            </a:r>
            <a:r>
              <a:rPr lang="en-US" dirty="0" err="1"/>
              <a:t>lleol</a:t>
            </a:r>
            <a:endParaRPr lang="cy-GB" dirty="0"/>
          </a:p>
          <a:p>
            <a:endParaRPr lang="en-US" dirty="0"/>
          </a:p>
          <a:p>
            <a:r>
              <a:rPr lang="en-US" b="1" dirty="0"/>
              <a:t>MESO</a:t>
            </a:r>
            <a:r>
              <a:rPr lang="en-US" dirty="0"/>
              <a:t> – </a:t>
            </a:r>
            <a:r>
              <a:rPr lang="en-US" dirty="0" err="1"/>
              <a:t>Cynghorau</a:t>
            </a:r>
            <a:r>
              <a:rPr lang="en-US" dirty="0"/>
              <a:t> sir/</a:t>
            </a:r>
            <a:r>
              <a:rPr lang="en-US" dirty="0" err="1"/>
              <a:t>bwrdeistref</a:t>
            </a:r>
            <a:r>
              <a:rPr lang="en-US" dirty="0"/>
              <a:t>, </a:t>
            </a:r>
            <a:r>
              <a:rPr lang="en-US" dirty="0" err="1"/>
              <a:t>cyrff</a:t>
            </a:r>
            <a:r>
              <a:rPr lang="en-US" dirty="0"/>
              <a:t> 	</a:t>
            </a:r>
            <a:r>
              <a:rPr lang="en-US" dirty="0" err="1"/>
              <a:t>cenedlaethol</a:t>
            </a:r>
            <a:r>
              <a:rPr lang="en-US" dirty="0"/>
              <a:t> </a:t>
            </a:r>
            <a:r>
              <a:rPr lang="en-US" dirty="0" err="1"/>
              <a:t>ee</a:t>
            </a:r>
            <a:r>
              <a:rPr lang="en-US" dirty="0"/>
              <a:t> </a:t>
            </a:r>
            <a:r>
              <a:rPr lang="en-US" dirty="0" err="1"/>
              <a:t>Amgueddfa</a:t>
            </a:r>
            <a:r>
              <a:rPr lang="en-US" dirty="0"/>
              <a:t> Cymru, 	</a:t>
            </a:r>
            <a:r>
              <a:rPr lang="en-US" dirty="0" err="1"/>
              <a:t>grwpiau</a:t>
            </a:r>
            <a:r>
              <a:rPr lang="en-US" dirty="0"/>
              <a:t> </a:t>
            </a:r>
            <a:r>
              <a:rPr lang="en-US" dirty="0" err="1"/>
              <a:t>gweithredu</a:t>
            </a:r>
            <a:r>
              <a:rPr lang="en-US" dirty="0"/>
              <a:t> </a:t>
            </a:r>
            <a:r>
              <a:rPr lang="en-US" dirty="0" err="1"/>
              <a:t>e.e.</a:t>
            </a:r>
            <a:r>
              <a:rPr lang="en-US" dirty="0"/>
              <a:t> Cymdeithas yr 	Iaith</a:t>
            </a:r>
          </a:p>
          <a:p>
            <a:endParaRPr lang="en-US" dirty="0"/>
          </a:p>
          <a:p>
            <a:r>
              <a:rPr lang="en-US" b="1" dirty="0"/>
              <a:t>MACRO</a:t>
            </a:r>
            <a:r>
              <a:rPr lang="en-US" dirty="0"/>
              <a:t> – </a:t>
            </a:r>
            <a:r>
              <a:rPr lang="en-US" dirty="0" err="1"/>
              <a:t>Llywodraeth</a:t>
            </a:r>
            <a:r>
              <a:rPr lang="en-US" dirty="0"/>
              <a:t> y DU, </a:t>
            </a:r>
            <a:r>
              <a:rPr lang="en-US" dirty="0" err="1"/>
              <a:t>Llywodraeth</a:t>
            </a:r>
            <a:r>
              <a:rPr lang="en-US" dirty="0"/>
              <a:t> Cymru, 	</a:t>
            </a:r>
            <a:r>
              <a:rPr lang="en-US" dirty="0" err="1"/>
              <a:t>Comisiynydd</a:t>
            </a:r>
            <a:r>
              <a:rPr lang="en-US" dirty="0"/>
              <a:t> y </a:t>
            </a:r>
            <a:r>
              <a:rPr lang="en-US" dirty="0" err="1"/>
              <a:t>Gymraeg</a:t>
            </a:r>
            <a:endParaRPr lang="en-US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984C2F8-002D-CA90-DEB9-F30477C96428}"/>
              </a:ext>
            </a:extLst>
          </p:cNvPr>
          <p:cNvSpPr txBox="1"/>
          <p:nvPr/>
        </p:nvSpPr>
        <p:spPr>
          <a:xfrm>
            <a:off x="6934745" y="5378245"/>
            <a:ext cx="45296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METEOR</a:t>
            </a:r>
            <a:r>
              <a:rPr lang="en-US" dirty="0"/>
              <a:t> – </a:t>
            </a:r>
            <a:r>
              <a:rPr lang="en-US" dirty="0" err="1"/>
              <a:t>grym</a:t>
            </a:r>
            <a:r>
              <a:rPr lang="en-US" dirty="0"/>
              <a:t> </a:t>
            </a:r>
            <a:r>
              <a:rPr lang="en-US" dirty="0" err="1"/>
              <a:t>allanol</a:t>
            </a:r>
            <a:r>
              <a:rPr lang="en-US" dirty="0"/>
              <a:t> </a:t>
            </a:r>
            <a:r>
              <a:rPr lang="en-US" dirty="0" err="1"/>
              <a:t>annisgwyl</a:t>
            </a:r>
            <a:r>
              <a:rPr lang="en-US" dirty="0"/>
              <a:t> </a:t>
            </a:r>
            <a:r>
              <a:rPr lang="en-US" dirty="0" err="1"/>
              <a:t>sy’n</a:t>
            </a:r>
            <a:r>
              <a:rPr lang="en-US" dirty="0"/>
              <a:t> </a:t>
            </a:r>
            <a:r>
              <a:rPr lang="en-US" dirty="0" err="1"/>
              <a:t>achosi</a:t>
            </a:r>
            <a:r>
              <a:rPr lang="en-US" dirty="0"/>
              <a:t> 	</a:t>
            </a:r>
            <a:r>
              <a:rPr lang="en-US" dirty="0" err="1"/>
              <a:t>traweffaith</a:t>
            </a:r>
            <a:r>
              <a:rPr lang="en-US" dirty="0"/>
              <a:t> </a:t>
            </a:r>
            <a:r>
              <a:rPr lang="en-US" dirty="0" err="1"/>
              <a:t>pellgyrhaeddol</a:t>
            </a:r>
            <a:endParaRPr lang="cy-GB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AE52C8B-6561-8FE4-F8FA-314B8010BE39}"/>
              </a:ext>
            </a:extLst>
          </p:cNvPr>
          <p:cNvSpPr txBox="1"/>
          <p:nvPr/>
        </p:nvSpPr>
        <p:spPr>
          <a:xfrm>
            <a:off x="492295" y="1883500"/>
            <a:ext cx="855134" cy="369332"/>
          </a:xfrm>
          <a:prstGeom prst="rect">
            <a:avLst/>
          </a:prstGeom>
          <a:solidFill>
            <a:schemeClr val="bg1"/>
          </a:solidFill>
          <a:ln w="28575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/>
              <a:t>Meteor 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8089105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58333E-6 3.7037E-7 C 0.08138 3.7037E-7 0.14753 0.1125 0.14753 0.25162 C 0.14753 0.39051 0.08138 0.5037 -4.58333E-6 0.5037 C -0.08138 0.5037 -0.14726 0.39051 -0.14726 0.25162 C -0.14726 0.1125 -0.08138 3.7037E-7 -4.58333E-6 3.7037E-7 Z " pathEditMode="relative" rAng="0" ptsTypes="AAAAA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" y="251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7 2.96296E-6 C 0.04714 2.96296E-6 0.08555 0.06018 0.08555 0.13426 C 0.08555 0.2081 0.04714 0.26875 4.16667E-7 0.26875 C -0.04727 0.26875 -0.08542 0.2081 -0.08542 0.13426 C -0.08542 0.06018 -0.04727 2.96296E-6 4.16667E-7 2.96296E-6 Z " pathEditMode="relative" rAng="0" ptsTypes="AAAAA">
                                      <p:cBhvr>
                                        <p:cTn id="1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342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0"/>
      <p:bldP spid="11" grpId="0"/>
      <p:bldP spid="15" grpId="0" build="allAtOnce"/>
      <p:bldP spid="20" grpId="0" animBg="1"/>
      <p:bldP spid="20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5F43BE0-D2CB-E403-A9C2-0EBF262A07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lowchart: Connector 12">
            <a:extLst>
              <a:ext uri="{FF2B5EF4-FFF2-40B4-BE49-F238E27FC236}">
                <a16:creationId xmlns:a16="http://schemas.microsoft.com/office/drawing/2014/main" id="{FEC01F9F-B24A-8B92-23D9-DD5BABFB9589}"/>
              </a:ext>
            </a:extLst>
          </p:cNvPr>
          <p:cNvSpPr/>
          <p:nvPr/>
        </p:nvSpPr>
        <p:spPr>
          <a:xfrm>
            <a:off x="345217" y="1476880"/>
            <a:ext cx="5750783" cy="5209056"/>
          </a:xfrm>
          <a:prstGeom prst="flowChartConnector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CA7CF7-D031-E94C-1D3C-0EACDA6CAD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51755" y="2161426"/>
            <a:ext cx="5514807" cy="4204757"/>
          </a:xfrm>
        </p:spPr>
        <p:txBody>
          <a:bodyPr>
            <a:normAutofit/>
          </a:bodyPr>
          <a:lstStyle/>
          <a:p>
            <a:pPr lvl="1"/>
            <a:endParaRPr lang="en-US" dirty="0"/>
          </a:p>
          <a:p>
            <a:pPr lvl="2"/>
            <a:endParaRPr lang="en-US" dirty="0"/>
          </a:p>
        </p:txBody>
      </p:sp>
      <p:sp>
        <p:nvSpPr>
          <p:cNvPr id="5" name="Flowchart: Connector 4">
            <a:extLst>
              <a:ext uri="{FF2B5EF4-FFF2-40B4-BE49-F238E27FC236}">
                <a16:creationId xmlns:a16="http://schemas.microsoft.com/office/drawing/2014/main" id="{50E28FD6-CB59-7F41-998D-64B827CFE959}"/>
              </a:ext>
            </a:extLst>
          </p:cNvPr>
          <p:cNvSpPr/>
          <p:nvPr/>
        </p:nvSpPr>
        <p:spPr>
          <a:xfrm>
            <a:off x="919862" y="1961945"/>
            <a:ext cx="4591664" cy="4204757"/>
          </a:xfrm>
          <a:prstGeom prst="flowChartConnector">
            <a:avLst/>
          </a:prstGeom>
          <a:ln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>
              <a:ln>
                <a:solidFill>
                  <a:schemeClr val="tx1"/>
                </a:solidFill>
                <a:prstDash val="dash"/>
              </a:ln>
            </a:endParaRPr>
          </a:p>
        </p:txBody>
      </p:sp>
      <p:sp>
        <p:nvSpPr>
          <p:cNvPr id="6" name="Flowchart: Connector 5">
            <a:extLst>
              <a:ext uri="{FF2B5EF4-FFF2-40B4-BE49-F238E27FC236}">
                <a16:creationId xmlns:a16="http://schemas.microsoft.com/office/drawing/2014/main" id="{4105E462-9656-221A-8BD0-1D7D3A3B1CB1}"/>
              </a:ext>
            </a:extLst>
          </p:cNvPr>
          <p:cNvSpPr/>
          <p:nvPr/>
        </p:nvSpPr>
        <p:spPr>
          <a:xfrm>
            <a:off x="1887794" y="2707061"/>
            <a:ext cx="2782529" cy="2526891"/>
          </a:xfrm>
          <a:prstGeom prst="flowChartConnector">
            <a:avLst/>
          </a:prstGeom>
          <a:solidFill>
            <a:schemeClr val="accent3">
              <a:lumMod val="60000"/>
              <a:lumOff val="40000"/>
            </a:schemeClr>
          </a:solidFill>
          <a:ln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7" name="Flowchart: Connector 6">
            <a:extLst>
              <a:ext uri="{FF2B5EF4-FFF2-40B4-BE49-F238E27FC236}">
                <a16:creationId xmlns:a16="http://schemas.microsoft.com/office/drawing/2014/main" id="{49C255EE-27BE-D0E0-9ED2-CE074B8B30DD}"/>
              </a:ext>
            </a:extLst>
          </p:cNvPr>
          <p:cNvSpPr/>
          <p:nvPr/>
        </p:nvSpPr>
        <p:spPr>
          <a:xfrm>
            <a:off x="2772698" y="3429000"/>
            <a:ext cx="894734" cy="950539"/>
          </a:xfrm>
          <a:prstGeom prst="flowChartConnector">
            <a:avLst/>
          </a:prstGeom>
          <a:solidFill>
            <a:schemeClr val="accent3"/>
          </a:solidFill>
          <a:ln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7D3CC14-4FDE-2197-3836-8548664A777F}"/>
              </a:ext>
            </a:extLst>
          </p:cNvPr>
          <p:cNvSpPr txBox="1"/>
          <p:nvPr/>
        </p:nvSpPr>
        <p:spPr>
          <a:xfrm>
            <a:off x="2772698" y="2172981"/>
            <a:ext cx="11447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Siaradwyr</a:t>
            </a:r>
            <a:endParaRPr lang="cy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21E9657-4F3E-B431-9217-55D2412A4A0A}"/>
              </a:ext>
            </a:extLst>
          </p:cNvPr>
          <p:cNvSpPr txBox="1"/>
          <p:nvPr/>
        </p:nvSpPr>
        <p:spPr>
          <a:xfrm>
            <a:off x="2457793" y="2978342"/>
            <a:ext cx="18094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Cyrff</a:t>
            </a:r>
            <a:r>
              <a:rPr lang="en-US" dirty="0"/>
              <a:t> </a:t>
            </a:r>
            <a:r>
              <a:rPr lang="en-US" dirty="0" err="1"/>
              <a:t>gweithredu</a:t>
            </a:r>
            <a:endParaRPr lang="cy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A1E8577-108C-F9EB-68EE-C9B619775A9E}"/>
              </a:ext>
            </a:extLst>
          </p:cNvPr>
          <p:cNvSpPr txBox="1"/>
          <p:nvPr/>
        </p:nvSpPr>
        <p:spPr>
          <a:xfrm>
            <a:off x="2691580" y="3598575"/>
            <a:ext cx="1096297" cy="6560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err="1"/>
              <a:t>Cymraeg</a:t>
            </a:r>
            <a:r>
              <a:rPr lang="en-US" dirty="0"/>
              <a:t> 2050</a:t>
            </a:r>
            <a:endParaRPr lang="cy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87D7859-44DD-4E60-22E1-C6B647827D87}"/>
              </a:ext>
            </a:extLst>
          </p:cNvPr>
          <p:cNvSpPr txBox="1"/>
          <p:nvPr/>
        </p:nvSpPr>
        <p:spPr>
          <a:xfrm>
            <a:off x="6934745" y="2161426"/>
            <a:ext cx="4860959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MEICRO</a:t>
            </a:r>
            <a:r>
              <a:rPr lang="en-US" dirty="0"/>
              <a:t> – </a:t>
            </a:r>
            <a:r>
              <a:rPr lang="en-US" dirty="0" err="1"/>
              <a:t>siaradwyr</a:t>
            </a:r>
            <a:r>
              <a:rPr lang="en-US" dirty="0"/>
              <a:t> </a:t>
            </a:r>
            <a:r>
              <a:rPr lang="en-US" dirty="0" err="1"/>
              <a:t>Cymraeg</a:t>
            </a:r>
            <a:r>
              <a:rPr lang="en-US" dirty="0"/>
              <a:t> – </a:t>
            </a:r>
            <a:r>
              <a:rPr lang="en-US" dirty="0" err="1"/>
              <a:t>unigolion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eu</a:t>
            </a:r>
            <a:r>
              <a:rPr lang="en-US" dirty="0"/>
              <a:t> 	</a:t>
            </a:r>
            <a:r>
              <a:rPr lang="en-US" dirty="0" err="1"/>
              <a:t>cartrefi</a:t>
            </a:r>
            <a:r>
              <a:rPr lang="en-US" dirty="0"/>
              <a:t> / </a:t>
            </a:r>
            <a:r>
              <a:rPr lang="en-US" dirty="0" err="1"/>
              <a:t>gweithle</a:t>
            </a:r>
            <a:r>
              <a:rPr lang="en-US" dirty="0"/>
              <a:t> / </a:t>
            </a:r>
            <a:r>
              <a:rPr lang="en-US" dirty="0" err="1"/>
              <a:t>cymuned</a:t>
            </a:r>
            <a:r>
              <a:rPr lang="en-US" dirty="0"/>
              <a:t>, </a:t>
            </a:r>
            <a:r>
              <a:rPr lang="en-US" dirty="0" err="1"/>
              <a:t>cyrff</a:t>
            </a:r>
            <a:r>
              <a:rPr lang="en-US" dirty="0"/>
              <a:t> 	</a:t>
            </a:r>
            <a:r>
              <a:rPr lang="en-US" dirty="0" err="1"/>
              <a:t>llawr</a:t>
            </a:r>
            <a:r>
              <a:rPr lang="en-US" dirty="0"/>
              <a:t> </a:t>
            </a:r>
            <a:r>
              <a:rPr lang="en-US" dirty="0" err="1"/>
              <a:t>gwlad</a:t>
            </a:r>
            <a:r>
              <a:rPr lang="en-US" dirty="0"/>
              <a:t> </a:t>
            </a:r>
            <a:r>
              <a:rPr lang="en-US" dirty="0" err="1"/>
              <a:t>fel</a:t>
            </a:r>
            <a:r>
              <a:rPr lang="en-US" dirty="0"/>
              <a:t> y </a:t>
            </a:r>
            <a:r>
              <a:rPr lang="en-US" dirty="0" err="1"/>
              <a:t>mentrau</a:t>
            </a:r>
            <a:r>
              <a:rPr lang="en-US" dirty="0"/>
              <a:t> </a:t>
            </a:r>
            <a:r>
              <a:rPr lang="en-US" dirty="0" err="1"/>
              <a:t>iaith</a:t>
            </a:r>
            <a:r>
              <a:rPr lang="en-US" dirty="0"/>
              <a:t>, </a:t>
            </a:r>
            <a:r>
              <a:rPr lang="en-US" dirty="0" err="1"/>
              <a:t>clybiau</a:t>
            </a:r>
            <a:r>
              <a:rPr lang="en-US" dirty="0"/>
              <a:t> 	neu </a:t>
            </a:r>
            <a:r>
              <a:rPr lang="en-US" dirty="0" err="1"/>
              <a:t>fusnesau</a:t>
            </a:r>
            <a:r>
              <a:rPr lang="en-US" dirty="0"/>
              <a:t> </a:t>
            </a:r>
            <a:r>
              <a:rPr lang="en-US" dirty="0" err="1"/>
              <a:t>lleol</a:t>
            </a:r>
            <a:endParaRPr lang="cy-GB" dirty="0"/>
          </a:p>
          <a:p>
            <a:endParaRPr lang="en-US" dirty="0"/>
          </a:p>
          <a:p>
            <a:r>
              <a:rPr lang="en-US" b="1" dirty="0"/>
              <a:t>MESO</a:t>
            </a:r>
            <a:r>
              <a:rPr lang="en-US" dirty="0"/>
              <a:t> – </a:t>
            </a:r>
            <a:r>
              <a:rPr lang="en-US" dirty="0" err="1"/>
              <a:t>Cyrff</a:t>
            </a:r>
            <a:r>
              <a:rPr lang="en-US" dirty="0"/>
              <a:t> </a:t>
            </a:r>
            <a:r>
              <a:rPr lang="en-US" dirty="0" err="1"/>
              <a:t>gweithredu’r</a:t>
            </a:r>
            <a:r>
              <a:rPr lang="en-US" dirty="0"/>
              <a:t> </a:t>
            </a:r>
            <a:r>
              <a:rPr lang="en-US" dirty="0" err="1"/>
              <a:t>strategaeth</a:t>
            </a:r>
            <a:r>
              <a:rPr lang="en-US" dirty="0"/>
              <a:t>, </a:t>
            </a:r>
            <a:r>
              <a:rPr lang="en-US" dirty="0" err="1"/>
              <a:t>gan</a:t>
            </a:r>
            <a:r>
              <a:rPr lang="en-US" dirty="0"/>
              <a:t> 	</a:t>
            </a:r>
            <a:r>
              <a:rPr lang="en-US" dirty="0" err="1"/>
              <a:t>gynnwys</a:t>
            </a:r>
            <a:r>
              <a:rPr lang="en-US" dirty="0"/>
              <a:t> </a:t>
            </a:r>
            <a:r>
              <a:rPr lang="en-US" dirty="0" err="1"/>
              <a:t>cynghorau</a:t>
            </a:r>
            <a:r>
              <a:rPr lang="en-US" dirty="0"/>
              <a:t> sir / </a:t>
            </a:r>
            <a:r>
              <a:rPr lang="en-US" dirty="0" err="1"/>
              <a:t>bwrdeistref</a:t>
            </a:r>
            <a:r>
              <a:rPr lang="en-US" dirty="0"/>
              <a:t>, 	</a:t>
            </a:r>
            <a:r>
              <a:rPr lang="en-US" dirty="0" err="1"/>
              <a:t>cyrff</a:t>
            </a:r>
            <a:r>
              <a:rPr lang="en-US" dirty="0"/>
              <a:t> </a:t>
            </a:r>
            <a:r>
              <a:rPr lang="en-US" dirty="0" err="1"/>
              <a:t>cenedlaethol</a:t>
            </a:r>
            <a:r>
              <a:rPr lang="en-US" dirty="0"/>
              <a:t> </a:t>
            </a:r>
            <a:r>
              <a:rPr lang="en-US" dirty="0" err="1"/>
              <a:t>ee</a:t>
            </a:r>
            <a:r>
              <a:rPr lang="en-US" dirty="0"/>
              <a:t> </a:t>
            </a:r>
            <a:r>
              <a:rPr lang="en-US" dirty="0" err="1"/>
              <a:t>Amgueddfa</a:t>
            </a:r>
            <a:r>
              <a:rPr lang="en-US" dirty="0"/>
              <a:t> 	Cymru, y </a:t>
            </a:r>
            <a:r>
              <a:rPr lang="en-US" dirty="0" err="1"/>
              <a:t>byd</a:t>
            </a:r>
            <a:r>
              <a:rPr lang="en-US" dirty="0"/>
              <a:t> </a:t>
            </a:r>
            <a:r>
              <a:rPr lang="en-US" dirty="0" err="1"/>
              <a:t>addysg</a:t>
            </a:r>
            <a:endParaRPr lang="en-US" dirty="0"/>
          </a:p>
          <a:p>
            <a:endParaRPr lang="en-US" dirty="0"/>
          </a:p>
          <a:p>
            <a:r>
              <a:rPr lang="en-US" b="1" dirty="0"/>
              <a:t>MACRO</a:t>
            </a:r>
            <a:r>
              <a:rPr lang="en-US" dirty="0"/>
              <a:t> – </a:t>
            </a:r>
            <a:r>
              <a:rPr lang="en-US" dirty="0" err="1"/>
              <a:t>Llywodraeth</a:t>
            </a:r>
            <a:r>
              <a:rPr lang="en-US" dirty="0"/>
              <a:t> Cymru – </a:t>
            </a:r>
            <a:r>
              <a:rPr lang="en-US" dirty="0" err="1"/>
              <a:t>Strategaeth</a:t>
            </a:r>
            <a:r>
              <a:rPr lang="en-US" dirty="0"/>
              <a:t> 	</a:t>
            </a:r>
            <a:r>
              <a:rPr lang="en-US" dirty="0" err="1"/>
              <a:t>Cymraeg</a:t>
            </a:r>
            <a:r>
              <a:rPr lang="en-US" dirty="0"/>
              <a:t> 2050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	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57F80EE-6EAB-6C54-0F54-C006000763CD}"/>
              </a:ext>
            </a:extLst>
          </p:cNvPr>
          <p:cNvSpPr txBox="1"/>
          <p:nvPr/>
        </p:nvSpPr>
        <p:spPr>
          <a:xfrm>
            <a:off x="2643101" y="1369528"/>
            <a:ext cx="1299634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/>
              <a:t>Y </a:t>
            </a:r>
            <a:r>
              <a:rPr lang="en-US" dirty="0" err="1"/>
              <a:t>pandemig</a:t>
            </a:r>
            <a:r>
              <a:rPr lang="en-US" dirty="0"/>
              <a:t> </a:t>
            </a:r>
            <a:endParaRPr lang="cy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FB67004-E29E-4BFB-C3D8-06E025EC2D61}"/>
              </a:ext>
            </a:extLst>
          </p:cNvPr>
          <p:cNvSpPr txBox="1"/>
          <p:nvPr/>
        </p:nvSpPr>
        <p:spPr>
          <a:xfrm>
            <a:off x="6924913" y="5737623"/>
            <a:ext cx="45296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METEOR</a:t>
            </a:r>
            <a:r>
              <a:rPr lang="en-US" dirty="0"/>
              <a:t> – </a:t>
            </a:r>
            <a:r>
              <a:rPr lang="en-US" dirty="0" err="1"/>
              <a:t>pandemig</a:t>
            </a:r>
            <a:r>
              <a:rPr lang="en-US" dirty="0"/>
              <a:t> Covid-19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4661230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04167E-6 5.55112E-17 C 0.08138 5.55112E-17 0.14753 0.1125 0.14753 0.25162 C 0.14753 0.39051 0.08138 0.5037 1.04167E-6 0.5037 C -0.08138 0.5037 -0.14727 0.39051 -0.14727 0.25162 C -0.14727 0.1125 -0.08138 5.55112E-17 1.04167E-6 5.55112E-17 Z " pathEditMode="relative" rAng="0" ptsTypes="AAAAA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" y="251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25E-6 -1.11111E-6 C 0.04714 -1.11111E-6 0.08555 0.06019 0.08555 0.13426 C 0.08555 0.2081 0.04714 0.26875 -1.25E-6 0.26875 C -0.04726 0.26875 -0.08542 0.2081 -0.08542 0.13426 C -0.08542 0.06019 -0.04726 -1.11111E-6 -1.25E-6 -1.11111E-6 Z " pathEditMode="relative" rAng="0" ptsTypes="AAAAA">
                                      <p:cBhvr>
                                        <p:cTn id="1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342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08333E-6 -3.7037E-7 C 0.13008 -3.7037E-7 0.23594 0.16736 0.23594 0.37407 C 0.23594 0.58032 0.13008 0.74838 -2.08333E-6 0.74838 C -0.13047 0.74838 -0.23581 0.58032 -0.23581 0.37407 C -0.23581 0.16736 -0.13047 -3.7037E-7 -2.08333E-6 -3.7037E-7 Z " pathEditMode="relative" rAng="0" ptsTypes="AAAAA">
                                      <p:cBhvr>
                                        <p:cTn id="1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3740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0"/>
      <p:bldP spid="11" grpId="0"/>
      <p:bldP spid="1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6F2E78-2460-9C4D-F510-23AB2057AC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Y </a:t>
            </a:r>
            <a:r>
              <a:rPr lang="en-US" dirty="0" err="1"/>
              <a:t>dyfodol</a:t>
            </a:r>
            <a:endParaRPr lang="cy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BC125C-8D64-3623-D224-D635244B0F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sz="20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Amlieithrwydd / Dwyieithrwydd</a:t>
            </a:r>
          </a:p>
          <a:p>
            <a:r>
              <a:rPr lang="cy-GB" sz="20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Croestoriadedd / Rhyn</a:t>
            </a:r>
            <a:r>
              <a:rPr lang="cy-GB" sz="2000" dirty="0">
                <a:ea typeface="Aptos" panose="020B0004020202020204" pitchFamily="34" charset="0"/>
                <a:cs typeface="Arial" panose="020B0604020202020204" pitchFamily="34" charset="0"/>
              </a:rPr>
              <a:t>g</a:t>
            </a:r>
            <a:r>
              <a:rPr lang="cy-GB" sz="20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ddisgyblaethol</a:t>
            </a:r>
          </a:p>
          <a:p>
            <a:r>
              <a:rPr lang="cy-GB" sz="2000" dirty="0">
                <a:ea typeface="Aptos" panose="020B0004020202020204" pitchFamily="34" charset="0"/>
                <a:cs typeface="Arial" panose="020B0604020202020204" pitchFamily="34" charset="0"/>
              </a:rPr>
              <a:t>Ymateb yn amserol</a:t>
            </a:r>
            <a:endParaRPr lang="cy-GB" sz="2000" dirty="0">
              <a:effectLst/>
              <a:ea typeface="Aptos" panose="020B0004020202020204" pitchFamily="34" charset="0"/>
              <a:cs typeface="Arial" panose="020B0604020202020204" pitchFamily="34" charset="0"/>
            </a:endParaRPr>
          </a:p>
          <a:p>
            <a:r>
              <a:rPr lang="cy-GB" sz="20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Offer priodol a defnyddiadwy </a:t>
            </a:r>
          </a:p>
          <a:p>
            <a:r>
              <a:rPr lang="cy-GB" sz="2000" dirty="0">
                <a:ea typeface="Aptos" panose="020B0004020202020204" pitchFamily="34" charset="0"/>
                <a:cs typeface="Arial" panose="020B0604020202020204" pitchFamily="34" charset="0"/>
              </a:rPr>
              <a:t>Cyfathrebu</a:t>
            </a:r>
            <a:endParaRPr lang="cy-GB" sz="2000" dirty="0">
              <a:effectLst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9436548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D8F91F-BA21-C8DA-0EB7-3FD045AF6B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casgliad</a:t>
            </a:r>
            <a:endParaRPr lang="cy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6DBCE2-15D8-2D08-94D6-8ECACF4755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73152" y="1012681"/>
            <a:ext cx="6650991" cy="4658216"/>
          </a:xfrm>
        </p:spPr>
        <p:txBody>
          <a:bodyPr/>
          <a:lstStyle/>
          <a:p>
            <a:pPr lvl="0">
              <a:lnSpc>
                <a:spcPct val="107000"/>
              </a:lnSpc>
              <a:buFont typeface="Wingdings" panose="05000000000000000000" pitchFamily="2" charset="2"/>
              <a:buChar char="§"/>
            </a:pPr>
            <a:r>
              <a:rPr lang="cy-GB" sz="2000" dirty="0">
                <a:latin typeface="+mj-lt"/>
                <a:ea typeface="Aptos" panose="020B0004020202020204" pitchFamily="34" charset="0"/>
                <a:cs typeface="Arial" panose="020B0604020202020204" pitchFamily="34" charset="0"/>
              </a:rPr>
              <a:t>Y maes yn ifanc ond yn aeddfed – t</a:t>
            </a:r>
            <a:r>
              <a:rPr lang="cy-GB" sz="2000" dirty="0">
                <a:effectLst/>
                <a:latin typeface="+mj-lt"/>
                <a:ea typeface="Aptos" panose="020B0004020202020204" pitchFamily="34" charset="0"/>
                <a:cs typeface="Arial" panose="020B0604020202020204" pitchFamily="34" charset="0"/>
              </a:rPr>
              <a:t>rywyddau rhyngddisgyblaethol a chroestoriadedd</a:t>
            </a:r>
          </a:p>
          <a:p>
            <a:pPr lvl="0">
              <a:lnSpc>
                <a:spcPct val="107000"/>
              </a:lnSpc>
              <a:buFont typeface="Wingdings" panose="05000000000000000000" pitchFamily="2" charset="2"/>
              <a:buChar char="§"/>
            </a:pPr>
            <a:r>
              <a:rPr lang="cy-GB" sz="2000" dirty="0">
                <a:effectLst/>
                <a:latin typeface="+mj-lt"/>
                <a:ea typeface="Aptos" panose="020B0004020202020204" pitchFamily="34" charset="0"/>
                <a:cs typeface="Arial" panose="020B0604020202020204" pitchFamily="34" charset="0"/>
              </a:rPr>
              <a:t>Addasu a diweddaru modelau – technoleg? </a:t>
            </a:r>
          </a:p>
          <a:p>
            <a:pPr lvl="0">
              <a:lnSpc>
                <a:spcPct val="107000"/>
              </a:lnSpc>
              <a:buFont typeface="Wingdings" panose="05000000000000000000" pitchFamily="2" charset="2"/>
              <a:buChar char="§"/>
            </a:pPr>
            <a:r>
              <a:rPr lang="cy-GB" sz="2000" dirty="0">
                <a:effectLst/>
                <a:latin typeface="+mj-lt"/>
                <a:ea typeface="Aptos" panose="020B0004020202020204" pitchFamily="34" charset="0"/>
                <a:cs typeface="Arial" panose="020B0604020202020204" pitchFamily="34" charset="0"/>
              </a:rPr>
              <a:t>Creu cysylltiadau rhwng swyddogion iaith ac ymchwilwyr ac academyddion</a:t>
            </a: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48261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0A0154-3C38-A209-CDA9-E6213B77EE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576038"/>
          </a:xfrm>
        </p:spPr>
        <p:txBody>
          <a:bodyPr>
            <a:normAutofit fontScale="90000"/>
          </a:bodyPr>
          <a:lstStyle/>
          <a:p>
            <a:r>
              <a:rPr lang="en-US" dirty="0" err="1"/>
              <a:t>llyfryddiaeth</a:t>
            </a:r>
            <a:endParaRPr lang="cy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D5DD018-7451-3460-BD77-AAE12F3D3C60}"/>
              </a:ext>
            </a:extLst>
          </p:cNvPr>
          <p:cNvSpPr txBox="1"/>
          <p:nvPr/>
        </p:nvSpPr>
        <p:spPr>
          <a:xfrm>
            <a:off x="581192" y="1278194"/>
            <a:ext cx="10706240" cy="48939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400" dirty="0">
                <a:effectLst/>
                <a:latin typeface="Amgueddfa Body" panose="00000500000000000000" pitchFamily="2" charset="0"/>
                <a:ea typeface="Aptos" panose="020B0004020202020204" pitchFamily="34" charset="0"/>
                <a:cs typeface="Arial" panose="020B0604020202020204" pitchFamily="34" charset="0"/>
              </a:rPr>
              <a:t>Annamalai, E. (2003). Reflections on a Language Policy for Multilingualism, </a:t>
            </a:r>
            <a:r>
              <a:rPr lang="cy-GB" sz="1400" i="1" dirty="0">
                <a:effectLst/>
                <a:latin typeface="Amgueddfa Body" panose="00000500000000000000" pitchFamily="2" charset="0"/>
                <a:ea typeface="Aptos" panose="020B0004020202020204" pitchFamily="34" charset="0"/>
                <a:cs typeface="Arial" panose="020B0604020202020204" pitchFamily="34" charset="0"/>
              </a:rPr>
              <a:t>Language Policy</a:t>
            </a:r>
            <a:r>
              <a:rPr lang="cy-GB" sz="1400" dirty="0">
                <a:effectLst/>
                <a:latin typeface="Amgueddfa Body" panose="00000500000000000000" pitchFamily="2" charset="0"/>
                <a:ea typeface="Aptos" panose="020B0004020202020204" pitchFamily="34" charset="0"/>
                <a:cs typeface="Arial" panose="020B0604020202020204" pitchFamily="34" charset="0"/>
              </a:rPr>
              <a:t>.</a:t>
            </a:r>
            <a:r>
              <a:rPr lang="cy-GB" sz="1400" u="sng" dirty="0">
                <a:solidFill>
                  <a:srgbClr val="467886"/>
                </a:solidFill>
                <a:effectLst/>
                <a:latin typeface="Amgueddfa Body" panose="00000500000000000000" pitchFamily="2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cy-GB" sz="1400" u="sng" dirty="0">
                <a:solidFill>
                  <a:srgbClr val="467886"/>
                </a:solidFill>
                <a:effectLst/>
                <a:latin typeface="Amgueddfa Body" panose="00000500000000000000" pitchFamily="2" charset="0"/>
                <a:ea typeface="Aptos" panose="020B0004020202020204" pitchFamily="34" charset="0"/>
                <a:cs typeface="Arial" panose="020B0604020202020204" pitchFamily="34" charset="0"/>
                <a:hlinkClick r:id="rId3"/>
              </a:rPr>
              <a:t>https://doi.org/10.1023/A:1024689217801</a:t>
            </a:r>
            <a:endParaRPr lang="cy-GB" sz="1400" dirty="0">
              <a:effectLst/>
              <a:latin typeface="Amgueddfa Body" panose="00000500000000000000" pitchFamily="2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400" dirty="0">
                <a:effectLst/>
                <a:latin typeface="Amgueddfa Body" panose="00000500000000000000" pitchFamily="2" charset="0"/>
                <a:ea typeface="Aptos" panose="020B0004020202020204" pitchFamily="34" charset="0"/>
                <a:cs typeface="Arial" panose="020B0604020202020204" pitchFamily="34" charset="0"/>
              </a:rPr>
              <a:t>Cooper, R. L. (1989). </a:t>
            </a:r>
            <a:r>
              <a:rPr lang="cy-GB" sz="1400" i="1" dirty="0">
                <a:effectLst/>
                <a:latin typeface="Amgueddfa Body" panose="00000500000000000000" pitchFamily="2" charset="0"/>
                <a:ea typeface="Aptos" panose="020B0004020202020204" pitchFamily="34" charset="0"/>
                <a:cs typeface="Arial" panose="020B0604020202020204" pitchFamily="34" charset="0"/>
              </a:rPr>
              <a:t>Language planning and social change</a:t>
            </a:r>
            <a:r>
              <a:rPr lang="cy-GB" sz="1400" dirty="0">
                <a:effectLst/>
                <a:latin typeface="Amgueddfa Body" panose="00000500000000000000" pitchFamily="2" charset="0"/>
                <a:ea typeface="Aptos" panose="020B0004020202020204" pitchFamily="34" charset="0"/>
                <a:cs typeface="Arial" panose="020B0604020202020204" pitchFamily="34" charset="0"/>
              </a:rPr>
              <a:t>. Cambridge: Cambridge University Press.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400" dirty="0">
                <a:effectLst/>
                <a:latin typeface="Amgueddfa Body" panose="00000500000000000000" pitchFamily="2" charset="0"/>
                <a:ea typeface="Aptos" panose="020B0004020202020204" pitchFamily="34" charset="0"/>
                <a:cs typeface="Arial" panose="020B0604020202020204" pitchFamily="34" charset="0"/>
              </a:rPr>
              <a:t>Fishman, J. A. (1991). </a:t>
            </a:r>
            <a:r>
              <a:rPr lang="cy-GB" sz="1400" i="1" dirty="0">
                <a:effectLst/>
                <a:latin typeface="Amgueddfa Body" panose="00000500000000000000" pitchFamily="2" charset="0"/>
                <a:ea typeface="Aptos" panose="020B0004020202020204" pitchFamily="34" charset="0"/>
                <a:cs typeface="Arial" panose="020B0604020202020204" pitchFamily="34" charset="0"/>
              </a:rPr>
              <a:t>Reversing Language Shift: Theory and Practice of Assistance to Threatened Languages</a:t>
            </a:r>
            <a:r>
              <a:rPr lang="cy-GB" sz="1400" dirty="0">
                <a:effectLst/>
                <a:latin typeface="Amgueddfa Body" panose="00000500000000000000" pitchFamily="2" charset="0"/>
                <a:ea typeface="Aptos" panose="020B0004020202020204" pitchFamily="34" charset="0"/>
                <a:cs typeface="Arial" panose="020B0604020202020204" pitchFamily="34" charset="0"/>
              </a:rPr>
              <a:t>. Clevedon: Multilingual Matters.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400" dirty="0">
                <a:effectLst/>
                <a:latin typeface="Amgueddfa Body" panose="00000500000000000000" pitchFamily="2" charset="0"/>
                <a:ea typeface="Aptos" panose="020B0004020202020204" pitchFamily="34" charset="0"/>
                <a:cs typeface="Arial" panose="020B0604020202020204" pitchFamily="34" charset="0"/>
              </a:rPr>
              <a:t>Hodges, R., &amp; Prys, C. (2010). The community as a language planning crossroads: macro and micro language planning in communities in Wales. </a:t>
            </a:r>
            <a:r>
              <a:rPr lang="cy-GB" sz="1400" i="1" dirty="0">
                <a:effectLst/>
                <a:latin typeface="Amgueddfa Body" panose="00000500000000000000" pitchFamily="2" charset="0"/>
                <a:ea typeface="Aptos" panose="020B0004020202020204" pitchFamily="34" charset="0"/>
                <a:cs typeface="Arial" panose="020B0604020202020204" pitchFamily="34" charset="0"/>
              </a:rPr>
              <a:t>Current Issues in Language Planning. </a:t>
            </a:r>
            <a:r>
              <a:rPr lang="cy-GB" sz="1400" dirty="0">
                <a:effectLst/>
                <a:latin typeface="Amgueddfa Body" panose="00000500000000000000" pitchFamily="2" charset="0"/>
                <a:ea typeface="Aptos" panose="020B0004020202020204" pitchFamily="34" charset="0"/>
                <a:cs typeface="Arial" panose="020B0604020202020204" pitchFamily="34" charset="0"/>
              </a:rPr>
              <a:t>Routledge.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400" dirty="0">
                <a:effectLst/>
                <a:latin typeface="Amgueddfa Body" panose="00000500000000000000" pitchFamily="2" charset="0"/>
                <a:ea typeface="Aptos" panose="020B0004020202020204" pitchFamily="34" charset="0"/>
                <a:cs typeface="Arial" panose="020B0604020202020204" pitchFamily="34" charset="0"/>
              </a:rPr>
              <a:t>Kaplan, R.B.&amp; Baldauf, R.B (1997). </a:t>
            </a:r>
            <a:r>
              <a:rPr lang="cy-GB" sz="1400" i="1" dirty="0">
                <a:effectLst/>
                <a:latin typeface="Amgueddfa Body" panose="00000500000000000000" pitchFamily="2" charset="0"/>
                <a:ea typeface="Aptos" panose="020B0004020202020204" pitchFamily="34" charset="0"/>
                <a:cs typeface="Arial" panose="020B0604020202020204" pitchFamily="34" charset="0"/>
              </a:rPr>
              <a:t>Language Planning: From Practice to Theory. </a:t>
            </a:r>
            <a:r>
              <a:rPr lang="cy-GB" sz="1400" dirty="0">
                <a:effectLst/>
                <a:latin typeface="Amgueddfa Body" panose="00000500000000000000" pitchFamily="2" charset="0"/>
                <a:ea typeface="Aptos" panose="020B0004020202020204" pitchFamily="34" charset="0"/>
                <a:cs typeface="Arial" panose="020B0604020202020204" pitchFamily="34" charset="0"/>
              </a:rPr>
              <a:t>Bristol: Multilingual Matters.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400" dirty="0">
                <a:effectLst/>
                <a:latin typeface="Amgueddfa Body" panose="00000500000000000000" pitchFamily="2" charset="0"/>
                <a:ea typeface="Aptos" panose="020B0004020202020204" pitchFamily="34" charset="0"/>
                <a:cs typeface="Arial" panose="020B0604020202020204" pitchFamily="34" charset="0"/>
              </a:rPr>
              <a:t>Lewis, M., Simond, G. (2010). Assessing endangerment: Expanding Fishman’s GIDS, </a:t>
            </a:r>
            <a:r>
              <a:rPr lang="cy-GB" sz="1400" i="1" dirty="0">
                <a:effectLst/>
                <a:latin typeface="Amgueddfa Body" panose="00000500000000000000" pitchFamily="2" charset="0"/>
                <a:ea typeface="Aptos" panose="020B0004020202020204" pitchFamily="34" charset="0"/>
                <a:cs typeface="Arial" panose="020B0604020202020204" pitchFamily="34" charset="0"/>
              </a:rPr>
              <a:t>Revuw Roumaine de Linguistique.</a:t>
            </a:r>
            <a:endParaRPr lang="cy-GB" sz="1400" dirty="0">
              <a:effectLst/>
              <a:latin typeface="Amgueddfa Body" panose="00000500000000000000" pitchFamily="2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400" dirty="0">
                <a:effectLst/>
                <a:latin typeface="Amgueddfa Body" panose="00000500000000000000" pitchFamily="2" charset="0"/>
                <a:ea typeface="Aptos" panose="020B0004020202020204" pitchFamily="34" charset="0"/>
                <a:cs typeface="Arial" panose="020B0604020202020204" pitchFamily="34" charset="0"/>
              </a:rPr>
              <a:t>Llywodraeth Cymru (2017). </a:t>
            </a:r>
            <a:r>
              <a:rPr lang="cy-GB" sz="1400" i="1" dirty="0">
                <a:effectLst/>
                <a:latin typeface="Amgueddfa Body" panose="00000500000000000000" pitchFamily="2" charset="0"/>
                <a:ea typeface="Aptos" panose="020B0004020202020204" pitchFamily="34" charset="0"/>
                <a:cs typeface="Arial" panose="020B0604020202020204" pitchFamily="34" charset="0"/>
              </a:rPr>
              <a:t>Cymraeg 2050: Miliwn o Siaradwyr</a:t>
            </a:r>
            <a:r>
              <a:rPr lang="cy-GB" sz="1400" dirty="0">
                <a:effectLst/>
                <a:latin typeface="Amgueddfa Body" panose="00000500000000000000" pitchFamily="2" charset="0"/>
                <a:ea typeface="Aptos" panose="020B0004020202020204" pitchFamily="34" charset="0"/>
                <a:cs typeface="Arial" panose="020B0604020202020204" pitchFamily="34" charset="0"/>
              </a:rPr>
              <a:t>. Caerdydd: Llywodraeth Cymru.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400" dirty="0">
                <a:effectLst/>
                <a:latin typeface="Amgueddfa Body" panose="00000500000000000000" pitchFamily="2" charset="0"/>
                <a:ea typeface="Aptos" panose="020B0004020202020204" pitchFamily="34" charset="0"/>
                <a:cs typeface="Arial" panose="020B0604020202020204" pitchFamily="34" charset="0"/>
              </a:rPr>
              <a:t>Llywodraeth Cymru (2024). </a:t>
            </a:r>
            <a:r>
              <a:rPr lang="cy-GB" sz="1400" i="1" dirty="0">
                <a:effectLst/>
                <a:latin typeface="Amgueddfa Body" panose="00000500000000000000" pitchFamily="2" charset="0"/>
                <a:ea typeface="Aptos" panose="020B0004020202020204" pitchFamily="34" charset="0"/>
                <a:cs typeface="Arial" panose="020B0604020202020204" pitchFamily="34" charset="0"/>
              </a:rPr>
              <a:t>Grymuso cymunedau, cryfhau’r Gymraeg: Adroddiad y Comisiwn Cymunedau Cymraeg ar gymunedau sydd â dwysedd uwch o siaradwyr Cymraeg.</a:t>
            </a:r>
            <a:r>
              <a:rPr lang="cy-GB" sz="1400" dirty="0">
                <a:effectLst/>
                <a:latin typeface="Amgueddfa Body" panose="00000500000000000000" pitchFamily="2" charset="0"/>
                <a:ea typeface="Aptos" panose="020B0004020202020204" pitchFamily="34" charset="0"/>
                <a:cs typeface="Arial" panose="020B0604020202020204" pitchFamily="34" charset="0"/>
              </a:rPr>
              <a:t> Caerdydd: Llywodraeth Cymru.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400" dirty="0">
                <a:effectLst/>
                <a:latin typeface="Amgueddfa Body" panose="00000500000000000000" pitchFamily="2" charset="0"/>
                <a:ea typeface="Aptos" panose="020B0004020202020204" pitchFamily="34" charset="0"/>
                <a:cs typeface="Arial" panose="020B0604020202020204" pitchFamily="34" charset="0"/>
              </a:rPr>
              <a:t>Mesthrie, Rajend, et al. (2009) </a:t>
            </a:r>
            <a:r>
              <a:rPr lang="cy-GB" sz="1400" i="1" dirty="0">
                <a:effectLst/>
                <a:latin typeface="Amgueddfa Body" panose="00000500000000000000" pitchFamily="2" charset="0"/>
                <a:ea typeface="Aptos" panose="020B0004020202020204" pitchFamily="34" charset="0"/>
                <a:cs typeface="Arial" panose="020B0604020202020204" pitchFamily="34" charset="0"/>
              </a:rPr>
              <a:t>Introducing Sociolinguistics</a:t>
            </a:r>
            <a:r>
              <a:rPr lang="cy-GB" sz="1400" dirty="0">
                <a:effectLst/>
                <a:latin typeface="Amgueddfa Body" panose="00000500000000000000" pitchFamily="2" charset="0"/>
                <a:ea typeface="Aptos" panose="020B0004020202020204" pitchFamily="34" charset="0"/>
                <a:cs typeface="Arial" panose="020B0604020202020204" pitchFamily="34" charset="0"/>
              </a:rPr>
              <a:t>, Edinburgh University Press, 2009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400" dirty="0">
                <a:effectLst/>
                <a:latin typeface="Amgueddfa Body" panose="00000500000000000000" pitchFamily="2" charset="0"/>
                <a:ea typeface="Aptos" panose="020B0004020202020204" pitchFamily="34" charset="0"/>
                <a:cs typeface="Arial" panose="020B0604020202020204" pitchFamily="34" charset="0"/>
              </a:rPr>
              <a:t>Ricento, T. ed. (2006). </a:t>
            </a:r>
            <a:r>
              <a:rPr lang="cy-GB" sz="1400" i="1" dirty="0">
                <a:effectLst/>
                <a:latin typeface="Amgueddfa Body" panose="00000500000000000000" pitchFamily="2" charset="0"/>
                <a:ea typeface="Aptos" panose="020B0004020202020204" pitchFamily="34" charset="0"/>
                <a:cs typeface="Arial" panose="020B0604020202020204" pitchFamily="34" charset="0"/>
              </a:rPr>
              <a:t>An Introduction to Language Policy: Theory and Method, </a:t>
            </a:r>
            <a:r>
              <a:rPr lang="cy-GB" sz="1400" dirty="0">
                <a:effectLst/>
                <a:latin typeface="Amgueddfa Body" panose="00000500000000000000" pitchFamily="2" charset="0"/>
                <a:ea typeface="Aptos" panose="020B0004020202020204" pitchFamily="34" charset="0"/>
                <a:cs typeface="Arial" panose="020B0604020202020204" pitchFamily="34" charset="0"/>
              </a:rPr>
              <a:t>Blackwell.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400" dirty="0">
                <a:effectLst/>
                <a:latin typeface="Amgueddfa Body" panose="00000500000000000000" pitchFamily="2" charset="0"/>
                <a:ea typeface="Aptos" panose="020B0004020202020204" pitchFamily="34" charset="0"/>
                <a:cs typeface="Arial" panose="020B0604020202020204" pitchFamily="34" charset="0"/>
              </a:rPr>
              <a:t>Tollefson, J. W. (1991). </a:t>
            </a:r>
            <a:r>
              <a:rPr lang="cy-GB" sz="1400" i="1" dirty="0">
                <a:effectLst/>
                <a:latin typeface="Amgueddfa Body" panose="00000500000000000000" pitchFamily="2" charset="0"/>
                <a:ea typeface="Aptos" panose="020B0004020202020204" pitchFamily="34" charset="0"/>
                <a:cs typeface="Arial" panose="020B0604020202020204" pitchFamily="34" charset="0"/>
              </a:rPr>
              <a:t>Planning language, planning inequality: language policy in the community</a:t>
            </a:r>
            <a:r>
              <a:rPr lang="cy-GB" sz="1400" dirty="0">
                <a:effectLst/>
                <a:latin typeface="Amgueddfa Body" panose="00000500000000000000" pitchFamily="2" charset="0"/>
                <a:ea typeface="Aptos" panose="020B0004020202020204" pitchFamily="34" charset="0"/>
                <a:cs typeface="Arial" panose="020B0604020202020204" pitchFamily="34" charset="0"/>
              </a:rPr>
              <a:t>. London: Longman.</a:t>
            </a:r>
          </a:p>
          <a:p>
            <a:endParaRPr lang="cy-GB" sz="1400" dirty="0"/>
          </a:p>
        </p:txBody>
      </p:sp>
    </p:spTree>
    <p:extLst>
      <p:ext uri="{BB962C8B-B14F-4D97-AF65-F5344CB8AC3E}">
        <p14:creationId xmlns:p14="http://schemas.microsoft.com/office/powerpoint/2010/main" val="1172431266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VTI">
  <a:themeElements>
    <a:clrScheme name="DividendVTI">
      <a:dk1>
        <a:sysClr val="windowText" lastClr="000000"/>
      </a:dk1>
      <a:lt1>
        <a:sysClr val="window" lastClr="FFFFFF"/>
      </a:lt1>
      <a:dk2>
        <a:srgbClr val="3D3D3D"/>
      </a:dk2>
      <a:lt2>
        <a:srgbClr val="EBEBEB"/>
      </a:lt2>
      <a:accent1>
        <a:srgbClr val="ED8428"/>
      </a:accent1>
      <a:accent2>
        <a:srgbClr val="E6C46D"/>
      </a:accent2>
      <a:accent3>
        <a:srgbClr val="537685"/>
      </a:accent3>
      <a:accent4>
        <a:srgbClr val="969FA7"/>
      </a:accent4>
      <a:accent5>
        <a:srgbClr val="A9C37C"/>
      </a:accent5>
      <a:accent6>
        <a:srgbClr val="5A8071"/>
      </a:accent6>
      <a:hlink>
        <a:srgbClr val="828282"/>
      </a:hlink>
      <a:folHlink>
        <a:srgbClr val="A5A5A5"/>
      </a:folHlink>
    </a:clrScheme>
    <a:fontScheme name="Dividend">
      <a:majorFont>
        <a:latin typeface="Tw Cen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VTI" id="{97558BDE-0B66-457C-BB6F-7B1B22DAA9B8}" vid="{F53508A3-AC60-448A-AF37-934D5F1A0D5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2883</TotalTime>
  <Words>580</Words>
  <Application>Microsoft Office PowerPoint</Application>
  <PresentationFormat>Widescreen</PresentationFormat>
  <Paragraphs>83</Paragraphs>
  <Slides>8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5" baseType="lpstr">
      <vt:lpstr>Amgueddfa Body</vt:lpstr>
      <vt:lpstr>-apple-system</vt:lpstr>
      <vt:lpstr>Aptos</vt:lpstr>
      <vt:lpstr>Tw Cen MT</vt:lpstr>
      <vt:lpstr>Wingdings</vt:lpstr>
      <vt:lpstr>Wingdings 2</vt:lpstr>
      <vt:lpstr>DividendVTI</vt:lpstr>
      <vt:lpstr>Hanfodion cynllunio iaith 100647 Polisi Cyhoeddus (ECDA7008C) Cyflwyniad llafar</vt:lpstr>
      <vt:lpstr>cynnwys</vt:lpstr>
      <vt:lpstr>cynllunio iaith – llinell amser</vt:lpstr>
      <vt:lpstr>theori ar waith – meicro, meso, macro</vt:lpstr>
      <vt:lpstr>PowerPoint Presentation</vt:lpstr>
      <vt:lpstr>Y dyfodol</vt:lpstr>
      <vt:lpstr>casgliad</vt:lpstr>
      <vt:lpstr>llyfryddiaeth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Manon Humphreys</dc:creator>
  <cp:lastModifiedBy>Manon Humphreys</cp:lastModifiedBy>
  <cp:revision>31</cp:revision>
  <dcterms:created xsi:type="dcterms:W3CDTF">2024-11-14T09:36:53Z</dcterms:created>
  <dcterms:modified xsi:type="dcterms:W3CDTF">2024-12-02T01:08:18Z</dcterms:modified>
</cp:coreProperties>
</file>