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23"/>
  </p:notesMasterIdLst>
  <p:sldIdLst>
    <p:sldId id="257" r:id="rId2"/>
    <p:sldId id="298" r:id="rId3"/>
    <p:sldId id="299" r:id="rId4"/>
    <p:sldId id="300" r:id="rId5"/>
    <p:sldId id="301" r:id="rId6"/>
    <p:sldId id="302" r:id="rId7"/>
    <p:sldId id="303" r:id="rId8"/>
    <p:sldId id="304" r:id="rId9"/>
    <p:sldId id="307" r:id="rId10"/>
    <p:sldId id="305" r:id="rId11"/>
    <p:sldId id="306" r:id="rId12"/>
    <p:sldId id="308" r:id="rId13"/>
    <p:sldId id="309" r:id="rId14"/>
    <p:sldId id="310" r:id="rId15"/>
    <p:sldId id="311" r:id="rId16"/>
    <p:sldId id="312" r:id="rId17"/>
    <p:sldId id="313" r:id="rId18"/>
    <p:sldId id="314" r:id="rId19"/>
    <p:sldId id="315" r:id="rId20"/>
    <p:sldId id="316" r:id="rId21"/>
    <p:sldId id="297" r:id="rId2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21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8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Number of fish</c:v>
                </c:pt>
              </c:strCache>
            </c:strRef>
          </c:tx>
          <c:invertIfNegative val="0"/>
          <c:cat>
            <c:strRef>
              <c:f>Sheet1!$A$2:$A$5</c:f>
              <c:strCache>
                <c:ptCount val="4"/>
                <c:pt idx="0">
                  <c:v>Bream</c:v>
                </c:pt>
                <c:pt idx="1">
                  <c:v>Conger Eel</c:v>
                </c:pt>
                <c:pt idx="2">
                  <c:v>Pollack</c:v>
                </c:pt>
                <c:pt idx="3">
                  <c:v>Dogfish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16</c:v>
                </c:pt>
                <c:pt idx="1">
                  <c:v>50</c:v>
                </c:pt>
                <c:pt idx="2">
                  <c:v>9</c:v>
                </c:pt>
                <c:pt idx="3">
                  <c:v>25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98276608"/>
        <c:axId val="145179200"/>
      </c:barChart>
      <c:catAx>
        <c:axId val="198276608"/>
        <c:scaling>
          <c:orientation val="minMax"/>
        </c:scaling>
        <c:delete val="0"/>
        <c:axPos val="b"/>
        <c:majorTickMark val="out"/>
        <c:minorTickMark val="none"/>
        <c:tickLblPos val="nextTo"/>
        <c:crossAx val="145179200"/>
        <c:crosses val="autoZero"/>
        <c:auto val="1"/>
        <c:lblAlgn val="ctr"/>
        <c:lblOffset val="100"/>
        <c:noMultiLvlLbl val="0"/>
      </c:catAx>
      <c:valAx>
        <c:axId val="1451792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98276608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Number of fish</c:v>
                </c:pt>
              </c:strCache>
            </c:strRef>
          </c:tx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Sheet1!$A$2:$A$5</c:f>
              <c:strCache>
                <c:ptCount val="4"/>
                <c:pt idx="0">
                  <c:v>Bream</c:v>
                </c:pt>
                <c:pt idx="1">
                  <c:v>Conger Eel</c:v>
                </c:pt>
                <c:pt idx="2">
                  <c:v>Pollack</c:v>
                </c:pt>
                <c:pt idx="3">
                  <c:v>Dogfish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16</c:v>
                </c:pt>
                <c:pt idx="1">
                  <c:v>50</c:v>
                </c:pt>
                <c:pt idx="2">
                  <c:v>9</c:v>
                </c:pt>
                <c:pt idx="3">
                  <c:v>25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Number of fish</c:v>
                </c:pt>
              </c:strCache>
            </c:strRef>
          </c:tx>
          <c:invertIfNegative val="0"/>
          <c:cat>
            <c:numRef>
              <c:f>Sheet1!$A$2:$A$56</c:f>
              <c:numCache>
                <c:formatCode>General</c:formatCode>
                <c:ptCount val="55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53</c:v>
                </c:pt>
              </c:numCache>
            </c:numRef>
          </c:cat>
          <c:val>
            <c:numRef>
              <c:f>Sheet1!$B$2:$B$56</c:f>
              <c:numCache>
                <c:formatCode>General</c:formatCode>
                <c:ptCount val="55"/>
                <c:pt idx="0">
                  <c:v>0</c:v>
                </c:pt>
                <c:pt idx="1">
                  <c:v>0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</c:v>
                </c:pt>
                <c:pt idx="15">
                  <c:v>4</c:v>
                </c:pt>
                <c:pt idx="16">
                  <c:v>3</c:v>
                </c:pt>
                <c:pt idx="17">
                  <c:v>1</c:v>
                </c:pt>
                <c:pt idx="18">
                  <c:v>3</c:v>
                </c:pt>
                <c:pt idx="19">
                  <c:v>2</c:v>
                </c:pt>
                <c:pt idx="20">
                  <c:v>3</c:v>
                </c:pt>
                <c:pt idx="21">
                  <c:v>0</c:v>
                </c:pt>
                <c:pt idx="22">
                  <c:v>1</c:v>
                </c:pt>
                <c:pt idx="23">
                  <c:v>0</c:v>
                </c:pt>
                <c:pt idx="24">
                  <c:v>1</c:v>
                </c:pt>
                <c:pt idx="25">
                  <c:v>3</c:v>
                </c:pt>
                <c:pt idx="26">
                  <c:v>1</c:v>
                </c:pt>
                <c:pt idx="27">
                  <c:v>2</c:v>
                </c:pt>
                <c:pt idx="28">
                  <c:v>1</c:v>
                </c:pt>
                <c:pt idx="29">
                  <c:v>0</c:v>
                </c:pt>
                <c:pt idx="30">
                  <c:v>4</c:v>
                </c:pt>
                <c:pt idx="31">
                  <c:v>3</c:v>
                </c:pt>
                <c:pt idx="32">
                  <c:v>0</c:v>
                </c:pt>
                <c:pt idx="33">
                  <c:v>2</c:v>
                </c:pt>
                <c:pt idx="34">
                  <c:v>0</c:v>
                </c:pt>
                <c:pt idx="35">
                  <c:v>1</c:v>
                </c:pt>
                <c:pt idx="36">
                  <c:v>1</c:v>
                </c:pt>
                <c:pt idx="37">
                  <c:v>0</c:v>
                </c:pt>
                <c:pt idx="38">
                  <c:v>1</c:v>
                </c:pt>
                <c:pt idx="39">
                  <c:v>0</c:v>
                </c:pt>
                <c:pt idx="40">
                  <c:v>2</c:v>
                </c:pt>
                <c:pt idx="41">
                  <c:v>2</c:v>
                </c:pt>
                <c:pt idx="42">
                  <c:v>0</c:v>
                </c:pt>
                <c:pt idx="43">
                  <c:v>1</c:v>
                </c:pt>
                <c:pt idx="44">
                  <c:v>0</c:v>
                </c:pt>
                <c:pt idx="45">
                  <c:v>1</c:v>
                </c:pt>
                <c:pt idx="46">
                  <c:v>0</c:v>
                </c:pt>
                <c:pt idx="47">
                  <c:v>1</c:v>
                </c:pt>
                <c:pt idx="48">
                  <c:v>0</c:v>
                </c:pt>
                <c:pt idx="49">
                  <c:v>0</c:v>
                </c:pt>
                <c:pt idx="50">
                  <c:v>1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98148096"/>
        <c:axId val="47291136"/>
      </c:barChart>
      <c:catAx>
        <c:axId val="1981480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47291136"/>
        <c:crosses val="autoZero"/>
        <c:auto val="1"/>
        <c:lblAlgn val="ctr"/>
        <c:lblOffset val="100"/>
        <c:tickLblSkip val="5"/>
        <c:tickMarkSkip val="5"/>
        <c:noMultiLvlLbl val="0"/>
      </c:catAx>
      <c:valAx>
        <c:axId val="47291136"/>
        <c:scaling>
          <c:orientation val="minMax"/>
          <c:max val="5"/>
          <c:min val="0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crossAx val="198148096"/>
        <c:crosses val="autoZero"/>
        <c:crossBetween val="between"/>
        <c:majorUnit val="1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35850851962950597"/>
          <c:y val="7.7525039952825794E-2"/>
        </c:manualLayout>
      </c:layout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Number of fish</c:v>
                </c:pt>
              </c:strCache>
            </c:strRef>
          </c:tx>
          <c:invertIfNegative val="0"/>
          <c:cat>
            <c:numRef>
              <c:f>Sheet1!$A$2:$A$56</c:f>
              <c:numCache>
                <c:formatCode>General</c:formatCode>
                <c:ptCount val="55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53</c:v>
                </c:pt>
              </c:numCache>
            </c:numRef>
          </c:cat>
          <c:val>
            <c:numRef>
              <c:f>Sheet1!$B$2:$B$56</c:f>
              <c:numCache>
                <c:formatCode>General</c:formatCode>
                <c:ptCount val="55"/>
                <c:pt idx="0">
                  <c:v>0</c:v>
                </c:pt>
                <c:pt idx="1">
                  <c:v>0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</c:v>
                </c:pt>
                <c:pt idx="15">
                  <c:v>4</c:v>
                </c:pt>
                <c:pt idx="16">
                  <c:v>3</c:v>
                </c:pt>
                <c:pt idx="17">
                  <c:v>1</c:v>
                </c:pt>
                <c:pt idx="18">
                  <c:v>3</c:v>
                </c:pt>
                <c:pt idx="19">
                  <c:v>2</c:v>
                </c:pt>
                <c:pt idx="20">
                  <c:v>3</c:v>
                </c:pt>
                <c:pt idx="21">
                  <c:v>0</c:v>
                </c:pt>
                <c:pt idx="22">
                  <c:v>1</c:v>
                </c:pt>
                <c:pt idx="23">
                  <c:v>0</c:v>
                </c:pt>
                <c:pt idx="24">
                  <c:v>1</c:v>
                </c:pt>
                <c:pt idx="25">
                  <c:v>3</c:v>
                </c:pt>
                <c:pt idx="26">
                  <c:v>1</c:v>
                </c:pt>
                <c:pt idx="27">
                  <c:v>2</c:v>
                </c:pt>
                <c:pt idx="28">
                  <c:v>1</c:v>
                </c:pt>
                <c:pt idx="29">
                  <c:v>0</c:v>
                </c:pt>
                <c:pt idx="30">
                  <c:v>4</c:v>
                </c:pt>
                <c:pt idx="31">
                  <c:v>3</c:v>
                </c:pt>
                <c:pt idx="32">
                  <c:v>0</c:v>
                </c:pt>
                <c:pt idx="33">
                  <c:v>2</c:v>
                </c:pt>
                <c:pt idx="34">
                  <c:v>0</c:v>
                </c:pt>
                <c:pt idx="35">
                  <c:v>1</c:v>
                </c:pt>
                <c:pt idx="36">
                  <c:v>1</c:v>
                </c:pt>
                <c:pt idx="37">
                  <c:v>0</c:v>
                </c:pt>
                <c:pt idx="38">
                  <c:v>1</c:v>
                </c:pt>
                <c:pt idx="39">
                  <c:v>0</c:v>
                </c:pt>
                <c:pt idx="40">
                  <c:v>2</c:v>
                </c:pt>
                <c:pt idx="41">
                  <c:v>2</c:v>
                </c:pt>
                <c:pt idx="42">
                  <c:v>0</c:v>
                </c:pt>
                <c:pt idx="43">
                  <c:v>1</c:v>
                </c:pt>
                <c:pt idx="44">
                  <c:v>0</c:v>
                </c:pt>
                <c:pt idx="45">
                  <c:v>1</c:v>
                </c:pt>
                <c:pt idx="46">
                  <c:v>0</c:v>
                </c:pt>
                <c:pt idx="47">
                  <c:v>1</c:v>
                </c:pt>
                <c:pt idx="48">
                  <c:v>0</c:v>
                </c:pt>
                <c:pt idx="49">
                  <c:v>0</c:v>
                </c:pt>
                <c:pt idx="50">
                  <c:v>1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98149632"/>
        <c:axId val="145184384"/>
      </c:barChart>
      <c:catAx>
        <c:axId val="198149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45184384"/>
        <c:crosses val="autoZero"/>
        <c:auto val="1"/>
        <c:lblAlgn val="ctr"/>
        <c:lblOffset val="100"/>
        <c:tickLblSkip val="5"/>
        <c:tickMarkSkip val="5"/>
        <c:noMultiLvlLbl val="0"/>
      </c:catAx>
      <c:valAx>
        <c:axId val="145184384"/>
        <c:scaling>
          <c:orientation val="minMax"/>
          <c:max val="5"/>
          <c:min val="0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crossAx val="198149632"/>
        <c:crosses val="autoZero"/>
        <c:crossBetween val="between"/>
        <c:majorUnit val="1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Number of fish</c:v>
                </c:pt>
              </c:strCache>
            </c:strRef>
          </c:tx>
          <c:invertIfNegative val="0"/>
          <c:cat>
            <c:numRef>
              <c:f>Sheet1!$A$2:$A$56</c:f>
              <c:numCache>
                <c:formatCode>General</c:formatCode>
                <c:ptCount val="55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53</c:v>
                </c:pt>
              </c:numCache>
            </c:numRef>
          </c:cat>
          <c:val>
            <c:numRef>
              <c:f>Sheet1!$B$2:$B$56</c:f>
              <c:numCache>
                <c:formatCode>General</c:formatCode>
                <c:ptCount val="55"/>
                <c:pt idx="0">
                  <c:v>0</c:v>
                </c:pt>
                <c:pt idx="1">
                  <c:v>0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</c:v>
                </c:pt>
                <c:pt idx="15">
                  <c:v>4</c:v>
                </c:pt>
                <c:pt idx="16">
                  <c:v>3</c:v>
                </c:pt>
                <c:pt idx="17">
                  <c:v>1</c:v>
                </c:pt>
                <c:pt idx="18">
                  <c:v>3</c:v>
                </c:pt>
                <c:pt idx="19">
                  <c:v>2</c:v>
                </c:pt>
                <c:pt idx="20">
                  <c:v>3</c:v>
                </c:pt>
                <c:pt idx="21">
                  <c:v>0</c:v>
                </c:pt>
                <c:pt idx="22">
                  <c:v>1</c:v>
                </c:pt>
                <c:pt idx="23">
                  <c:v>0</c:v>
                </c:pt>
                <c:pt idx="24">
                  <c:v>1</c:v>
                </c:pt>
                <c:pt idx="25">
                  <c:v>3</c:v>
                </c:pt>
                <c:pt idx="26">
                  <c:v>1</c:v>
                </c:pt>
                <c:pt idx="27">
                  <c:v>2</c:v>
                </c:pt>
                <c:pt idx="28">
                  <c:v>1</c:v>
                </c:pt>
                <c:pt idx="29">
                  <c:v>0</c:v>
                </c:pt>
                <c:pt idx="30">
                  <c:v>4</c:v>
                </c:pt>
                <c:pt idx="31">
                  <c:v>3</c:v>
                </c:pt>
                <c:pt idx="32">
                  <c:v>0</c:v>
                </c:pt>
                <c:pt idx="33">
                  <c:v>2</c:v>
                </c:pt>
                <c:pt idx="34">
                  <c:v>0</c:v>
                </c:pt>
                <c:pt idx="35">
                  <c:v>1</c:v>
                </c:pt>
                <c:pt idx="36">
                  <c:v>1</c:v>
                </c:pt>
                <c:pt idx="37">
                  <c:v>0</c:v>
                </c:pt>
                <c:pt idx="38">
                  <c:v>1</c:v>
                </c:pt>
                <c:pt idx="39">
                  <c:v>0</c:v>
                </c:pt>
                <c:pt idx="40">
                  <c:v>2</c:v>
                </c:pt>
                <c:pt idx="41">
                  <c:v>2</c:v>
                </c:pt>
                <c:pt idx="42">
                  <c:v>0</c:v>
                </c:pt>
                <c:pt idx="43">
                  <c:v>1</c:v>
                </c:pt>
                <c:pt idx="44">
                  <c:v>0</c:v>
                </c:pt>
                <c:pt idx="45">
                  <c:v>1</c:v>
                </c:pt>
                <c:pt idx="46">
                  <c:v>0</c:v>
                </c:pt>
                <c:pt idx="47">
                  <c:v>1</c:v>
                </c:pt>
                <c:pt idx="48">
                  <c:v>0</c:v>
                </c:pt>
                <c:pt idx="49">
                  <c:v>0</c:v>
                </c:pt>
                <c:pt idx="50">
                  <c:v>1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9079040"/>
        <c:axId val="91817664"/>
      </c:barChart>
      <c:catAx>
        <c:axId val="1090790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91817664"/>
        <c:crosses val="autoZero"/>
        <c:auto val="1"/>
        <c:lblAlgn val="ctr"/>
        <c:lblOffset val="100"/>
        <c:tickLblSkip val="5"/>
        <c:tickMarkSkip val="5"/>
        <c:noMultiLvlLbl val="0"/>
      </c:catAx>
      <c:valAx>
        <c:axId val="91817664"/>
        <c:scaling>
          <c:orientation val="minMax"/>
          <c:max val="5"/>
          <c:min val="0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crossAx val="109079040"/>
        <c:crosses val="autoZero"/>
        <c:crossBetween val="between"/>
        <c:majorUnit val="1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Number of fish</c:v>
                </c:pt>
              </c:strCache>
            </c:strRef>
          </c:tx>
          <c:invertIfNegative val="0"/>
          <c:cat>
            <c:strRef>
              <c:f>Sheet1!$A$2:$A$12</c:f>
              <c:strCache>
                <c:ptCount val="11"/>
                <c:pt idx="0">
                  <c:v>0-4</c:v>
                </c:pt>
                <c:pt idx="1">
                  <c:v>5-9</c:v>
                </c:pt>
                <c:pt idx="2">
                  <c:v>10-14</c:v>
                </c:pt>
                <c:pt idx="3">
                  <c:v>15-19</c:v>
                </c:pt>
                <c:pt idx="4">
                  <c:v>20-24</c:v>
                </c:pt>
                <c:pt idx="5">
                  <c:v>25-29</c:v>
                </c:pt>
                <c:pt idx="6">
                  <c:v>30-34</c:v>
                </c:pt>
                <c:pt idx="7">
                  <c:v>35-39</c:v>
                </c:pt>
                <c:pt idx="8">
                  <c:v>40-44</c:v>
                </c:pt>
                <c:pt idx="9">
                  <c:v>45-49</c:v>
                </c:pt>
                <c:pt idx="10">
                  <c:v>50-55</c:v>
                </c:pt>
              </c:strCache>
            </c:str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13</c:v>
                </c:pt>
                <c:pt idx="4">
                  <c:v>5</c:v>
                </c:pt>
                <c:pt idx="5">
                  <c:v>7</c:v>
                </c:pt>
                <c:pt idx="6">
                  <c:v>9</c:v>
                </c:pt>
                <c:pt idx="7">
                  <c:v>3</c:v>
                </c:pt>
                <c:pt idx="8">
                  <c:v>5</c:v>
                </c:pt>
                <c:pt idx="9">
                  <c:v>2</c:v>
                </c:pt>
                <c:pt idx="10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9079552"/>
        <c:axId val="91819392"/>
      </c:barChart>
      <c:catAx>
        <c:axId val="10907955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9181939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91819392"/>
        <c:scaling>
          <c:orientation val="minMax"/>
          <c:max val="15"/>
          <c:min val="0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crossAx val="109079552"/>
        <c:crosses val="autoZero"/>
        <c:crossBetween val="between"/>
        <c:majorUnit val="5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2873754767988702E-2"/>
          <c:y val="0.12205588267970199"/>
          <c:w val="0.92067172716544998"/>
          <c:h val="0.5736799446526149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Number of fish</c:v>
                </c:pt>
              </c:strCache>
            </c:strRef>
          </c:tx>
          <c:invertIfNegative val="0"/>
          <c:cat>
            <c:numRef>
              <c:f>Sheet1!$A$2:$A$56</c:f>
              <c:numCache>
                <c:formatCode>General</c:formatCode>
                <c:ptCount val="55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53</c:v>
                </c:pt>
              </c:numCache>
            </c:numRef>
          </c:cat>
          <c:val>
            <c:numRef>
              <c:f>Sheet1!$B$2:$B$56</c:f>
              <c:numCache>
                <c:formatCode>General</c:formatCode>
                <c:ptCount val="55"/>
                <c:pt idx="0">
                  <c:v>0</c:v>
                </c:pt>
                <c:pt idx="1">
                  <c:v>0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1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1</c:v>
                </c:pt>
                <c:pt idx="15">
                  <c:v>4</c:v>
                </c:pt>
                <c:pt idx="16">
                  <c:v>3</c:v>
                </c:pt>
                <c:pt idx="17">
                  <c:v>1</c:v>
                </c:pt>
                <c:pt idx="18">
                  <c:v>3</c:v>
                </c:pt>
                <c:pt idx="19">
                  <c:v>2</c:v>
                </c:pt>
                <c:pt idx="20">
                  <c:v>3</c:v>
                </c:pt>
                <c:pt idx="21">
                  <c:v>0</c:v>
                </c:pt>
                <c:pt idx="22">
                  <c:v>1</c:v>
                </c:pt>
                <c:pt idx="23">
                  <c:v>0</c:v>
                </c:pt>
                <c:pt idx="24">
                  <c:v>1</c:v>
                </c:pt>
                <c:pt idx="25">
                  <c:v>3</c:v>
                </c:pt>
                <c:pt idx="26">
                  <c:v>1</c:v>
                </c:pt>
                <c:pt idx="27">
                  <c:v>2</c:v>
                </c:pt>
                <c:pt idx="28">
                  <c:v>1</c:v>
                </c:pt>
                <c:pt idx="29">
                  <c:v>0</c:v>
                </c:pt>
                <c:pt idx="30">
                  <c:v>4</c:v>
                </c:pt>
                <c:pt idx="31">
                  <c:v>3</c:v>
                </c:pt>
                <c:pt idx="32">
                  <c:v>0</c:v>
                </c:pt>
                <c:pt idx="33">
                  <c:v>2</c:v>
                </c:pt>
                <c:pt idx="34">
                  <c:v>0</c:v>
                </c:pt>
                <c:pt idx="35">
                  <c:v>1</c:v>
                </c:pt>
                <c:pt idx="36">
                  <c:v>1</c:v>
                </c:pt>
                <c:pt idx="37">
                  <c:v>0</c:v>
                </c:pt>
                <c:pt idx="38">
                  <c:v>1</c:v>
                </c:pt>
                <c:pt idx="39">
                  <c:v>0</c:v>
                </c:pt>
                <c:pt idx="40">
                  <c:v>2</c:v>
                </c:pt>
                <c:pt idx="41">
                  <c:v>2</c:v>
                </c:pt>
                <c:pt idx="42">
                  <c:v>0</c:v>
                </c:pt>
                <c:pt idx="43">
                  <c:v>1</c:v>
                </c:pt>
                <c:pt idx="44">
                  <c:v>0</c:v>
                </c:pt>
                <c:pt idx="45">
                  <c:v>1</c:v>
                </c:pt>
                <c:pt idx="46">
                  <c:v>0</c:v>
                </c:pt>
                <c:pt idx="47">
                  <c:v>1</c:v>
                </c:pt>
                <c:pt idx="48">
                  <c:v>0</c:v>
                </c:pt>
                <c:pt idx="49">
                  <c:v>0</c:v>
                </c:pt>
                <c:pt idx="50">
                  <c:v>1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9080064"/>
        <c:axId val="91816512"/>
      </c:barChart>
      <c:catAx>
        <c:axId val="1090800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91816512"/>
        <c:crosses val="autoZero"/>
        <c:auto val="1"/>
        <c:lblAlgn val="ctr"/>
        <c:lblOffset val="100"/>
        <c:tickLblSkip val="5"/>
        <c:tickMarkSkip val="5"/>
        <c:noMultiLvlLbl val="0"/>
      </c:catAx>
      <c:valAx>
        <c:axId val="91816512"/>
        <c:scaling>
          <c:orientation val="minMax"/>
          <c:max val="5"/>
          <c:min val="0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crossAx val="109080064"/>
        <c:crosses val="autoZero"/>
        <c:crossBetween val="between"/>
        <c:majorUnit val="1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Number of fish</c:v>
                </c:pt>
              </c:strCache>
            </c:strRef>
          </c:tx>
          <c:invertIfNegative val="0"/>
          <c:cat>
            <c:strRef>
              <c:f>Sheet1!$A$2:$A$12</c:f>
              <c:strCache>
                <c:ptCount val="11"/>
                <c:pt idx="0">
                  <c:v>0-4</c:v>
                </c:pt>
                <c:pt idx="1">
                  <c:v>5-9</c:v>
                </c:pt>
                <c:pt idx="2">
                  <c:v>10-14</c:v>
                </c:pt>
                <c:pt idx="3">
                  <c:v>15-19</c:v>
                </c:pt>
                <c:pt idx="4">
                  <c:v>20-24</c:v>
                </c:pt>
                <c:pt idx="5">
                  <c:v>25-29</c:v>
                </c:pt>
                <c:pt idx="6">
                  <c:v>30-34</c:v>
                </c:pt>
                <c:pt idx="7">
                  <c:v>35-39</c:v>
                </c:pt>
                <c:pt idx="8">
                  <c:v>40-44</c:v>
                </c:pt>
                <c:pt idx="9">
                  <c:v>45-49</c:v>
                </c:pt>
                <c:pt idx="10">
                  <c:v>50-55</c:v>
                </c:pt>
              </c:strCache>
            </c:str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13</c:v>
                </c:pt>
                <c:pt idx="4">
                  <c:v>5</c:v>
                </c:pt>
                <c:pt idx="5">
                  <c:v>7</c:v>
                </c:pt>
                <c:pt idx="6">
                  <c:v>9</c:v>
                </c:pt>
                <c:pt idx="7">
                  <c:v>3</c:v>
                </c:pt>
                <c:pt idx="8">
                  <c:v>5</c:v>
                </c:pt>
                <c:pt idx="9">
                  <c:v>2</c:v>
                </c:pt>
                <c:pt idx="10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9267456"/>
        <c:axId val="91823424"/>
      </c:barChart>
      <c:catAx>
        <c:axId val="1092674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9182342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91823424"/>
        <c:scaling>
          <c:orientation val="minMax"/>
          <c:max val="15"/>
          <c:min val="0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crossAx val="109267456"/>
        <c:crosses val="autoZero"/>
        <c:crossBetween val="between"/>
        <c:majorUnit val="5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796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21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504056"/>
          </a:xfrm>
        </p:spPr>
        <p:txBody>
          <a:bodyPr anchor="ctr"/>
          <a:lstStyle>
            <a:lvl1pPr>
              <a:defRPr sz="3600" b="0" i="0" cap="none" baseline="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980728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980728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484784"/>
            <a:ext cx="4041648" cy="5109935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484784"/>
            <a:ext cx="4041775" cy="5109935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3600">
                <a:solidFill>
                  <a:schemeClr val="tx2"/>
                </a:solidFill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04056"/>
          </a:xfrm>
          <a:prstGeom prst="rect">
            <a:avLst/>
          </a:prstGeom>
        </p:spPr>
        <p:txBody>
          <a:bodyPr vert="horz" anchor="ctr">
            <a:no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08720"/>
            <a:ext cx="8229600" cy="566581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57224" y="2199330"/>
            <a:ext cx="7099152" cy="137254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Major Project</a:t>
            </a:r>
            <a:br>
              <a:rPr lang="en-GB" dirty="0" smtClean="0"/>
            </a:br>
            <a:r>
              <a:rPr lang="en-GB" dirty="0" smtClean="0"/>
              <a:t>Experimental Statistics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78034" y="3605226"/>
            <a:ext cx="6480048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3200" dirty="0"/>
              <a:t>Lecture </a:t>
            </a:r>
            <a:r>
              <a:rPr lang="en-GB" sz="3200" dirty="0" smtClean="0"/>
              <a:t>1</a:t>
            </a: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4000" dirty="0" smtClean="0"/>
              <a:t>Introduction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the end of </a:t>
            </a:r>
            <a:r>
              <a:rPr lang="en-GB" dirty="0" smtClean="0"/>
              <a:t>these lectures </a:t>
            </a:r>
            <a:r>
              <a:rPr lang="en-GB" dirty="0" smtClean="0"/>
              <a:t>you will be able to</a:t>
            </a:r>
          </a:p>
          <a:p>
            <a:pPr lvl="1"/>
            <a:r>
              <a:rPr lang="en-GB" dirty="0" smtClean="0"/>
              <a:t>Gather data effectively</a:t>
            </a:r>
          </a:p>
          <a:p>
            <a:pPr lvl="1"/>
            <a:r>
              <a:rPr lang="en-GB" dirty="0" smtClean="0"/>
              <a:t>Analyse that data sensibly</a:t>
            </a:r>
          </a:p>
          <a:p>
            <a:pPr lvl="1"/>
            <a:r>
              <a:rPr lang="en-GB" dirty="0" smtClean="0"/>
              <a:t>Present the results of the analysis clearly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541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are statistics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appropriate application of statistical methods allows us to </a:t>
            </a:r>
            <a:r>
              <a:rPr lang="en-GB" i="1" dirty="0" smtClean="0"/>
              <a:t>make confident decisions based upon limited information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Suppose we want to know the average weight of every fish in Swansea Bay</a:t>
            </a:r>
          </a:p>
          <a:p>
            <a:endParaRPr lang="en-GB" dirty="0"/>
          </a:p>
          <a:p>
            <a:r>
              <a:rPr lang="en-GB" dirty="0" smtClean="0"/>
              <a:t>If we caught every fish in the bay and weighed it then we would have all of the information needed to calculate that average weight</a:t>
            </a:r>
          </a:p>
          <a:p>
            <a:endParaRPr lang="en-GB" dirty="0"/>
          </a:p>
          <a:p>
            <a:r>
              <a:rPr lang="en-GB" dirty="0" smtClean="0"/>
              <a:t>Is this realistic?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532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are statistics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Alternatively we could catch 100 fish and weigh them</a:t>
            </a:r>
          </a:p>
          <a:p>
            <a:r>
              <a:rPr lang="en-GB" dirty="0" smtClean="0"/>
              <a:t>This provides us with limited information about all of the fish in the bay but still allows us to make confident statements about the entire fish population</a:t>
            </a:r>
            <a:endParaRPr lang="en-GB" dirty="0"/>
          </a:p>
          <a:p>
            <a:r>
              <a:rPr lang="en-GB" dirty="0" smtClean="0"/>
              <a:t>Effectively, we can use information about the fish we did catch to tell us about the fish we didn’t catch</a:t>
            </a:r>
          </a:p>
          <a:p>
            <a:endParaRPr lang="en-GB" dirty="0" smtClean="0"/>
          </a:p>
          <a:p>
            <a:r>
              <a:rPr lang="en-GB" dirty="0" smtClean="0"/>
              <a:t>Statistics is about how to use samples to make confident statements about entire populations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478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statistical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statistics effectively is a two-stage process</a:t>
            </a:r>
          </a:p>
          <a:p>
            <a:r>
              <a:rPr lang="en-GB" dirty="0" smtClean="0"/>
              <a:t>Stage 1:</a:t>
            </a:r>
          </a:p>
          <a:p>
            <a:pPr lvl="1"/>
            <a:r>
              <a:rPr lang="en-GB" dirty="0" smtClean="0"/>
              <a:t>Gather samples of data and investigate them</a:t>
            </a:r>
          </a:p>
          <a:p>
            <a:r>
              <a:rPr lang="en-GB" dirty="0" smtClean="0"/>
              <a:t>Stage 2:</a:t>
            </a:r>
          </a:p>
          <a:p>
            <a:pPr lvl="1"/>
            <a:r>
              <a:rPr lang="en-GB" dirty="0" smtClean="0"/>
              <a:t>Use those samples to find out the properties of the populations they came from (statistical inference)</a:t>
            </a:r>
          </a:p>
          <a:p>
            <a:r>
              <a:rPr lang="en-GB" dirty="0" smtClean="0"/>
              <a:t>This will involve looking at large amounts of data, calculating confidence intervals and testing hypotheses</a:t>
            </a:r>
          </a:p>
          <a:p>
            <a:pPr lvl="1"/>
            <a:r>
              <a:rPr lang="en-GB" dirty="0" smtClean="0"/>
              <a:t>Learning what you can and can’t do</a:t>
            </a:r>
          </a:p>
          <a:p>
            <a:r>
              <a:rPr lang="en-GB" dirty="0" smtClean="0"/>
              <a:t>Statistics can be used to make confident guesses, but never to achieve certainty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414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warning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sz="2400" i="1" dirty="0" smtClean="0"/>
              <a:t>There are three kinds of lies: lies, damned lies, and statistics.</a:t>
            </a:r>
            <a:endParaRPr lang="en-GB" sz="2400" dirty="0" smtClean="0"/>
          </a:p>
          <a:p>
            <a:pPr marL="109728" indent="0" algn="r">
              <a:buNone/>
            </a:pPr>
            <a:r>
              <a:rPr lang="en-GB" sz="2400" i="1" dirty="0" smtClean="0"/>
              <a:t>Mark Twain</a:t>
            </a:r>
          </a:p>
          <a:p>
            <a:r>
              <a:rPr lang="en-GB" dirty="0" smtClean="0"/>
              <a:t>It is relatively easy to make statistics say whatever you want them to say by the careful selection of</a:t>
            </a:r>
          </a:p>
          <a:p>
            <a:pPr lvl="1"/>
            <a:r>
              <a:rPr lang="en-GB" dirty="0" smtClean="0"/>
              <a:t>Your sample</a:t>
            </a:r>
          </a:p>
          <a:p>
            <a:pPr lvl="1"/>
            <a:r>
              <a:rPr lang="en-GB" dirty="0" smtClean="0"/>
              <a:t>The statistical processes performed upon the sample</a:t>
            </a:r>
          </a:p>
          <a:p>
            <a:r>
              <a:rPr lang="en-GB" dirty="0" smtClean="0"/>
              <a:t>You should therefore treat all statistics with a healthy dose of scepticism</a:t>
            </a:r>
          </a:p>
          <a:p>
            <a:pPr lvl="1"/>
            <a:r>
              <a:rPr lang="en-GB" dirty="0" smtClean="0"/>
              <a:t>Where did the numbers come from?</a:t>
            </a:r>
          </a:p>
          <a:p>
            <a:pPr lvl="1"/>
            <a:r>
              <a:rPr lang="en-GB" dirty="0" smtClean="0"/>
              <a:t>Who did the processing?</a:t>
            </a:r>
          </a:p>
          <a:p>
            <a:pPr lvl="1"/>
            <a:r>
              <a:rPr lang="en-GB" dirty="0" smtClean="0"/>
              <a:t>Why? (What do they want you to think?)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698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Collecting Data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Or</a:t>
            </a:r>
          </a:p>
          <a:p>
            <a:r>
              <a:rPr lang="en-GB" sz="3200" dirty="0" smtClean="0"/>
              <a:t>How representative is my sample?</a:t>
            </a: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592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Things to remember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impossible to use a sample to gain absolute certainly about a population</a:t>
            </a:r>
          </a:p>
          <a:p>
            <a:pPr lvl="1"/>
            <a:r>
              <a:rPr lang="en-GB" dirty="0" smtClean="0"/>
              <a:t>Statistics is confident guesswork</a:t>
            </a:r>
          </a:p>
          <a:p>
            <a:r>
              <a:rPr lang="en-GB" dirty="0" smtClean="0"/>
              <a:t>If that guesswork is based on a single sample then the sample needs to be a representative one</a:t>
            </a:r>
          </a:p>
          <a:p>
            <a:r>
              <a:rPr lang="en-GB" dirty="0" smtClean="0"/>
              <a:t>Sample observations can be gathered in many ways, but not all are easy</a:t>
            </a:r>
          </a:p>
          <a:p>
            <a:r>
              <a:rPr lang="en-GB" dirty="0" smtClean="0"/>
              <a:t>Problems include:</a:t>
            </a:r>
          </a:p>
          <a:p>
            <a:pPr lvl="1"/>
            <a:r>
              <a:rPr lang="en-GB" dirty="0" smtClean="0"/>
              <a:t>Measuring large/small things</a:t>
            </a:r>
          </a:p>
          <a:p>
            <a:pPr lvl="1"/>
            <a:r>
              <a:rPr lang="en-GB" dirty="0" smtClean="0"/>
              <a:t>Multiple observers</a:t>
            </a:r>
          </a:p>
          <a:p>
            <a:pPr lvl="1"/>
            <a:r>
              <a:rPr lang="en-GB" dirty="0" smtClean="0"/>
              <a:t>Subjective opinions</a:t>
            </a:r>
          </a:p>
          <a:p>
            <a:pPr lvl="1"/>
            <a:r>
              <a:rPr lang="en-GB" dirty="0" smtClean="0"/>
              <a:t>Exaggeration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218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the </a:t>
            </a:r>
            <a:r>
              <a:rPr lang="en-GB" dirty="0" err="1" smtClean="0"/>
              <a:t>handout</a:t>
            </a:r>
            <a:r>
              <a:rPr lang="en-GB" dirty="0" smtClean="0"/>
              <a:t> are a number of questions</a:t>
            </a:r>
          </a:p>
          <a:p>
            <a:r>
              <a:rPr lang="en-GB" dirty="0" smtClean="0"/>
              <a:t>Please answer these as accurately as you can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499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samples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One big problem with collecting a sample is to work out precisely what needs to be included into it</a:t>
            </a:r>
          </a:p>
          <a:p>
            <a:r>
              <a:rPr lang="en-GB" dirty="0" smtClean="0"/>
              <a:t>We want to avoid any bias that might make us mischaracterise the population</a:t>
            </a:r>
          </a:p>
          <a:p>
            <a:r>
              <a:rPr lang="en-GB" dirty="0" smtClean="0"/>
              <a:t>The sample needs to accurately mirror the population</a:t>
            </a:r>
          </a:p>
          <a:p>
            <a:r>
              <a:rPr lang="en-GB" dirty="0" smtClean="0"/>
              <a:t>In theory, we can do this by selecting the sample at random</a:t>
            </a:r>
          </a:p>
          <a:p>
            <a:pPr lvl="1"/>
            <a:r>
              <a:rPr lang="en-GB" dirty="0" smtClean="0"/>
              <a:t>If we select at random, then it is as likely that any differences between samples are due only to chance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889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samples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832648"/>
          </a:xfrm>
        </p:spPr>
        <p:txBody>
          <a:bodyPr>
            <a:normAutofit/>
          </a:bodyPr>
          <a:lstStyle/>
          <a:p>
            <a:r>
              <a:rPr lang="en-GB" dirty="0" smtClean="0"/>
              <a:t>Collecting random samples can be tricky, but it is important to get it right</a:t>
            </a:r>
          </a:p>
          <a:p>
            <a:r>
              <a:rPr lang="en-GB" dirty="0" smtClean="0"/>
              <a:t>If a sample is biased, then any results based upon it are worthless</a:t>
            </a:r>
          </a:p>
          <a:p>
            <a:r>
              <a:rPr lang="en-GB" dirty="0" smtClean="0"/>
              <a:t>More formally</a:t>
            </a:r>
          </a:p>
          <a:p>
            <a:pPr lvl="1"/>
            <a:r>
              <a:rPr lang="en-GB" dirty="0" smtClean="0"/>
              <a:t>A </a:t>
            </a:r>
            <a:r>
              <a:rPr lang="en-GB" i="1" dirty="0" smtClean="0"/>
              <a:t>Simple Random Sample </a:t>
            </a:r>
            <a:r>
              <a:rPr lang="en-GB" dirty="0" smtClean="0"/>
              <a:t>of size </a:t>
            </a:r>
            <a:r>
              <a:rPr lang="en-GB" i="1" dirty="0" smtClean="0"/>
              <a:t>n</a:t>
            </a:r>
            <a:r>
              <a:rPr lang="en-GB" dirty="0" smtClean="0"/>
              <a:t> is a collection of </a:t>
            </a:r>
            <a:r>
              <a:rPr lang="en-GB" i="1" dirty="0" smtClean="0"/>
              <a:t>n</a:t>
            </a:r>
            <a:r>
              <a:rPr lang="en-GB" dirty="0" smtClean="0"/>
              <a:t> observations obtained in such a way that all possible samples of </a:t>
            </a:r>
            <a:r>
              <a:rPr lang="en-GB" i="1" dirty="0" smtClean="0"/>
              <a:t>n</a:t>
            </a:r>
            <a:r>
              <a:rPr lang="en-GB" dirty="0" smtClean="0"/>
              <a:t> observations from the population are equally likely to have been selected</a:t>
            </a:r>
          </a:p>
          <a:p>
            <a:r>
              <a:rPr lang="en-GB" dirty="0" smtClean="0"/>
              <a:t>Non-random sampling techniques exist and may be used, but whichever sampling technique is used you must ensure that the resulting sample is representative of the population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5941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Types 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Or:</a:t>
            </a:r>
          </a:p>
          <a:p>
            <a:r>
              <a:rPr lang="en-GB" sz="2400" dirty="0" smtClean="0"/>
              <a:t>How do you say ‘sometimes’ in numbers?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9660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types of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Categorical data</a:t>
            </a:r>
          </a:p>
          <a:p>
            <a:pPr lvl="1"/>
            <a:r>
              <a:rPr lang="en-GB" dirty="0" smtClean="0"/>
              <a:t>Can be described only with words or yes/no answers</a:t>
            </a:r>
          </a:p>
          <a:p>
            <a:pPr lvl="1"/>
            <a:r>
              <a:rPr lang="en-GB" dirty="0" smtClean="0"/>
              <a:t>This can then be used to get a sense of the proportions in the data</a:t>
            </a:r>
          </a:p>
          <a:p>
            <a:pPr lvl="1"/>
            <a:r>
              <a:rPr lang="en-GB" dirty="0" smtClean="0"/>
              <a:t>Can’t do maths with categorical data (unless you use sneaky tricks to convert in into numerical data)</a:t>
            </a:r>
          </a:p>
          <a:p>
            <a:r>
              <a:rPr lang="en-GB" dirty="0" smtClean="0"/>
              <a:t>Numerical data</a:t>
            </a:r>
          </a:p>
          <a:p>
            <a:pPr lvl="1"/>
            <a:r>
              <a:rPr lang="en-GB" dirty="0" smtClean="0"/>
              <a:t>Can be used to compare things with numbers</a:t>
            </a:r>
          </a:p>
          <a:p>
            <a:pPr lvl="1"/>
            <a:r>
              <a:rPr lang="en-GB" dirty="0" smtClean="0"/>
              <a:t>Overall, this is far more useful than categorical data</a:t>
            </a:r>
          </a:p>
          <a:p>
            <a:pPr lvl="1"/>
            <a:r>
              <a:rPr lang="en-GB" dirty="0" smtClean="0"/>
              <a:t>Can do maths with numerical 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227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Categorical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4114800" cy="5665816"/>
          </a:xfrm>
        </p:spPr>
        <p:txBody>
          <a:bodyPr/>
          <a:lstStyle/>
          <a:p>
            <a:r>
              <a:rPr lang="en-GB" dirty="0" smtClean="0"/>
              <a:t>Suppose we have a 100 fish of 4 different types</a:t>
            </a:r>
          </a:p>
          <a:p>
            <a:r>
              <a:rPr lang="en-GB" dirty="0" smtClean="0"/>
              <a:t>Two simple ways of showing this categorical data</a:t>
            </a:r>
          </a:p>
          <a:p>
            <a:pPr lvl="1"/>
            <a:r>
              <a:rPr lang="en-GB" dirty="0" smtClean="0"/>
              <a:t>Histogram</a:t>
            </a:r>
          </a:p>
          <a:p>
            <a:pPr lvl="1"/>
            <a:r>
              <a:rPr lang="en-GB" dirty="0" smtClean="0"/>
              <a:t>Pie Chart*</a:t>
            </a:r>
          </a:p>
          <a:p>
            <a:endParaRPr lang="en-GB" dirty="0" smtClean="0"/>
          </a:p>
          <a:p>
            <a:endParaRPr lang="en-GB" dirty="0" smtClean="0"/>
          </a:p>
          <a:p>
            <a:pPr marL="109728" indent="0">
              <a:buNone/>
            </a:pPr>
            <a:r>
              <a:rPr lang="en-GB" sz="2000" dirty="0" smtClean="0"/>
              <a:t>*Pie charts are a common but not necessarily ideal way to show data. More on this later…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997194240"/>
              </p:ext>
            </p:extLst>
          </p:nvPr>
        </p:nvGraphicFramePr>
        <p:xfrm>
          <a:off x="4644008" y="764704"/>
          <a:ext cx="4272136" cy="26800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3401109836"/>
              </p:ext>
            </p:extLst>
          </p:nvPr>
        </p:nvGraphicFramePr>
        <p:xfrm>
          <a:off x="4788024" y="3645024"/>
          <a:ext cx="4272136" cy="26800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375807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Numerical 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08720"/>
            <a:ext cx="4186808" cy="55446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Suppose we have 50 Conger Eel with the following weights (in pounds):</a:t>
            </a:r>
          </a:p>
          <a:p>
            <a:pPr marL="402336" lvl="1" indent="0">
              <a:buNone/>
            </a:pPr>
            <a:r>
              <a:rPr lang="en-GB" dirty="0" smtClean="0"/>
              <a:t>2, 9, 14, 15, 15, 15, 15, 15, 16, 16, 16, 17, 18, 18, 18, 19, 19, 20, 20, 20, 22, 24, 25, 25, 25, 26, 27, 27, 28, 30, 30, 30, 30, 31, 31, 31, 33, 33, 35, 36, 38, 40, 40, 41, 41, 43, 45, 47, 50, 54</a:t>
            </a:r>
            <a:endParaRPr lang="en-GB" dirty="0"/>
          </a:p>
          <a:p>
            <a:r>
              <a:rPr lang="en-GB" dirty="0" smtClean="0"/>
              <a:t>This can also be shown in a histogram</a:t>
            </a:r>
            <a:endParaRPr lang="en-GB" dirty="0"/>
          </a:p>
        </p:txBody>
      </p:sp>
      <p:graphicFrame>
        <p:nvGraphicFramePr>
          <p:cNvPr id="9" name="Chart 8"/>
          <p:cNvGraphicFramePr/>
          <p:nvPr>
            <p:extLst>
              <p:ext uri="{D42A27DB-BD31-4B8C-83A1-F6EECF244321}">
                <p14:modId xmlns:p14="http://schemas.microsoft.com/office/powerpoint/2010/main" val="2691438347"/>
              </p:ext>
            </p:extLst>
          </p:nvPr>
        </p:nvGraphicFramePr>
        <p:xfrm>
          <a:off x="4716016" y="1340768"/>
          <a:ext cx="4104456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394015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Numerical 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08720"/>
            <a:ext cx="8219256" cy="5832648"/>
          </a:xfrm>
        </p:spPr>
        <p:txBody>
          <a:bodyPr>
            <a:normAutofit/>
          </a:bodyPr>
          <a:lstStyle/>
          <a:p>
            <a:r>
              <a:rPr lang="en-GB" dirty="0" smtClean="0"/>
              <a:t>The same information could be shown in a simple boxplot*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109728" indent="0">
              <a:buNone/>
            </a:pPr>
            <a:endParaRPr lang="en-GB" sz="2000" dirty="0" smtClean="0"/>
          </a:p>
          <a:p>
            <a:pPr marL="109728" indent="0">
              <a:buNone/>
            </a:pPr>
            <a:r>
              <a:rPr lang="en-GB" sz="2000" dirty="0" smtClean="0"/>
              <a:t>*Other types of boxplot exist. More on this later…</a:t>
            </a:r>
            <a:endParaRPr lang="en-GB" sz="2000" dirty="0"/>
          </a:p>
        </p:txBody>
      </p:sp>
      <p:graphicFrame>
        <p:nvGraphicFramePr>
          <p:cNvPr id="9" name="Chart 8"/>
          <p:cNvGraphicFramePr/>
          <p:nvPr>
            <p:extLst>
              <p:ext uri="{D42A27DB-BD31-4B8C-83A1-F6EECF244321}">
                <p14:modId xmlns:p14="http://schemas.microsoft.com/office/powerpoint/2010/main" val="2036625402"/>
              </p:ext>
            </p:extLst>
          </p:nvPr>
        </p:nvGraphicFramePr>
        <p:xfrm>
          <a:off x="575555" y="4293096"/>
          <a:ext cx="7776864" cy="18722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11" name="Straight Connector 10"/>
          <p:cNvCxnSpPr/>
          <p:nvPr/>
        </p:nvCxnSpPr>
        <p:spPr>
          <a:xfrm>
            <a:off x="1331640" y="3573016"/>
            <a:ext cx="676875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3347864" y="3068960"/>
            <a:ext cx="201622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4283968" y="3068960"/>
            <a:ext cx="0" cy="1008112"/>
          </a:xfrm>
          <a:prstGeom prst="line">
            <a:avLst/>
          </a:prstGeom>
          <a:ln w="57150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1331640" y="3068960"/>
            <a:ext cx="0" cy="1008112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8100392" y="3068960"/>
            <a:ext cx="0" cy="1008112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480111" y="2123564"/>
            <a:ext cx="3967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50% of the sample are within the box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3313189" y="2528746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middle value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7123201" y="2528746"/>
            <a:ext cx="195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largest value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49513" y="2528746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smallest value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39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Numerical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2664296"/>
          </a:xfrm>
        </p:spPr>
        <p:txBody>
          <a:bodyPr/>
          <a:lstStyle/>
          <a:p>
            <a:r>
              <a:rPr lang="en-GB" dirty="0" smtClean="0"/>
              <a:t>Simple boxplots are used when we want an overview of the data, or to see</a:t>
            </a:r>
          </a:p>
          <a:p>
            <a:pPr lvl="1"/>
            <a:r>
              <a:rPr lang="en-GB" dirty="0" smtClean="0"/>
              <a:t>How similar two sets of data are</a:t>
            </a:r>
          </a:p>
          <a:p>
            <a:pPr lvl="1"/>
            <a:r>
              <a:rPr lang="en-GB" dirty="0" smtClean="0"/>
              <a:t>Whether the data is symmetrical or skewed</a:t>
            </a:r>
          </a:p>
          <a:p>
            <a:pPr lvl="1"/>
            <a:r>
              <a:rPr lang="en-GB" dirty="0" smtClean="0"/>
              <a:t>Whether the data is grouped together or spread out</a:t>
            </a:r>
          </a:p>
          <a:p>
            <a:pPr lvl="1"/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  <p:grpSp>
        <p:nvGrpSpPr>
          <p:cNvPr id="28" name="Group 27"/>
          <p:cNvGrpSpPr/>
          <p:nvPr/>
        </p:nvGrpSpPr>
        <p:grpSpPr>
          <a:xfrm>
            <a:off x="1187624" y="3789040"/>
            <a:ext cx="6768752" cy="2468421"/>
            <a:chOff x="755576" y="4128931"/>
            <a:chExt cx="6768752" cy="2468421"/>
          </a:xfrm>
        </p:grpSpPr>
        <p:grpSp>
          <p:nvGrpSpPr>
            <p:cNvPr id="18" name="Group 17"/>
            <p:cNvGrpSpPr/>
            <p:nvPr/>
          </p:nvGrpSpPr>
          <p:grpSpPr>
            <a:xfrm>
              <a:off x="755576" y="5949280"/>
              <a:ext cx="6768752" cy="648072"/>
              <a:chOff x="1043608" y="5373216"/>
              <a:chExt cx="6768752" cy="1008112"/>
            </a:xfrm>
          </p:grpSpPr>
          <p:cxnSp>
            <p:nvCxnSpPr>
              <p:cNvPr id="5" name="Straight Connector 4"/>
              <p:cNvCxnSpPr/>
              <p:nvPr/>
            </p:nvCxnSpPr>
            <p:spPr>
              <a:xfrm>
                <a:off x="1043608" y="5877272"/>
                <a:ext cx="6768752" cy="0"/>
              </a:xfrm>
              <a:prstGeom prst="line">
                <a:avLst/>
              </a:prstGeom>
              <a:ln w="571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Rectangle 5"/>
              <p:cNvSpPr/>
              <p:nvPr/>
            </p:nvSpPr>
            <p:spPr>
              <a:xfrm>
                <a:off x="3059832" y="5373216"/>
                <a:ext cx="2016224" cy="1008112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7" name="Straight Connector 6"/>
              <p:cNvCxnSpPr/>
              <p:nvPr/>
            </p:nvCxnSpPr>
            <p:spPr>
              <a:xfrm flipV="1">
                <a:off x="3995936" y="5373216"/>
                <a:ext cx="0" cy="1008112"/>
              </a:xfrm>
              <a:prstGeom prst="line">
                <a:avLst/>
              </a:prstGeom>
              <a:ln w="57150">
                <a:solidFill>
                  <a:schemeClr val="bg2">
                    <a:lumMod val="90000"/>
                  </a:schemeClr>
                </a:solidFill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7"/>
              <p:cNvCxnSpPr/>
              <p:nvPr/>
            </p:nvCxnSpPr>
            <p:spPr>
              <a:xfrm flipV="1">
                <a:off x="1043608" y="5373216"/>
                <a:ext cx="0" cy="1008112"/>
              </a:xfrm>
              <a:prstGeom prst="line">
                <a:avLst/>
              </a:prstGeom>
              <a:ln w="57150">
                <a:solidFill>
                  <a:schemeClr val="accent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/>
              <p:nvPr/>
            </p:nvCxnSpPr>
            <p:spPr>
              <a:xfrm flipV="1">
                <a:off x="7812360" y="5373216"/>
                <a:ext cx="0" cy="1008112"/>
              </a:xfrm>
              <a:prstGeom prst="line">
                <a:avLst/>
              </a:prstGeom>
              <a:ln w="57150">
                <a:solidFill>
                  <a:schemeClr val="accent1"/>
                </a:solidFill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</p:grpSp>
        <p:grpSp>
          <p:nvGrpSpPr>
            <p:cNvPr id="17" name="Group 16"/>
            <p:cNvGrpSpPr/>
            <p:nvPr/>
          </p:nvGrpSpPr>
          <p:grpSpPr>
            <a:xfrm>
              <a:off x="2760982" y="5021628"/>
              <a:ext cx="3827242" cy="648072"/>
              <a:chOff x="1032790" y="4149080"/>
              <a:chExt cx="3827242" cy="1008112"/>
            </a:xfrm>
          </p:grpSpPr>
          <p:cxnSp>
            <p:nvCxnSpPr>
              <p:cNvPr id="10" name="Straight Connector 9"/>
              <p:cNvCxnSpPr/>
              <p:nvPr/>
            </p:nvCxnSpPr>
            <p:spPr>
              <a:xfrm>
                <a:off x="1032790" y="4653136"/>
                <a:ext cx="3827242" cy="0"/>
              </a:xfrm>
              <a:prstGeom prst="line">
                <a:avLst/>
              </a:prstGeom>
              <a:ln w="571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" name="Rectangle 10"/>
              <p:cNvSpPr/>
              <p:nvPr/>
            </p:nvSpPr>
            <p:spPr>
              <a:xfrm>
                <a:off x="1619672" y="4149080"/>
                <a:ext cx="1224136" cy="1008112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12" name="Straight Connector 11"/>
              <p:cNvCxnSpPr/>
              <p:nvPr/>
            </p:nvCxnSpPr>
            <p:spPr>
              <a:xfrm flipV="1">
                <a:off x="1979712" y="4149080"/>
                <a:ext cx="0" cy="1008112"/>
              </a:xfrm>
              <a:prstGeom prst="line">
                <a:avLst/>
              </a:prstGeom>
              <a:ln w="57150">
                <a:solidFill>
                  <a:schemeClr val="bg2">
                    <a:lumMod val="90000"/>
                  </a:schemeClr>
                </a:solidFill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 flipV="1">
                <a:off x="1032790" y="4149080"/>
                <a:ext cx="0" cy="1008112"/>
              </a:xfrm>
              <a:prstGeom prst="line">
                <a:avLst/>
              </a:prstGeom>
              <a:ln w="57150">
                <a:solidFill>
                  <a:schemeClr val="accent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/>
            </p:nvCxnSpPr>
            <p:spPr>
              <a:xfrm flipV="1">
                <a:off x="4851513" y="4149080"/>
                <a:ext cx="0" cy="1008112"/>
              </a:xfrm>
              <a:prstGeom prst="line">
                <a:avLst/>
              </a:prstGeom>
              <a:ln w="57150">
                <a:solidFill>
                  <a:schemeClr val="accent1"/>
                </a:solidFill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</p:grpSp>
        <p:grpSp>
          <p:nvGrpSpPr>
            <p:cNvPr id="27" name="Group 26"/>
            <p:cNvGrpSpPr/>
            <p:nvPr/>
          </p:nvGrpSpPr>
          <p:grpSpPr>
            <a:xfrm>
              <a:off x="1403648" y="4128931"/>
              <a:ext cx="5186875" cy="668221"/>
              <a:chOff x="1403648" y="4128931"/>
              <a:chExt cx="5186875" cy="668221"/>
            </a:xfrm>
          </p:grpSpPr>
          <p:cxnSp>
            <p:nvCxnSpPr>
              <p:cNvPr id="20" name="Straight Connector 19"/>
              <p:cNvCxnSpPr/>
              <p:nvPr/>
            </p:nvCxnSpPr>
            <p:spPr>
              <a:xfrm>
                <a:off x="1403648" y="4473116"/>
                <a:ext cx="5176057" cy="0"/>
              </a:xfrm>
              <a:prstGeom prst="line">
                <a:avLst/>
              </a:prstGeom>
              <a:ln w="571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Rectangle 20"/>
              <p:cNvSpPr/>
              <p:nvPr/>
            </p:nvSpPr>
            <p:spPr>
              <a:xfrm>
                <a:off x="5652120" y="4128931"/>
                <a:ext cx="720080" cy="648072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22" name="Straight Connector 21"/>
              <p:cNvCxnSpPr/>
              <p:nvPr/>
            </p:nvCxnSpPr>
            <p:spPr>
              <a:xfrm flipV="1">
                <a:off x="6228184" y="4128931"/>
                <a:ext cx="0" cy="648072"/>
              </a:xfrm>
              <a:prstGeom prst="line">
                <a:avLst/>
              </a:prstGeom>
              <a:ln w="57150">
                <a:solidFill>
                  <a:schemeClr val="bg2">
                    <a:lumMod val="90000"/>
                  </a:schemeClr>
                </a:solidFill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/>
              <p:cNvCxnSpPr/>
              <p:nvPr/>
            </p:nvCxnSpPr>
            <p:spPr>
              <a:xfrm flipV="1">
                <a:off x="1403648" y="4149080"/>
                <a:ext cx="0" cy="648072"/>
              </a:xfrm>
              <a:prstGeom prst="line">
                <a:avLst/>
              </a:prstGeom>
              <a:ln w="57150">
                <a:solidFill>
                  <a:schemeClr val="accent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/>
              <p:cNvCxnSpPr/>
              <p:nvPr/>
            </p:nvCxnSpPr>
            <p:spPr>
              <a:xfrm flipV="1">
                <a:off x="6590523" y="4128931"/>
                <a:ext cx="0" cy="648072"/>
              </a:xfrm>
              <a:prstGeom prst="line">
                <a:avLst/>
              </a:prstGeom>
              <a:ln w="57150">
                <a:solidFill>
                  <a:schemeClr val="accent1"/>
                </a:solidFill>
              </a:ln>
            </p:spPr>
            <p:style>
              <a:lnRef idx="1">
                <a:schemeClr val="accent6"/>
              </a:lnRef>
              <a:fillRef idx="0">
                <a:schemeClr val="accent6"/>
              </a:fillRef>
              <a:effectRef idx="0">
                <a:schemeClr val="accent6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0919561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Numerical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Histograms are used when we need to show the complete dataset</a:t>
            </a:r>
          </a:p>
          <a:p>
            <a:pPr lvl="1"/>
            <a:r>
              <a:rPr lang="en-GB" dirty="0" smtClean="0"/>
              <a:t>With all of its peaks and troughs</a:t>
            </a:r>
          </a:p>
          <a:p>
            <a:r>
              <a:rPr lang="en-GB" dirty="0" smtClean="0"/>
              <a:t>They can be affected by how the data is organised, e.g. if it is put in </a:t>
            </a:r>
            <a:r>
              <a:rPr lang="en-GB" i="1" dirty="0" smtClean="0"/>
              <a:t>bins</a:t>
            </a:r>
            <a:endParaRPr lang="en-GB" dirty="0" smtClean="0"/>
          </a:p>
          <a:p>
            <a:pPr lvl="1"/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  <p:graphicFrame>
        <p:nvGraphicFramePr>
          <p:cNvPr id="19" name="Chart 18"/>
          <p:cNvGraphicFramePr/>
          <p:nvPr>
            <p:extLst>
              <p:ext uri="{D42A27DB-BD31-4B8C-83A1-F6EECF244321}">
                <p14:modId xmlns:p14="http://schemas.microsoft.com/office/powerpoint/2010/main" val="1729472498"/>
              </p:ext>
            </p:extLst>
          </p:nvPr>
        </p:nvGraphicFramePr>
        <p:xfrm>
          <a:off x="539552" y="3212976"/>
          <a:ext cx="3888432" cy="31683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1" name="Chart 20"/>
          <p:cNvGraphicFramePr/>
          <p:nvPr>
            <p:extLst>
              <p:ext uri="{D42A27DB-BD31-4B8C-83A1-F6EECF244321}">
                <p14:modId xmlns:p14="http://schemas.microsoft.com/office/powerpoint/2010/main" val="1173669457"/>
              </p:ext>
            </p:extLst>
          </p:nvPr>
        </p:nvGraphicFramePr>
        <p:xfrm>
          <a:off x="4716016" y="3284984"/>
          <a:ext cx="3888432" cy="33843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301595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Numerical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1080120"/>
          </a:xfrm>
        </p:spPr>
        <p:txBody>
          <a:bodyPr/>
          <a:lstStyle/>
          <a:p>
            <a:r>
              <a:rPr lang="en-GB" dirty="0" smtClean="0"/>
              <a:t>The boxplot, however, will remain the same for both histograms</a:t>
            </a:r>
          </a:p>
          <a:p>
            <a:pPr lvl="1"/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  <p:grpSp>
        <p:nvGrpSpPr>
          <p:cNvPr id="18" name="Group 17"/>
          <p:cNvGrpSpPr/>
          <p:nvPr/>
        </p:nvGrpSpPr>
        <p:grpSpPr>
          <a:xfrm>
            <a:off x="1223662" y="3933056"/>
            <a:ext cx="7092754" cy="648072"/>
            <a:chOff x="1043608" y="5373216"/>
            <a:chExt cx="6768752" cy="1008112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1043608" y="5877272"/>
              <a:ext cx="6768752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Rectangle 5"/>
            <p:cNvSpPr/>
            <p:nvPr/>
          </p:nvSpPr>
          <p:spPr>
            <a:xfrm>
              <a:off x="3059832" y="5373216"/>
              <a:ext cx="2016224" cy="10081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" name="Straight Connector 6"/>
            <p:cNvCxnSpPr/>
            <p:nvPr/>
          </p:nvCxnSpPr>
          <p:spPr>
            <a:xfrm flipV="1">
              <a:off x="3995936" y="5373216"/>
              <a:ext cx="0" cy="1008112"/>
            </a:xfrm>
            <a:prstGeom prst="line">
              <a:avLst/>
            </a:prstGeom>
            <a:ln w="57150">
              <a:solidFill>
                <a:schemeClr val="bg2">
                  <a:lumMod val="90000"/>
                </a:schemeClr>
              </a:solidFill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flipV="1">
              <a:off x="1043608" y="5373216"/>
              <a:ext cx="0" cy="1008112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V="1">
              <a:off x="7812360" y="5373216"/>
              <a:ext cx="0" cy="1008112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graphicFrame>
        <p:nvGraphicFramePr>
          <p:cNvPr id="25" name="Chart 24"/>
          <p:cNvGraphicFramePr/>
          <p:nvPr>
            <p:extLst>
              <p:ext uri="{D42A27DB-BD31-4B8C-83A1-F6EECF244321}">
                <p14:modId xmlns:p14="http://schemas.microsoft.com/office/powerpoint/2010/main" val="2065302340"/>
              </p:ext>
            </p:extLst>
          </p:nvPr>
        </p:nvGraphicFramePr>
        <p:xfrm>
          <a:off x="467544" y="2060848"/>
          <a:ext cx="8136904" cy="15841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6" name="Chart 25"/>
          <p:cNvGraphicFramePr/>
          <p:nvPr>
            <p:extLst>
              <p:ext uri="{D42A27DB-BD31-4B8C-83A1-F6EECF244321}">
                <p14:modId xmlns:p14="http://schemas.microsoft.com/office/powerpoint/2010/main" val="2593204353"/>
              </p:ext>
            </p:extLst>
          </p:nvPr>
        </p:nvGraphicFramePr>
        <p:xfrm>
          <a:off x="395536" y="4653136"/>
          <a:ext cx="8136904" cy="15121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18738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far there has been zero mathematics (beyond counting and addition) involved but we already have a good idea about the structure and shape of the dataset</a:t>
            </a:r>
          </a:p>
          <a:p>
            <a:r>
              <a:rPr lang="en-GB" dirty="0" smtClean="0"/>
              <a:t>Whenever you get a dataset, the first thing to do is to examine it</a:t>
            </a:r>
          </a:p>
          <a:p>
            <a:r>
              <a:rPr lang="en-GB" dirty="0" smtClean="0"/>
              <a:t>Then draw pictures</a:t>
            </a:r>
          </a:p>
          <a:p>
            <a:r>
              <a:rPr lang="en-GB" dirty="0" smtClean="0"/>
              <a:t>Then look at it again</a:t>
            </a:r>
          </a:p>
          <a:p>
            <a:r>
              <a:rPr lang="en-GB" dirty="0" smtClean="0"/>
              <a:t>Rearrange it and draw more pictures</a:t>
            </a:r>
          </a:p>
          <a:p>
            <a:r>
              <a:rPr lang="en-GB" dirty="0" smtClean="0"/>
              <a:t>Then look at it once more</a:t>
            </a:r>
          </a:p>
          <a:p>
            <a:r>
              <a:rPr lang="en-GB" i="1" dirty="0" smtClean="0"/>
              <a:t>THEN</a:t>
            </a:r>
            <a:r>
              <a:rPr lang="en-GB" dirty="0" smtClean="0"/>
              <a:t> start trying to work out what it means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4736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</a:t>
            </a:r>
            <a:r>
              <a:rPr lang="en-GB" dirty="0" smtClean="0"/>
              <a:t>: Descriptive statistics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Homework: Complete tutorial sheet 1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/>
              <a:pPr/>
              <a:t>21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1471</TotalTime>
  <Words>1107</Words>
  <Application>Microsoft Office PowerPoint</Application>
  <PresentationFormat>On-screen Show (4:3)</PresentationFormat>
  <Paragraphs>159</Paragraphs>
  <Slides>21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Nik2013</vt:lpstr>
      <vt:lpstr>Major Project Experimental Statistics</vt:lpstr>
      <vt:lpstr>Course Aims</vt:lpstr>
      <vt:lpstr>Why are statistics important?</vt:lpstr>
      <vt:lpstr>Why are statistics important?</vt:lpstr>
      <vt:lpstr>The statistical process</vt:lpstr>
      <vt:lpstr>A warning</vt:lpstr>
      <vt:lpstr>Collecting Data</vt:lpstr>
      <vt:lpstr>Things to remember</vt:lpstr>
      <vt:lpstr>Exercise</vt:lpstr>
      <vt:lpstr>Random samples</vt:lpstr>
      <vt:lpstr>Random samples</vt:lpstr>
      <vt:lpstr>Data Types </vt:lpstr>
      <vt:lpstr>Two types of data</vt:lpstr>
      <vt:lpstr>Categorical data</vt:lpstr>
      <vt:lpstr>Numerical data</vt:lpstr>
      <vt:lpstr>Numerical data</vt:lpstr>
      <vt:lpstr>Numerical data</vt:lpstr>
      <vt:lpstr>Numerical data</vt:lpstr>
      <vt:lpstr>Numerical data</vt:lpstr>
      <vt:lpstr>PowerPoint Presentation</vt:lpstr>
      <vt:lpstr>Coming Soon…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Dr Nik Whitehead</cp:lastModifiedBy>
  <cp:revision>120</cp:revision>
  <dcterms:created xsi:type="dcterms:W3CDTF">2006-01-28T12:00:35Z</dcterms:created>
  <dcterms:modified xsi:type="dcterms:W3CDTF">2014-09-29T11:35:54Z</dcterms:modified>
</cp:coreProperties>
</file>