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56" d="100"/>
          <a:sy n="56" d="100"/>
        </p:scale>
        <p:origin x="96"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CC1F8C-7B22-40D6-8C0B-69514C37652E}" type="datetimeFigureOut">
              <a:rPr lang="en-GB" smtClean="0"/>
              <a:t>15/05/2018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1AC479-CCF2-4D4D-905F-47D4BB1CA65B}" type="slidenum">
              <a:rPr lang="en-GB" smtClean="0"/>
              <a:t>‹#›</a:t>
            </a:fld>
            <a:endParaRPr lang="en-GB"/>
          </a:p>
        </p:txBody>
      </p:sp>
    </p:spTree>
    <p:extLst>
      <p:ext uri="{BB962C8B-B14F-4D97-AF65-F5344CB8AC3E}">
        <p14:creationId xmlns:p14="http://schemas.microsoft.com/office/powerpoint/2010/main" val="2918114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61AC479-CCF2-4D4D-905F-47D4BB1CA65B}" type="slidenum">
              <a:rPr lang="en-GB" smtClean="0"/>
              <a:t>1</a:t>
            </a:fld>
            <a:endParaRPr lang="en-GB"/>
          </a:p>
        </p:txBody>
      </p:sp>
    </p:spTree>
    <p:extLst>
      <p:ext uri="{BB962C8B-B14F-4D97-AF65-F5344CB8AC3E}">
        <p14:creationId xmlns:p14="http://schemas.microsoft.com/office/powerpoint/2010/main" val="2835068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61AC479-CCF2-4D4D-905F-47D4BB1CA65B}" type="slidenum">
              <a:rPr lang="en-GB" smtClean="0"/>
              <a:t>10</a:t>
            </a:fld>
            <a:endParaRPr lang="en-GB"/>
          </a:p>
        </p:txBody>
      </p:sp>
    </p:spTree>
    <p:extLst>
      <p:ext uri="{BB962C8B-B14F-4D97-AF65-F5344CB8AC3E}">
        <p14:creationId xmlns:p14="http://schemas.microsoft.com/office/powerpoint/2010/main" val="3558796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5/14/2018</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5/14/2018</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5/14/2018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5/14/2018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5/14/2018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5/14/2018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5/14/2018</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D33A4-C501-4B4A-8AC3-69C4FDC37BC4}"/>
              </a:ext>
            </a:extLst>
          </p:cNvPr>
          <p:cNvSpPr>
            <a:spLocks noGrp="1"/>
          </p:cNvSpPr>
          <p:nvPr>
            <p:ph type="ctrTitle"/>
          </p:nvPr>
        </p:nvSpPr>
        <p:spPr/>
        <p:txBody>
          <a:bodyPr/>
          <a:lstStyle/>
          <a:p>
            <a:r>
              <a:rPr lang="en-GB" sz="3600" dirty="0"/>
              <a:t>A Critical discussion on the representation of the sacred band of </a:t>
            </a:r>
            <a:r>
              <a:rPr lang="en-GB" sz="3600" dirty="0" err="1"/>
              <a:t>thebes</a:t>
            </a:r>
            <a:r>
              <a:rPr lang="en-GB" sz="3600" dirty="0"/>
              <a:t> by </a:t>
            </a:r>
            <a:r>
              <a:rPr lang="en-GB" sz="3600" dirty="0" err="1"/>
              <a:t>Diodorus</a:t>
            </a:r>
            <a:r>
              <a:rPr lang="en-GB" sz="3600" dirty="0"/>
              <a:t> and Plutarch</a:t>
            </a:r>
          </a:p>
        </p:txBody>
      </p:sp>
      <p:sp>
        <p:nvSpPr>
          <p:cNvPr id="3" name="Subtitle 2">
            <a:extLst>
              <a:ext uri="{FF2B5EF4-FFF2-40B4-BE49-F238E27FC236}">
                <a16:creationId xmlns:a16="http://schemas.microsoft.com/office/drawing/2014/main" id="{3381E2BB-1BB4-4F71-9175-37343E54BDA0}"/>
              </a:ext>
            </a:extLst>
          </p:cNvPr>
          <p:cNvSpPr>
            <a:spLocks noGrp="1"/>
          </p:cNvSpPr>
          <p:nvPr>
            <p:ph type="subTitle" idx="1"/>
          </p:nvPr>
        </p:nvSpPr>
        <p:spPr/>
        <p:txBody>
          <a:bodyPr/>
          <a:lstStyle/>
          <a:p>
            <a:r>
              <a:rPr lang="en-GB" dirty="0"/>
              <a:t>Tomas Sharpe</a:t>
            </a:r>
          </a:p>
        </p:txBody>
      </p:sp>
    </p:spTree>
    <p:extLst>
      <p:ext uri="{BB962C8B-B14F-4D97-AF65-F5344CB8AC3E}">
        <p14:creationId xmlns:p14="http://schemas.microsoft.com/office/powerpoint/2010/main" val="1949372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3C54BE-59C4-42A9-9BA0-831E303AD93D}"/>
              </a:ext>
            </a:extLst>
          </p:cNvPr>
          <p:cNvSpPr>
            <a:spLocks noGrp="1"/>
          </p:cNvSpPr>
          <p:nvPr>
            <p:ph idx="1"/>
          </p:nvPr>
        </p:nvSpPr>
        <p:spPr>
          <a:xfrm>
            <a:off x="1371600" y="1342238"/>
            <a:ext cx="9601200" cy="4525161"/>
          </a:xfrm>
        </p:spPr>
        <p:txBody>
          <a:bodyPr>
            <a:normAutofit/>
          </a:bodyPr>
          <a:lstStyle/>
          <a:p>
            <a:endParaRPr lang="en-GB" sz="2400" dirty="0"/>
          </a:p>
          <a:p>
            <a:r>
              <a:rPr lang="en-GB" sz="2400" dirty="0"/>
              <a:t>Section 1: Summary of the Sacred Band</a:t>
            </a:r>
          </a:p>
          <a:p>
            <a:endParaRPr lang="en-GB" sz="2400" dirty="0"/>
          </a:p>
          <a:p>
            <a:r>
              <a:rPr lang="en-GB" sz="2400" dirty="0"/>
              <a:t>Section 2: Representation of the Sacred Band outside of combat</a:t>
            </a:r>
          </a:p>
          <a:p>
            <a:endParaRPr lang="en-GB" sz="2400" dirty="0"/>
          </a:p>
          <a:p>
            <a:r>
              <a:rPr lang="en-GB" sz="2400" dirty="0"/>
              <a:t>Section 3: Representation of the Sacred Band inside of combat</a:t>
            </a:r>
          </a:p>
        </p:txBody>
      </p:sp>
    </p:spTree>
    <p:extLst>
      <p:ext uri="{BB962C8B-B14F-4D97-AF65-F5344CB8AC3E}">
        <p14:creationId xmlns:p14="http://schemas.microsoft.com/office/powerpoint/2010/main" val="178326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2761-AED0-4452-BC3B-3DEC8F1BEADA}"/>
              </a:ext>
            </a:extLst>
          </p:cNvPr>
          <p:cNvSpPr>
            <a:spLocks noGrp="1"/>
          </p:cNvSpPr>
          <p:nvPr>
            <p:ph type="title"/>
          </p:nvPr>
        </p:nvSpPr>
        <p:spPr/>
        <p:txBody>
          <a:bodyPr>
            <a:normAutofit/>
          </a:bodyPr>
          <a:lstStyle/>
          <a:p>
            <a:r>
              <a:rPr lang="en-GB" sz="3600" dirty="0"/>
              <a:t>Section 1: Summary of the Sacred Band</a:t>
            </a:r>
          </a:p>
        </p:txBody>
      </p:sp>
      <p:sp>
        <p:nvSpPr>
          <p:cNvPr id="3" name="Text Placeholder 2">
            <a:extLst>
              <a:ext uri="{FF2B5EF4-FFF2-40B4-BE49-F238E27FC236}">
                <a16:creationId xmlns:a16="http://schemas.microsoft.com/office/drawing/2014/main" id="{D8CCF636-358E-4E03-AE77-8D0242ECAE4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578962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lstStyle/>
          <a:p>
            <a:pPr marL="0" indent="0" algn="ctr">
              <a:buNone/>
            </a:pPr>
            <a:endParaRPr lang="en-GB" sz="2800" dirty="0"/>
          </a:p>
          <a:p>
            <a:pPr marL="0" indent="0" algn="ctr">
              <a:buNone/>
            </a:pPr>
            <a:endParaRPr lang="en-GB" sz="2800" dirty="0"/>
          </a:p>
          <a:p>
            <a:pPr marL="0" indent="0" algn="ctr">
              <a:buNone/>
            </a:pPr>
            <a:r>
              <a:rPr lang="en-GB" sz="2800" dirty="0"/>
              <a:t>“Sacred Band, the picked corps of Thebans formed by </a:t>
            </a:r>
            <a:r>
              <a:rPr lang="en-GB" sz="2800" dirty="0" err="1"/>
              <a:t>Gorgidas</a:t>
            </a:r>
            <a:r>
              <a:rPr lang="en-GB" sz="2800" dirty="0"/>
              <a:t>. It consisted of 300 men who were traditionally grouped as pairs of lovers. To Pelopidas was due the idea of keeping the band together and so fostering their </a:t>
            </a:r>
            <a:r>
              <a:rPr lang="en-GB" sz="2800" i="1" dirty="0"/>
              <a:t>esprit</a:t>
            </a:r>
            <a:r>
              <a:rPr lang="en-GB" sz="2800" dirty="0"/>
              <a:t> </a:t>
            </a:r>
            <a:r>
              <a:rPr lang="en-GB" sz="2800" i="1" dirty="0"/>
              <a:t>de corps</a:t>
            </a:r>
            <a:r>
              <a:rPr lang="en-GB" sz="2800" dirty="0"/>
              <a:t>. They fought under him at Tegyra and on the attacking wing at Leuctra, and were said to have remained undefeated till </a:t>
            </a:r>
            <a:r>
              <a:rPr lang="en-GB" sz="2800" dirty="0" err="1"/>
              <a:t>ther</a:t>
            </a:r>
            <a:r>
              <a:rPr lang="en-GB" sz="2800" dirty="0"/>
              <a:t>  heroic annihilation at Chaeronea. Their exact equipment is not recorded, but evidently there were shock troops and were largely responsible for the military supremacy of Thebes.”</a:t>
            </a:r>
          </a:p>
          <a:p>
            <a:pPr marL="0" indent="0" algn="ctr">
              <a:buNone/>
            </a:pPr>
            <a:r>
              <a:rPr lang="en-GB" dirty="0"/>
              <a:t>						(</a:t>
            </a:r>
            <a:r>
              <a:rPr lang="en-GB" dirty="0" err="1"/>
              <a:t>Hornblower</a:t>
            </a:r>
            <a:r>
              <a:rPr lang="en-GB" dirty="0"/>
              <a:t> and </a:t>
            </a:r>
            <a:r>
              <a:rPr lang="en-GB" dirty="0" err="1"/>
              <a:t>Spawford</a:t>
            </a:r>
            <a:r>
              <a:rPr lang="en-GB" dirty="0"/>
              <a:t> 1996: 943)</a:t>
            </a:r>
          </a:p>
        </p:txBody>
      </p:sp>
    </p:spTree>
    <p:extLst>
      <p:ext uri="{BB962C8B-B14F-4D97-AF65-F5344CB8AC3E}">
        <p14:creationId xmlns:p14="http://schemas.microsoft.com/office/powerpoint/2010/main" val="3694565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3C54BE-59C4-42A9-9BA0-831E303AD93D}"/>
              </a:ext>
            </a:extLst>
          </p:cNvPr>
          <p:cNvSpPr>
            <a:spLocks noGrp="1"/>
          </p:cNvSpPr>
          <p:nvPr>
            <p:ph idx="1"/>
          </p:nvPr>
        </p:nvSpPr>
        <p:spPr>
          <a:xfrm>
            <a:off x="1371600" y="1342238"/>
            <a:ext cx="9601200" cy="4525161"/>
          </a:xfrm>
        </p:spPr>
        <p:txBody>
          <a:bodyPr>
            <a:normAutofit/>
          </a:bodyPr>
          <a:lstStyle/>
          <a:p>
            <a:endParaRPr lang="en-GB" sz="2400" dirty="0"/>
          </a:p>
          <a:p>
            <a:r>
              <a:rPr lang="en-GB" sz="2400" dirty="0"/>
              <a:t>Pelopidas</a:t>
            </a:r>
          </a:p>
          <a:p>
            <a:endParaRPr lang="en-GB" sz="2400" dirty="0"/>
          </a:p>
          <a:p>
            <a:r>
              <a:rPr lang="en-GB" sz="2400" dirty="0"/>
              <a:t>Epaminondas</a:t>
            </a:r>
          </a:p>
          <a:p>
            <a:endParaRPr lang="en-GB" sz="2400" dirty="0"/>
          </a:p>
          <a:p>
            <a:r>
              <a:rPr lang="en-GB" sz="2400" dirty="0" err="1"/>
              <a:t>Gorgidas</a:t>
            </a:r>
            <a:endParaRPr lang="en-GB" sz="2400" dirty="0"/>
          </a:p>
        </p:txBody>
      </p:sp>
    </p:spTree>
    <p:extLst>
      <p:ext uri="{BB962C8B-B14F-4D97-AF65-F5344CB8AC3E}">
        <p14:creationId xmlns:p14="http://schemas.microsoft.com/office/powerpoint/2010/main" val="290221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2761-AED0-4452-BC3B-3DEC8F1BEADA}"/>
              </a:ext>
            </a:extLst>
          </p:cNvPr>
          <p:cNvSpPr>
            <a:spLocks noGrp="1"/>
          </p:cNvSpPr>
          <p:nvPr>
            <p:ph type="title"/>
          </p:nvPr>
        </p:nvSpPr>
        <p:spPr/>
        <p:txBody>
          <a:bodyPr>
            <a:normAutofit/>
          </a:bodyPr>
          <a:lstStyle/>
          <a:p>
            <a:r>
              <a:rPr lang="en-GB" sz="3600" dirty="0"/>
              <a:t>Section 2: Representation of the Sacred band outside of combat</a:t>
            </a:r>
          </a:p>
        </p:txBody>
      </p:sp>
      <p:sp>
        <p:nvSpPr>
          <p:cNvPr id="3" name="Text Placeholder 2">
            <a:extLst>
              <a:ext uri="{FF2B5EF4-FFF2-40B4-BE49-F238E27FC236}">
                <a16:creationId xmlns:a16="http://schemas.microsoft.com/office/drawing/2014/main" id="{D8CCF636-358E-4E03-AE77-8D0242ECAE4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56593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lstStyle/>
          <a:p>
            <a:pPr marL="0" indent="0" algn="ctr">
              <a:buNone/>
            </a:pPr>
            <a:endParaRPr lang="en-GB" sz="2800" dirty="0"/>
          </a:p>
          <a:p>
            <a:pPr marL="0" indent="0" algn="ctr">
              <a:buNone/>
            </a:pPr>
            <a:endParaRPr lang="en-GB" sz="2800" dirty="0"/>
          </a:p>
          <a:p>
            <a:pPr marL="0" indent="0" algn="ctr">
              <a:buNone/>
            </a:pPr>
            <a:r>
              <a:rPr lang="en-GB" sz="2800" dirty="0"/>
              <a:t>“[3] But, to tell the truth, it was not </a:t>
            </a:r>
            <a:r>
              <a:rPr lang="en-GB" sz="2800" dirty="0" err="1"/>
              <a:t>Agesilaüs</a:t>
            </a:r>
            <a:r>
              <a:rPr lang="en-GB" sz="2800" dirty="0"/>
              <a:t> who was their teacher, but those leaders of theirs who, at the right time and place, gave the Thebans, like young dogs in training, experience in attacking their enemies, and then, when they had got a taste of victory and its ardours, brought them safely off; and of these leaders Pelopidas was in greatest esteem. For after his countrymen had once chosen him their leader in arms, there was not a single year when they did not elect him to office, but either as leader of the sacred band, or, for the most part, as </a:t>
            </a:r>
            <a:r>
              <a:rPr lang="en-GB" sz="2800" dirty="0" err="1"/>
              <a:t>boeotarch</a:t>
            </a:r>
            <a:r>
              <a:rPr lang="en-GB" sz="2800" dirty="0"/>
              <a:t>, he continued active until his death.”</a:t>
            </a:r>
          </a:p>
          <a:p>
            <a:pPr marL="0" indent="0" algn="ctr">
              <a:buNone/>
            </a:pPr>
            <a:r>
              <a:rPr lang="en-GB" dirty="0"/>
              <a:t>						(</a:t>
            </a:r>
            <a:r>
              <a:rPr lang="en-GB" dirty="0" err="1"/>
              <a:t>Plut</a:t>
            </a:r>
            <a:r>
              <a:rPr lang="en-GB" dirty="0"/>
              <a:t>. </a:t>
            </a:r>
            <a:r>
              <a:rPr lang="en-GB" i="1" dirty="0" err="1"/>
              <a:t>Pel</a:t>
            </a:r>
            <a:r>
              <a:rPr lang="en-GB" dirty="0"/>
              <a:t>. 15.3)</a:t>
            </a:r>
          </a:p>
        </p:txBody>
      </p:sp>
    </p:spTree>
    <p:extLst>
      <p:ext uri="{BB962C8B-B14F-4D97-AF65-F5344CB8AC3E}">
        <p14:creationId xmlns:p14="http://schemas.microsoft.com/office/powerpoint/2010/main" val="3990903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“[1] The sacred band, we are told, was first formed by </a:t>
            </a:r>
            <a:r>
              <a:rPr lang="en-GB" sz="2800" dirty="0" err="1"/>
              <a:t>Gorgidas</a:t>
            </a:r>
            <a:r>
              <a:rPr lang="en-GB" sz="2800" dirty="0"/>
              <a:t>, of three hundred chosen men, to whom the city furnished exercise and maintenance, and who encamped in the </a:t>
            </a:r>
            <a:r>
              <a:rPr lang="en-GB" sz="2800" dirty="0" err="1"/>
              <a:t>Cadmeia</a:t>
            </a:r>
            <a:r>
              <a:rPr lang="en-GB" sz="2800" dirty="0"/>
              <a:t>; for which reason, too, they were called the city band; for citadels in those days were properly called cities. But some say that this band was composed of lovers and beloved.”</a:t>
            </a:r>
          </a:p>
          <a:p>
            <a:pPr marL="0" indent="0" algn="ctr">
              <a:buNone/>
            </a:pPr>
            <a:r>
              <a:rPr lang="en-GB" dirty="0"/>
              <a:t>						(</a:t>
            </a:r>
            <a:r>
              <a:rPr lang="en-GB" dirty="0" err="1"/>
              <a:t>Plut</a:t>
            </a:r>
            <a:r>
              <a:rPr lang="en-GB" dirty="0"/>
              <a:t>. </a:t>
            </a:r>
            <a:r>
              <a:rPr lang="en-GB" i="1" dirty="0" err="1"/>
              <a:t>Pel</a:t>
            </a:r>
            <a:r>
              <a:rPr lang="en-GB" dirty="0"/>
              <a:t>. 18.1)</a:t>
            </a:r>
          </a:p>
        </p:txBody>
      </p:sp>
    </p:spTree>
    <p:extLst>
      <p:ext uri="{BB962C8B-B14F-4D97-AF65-F5344CB8AC3E}">
        <p14:creationId xmlns:p14="http://schemas.microsoft.com/office/powerpoint/2010/main" val="3709760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 Epaminondas, in fact, loved two young men, </a:t>
            </a:r>
            <a:r>
              <a:rPr lang="en-GB" sz="2800" dirty="0" err="1"/>
              <a:t>Ascopichus</a:t>
            </a:r>
            <a:r>
              <a:rPr lang="en-GB" sz="2800" dirty="0"/>
              <a:t> and </a:t>
            </a:r>
            <a:r>
              <a:rPr lang="en-GB" sz="2800" dirty="0" err="1"/>
              <a:t>Caphisodorus</a:t>
            </a:r>
            <a:r>
              <a:rPr lang="en-GB" sz="2800" dirty="0"/>
              <a:t>. The latter died with him at Mantineia and is buried close to him…”</a:t>
            </a:r>
          </a:p>
          <a:p>
            <a:pPr marL="0" indent="0" algn="ctr">
              <a:buNone/>
            </a:pPr>
            <a:r>
              <a:rPr lang="en-GB" dirty="0"/>
              <a:t>						(</a:t>
            </a:r>
            <a:r>
              <a:rPr lang="en-GB" dirty="0" err="1"/>
              <a:t>Plut</a:t>
            </a:r>
            <a:r>
              <a:rPr lang="en-GB" dirty="0"/>
              <a:t>. </a:t>
            </a:r>
            <a:r>
              <a:rPr lang="en-GB" i="1" dirty="0"/>
              <a:t>Mor. 761C</a:t>
            </a:r>
            <a:r>
              <a:rPr lang="en-GB" dirty="0"/>
              <a:t>)</a:t>
            </a:r>
          </a:p>
        </p:txBody>
      </p:sp>
    </p:spTree>
    <p:extLst>
      <p:ext uri="{BB962C8B-B14F-4D97-AF65-F5344CB8AC3E}">
        <p14:creationId xmlns:p14="http://schemas.microsoft.com/office/powerpoint/2010/main" val="923975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r>
              <a:rPr lang="en-GB" sz="2800" dirty="0"/>
              <a:t>“…whereas, a band that is held together by the friendship between lovers is indissoluble and not to be broken, since the lovers are ashamed to play the coward before their beloved, and the beloved before their lovers, and both stand firm in danger to protect each other. [3] Nor is this a wonder since men have more regard for their lovers even when absent than for others who are present, as was true of him who, when his enemy was about to slay him where he lay, earnestly besought him to run his sword through his breast, ‘in order,’ as he said, ‘that my beloved may not have to blush at sight of my body with a wound in the back.’”</a:t>
            </a:r>
          </a:p>
          <a:p>
            <a:pPr marL="0" indent="0" algn="ctr">
              <a:buNone/>
            </a:pPr>
            <a:r>
              <a:rPr lang="en-GB" dirty="0"/>
              <a:t>						(</a:t>
            </a:r>
            <a:r>
              <a:rPr lang="en-GB" dirty="0" err="1"/>
              <a:t>Plut</a:t>
            </a:r>
            <a:r>
              <a:rPr lang="en-GB" dirty="0"/>
              <a:t>. </a:t>
            </a:r>
            <a:r>
              <a:rPr lang="en-GB" i="1" dirty="0" err="1"/>
              <a:t>Pel</a:t>
            </a:r>
            <a:r>
              <a:rPr lang="en-GB" i="1" dirty="0"/>
              <a:t>. 18. 2-3</a:t>
            </a:r>
            <a:r>
              <a:rPr lang="en-GB" dirty="0"/>
              <a:t>)</a:t>
            </a:r>
          </a:p>
        </p:txBody>
      </p:sp>
    </p:spTree>
    <p:extLst>
      <p:ext uri="{BB962C8B-B14F-4D97-AF65-F5344CB8AC3E}">
        <p14:creationId xmlns:p14="http://schemas.microsoft.com/office/powerpoint/2010/main" val="3920357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r>
              <a:rPr lang="en-GB" sz="2800" dirty="0"/>
              <a:t>“[5] It is said, moreover, that the band was never beaten, until the battle of </a:t>
            </a:r>
            <a:r>
              <a:rPr lang="en-GB" sz="2800" dirty="0" err="1"/>
              <a:t>Chaeroneia</a:t>
            </a:r>
            <a:r>
              <a:rPr lang="en-GB" sz="2800" dirty="0"/>
              <a:t>; and when, after the battle, Philip was surveying the dead, and stopped at the place where the three hundred were lying, all where they had faced the long spears of his phalanx, with their armour, and mingled one with another, he was amazed, and on learning that this was the band of lovers and beloved, burst into tears and said: ‘Perish miserably they who think that these men did or suffered aught disgraceful.’”</a:t>
            </a:r>
          </a:p>
          <a:p>
            <a:pPr marL="0" indent="0" algn="ctr">
              <a:buNone/>
            </a:pPr>
            <a:r>
              <a:rPr lang="en-GB" dirty="0"/>
              <a:t>						(</a:t>
            </a:r>
            <a:r>
              <a:rPr lang="en-GB" dirty="0" err="1"/>
              <a:t>Plut</a:t>
            </a:r>
            <a:r>
              <a:rPr lang="en-GB" dirty="0"/>
              <a:t>. </a:t>
            </a:r>
            <a:r>
              <a:rPr lang="en-GB" i="1" dirty="0" err="1"/>
              <a:t>Pel</a:t>
            </a:r>
            <a:r>
              <a:rPr lang="en-GB" i="1" dirty="0"/>
              <a:t>. </a:t>
            </a:r>
            <a:r>
              <a:rPr lang="en-GB" dirty="0"/>
              <a:t>18.5)</a:t>
            </a:r>
          </a:p>
        </p:txBody>
      </p:sp>
    </p:spTree>
    <p:extLst>
      <p:ext uri="{BB962C8B-B14F-4D97-AF65-F5344CB8AC3E}">
        <p14:creationId xmlns:p14="http://schemas.microsoft.com/office/powerpoint/2010/main" val="3118328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r>
              <a:rPr lang="en-GB" sz="2800" dirty="0"/>
              <a:t>“[3] </a:t>
            </a:r>
            <a:r>
              <a:rPr lang="en-GB" sz="2800" dirty="0" err="1"/>
              <a:t>Gorgidas</a:t>
            </a:r>
            <a:r>
              <a:rPr lang="en-GB" sz="2800" dirty="0"/>
              <a:t>, then, by distributing this sacred band among the front ranks of the whole phalanx of men-at-arms, made the high excellence of the men inconspicuous, and did not direct their strength upon a common object, since it was dissipated and blended with that of a large body of inferior troops; but Pelopidas, after their valour had shone out at Tegyra, where they fought by themselves and about his own person, never afterwards divided or scattered them, but, treating them as a unit, put them into the forefront of the greatest conflicts.”</a:t>
            </a:r>
          </a:p>
          <a:p>
            <a:pPr marL="0" indent="0" algn="ctr">
              <a:buNone/>
            </a:pPr>
            <a:r>
              <a:rPr lang="en-GB" dirty="0"/>
              <a:t>						(</a:t>
            </a:r>
            <a:r>
              <a:rPr lang="en-GB" dirty="0" err="1"/>
              <a:t>Plut</a:t>
            </a:r>
            <a:r>
              <a:rPr lang="en-GB" dirty="0"/>
              <a:t>. </a:t>
            </a:r>
            <a:r>
              <a:rPr lang="en-GB" i="1" dirty="0" err="1"/>
              <a:t>Pel</a:t>
            </a:r>
            <a:r>
              <a:rPr lang="en-GB" i="1" dirty="0"/>
              <a:t>. </a:t>
            </a:r>
            <a:r>
              <a:rPr lang="en-GB" dirty="0"/>
              <a:t>19.3)</a:t>
            </a:r>
          </a:p>
        </p:txBody>
      </p:sp>
    </p:spTree>
    <p:extLst>
      <p:ext uri="{BB962C8B-B14F-4D97-AF65-F5344CB8AC3E}">
        <p14:creationId xmlns:p14="http://schemas.microsoft.com/office/powerpoint/2010/main" val="879412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2761-AED0-4452-BC3B-3DEC8F1BEADA}"/>
              </a:ext>
            </a:extLst>
          </p:cNvPr>
          <p:cNvSpPr>
            <a:spLocks noGrp="1"/>
          </p:cNvSpPr>
          <p:nvPr>
            <p:ph type="title"/>
          </p:nvPr>
        </p:nvSpPr>
        <p:spPr>
          <a:xfrm>
            <a:off x="765025" y="1301360"/>
            <a:ext cx="9612971" cy="2852737"/>
          </a:xfrm>
        </p:spPr>
        <p:txBody>
          <a:bodyPr>
            <a:normAutofit/>
          </a:bodyPr>
          <a:lstStyle/>
          <a:p>
            <a:r>
              <a:rPr lang="en-GB" sz="3600" dirty="0"/>
              <a:t>Section 3: Representation of the Sacred band in combat</a:t>
            </a:r>
          </a:p>
        </p:txBody>
      </p:sp>
      <p:sp>
        <p:nvSpPr>
          <p:cNvPr id="3" name="Text Placeholder 2">
            <a:extLst>
              <a:ext uri="{FF2B5EF4-FFF2-40B4-BE49-F238E27FC236}">
                <a16:creationId xmlns:a16="http://schemas.microsoft.com/office/drawing/2014/main" id="{D8CCF636-358E-4E03-AE77-8D0242ECAE4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86672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3C54BE-59C4-42A9-9BA0-831E303AD93D}"/>
              </a:ext>
            </a:extLst>
          </p:cNvPr>
          <p:cNvSpPr>
            <a:spLocks noGrp="1"/>
          </p:cNvSpPr>
          <p:nvPr>
            <p:ph idx="1"/>
          </p:nvPr>
        </p:nvSpPr>
        <p:spPr>
          <a:xfrm>
            <a:off x="1371600" y="1342238"/>
            <a:ext cx="9601200" cy="4525161"/>
          </a:xfrm>
        </p:spPr>
        <p:txBody>
          <a:bodyPr>
            <a:normAutofit/>
          </a:bodyPr>
          <a:lstStyle/>
          <a:p>
            <a:endParaRPr lang="en-GB" sz="2400" dirty="0"/>
          </a:p>
          <a:p>
            <a:r>
              <a:rPr lang="en-GB" sz="2400" dirty="0"/>
              <a:t>Battle of Tegyra – 375BC</a:t>
            </a:r>
          </a:p>
          <a:p>
            <a:endParaRPr lang="en-GB" sz="2400" dirty="0"/>
          </a:p>
          <a:p>
            <a:r>
              <a:rPr lang="en-GB" sz="2400" dirty="0"/>
              <a:t>Battle of </a:t>
            </a:r>
            <a:r>
              <a:rPr lang="en-GB" sz="2400" dirty="0" err="1"/>
              <a:t>Leuktra</a:t>
            </a:r>
            <a:r>
              <a:rPr lang="en-GB" sz="2400" dirty="0"/>
              <a:t> – 371BC </a:t>
            </a:r>
          </a:p>
          <a:p>
            <a:endParaRPr lang="en-GB" sz="2400" dirty="0"/>
          </a:p>
          <a:p>
            <a:r>
              <a:rPr lang="en-GB" sz="2400" dirty="0"/>
              <a:t>Battle of Chaeronea – 338BC </a:t>
            </a:r>
          </a:p>
        </p:txBody>
      </p:sp>
    </p:spTree>
    <p:extLst>
      <p:ext uri="{BB962C8B-B14F-4D97-AF65-F5344CB8AC3E}">
        <p14:creationId xmlns:p14="http://schemas.microsoft.com/office/powerpoint/2010/main" val="873166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“In the battle of </a:t>
            </a:r>
            <a:r>
              <a:rPr lang="en-GB" sz="2800" dirty="0" err="1"/>
              <a:t>Teygra</a:t>
            </a:r>
            <a:r>
              <a:rPr lang="en-GB" sz="2800" dirty="0"/>
              <a:t>, Pelopidas alone of the </a:t>
            </a:r>
            <a:r>
              <a:rPr lang="en-GB" sz="2800" dirty="0" err="1"/>
              <a:t>boeotarchs</a:t>
            </a:r>
            <a:r>
              <a:rPr lang="en-GB" sz="2800" dirty="0"/>
              <a:t> won victory over the Lacedaemonians, the most powerful of the Greeks, the first occasion when on account of the importance of the victory to the Thebans erected a trophy over the Lacedaemonians. In the battle of Leuctra he commanded the sacred band, with which he charged the </a:t>
            </a:r>
            <a:r>
              <a:rPr lang="en-GB" sz="2800" dirty="0" err="1"/>
              <a:t>spartans</a:t>
            </a:r>
            <a:r>
              <a:rPr lang="en-GB" sz="2800" dirty="0"/>
              <a:t> first and thus was the primary cause of the victory.”</a:t>
            </a:r>
          </a:p>
          <a:p>
            <a:pPr marL="0" indent="0" algn="ctr">
              <a:buNone/>
            </a:pPr>
            <a:r>
              <a:rPr lang="en-GB" dirty="0"/>
              <a:t>						(</a:t>
            </a:r>
            <a:r>
              <a:rPr lang="en-GB" dirty="0" err="1"/>
              <a:t>Diod</a:t>
            </a:r>
            <a:r>
              <a:rPr lang="en-GB" dirty="0"/>
              <a:t>. 15.81)</a:t>
            </a:r>
          </a:p>
        </p:txBody>
      </p:sp>
    </p:spTree>
    <p:extLst>
      <p:ext uri="{BB962C8B-B14F-4D97-AF65-F5344CB8AC3E}">
        <p14:creationId xmlns:p14="http://schemas.microsoft.com/office/powerpoint/2010/main" val="2413361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r>
              <a:rPr lang="en-GB" sz="2400" dirty="0"/>
              <a:t>“But the conflict at Tegyra, which was a sort of prelude to that at Leuctra, raised high the reputation of Pelopidas; for it afforded his fellow commanders no rival claim in its success, and his enemies no excuse for their defeat. Against the city of Orchomenus, which had chosen the side of the Spartans and received two divisions of them for its protection, he was ever laying plans and watching his opportunity, [2] and when he heard that its garrison had made an expedition into Locris, he hoped to find the city without defenders, and marched against it, having with him the sacred band and a few horsemen. But when, on approaching the city, he found that its garrison had been replaced with other troops from Sparta, he led his army back again through the district of Tegyra, that being the only way by which he could make a circuit along the foot of the mountains.”</a:t>
            </a:r>
            <a:r>
              <a:rPr lang="en-GB" sz="1800" dirty="0"/>
              <a:t>	</a:t>
            </a:r>
            <a:r>
              <a:rPr lang="en-GB" dirty="0"/>
              <a:t>				</a:t>
            </a:r>
          </a:p>
          <a:p>
            <a:pPr marL="0" indent="0" algn="ctr">
              <a:buNone/>
            </a:pPr>
            <a:r>
              <a:rPr lang="en-GB" dirty="0"/>
              <a:t>									(</a:t>
            </a:r>
            <a:r>
              <a:rPr lang="en-GB" dirty="0" err="1"/>
              <a:t>Plut</a:t>
            </a:r>
            <a:r>
              <a:rPr lang="en-GB" dirty="0"/>
              <a:t>. </a:t>
            </a:r>
            <a:r>
              <a:rPr lang="en-GB" i="1" dirty="0" err="1"/>
              <a:t>Pel</a:t>
            </a:r>
            <a:r>
              <a:rPr lang="en-GB" dirty="0"/>
              <a:t>. 16.1-2)</a:t>
            </a:r>
          </a:p>
        </p:txBody>
      </p:sp>
    </p:spTree>
    <p:extLst>
      <p:ext uri="{BB962C8B-B14F-4D97-AF65-F5344CB8AC3E}">
        <p14:creationId xmlns:p14="http://schemas.microsoft.com/office/powerpoint/2010/main" val="2369547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“Both armies advanced to the fray in high spirits and the forces were disposed in the following manner. On the Boeotian side, the Thebans were drawn up on the right wing, the </a:t>
            </a:r>
            <a:r>
              <a:rPr lang="en-GB" sz="2800" dirty="0" err="1"/>
              <a:t>Orchomenians</a:t>
            </a:r>
            <a:r>
              <a:rPr lang="en-GB" sz="2800" dirty="0"/>
              <a:t> on the left, and the centre of the line was made up of the other Boeotians; the first line of the whole army was formed of what they called “charioteers and footmen,” a select group of three hundred. … but the Thebans, whose bodily strength was superior, turned back from the pursuit, and falling on the pursuing Athenians forced them to flee”</a:t>
            </a:r>
            <a:r>
              <a:rPr lang="en-GB" dirty="0"/>
              <a:t>				</a:t>
            </a:r>
          </a:p>
          <a:p>
            <a:pPr marL="0" indent="0" algn="ctr">
              <a:buNone/>
            </a:pPr>
            <a:r>
              <a:rPr lang="en-GB" dirty="0"/>
              <a:t>								(</a:t>
            </a:r>
            <a:r>
              <a:rPr lang="en-GB" dirty="0" err="1"/>
              <a:t>Diod</a:t>
            </a:r>
            <a:r>
              <a:rPr lang="en-GB" dirty="0"/>
              <a:t>. 12.70)</a:t>
            </a:r>
          </a:p>
        </p:txBody>
      </p:sp>
    </p:spTree>
    <p:extLst>
      <p:ext uri="{BB962C8B-B14F-4D97-AF65-F5344CB8AC3E}">
        <p14:creationId xmlns:p14="http://schemas.microsoft.com/office/powerpoint/2010/main" val="734873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“Then he at once ordered all his horsemen to ride up from the rear in order to charge, while he himself put his men-at-arms, three hundred in number, into close array, expecting that wherever they charged he would be most likely to cut his way through the enemy, who outnumbered him. Now, there were two divisions of the Lacedaemonians, the division consisting of five hundred men, according to </a:t>
            </a:r>
            <a:r>
              <a:rPr lang="en-GB" sz="2800" dirty="0" err="1"/>
              <a:t>Ephorus</a:t>
            </a:r>
            <a:r>
              <a:rPr lang="en-GB" sz="2800" dirty="0"/>
              <a:t>, of seven hundred, according to Callisthenes, of nine hundred, according to certain other writers, among whom is Polybius.”</a:t>
            </a:r>
            <a:r>
              <a:rPr lang="en-GB" dirty="0"/>
              <a:t>			</a:t>
            </a:r>
          </a:p>
          <a:p>
            <a:pPr marL="0" indent="0" algn="ctr">
              <a:buNone/>
            </a:pPr>
            <a:r>
              <a:rPr lang="en-GB" dirty="0"/>
              <a:t>								(</a:t>
            </a:r>
            <a:r>
              <a:rPr lang="en-GB" dirty="0" err="1"/>
              <a:t>Plut</a:t>
            </a:r>
            <a:r>
              <a:rPr lang="en-GB" dirty="0"/>
              <a:t>. 17.2)</a:t>
            </a:r>
          </a:p>
        </p:txBody>
      </p:sp>
    </p:spTree>
    <p:extLst>
      <p:ext uri="{BB962C8B-B14F-4D97-AF65-F5344CB8AC3E}">
        <p14:creationId xmlns:p14="http://schemas.microsoft.com/office/powerpoint/2010/main" val="3164476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lnSpcReduction="10000"/>
          </a:bodyPr>
          <a:lstStyle/>
          <a:p>
            <a:pPr marL="0" indent="0" algn="ctr">
              <a:buNone/>
            </a:pPr>
            <a:endParaRPr lang="en-GB" sz="2800" dirty="0"/>
          </a:p>
          <a:p>
            <a:pPr marL="0" indent="0" algn="ctr">
              <a:buNone/>
            </a:pPr>
            <a:r>
              <a:rPr lang="en-GB" sz="2800" dirty="0"/>
              <a:t>“[5] They had succeeded, however, in conquering their enemy outright and forcing their way victoriously through his whole army; so they erected a trophy, spoiled the dead, and retired homewards in high spirits. For in all their wars with Greeks and Barbarians, as it would seem, never before had Lacedaemonians in superior numbers been overpowered by an inferior force, nor, indeed, in a pitched battle where the forces were evenly matched. [6] Hence they were of an irresistible courage, and when they came to close quarters their very reputation sufficed to terrify their opponents, who also, on their part, thought themselves no match for Spartans with an equal force. But this battle first taught the other Greeks also that it was not the </a:t>
            </a:r>
            <a:r>
              <a:rPr lang="en-GB" sz="2800" dirty="0" err="1"/>
              <a:t>Eurotas</a:t>
            </a:r>
            <a:r>
              <a:rPr lang="en-GB" sz="2800" dirty="0"/>
              <a:t>, nor the region between </a:t>
            </a:r>
            <a:r>
              <a:rPr lang="en-GB" sz="2800" dirty="0" err="1"/>
              <a:t>Babyce</a:t>
            </a:r>
            <a:r>
              <a:rPr lang="en-GB" sz="2800" dirty="0"/>
              <a:t> and Cnacion,1 which alone produced warlike fighting men, but that wheresoever young men are prone to be ashamed of baseness and courageous in a noble cause, shunning disgrace more than danger, these are most formidable to their foes.”</a:t>
            </a:r>
            <a:r>
              <a:rPr lang="en-GB" dirty="0"/>
              <a:t>			</a:t>
            </a:r>
          </a:p>
          <a:p>
            <a:pPr marL="0" indent="0" algn="ctr">
              <a:buNone/>
            </a:pPr>
            <a:r>
              <a:rPr lang="en-GB" dirty="0"/>
              <a:t>								(</a:t>
            </a:r>
            <a:r>
              <a:rPr lang="en-GB" dirty="0" err="1"/>
              <a:t>Plut</a:t>
            </a:r>
            <a:r>
              <a:rPr lang="en-GB" dirty="0"/>
              <a:t>. 17.5-6)</a:t>
            </a:r>
          </a:p>
        </p:txBody>
      </p:sp>
    </p:spTree>
    <p:extLst>
      <p:ext uri="{BB962C8B-B14F-4D97-AF65-F5344CB8AC3E}">
        <p14:creationId xmlns:p14="http://schemas.microsoft.com/office/powerpoint/2010/main" val="3767583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r>
              <a:rPr lang="en-GB" sz="2800" dirty="0"/>
              <a:t>“So </a:t>
            </a:r>
            <a:r>
              <a:rPr lang="en-GB" sz="2800" dirty="0" err="1"/>
              <a:t>Artabazus</a:t>
            </a:r>
            <a:r>
              <a:rPr lang="en-GB" sz="2800" dirty="0"/>
              <a:t> and his army turned that way. All the rest of the Greeks who were on the king's side fought badly on purpose, but not so the Boeotians; they fought for a long time against the Athenians. For those Thebans who were on the Persian side had great enthusiasm in the battle, and did not want to fight in a cowardly manner. As a result of this, three hundred of their first and best were killed there by the Athenians. At last, however, the Boeotians too yielded and they fled to Thebes, but not by the way which the Persians had fled and the multitude of the allies which had fought no fight to the end nor achieved any feat of arms.”</a:t>
            </a:r>
            <a:r>
              <a:rPr lang="en-GB" dirty="0"/>
              <a:t>			</a:t>
            </a:r>
          </a:p>
          <a:p>
            <a:pPr marL="0" indent="0" algn="ctr">
              <a:buNone/>
            </a:pPr>
            <a:r>
              <a:rPr lang="en-GB" dirty="0"/>
              <a:t>								(</a:t>
            </a:r>
            <a:r>
              <a:rPr lang="en-GB" dirty="0" err="1"/>
              <a:t>Hdt</a:t>
            </a:r>
            <a:r>
              <a:rPr lang="en-GB" dirty="0"/>
              <a:t>. 9.67)</a:t>
            </a:r>
          </a:p>
        </p:txBody>
      </p:sp>
    </p:spTree>
    <p:extLst>
      <p:ext uri="{BB962C8B-B14F-4D97-AF65-F5344CB8AC3E}">
        <p14:creationId xmlns:p14="http://schemas.microsoft.com/office/powerpoint/2010/main" val="1902680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fontScale="92500" lnSpcReduction="10000"/>
          </a:bodyPr>
          <a:lstStyle/>
          <a:p>
            <a:pPr marL="0" indent="0" algn="ctr">
              <a:buNone/>
            </a:pPr>
            <a:endParaRPr lang="en-GB" sz="2800" dirty="0"/>
          </a:p>
          <a:p>
            <a:pPr marL="0" indent="0" algn="ctr">
              <a:buNone/>
            </a:pPr>
            <a:r>
              <a:rPr lang="en-GB" sz="2800" dirty="0"/>
              <a:t>“The Thebans, who excelled in bodily strength and prowess and had already conquered the Lacedaemonians in numerous battles, were elated in spirit and eager to dispute the supremacy on land. Nor were thy cheated of their hope, both for the aforesaid reasons and because they had more good commanders and generals during the period under consideration. Most famous were Pelopidas, </a:t>
            </a:r>
            <a:r>
              <a:rPr lang="en-GB" sz="2800" dirty="0" err="1"/>
              <a:t>Gorgidas</a:t>
            </a:r>
            <a:r>
              <a:rPr lang="en-GB" sz="2800" dirty="0"/>
              <a:t>, and Epaminondas. Epaminondas, indeed, far excelled not merely those of his own race but even all Greeks in valour and shrewdness in the art of war. He had a broad general education, being particularly interested in the philosophy of Pythagoras. Besides this, being well endowed with physical advantages, it is natural that he contributed very distinguished achievements. Hence even when compelled with a very few citizen soldiers to fight against all the armies of the Lacedaemonians and their allies, he was so far superior to these heretofore invincible warriors that he slew the Spartan king </a:t>
            </a:r>
            <a:r>
              <a:rPr lang="en-GB" sz="2800" dirty="0" err="1"/>
              <a:t>Cleombrotus</a:t>
            </a:r>
            <a:r>
              <a:rPr lang="en-GB" sz="2800" dirty="0"/>
              <a:t>, and almost completely annihilated the multitude of his opponents.”</a:t>
            </a:r>
            <a:r>
              <a:rPr lang="en-GB" dirty="0"/>
              <a:t>			</a:t>
            </a:r>
          </a:p>
          <a:p>
            <a:pPr marL="0" indent="0" algn="ctr">
              <a:buNone/>
            </a:pPr>
            <a:r>
              <a:rPr lang="en-GB" dirty="0"/>
              <a:t>								(</a:t>
            </a:r>
            <a:r>
              <a:rPr lang="en-GB" dirty="0" err="1"/>
              <a:t>Diod</a:t>
            </a:r>
            <a:r>
              <a:rPr lang="en-GB" dirty="0"/>
              <a:t> 15.39)</a:t>
            </a:r>
          </a:p>
        </p:txBody>
      </p:sp>
    </p:spTree>
    <p:extLst>
      <p:ext uri="{BB962C8B-B14F-4D97-AF65-F5344CB8AC3E}">
        <p14:creationId xmlns:p14="http://schemas.microsoft.com/office/powerpoint/2010/main" val="915617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lnSpcReduction="10000"/>
          </a:bodyPr>
          <a:lstStyle/>
          <a:p>
            <a:pPr marL="0" indent="0" algn="ctr">
              <a:buNone/>
            </a:pPr>
            <a:endParaRPr lang="en-GB" sz="2800" dirty="0"/>
          </a:p>
          <a:p>
            <a:pPr marL="0" indent="0" algn="ctr">
              <a:buNone/>
            </a:pPr>
            <a:r>
              <a:rPr lang="en-GB" sz="2800" dirty="0"/>
              <a:t>“… while on the </a:t>
            </a:r>
            <a:r>
              <a:rPr lang="en-GB" sz="2800" dirty="0" err="1"/>
              <a:t>boeotian</a:t>
            </a:r>
            <a:r>
              <a:rPr lang="en-GB" sz="2800" dirty="0"/>
              <a:t> side Epaminondas, by employing an unusual disposition of his own, was enabled through his own strategy to achieve his famous victory. He selected from the entire army the bravest men and stationed them on one wing, intending to fight to the finish with them himself…”</a:t>
            </a:r>
          </a:p>
          <a:p>
            <a:pPr marL="0" indent="0" algn="ctr">
              <a:buNone/>
            </a:pPr>
            <a:r>
              <a:rPr lang="en-GB" sz="2800" dirty="0"/>
              <a:t>“… as they met in hand to hand combat, at fist both fought ardently and the battle was evenly poised; shortly, however, as Epaminondas’ men began to derive advantage from their valour and the denseness of their lines, many Peloponnesians began to fall. For they were unable to endure the weight of the courageous fighting of the elite corps; of those who had resisted some fell and others were wounded, taking all the blows in front…”</a:t>
            </a:r>
          </a:p>
          <a:p>
            <a:pPr marL="0" indent="0" algn="ctr">
              <a:buNone/>
            </a:pPr>
            <a:r>
              <a:rPr lang="en-GB" dirty="0"/>
              <a:t>		</a:t>
            </a:r>
          </a:p>
          <a:p>
            <a:pPr marL="0" indent="0" algn="ctr">
              <a:buNone/>
            </a:pPr>
            <a:r>
              <a:rPr lang="en-GB" dirty="0"/>
              <a:t>								(</a:t>
            </a:r>
            <a:r>
              <a:rPr lang="en-GB" dirty="0" err="1"/>
              <a:t>Diod</a:t>
            </a:r>
            <a:r>
              <a:rPr lang="en-GB" dirty="0"/>
              <a:t> 15.55)</a:t>
            </a:r>
          </a:p>
        </p:txBody>
      </p:sp>
    </p:spTree>
    <p:extLst>
      <p:ext uri="{BB962C8B-B14F-4D97-AF65-F5344CB8AC3E}">
        <p14:creationId xmlns:p14="http://schemas.microsoft.com/office/powerpoint/2010/main" val="3734597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r>
              <a:rPr lang="en-GB" sz="2800" dirty="0"/>
              <a:t>“… for as the corps of elite outdid them in feats of courage, and the valour and exhortations of </a:t>
            </a:r>
            <a:r>
              <a:rPr lang="en-GB" sz="2800" dirty="0" err="1"/>
              <a:t>epameinondas</a:t>
            </a:r>
            <a:r>
              <a:rPr lang="en-GB" sz="2800" dirty="0"/>
              <a:t> contributed greatly to its prowess, the </a:t>
            </a:r>
            <a:r>
              <a:rPr lang="en-GB" sz="2800" dirty="0" err="1"/>
              <a:t>lacedaemonians</a:t>
            </a:r>
            <a:r>
              <a:rPr lang="en-GB" sz="2800" dirty="0"/>
              <a:t> were with great difficulty forced back; at first, as they gave ground they would not break their formation, but finally, as many fell and the commander who would have rallied them had died, the army turned and fled in utter rout. </a:t>
            </a:r>
            <a:r>
              <a:rPr lang="en-GB" sz="2800" dirty="0" err="1"/>
              <a:t>Epameinondas</a:t>
            </a:r>
            <a:r>
              <a:rPr lang="en-GB" sz="2800" dirty="0"/>
              <a:t>’ corps </a:t>
            </a:r>
            <a:r>
              <a:rPr lang="en-GB" sz="2800" dirty="0" err="1"/>
              <a:t>purused</a:t>
            </a:r>
            <a:r>
              <a:rPr lang="en-GB" sz="2800" dirty="0"/>
              <a:t> the fugitives… for since they had met the bravest of the Greeks and with a small force had miraculously overcome many times their numbers, they won a great reputation for valour.”</a:t>
            </a:r>
            <a:r>
              <a:rPr lang="en-GB" dirty="0"/>
              <a:t>	</a:t>
            </a:r>
          </a:p>
          <a:p>
            <a:pPr marL="0" indent="0" algn="ctr">
              <a:buNone/>
            </a:pPr>
            <a:r>
              <a:rPr lang="en-GB" dirty="0"/>
              <a:t>								(</a:t>
            </a:r>
            <a:r>
              <a:rPr lang="en-GB" dirty="0" err="1"/>
              <a:t>Diod</a:t>
            </a:r>
            <a:r>
              <a:rPr lang="en-GB" dirty="0"/>
              <a:t> 15.56)</a:t>
            </a:r>
          </a:p>
        </p:txBody>
      </p:sp>
    </p:spTree>
    <p:extLst>
      <p:ext uri="{BB962C8B-B14F-4D97-AF65-F5344CB8AC3E}">
        <p14:creationId xmlns:p14="http://schemas.microsoft.com/office/powerpoint/2010/main" val="37176409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“And when he reached the camp and found that the </a:t>
            </a:r>
            <a:r>
              <a:rPr lang="en-GB" sz="2800" dirty="0" err="1"/>
              <a:t>boeotarchs</a:t>
            </a:r>
            <a:r>
              <a:rPr lang="en-GB" sz="2800" dirty="0"/>
              <a:t> were not in accord he was first to side with Epaminondas in voting to give the enemy battle. Now Pelopidas, although he had not been appointed </a:t>
            </a:r>
            <a:r>
              <a:rPr lang="en-GB" sz="2800" dirty="0" err="1"/>
              <a:t>boeotarch</a:t>
            </a:r>
            <a:r>
              <a:rPr lang="en-GB" sz="2800" dirty="0"/>
              <a:t>, was captain of the sacred band, and highly trusted, as it was right that a man should be who had given his country such tokens of his devotion to freedom.”</a:t>
            </a:r>
            <a:r>
              <a:rPr lang="en-GB" dirty="0"/>
              <a:t>	</a:t>
            </a:r>
          </a:p>
          <a:p>
            <a:pPr marL="0" indent="0" algn="ctr">
              <a:buNone/>
            </a:pPr>
            <a:r>
              <a:rPr lang="en-GB" dirty="0"/>
              <a:t>								(</a:t>
            </a:r>
            <a:r>
              <a:rPr lang="en-GB" dirty="0" err="1"/>
              <a:t>Plut</a:t>
            </a:r>
            <a:r>
              <a:rPr lang="en-GB" dirty="0"/>
              <a:t>. </a:t>
            </a:r>
            <a:r>
              <a:rPr lang="en-GB" i="1" dirty="0" err="1"/>
              <a:t>Pel</a:t>
            </a:r>
            <a:r>
              <a:rPr lang="en-GB" dirty="0"/>
              <a:t>. 20.2)</a:t>
            </a:r>
          </a:p>
        </p:txBody>
      </p:sp>
    </p:spTree>
    <p:extLst>
      <p:ext uri="{BB962C8B-B14F-4D97-AF65-F5344CB8AC3E}">
        <p14:creationId xmlns:p14="http://schemas.microsoft.com/office/powerpoint/2010/main" val="4171044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“But at this point Pelopidas darted forth from his position, and with his band of three hundred on the run, came up before </a:t>
            </a:r>
            <a:r>
              <a:rPr lang="en-GB" sz="2800" dirty="0" err="1"/>
              <a:t>Cleombrotus</a:t>
            </a:r>
            <a:r>
              <a:rPr lang="en-GB" sz="2800" dirty="0"/>
              <a:t> had either extended his wing or brought it back again into its old position and closed up his line of battle, so that the Lacedaemonians were not standing in array, but moving confusedly about among each other when his onset reached them”</a:t>
            </a:r>
            <a:endParaRPr lang="en-GB" dirty="0"/>
          </a:p>
          <a:p>
            <a:pPr marL="0" indent="0" algn="ctr">
              <a:buNone/>
            </a:pPr>
            <a:r>
              <a:rPr lang="en-GB" dirty="0"/>
              <a:t>								(</a:t>
            </a:r>
            <a:r>
              <a:rPr lang="en-GB" dirty="0" err="1"/>
              <a:t>Plut</a:t>
            </a:r>
            <a:r>
              <a:rPr lang="en-GB" dirty="0"/>
              <a:t>. </a:t>
            </a:r>
            <a:r>
              <a:rPr lang="en-GB" i="1" dirty="0" err="1"/>
              <a:t>Pel</a:t>
            </a:r>
            <a:r>
              <a:rPr lang="en-GB" dirty="0"/>
              <a:t>. 23.2)</a:t>
            </a:r>
          </a:p>
        </p:txBody>
      </p:sp>
    </p:spTree>
    <p:extLst>
      <p:ext uri="{BB962C8B-B14F-4D97-AF65-F5344CB8AC3E}">
        <p14:creationId xmlns:p14="http://schemas.microsoft.com/office/powerpoint/2010/main" val="625101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F16C4-2501-4B4F-A2BB-01FA5B0BEF21}"/>
              </a:ext>
            </a:extLst>
          </p:cNvPr>
          <p:cNvSpPr>
            <a:spLocks noGrp="1"/>
          </p:cNvSpPr>
          <p:nvPr>
            <p:ph idx="1"/>
          </p:nvPr>
        </p:nvSpPr>
        <p:spPr>
          <a:xfrm>
            <a:off x="914400" y="207034"/>
            <a:ext cx="11093570" cy="6452558"/>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“[2] He was also present at </a:t>
            </a:r>
            <a:r>
              <a:rPr lang="en-GB" sz="2800" dirty="0" err="1"/>
              <a:t>Chaeroneia</a:t>
            </a:r>
            <a:r>
              <a:rPr lang="en-GB" sz="2800" dirty="0"/>
              <a:t> and took part in the battle against the Greeks, and he is said to have been the first to break the ranks of the Sacred Band of the Thebans. And even down to our day there was shown an ancient oak by the </a:t>
            </a:r>
            <a:r>
              <a:rPr lang="en-GB" sz="2800" dirty="0" err="1"/>
              <a:t>Cephisus</a:t>
            </a:r>
            <a:r>
              <a:rPr lang="en-GB" sz="2800" dirty="0"/>
              <a:t>, called Alexander's oak, near which at that time he pitched his tent; and the general sepulchre of the Macedonians is not far away.2</a:t>
            </a:r>
            <a:r>
              <a:rPr lang="en-GB" dirty="0"/>
              <a:t>	</a:t>
            </a:r>
          </a:p>
          <a:p>
            <a:pPr marL="0" indent="0" algn="ctr">
              <a:buNone/>
            </a:pPr>
            <a:r>
              <a:rPr lang="en-GB" dirty="0"/>
              <a:t>								(</a:t>
            </a:r>
            <a:r>
              <a:rPr lang="en-GB" dirty="0" err="1"/>
              <a:t>Plut</a:t>
            </a:r>
            <a:r>
              <a:rPr lang="en-GB" dirty="0"/>
              <a:t>. </a:t>
            </a:r>
            <a:r>
              <a:rPr lang="en-GB" i="1" dirty="0"/>
              <a:t>Alex</a:t>
            </a:r>
            <a:r>
              <a:rPr lang="en-GB" dirty="0"/>
              <a:t>. 9.2)</a:t>
            </a:r>
          </a:p>
        </p:txBody>
      </p:sp>
    </p:spTree>
    <p:extLst>
      <p:ext uri="{BB962C8B-B14F-4D97-AF65-F5344CB8AC3E}">
        <p14:creationId xmlns:p14="http://schemas.microsoft.com/office/powerpoint/2010/main" val="2067396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64D9-9927-443E-93EC-9C001A3CA70D}"/>
              </a:ext>
            </a:extLst>
          </p:cNvPr>
          <p:cNvSpPr>
            <a:spLocks noGrp="1"/>
          </p:cNvSpPr>
          <p:nvPr>
            <p:ph type="title"/>
          </p:nvPr>
        </p:nvSpPr>
        <p:spPr/>
        <p:txBody>
          <a:bodyPr/>
          <a:lstStyle/>
          <a:p>
            <a:r>
              <a:rPr lang="en-GB" dirty="0"/>
              <a:t>Any questions?</a:t>
            </a:r>
          </a:p>
        </p:txBody>
      </p:sp>
      <p:sp>
        <p:nvSpPr>
          <p:cNvPr id="3" name="Text Placeholder 2">
            <a:extLst>
              <a:ext uri="{FF2B5EF4-FFF2-40B4-BE49-F238E27FC236}">
                <a16:creationId xmlns:a16="http://schemas.microsoft.com/office/drawing/2014/main" id="{327FB003-680C-433A-9111-368DC09333C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92733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B0C26-AFA7-4A8D-97EF-DE06EC817F8E}"/>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E84D1950-1949-46FF-A8ED-7C74D1E5738C}"/>
              </a:ext>
            </a:extLst>
          </p:cNvPr>
          <p:cNvSpPr>
            <a:spLocks noGrp="1"/>
          </p:cNvSpPr>
          <p:nvPr>
            <p:ph idx="1"/>
          </p:nvPr>
        </p:nvSpPr>
        <p:spPr>
          <a:xfrm>
            <a:off x="1371600" y="1967949"/>
            <a:ext cx="9601200" cy="4472608"/>
          </a:xfrm>
        </p:spPr>
        <p:txBody>
          <a:bodyPr>
            <a:normAutofit fontScale="92500" lnSpcReduction="20000"/>
          </a:bodyPr>
          <a:lstStyle/>
          <a:p>
            <a:pPr marL="0" indent="0">
              <a:buNone/>
            </a:pPr>
            <a:r>
              <a:rPr lang="en-GB" sz="2400" dirty="0"/>
              <a:t>Primary Scholars:</a:t>
            </a:r>
          </a:p>
          <a:p>
            <a:pPr marL="0" indent="0">
              <a:buNone/>
            </a:pPr>
            <a:r>
              <a:rPr lang="en-GB" dirty="0"/>
              <a:t>Herodotus, </a:t>
            </a:r>
            <a:r>
              <a:rPr lang="en-GB" i="1" dirty="0"/>
              <a:t>The Histories</a:t>
            </a:r>
            <a:r>
              <a:rPr lang="en-GB" dirty="0"/>
              <a:t>. A. D. Godley (Trans.). 1920. Cambridge: Harvard University Press.</a:t>
            </a:r>
          </a:p>
          <a:p>
            <a:pPr marL="0" indent="0">
              <a:buNone/>
            </a:pPr>
            <a:r>
              <a:rPr lang="en-GB" dirty="0"/>
              <a:t>Plutarch, </a:t>
            </a:r>
            <a:r>
              <a:rPr lang="en-GB" i="1" dirty="0"/>
              <a:t>Alexander</a:t>
            </a:r>
            <a:r>
              <a:rPr lang="en-GB" dirty="0"/>
              <a:t>. B. Perrin (Trans.). 1919. London: William Heinemann Ltd.</a:t>
            </a:r>
          </a:p>
          <a:p>
            <a:pPr marL="0" indent="0">
              <a:buNone/>
            </a:pPr>
            <a:r>
              <a:rPr lang="en-GB" dirty="0"/>
              <a:t>Plutarch, </a:t>
            </a:r>
            <a:r>
              <a:rPr lang="en-GB" i="1" dirty="0"/>
              <a:t>Pelopidas</a:t>
            </a:r>
            <a:r>
              <a:rPr lang="en-GB" dirty="0"/>
              <a:t>. B. Perrin (Trans.). 1917. London: William Heinemann Ltd.</a:t>
            </a:r>
          </a:p>
          <a:p>
            <a:pPr marL="0" indent="0">
              <a:buNone/>
            </a:pPr>
            <a:r>
              <a:rPr lang="en-GB" dirty="0"/>
              <a:t>Modern Scholarship: </a:t>
            </a:r>
          </a:p>
          <a:p>
            <a:pPr marL="0" indent="0">
              <a:buNone/>
            </a:pPr>
            <a:r>
              <a:rPr lang="en-GB" dirty="0" err="1"/>
              <a:t>Cawkwell</a:t>
            </a:r>
            <a:r>
              <a:rPr lang="en-GB" dirty="0"/>
              <a:t>, G. L. ‘Epaminondas and Thebes’, </a:t>
            </a:r>
            <a:r>
              <a:rPr lang="en-GB" i="1" dirty="0"/>
              <a:t>The Classical Quarterly</a:t>
            </a:r>
            <a:r>
              <a:rPr lang="en-GB" dirty="0"/>
              <a:t>, Vol. 22, No. 2, November, 1972. 254-278.</a:t>
            </a:r>
          </a:p>
          <a:p>
            <a:pPr marL="0" indent="0">
              <a:buNone/>
            </a:pPr>
            <a:r>
              <a:rPr lang="en-GB" dirty="0" err="1"/>
              <a:t>Hornblower</a:t>
            </a:r>
            <a:r>
              <a:rPr lang="en-GB" dirty="0"/>
              <a:t>, S. and </a:t>
            </a:r>
            <a:r>
              <a:rPr lang="en-GB" dirty="0" err="1"/>
              <a:t>Spawford</a:t>
            </a:r>
            <a:r>
              <a:rPr lang="en-GB" dirty="0"/>
              <a:t>, A. 1996. The Oxford Classical Dictionary. New York: Oxford University Press.</a:t>
            </a:r>
          </a:p>
          <a:p>
            <a:pPr marL="0" indent="0">
              <a:buNone/>
            </a:pPr>
            <a:r>
              <a:rPr lang="en-GB" dirty="0"/>
              <a:t>Lauren, G. 2014. </a:t>
            </a:r>
            <a:r>
              <a:rPr lang="en-GB" i="1" dirty="0"/>
              <a:t>The Historical Library of </a:t>
            </a:r>
            <a:r>
              <a:rPr lang="en-GB" i="1" dirty="0" err="1"/>
              <a:t>Diodorus</a:t>
            </a:r>
            <a:r>
              <a:rPr lang="en-GB" i="1" dirty="0"/>
              <a:t> the </a:t>
            </a:r>
            <a:r>
              <a:rPr lang="en-GB" i="1" dirty="0" err="1"/>
              <a:t>Siculian</a:t>
            </a:r>
            <a:r>
              <a:rPr lang="en-GB" i="1" dirty="0"/>
              <a:t> in Forty Books</a:t>
            </a:r>
            <a:r>
              <a:rPr lang="en-GB" dirty="0"/>
              <a:t>. Sophron Editor. </a:t>
            </a:r>
          </a:p>
          <a:p>
            <a:pPr marL="0" indent="0">
              <a:buNone/>
            </a:pPr>
            <a:r>
              <a:rPr lang="en-GB" dirty="0"/>
              <a:t>Van Wees, H. 2004. </a:t>
            </a:r>
            <a:r>
              <a:rPr lang="en-GB" i="1" dirty="0"/>
              <a:t>Greek Warfare Myths and Realities</a:t>
            </a:r>
            <a:r>
              <a:rPr lang="en-GB" dirty="0"/>
              <a:t>. London: Gerald Duckworth &amp; Co Ltd.</a:t>
            </a:r>
          </a:p>
          <a:p>
            <a:pPr marL="0" indent="0">
              <a:buNone/>
            </a:pPr>
            <a:endParaRPr lang="en-GB" dirty="0"/>
          </a:p>
        </p:txBody>
      </p:sp>
    </p:spTree>
    <p:extLst>
      <p:ext uri="{BB962C8B-B14F-4D97-AF65-F5344CB8AC3E}">
        <p14:creationId xmlns:p14="http://schemas.microsoft.com/office/powerpoint/2010/main" val="286474307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1382</TotalTime>
  <Words>2408</Words>
  <Application>Microsoft Office PowerPoint</Application>
  <PresentationFormat>Widescreen</PresentationFormat>
  <Paragraphs>121</Paragraphs>
  <Slides>28</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Calibri</vt:lpstr>
      <vt:lpstr>Franklin Gothic Book</vt:lpstr>
      <vt:lpstr>Crop</vt:lpstr>
      <vt:lpstr>A Critical discussion on the representation of the sacred band of thebes by Diodorus and Plutarch</vt:lpstr>
      <vt:lpstr>PowerPoint Presentation</vt:lpstr>
      <vt:lpstr>Section 1: Summary of the Sacred Band</vt:lpstr>
      <vt:lpstr>PowerPoint Presentation</vt:lpstr>
      <vt:lpstr>PowerPoint Presentation</vt:lpstr>
      <vt:lpstr>Section 2: Representation of the Sacred band outside of combat</vt:lpstr>
      <vt:lpstr>PowerPoint Presentation</vt:lpstr>
      <vt:lpstr>PowerPoint Presentation</vt:lpstr>
      <vt:lpstr>PowerPoint Presentation</vt:lpstr>
      <vt:lpstr>PowerPoint Presentation</vt:lpstr>
      <vt:lpstr>PowerPoint Presentation</vt:lpstr>
      <vt:lpstr>PowerPoint Presentation</vt:lpstr>
      <vt:lpstr>Section 3: Representation of the Sacred band in combat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discussion on the representation of the sacred band of thebes by Diodorus and Plutarch</dc:title>
  <dc:creator>Tomas Sharpe</dc:creator>
  <cp:lastModifiedBy>Tomas Sharpe</cp:lastModifiedBy>
  <cp:revision>17</cp:revision>
  <dcterms:created xsi:type="dcterms:W3CDTF">2018-05-14T21:20:44Z</dcterms:created>
  <dcterms:modified xsi:type="dcterms:W3CDTF">2018-05-15T20:23:28Z</dcterms:modified>
</cp:coreProperties>
</file>