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96" r:id="rId1"/>
  </p:sldMasterIdLst>
  <p:sldIdLst>
    <p:sldId id="256" r:id="rId2"/>
    <p:sldId id="257" r:id="rId3"/>
    <p:sldId id="274" r:id="rId4"/>
    <p:sldId id="275" r:id="rId5"/>
    <p:sldId id="276" r:id="rId6"/>
    <p:sldId id="296" r:id="rId7"/>
    <p:sldId id="277" r:id="rId8"/>
    <p:sldId id="279" r:id="rId9"/>
    <p:sldId id="280" r:id="rId10"/>
    <p:sldId id="293" r:id="rId11"/>
    <p:sldId id="281" r:id="rId12"/>
    <p:sldId id="282" r:id="rId13"/>
    <p:sldId id="283" r:id="rId14"/>
    <p:sldId id="294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16F6F8-33CE-4699-9B34-FB51FBF9E9E8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youtube.com/watch?v=u7JsfwAcCo0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uruk script.bmp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42844" y="285728"/>
            <a:ext cx="5870925" cy="6461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5374356"/>
            <a:ext cx="8079432" cy="1150988"/>
          </a:xfrm>
        </p:spPr>
        <p:txBody>
          <a:bodyPr>
            <a:normAutofit/>
          </a:bodyPr>
          <a:lstStyle/>
          <a:p>
            <a:r>
              <a:rPr lang="en-GB" sz="4800" dirty="0" smtClean="0"/>
              <a:t>Hieroglyphs, Text and Society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3141278"/>
            <a:ext cx="8079432" cy="1729022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of Writing: Mesopotamia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Invention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“A long time ago in a far-away land history was made when people – one, or more, man or woman – invented writing”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(van de </a:t>
            </a:r>
            <a:r>
              <a:rPr lang="en-GB" dirty="0" err="1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Mieroop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1998: 9)</a:t>
            </a:r>
          </a:p>
          <a:p>
            <a:pPr>
              <a:buFont typeface="Wingdings" pitchFamily="2" charset="2"/>
              <a:buNone/>
              <a:defRPr/>
            </a:pPr>
            <a:endParaRPr lang="en-GB" dirty="0" smtClean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is viewed as being of “quintessential significance in the definition of civilization”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</a:t>
            </a:r>
            <a:r>
              <a:rPr lang="en-GB" dirty="0" err="1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Lamberg-Karlovsky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2003: 59)</a:t>
            </a:r>
            <a:endParaRPr lang="en-GB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5" descr="pictographs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220072" y="1844824"/>
            <a:ext cx="3450543" cy="3234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970558" y="5249091"/>
            <a:ext cx="2308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Protocuneiform</a:t>
            </a:r>
            <a:r>
              <a:rPr lang="en-GB" dirty="0" smtClean="0"/>
              <a:t>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and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From 4</a:t>
            </a:r>
            <a:r>
              <a:rPr lang="en-GB" baseline="30000" dirty="0" smtClean="0"/>
              <a:t>th</a:t>
            </a:r>
            <a:r>
              <a:rPr lang="en-GB" dirty="0" smtClean="0"/>
              <a:t> millennium BC written documents play an increasingly important role in the civilisations of the ancient Near East</a:t>
            </a:r>
          </a:p>
          <a:p>
            <a:pPr>
              <a:defRPr/>
            </a:pPr>
            <a:r>
              <a:rPr lang="en-GB" dirty="0" smtClean="0"/>
              <a:t>Text provide modern scholars with an insight into the political, economic &amp; social history of the region</a:t>
            </a:r>
          </a:p>
          <a:p>
            <a:pPr>
              <a:defRPr/>
            </a:pPr>
            <a:r>
              <a:rPr lang="en-GB" dirty="0" smtClean="0"/>
              <a:t>How should we assess conflicting archaeological &amp; textual data?</a:t>
            </a:r>
          </a:p>
          <a:p>
            <a:pPr>
              <a:defRPr/>
            </a:pPr>
            <a:r>
              <a:rPr lang="en-GB" dirty="0" smtClean="0"/>
              <a:t>Should we privilege the evidence of the texts?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What do we mean by writing?</a:t>
            </a:r>
          </a:p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Where and when does writing first appear?</a:t>
            </a:r>
          </a:p>
          <a:p>
            <a:pPr lvl="1"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Mid-late 4</a:t>
            </a:r>
            <a:r>
              <a:rPr lang="en-GB" baseline="30000" dirty="0" smtClean="0">
                <a:solidFill>
                  <a:schemeClr val="tx1">
                    <a:lumMod val="95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 millennium (Uruk period)</a:t>
            </a:r>
          </a:p>
          <a:p>
            <a:pPr lvl="1"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southern Mesopotamia (Sumer)</a:t>
            </a:r>
          </a:p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Script = cuneiform</a:t>
            </a:r>
          </a:p>
        </p:txBody>
      </p:sp>
      <p:pic>
        <p:nvPicPr>
          <p:cNvPr id="6" name="Picture 3" descr="map 0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572000" y="2204864"/>
            <a:ext cx="4325881" cy="3240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Beginning of a continuous written tradition in the region which survived for some three millennia</a:t>
            </a:r>
          </a:p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Adopted to write numerous languages throughout the region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mmurabi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28596" y="693067"/>
            <a:ext cx="2643206" cy="521379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5916059"/>
            <a:ext cx="2414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Hammurabi’s Law code</a:t>
            </a:r>
            <a:endParaRPr lang="en-GB" dirty="0"/>
          </a:p>
        </p:txBody>
      </p:sp>
      <p:pic>
        <p:nvPicPr>
          <p:cNvPr id="6" name="Picture 5" descr="Ebla_Tablet1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3923928" y="1000108"/>
            <a:ext cx="4500594" cy="321471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04248" y="4365104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Eblaite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57358" y="260648"/>
            <a:ext cx="8572559" cy="6429420"/>
            <a:chOff x="357358" y="260648"/>
            <a:chExt cx="8572559" cy="6429420"/>
          </a:xfrm>
        </p:grpSpPr>
        <p:pic>
          <p:nvPicPr>
            <p:cNvPr id="9" name="Picture 8" descr="800px-Xerxes_Cuneiform_Van.jpg"/>
            <p:cNvPicPr>
              <a:picLocks noChangeAspect="1"/>
            </p:cNvPicPr>
            <p:nvPr/>
          </p:nvPicPr>
          <p:blipFill>
            <a:blip r:embed="rId4" cstate="email">
              <a:lum bright="-16000" contrast="-16000"/>
            </a:blip>
            <a:stretch>
              <a:fillRect/>
            </a:stretch>
          </p:blipFill>
          <p:spPr>
            <a:xfrm>
              <a:off x="357358" y="260648"/>
              <a:ext cx="8572559" cy="6429420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5000628" y="357166"/>
              <a:ext cx="385765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Xerxes inscription:</a:t>
              </a:r>
            </a:p>
            <a:p>
              <a:r>
                <a:rPr lang="en-GB" sz="32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Babylonian, Persian,</a:t>
              </a:r>
            </a:p>
            <a:p>
              <a:r>
                <a:rPr lang="en-GB" sz="3200" dirty="0" err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Elamite</a:t>
              </a:r>
              <a:endPara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33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9248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Writing: last step in the gradual development of record keeping technologies</a:t>
            </a:r>
          </a:p>
          <a:p>
            <a:pPr lvl="1">
              <a:defRPr/>
            </a:pPr>
            <a:r>
              <a:rPr lang="en-GB" dirty="0"/>
              <a:t>Possibly as early as the Late Neolithic</a:t>
            </a:r>
          </a:p>
          <a:p>
            <a:pPr lvl="1">
              <a:defRPr/>
            </a:pPr>
            <a:r>
              <a:rPr lang="en-GB" sz="2400" dirty="0" smtClean="0"/>
              <a:t>At least from the 5th millennium BC (</a:t>
            </a:r>
            <a:r>
              <a:rPr lang="en-GB" sz="2400" dirty="0" err="1" smtClean="0"/>
              <a:t>Ubaid</a:t>
            </a:r>
            <a:r>
              <a:rPr lang="en-GB" sz="2400" dirty="0" smtClean="0"/>
              <a:t> period)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411" y="4083276"/>
            <a:ext cx="3249737" cy="21859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268760"/>
            <a:ext cx="2497832" cy="21210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073266" y="3429000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Halaf</a:t>
            </a:r>
            <a:r>
              <a:rPr lang="en-GB" dirty="0" smtClean="0"/>
              <a:t> seal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225666" y="6269250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Ubaid</a:t>
            </a:r>
            <a:r>
              <a:rPr lang="en-GB" dirty="0" smtClean="0"/>
              <a:t> seal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90864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8000 BC: appearance of small clay or stone token of various shapes</a:t>
            </a:r>
          </a:p>
          <a:p>
            <a:pPr>
              <a:defRPr/>
            </a:pPr>
            <a:r>
              <a:rPr lang="en-US" dirty="0" smtClean="0"/>
              <a:t>Used until c.3000 BC</a:t>
            </a:r>
          </a:p>
          <a:p>
            <a:pPr>
              <a:defRPr/>
            </a:pPr>
            <a:r>
              <a:rPr lang="en-US" dirty="0" smtClean="0"/>
              <a:t>4</a:t>
            </a:r>
            <a:r>
              <a:rPr lang="en-US" baseline="30000" dirty="0" smtClean="0"/>
              <a:t>th</a:t>
            </a:r>
            <a:r>
              <a:rPr lang="en-US" dirty="0" smtClean="0"/>
              <a:t> millennium: appearance of more complex tokens with geometric markings</a:t>
            </a:r>
          </a:p>
          <a:p>
            <a:pPr lvl="1">
              <a:defRPr/>
            </a:pPr>
            <a:r>
              <a:rPr lang="en-US" dirty="0" smtClean="0"/>
              <a:t>Discarded in rubbish dumps, clustered on floors, found in burials</a:t>
            </a:r>
          </a:p>
          <a:p>
            <a:r>
              <a:rPr lang="en-GB" dirty="0" smtClean="0"/>
              <a:t>How should we interpret these objects?</a:t>
            </a:r>
            <a:endParaRPr lang="en-GB" dirty="0"/>
          </a:p>
        </p:txBody>
      </p:sp>
      <p:pic>
        <p:nvPicPr>
          <p:cNvPr id="6" name="Content Placeholder 5" descr="neolithic token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348879"/>
            <a:ext cx="3675882" cy="275967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64288" y="5201491"/>
            <a:ext cx="1353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Early tokens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/>
              <a:t>Tokens = inscribed practices</a:t>
            </a:r>
          </a:p>
          <a:p>
            <a:pPr>
              <a:defRPr/>
            </a:pPr>
            <a:r>
              <a:rPr lang="en-US" dirty="0" smtClean="0"/>
              <a:t>Each shape = symbol identifying quantities of a particular good/commodity</a:t>
            </a:r>
          </a:p>
          <a:p>
            <a:pPr>
              <a:defRPr/>
            </a:pPr>
            <a:r>
              <a:rPr lang="en-US" dirty="0" smtClean="0"/>
              <a:t>A system of accounting, keeping track over movement of goods:</a:t>
            </a:r>
          </a:p>
          <a:p>
            <a:pPr lvl="1">
              <a:defRPr/>
            </a:pPr>
            <a:r>
              <a:rPr lang="en-US" dirty="0" smtClean="0"/>
              <a:t>Not writing </a:t>
            </a:r>
            <a:r>
              <a:rPr lang="en-US" i="1" dirty="0" smtClean="0"/>
              <a:t>per se</a:t>
            </a:r>
            <a:r>
              <a:rPr lang="en-US" dirty="0" smtClean="0"/>
              <a:t>, but a </a:t>
            </a:r>
            <a:r>
              <a:rPr lang="en-US" dirty="0" smtClean="0">
                <a:solidFill>
                  <a:srgbClr val="FFC000"/>
                </a:solidFill>
              </a:rPr>
              <a:t>symbolic system of communication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</a:rPr>
              <a:t>Mnemonics</a:t>
            </a:r>
          </a:p>
          <a:p>
            <a:endParaRPr lang="en-GB" dirty="0"/>
          </a:p>
        </p:txBody>
      </p:sp>
      <p:pic>
        <p:nvPicPr>
          <p:cNvPr id="12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44824"/>
            <a:ext cx="3810000" cy="3571875"/>
          </a:xfrm>
        </p:spPr>
      </p:pic>
      <p:sp>
        <p:nvSpPr>
          <p:cNvPr id="13" name="TextBox 12"/>
          <p:cNvSpPr txBox="1"/>
          <p:nvPr/>
        </p:nvSpPr>
        <p:spPr>
          <a:xfrm>
            <a:off x="7164288" y="5430104"/>
            <a:ext cx="1484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Early tokens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Token to Cuneiform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Developmental sequence for the material culture of writing:</a:t>
            </a:r>
          </a:p>
          <a:p>
            <a:pPr lvl="1">
              <a:defRPr/>
            </a:pPr>
            <a:r>
              <a:rPr lang="en-GB" sz="2600" dirty="0"/>
              <a:t>Clay tokens (</a:t>
            </a:r>
            <a:r>
              <a:rPr lang="en-GB" sz="2600" i="1" dirty="0"/>
              <a:t>calculi</a:t>
            </a:r>
            <a:r>
              <a:rPr lang="en-GB" sz="2600" dirty="0"/>
              <a:t>) </a:t>
            </a:r>
          </a:p>
          <a:p>
            <a:pPr lvl="1">
              <a:defRPr/>
            </a:pPr>
            <a:r>
              <a:rPr lang="en-GB" sz="2600" dirty="0"/>
              <a:t>Clay envelopes (</a:t>
            </a:r>
            <a:r>
              <a:rPr lang="en-GB" sz="2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bullae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600" dirty="0"/>
              <a:t> 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held these tokens</a:t>
            </a:r>
          </a:p>
          <a:p>
            <a:pPr lvl="1">
              <a:defRPr/>
            </a:pPr>
            <a:r>
              <a:rPr lang="en-US" sz="2600" dirty="0"/>
              <a:t>Numerical </a:t>
            </a:r>
            <a:r>
              <a:rPr lang="en-US" sz="2600" dirty="0" smtClean="0"/>
              <a:t>tablets</a:t>
            </a:r>
          </a:p>
          <a:p>
            <a:pPr lvl="1">
              <a:defRPr/>
            </a:pPr>
            <a:r>
              <a:rPr lang="en-US" sz="2600" dirty="0" smtClean="0"/>
              <a:t>Pictographs: </a:t>
            </a:r>
            <a:r>
              <a:rPr lang="en-US" sz="2600" dirty="0" err="1" smtClean="0"/>
              <a:t>Protocuneiform</a:t>
            </a:r>
            <a:r>
              <a:rPr lang="en-US" sz="2600" dirty="0" smtClean="0"/>
              <a:t> </a:t>
            </a:r>
            <a:r>
              <a:rPr lang="en-US" sz="2600" dirty="0"/>
              <a:t>tablets</a:t>
            </a:r>
          </a:p>
          <a:p>
            <a:pPr lvl="1">
              <a:defRPr/>
            </a:pPr>
            <a:r>
              <a:rPr lang="en-US" sz="2600" dirty="0"/>
              <a:t>Cuneiform tablets</a:t>
            </a:r>
            <a:endParaRPr lang="en-GB" sz="2600" dirty="0"/>
          </a:p>
        </p:txBody>
      </p:sp>
      <p:sp>
        <p:nvSpPr>
          <p:cNvPr id="6" name="TextBox 5"/>
          <p:cNvSpPr txBox="1"/>
          <p:nvPr/>
        </p:nvSpPr>
        <p:spPr>
          <a:xfrm>
            <a:off x="6300190" y="5189130"/>
            <a:ext cx="2159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tokens to signs</a:t>
            </a:r>
            <a:endParaRPr lang="en-GB" dirty="0"/>
          </a:p>
        </p:txBody>
      </p:sp>
      <p:pic>
        <p:nvPicPr>
          <p:cNvPr id="9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04864"/>
            <a:ext cx="3654152" cy="279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40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bullae1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20000" contrast="-20000"/>
          </a:blip>
          <a:srcRect/>
          <a:stretch>
            <a:fillRect/>
          </a:stretch>
        </p:blipFill>
        <p:spPr bwMode="auto">
          <a:xfrm>
            <a:off x="6909164" y="1052736"/>
            <a:ext cx="1993395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 4</a:t>
            </a:r>
            <a:r>
              <a:rPr lang="en-GB" baseline="30000" dirty="0" smtClean="0"/>
              <a:t>th</a:t>
            </a:r>
            <a:r>
              <a:rPr lang="en-GB" dirty="0"/>
              <a:t> </a:t>
            </a:r>
            <a:r>
              <a:rPr lang="en-GB" dirty="0" smtClean="0"/>
              <a:t>Millennium: Bullae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60375"/>
            <a:ext cx="424847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/>
              <a:t>Bullae - many found intact: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Aides memoires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Inscribed practices</a:t>
            </a:r>
          </a:p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“although these ‘documents’ clearly provide a method of recording &amp; storing information, their purpose was not to ‘convey’ it”</a:t>
            </a:r>
          </a:p>
          <a:p>
            <a:pPr>
              <a:buFont typeface="Wingdings" pitchFamily="2" charset="2"/>
              <a:buNone/>
              <a:defRPr/>
            </a:pP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	(</a:t>
            </a:r>
            <a:r>
              <a:rPr lang="en-GB" dirty="0" err="1" smtClean="0">
                <a:solidFill>
                  <a:schemeClr val="tx1">
                    <a:lumMod val="95000"/>
                  </a:schemeClr>
                </a:solidFill>
              </a:rPr>
              <a:t>Jasim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 &amp; Oates 1986: 350)</a:t>
            </a:r>
          </a:p>
          <a:p>
            <a:endParaRPr lang="en-GB" dirty="0"/>
          </a:p>
        </p:txBody>
      </p:sp>
      <p:pic>
        <p:nvPicPr>
          <p:cNvPr id="8" name="Picture 7" descr="bullae.bmp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788024" y="2636912"/>
            <a:ext cx="198017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Tablets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/>
              <a:t>Appear in mid-late 4</a:t>
            </a:r>
            <a:r>
              <a:rPr lang="en-US" baseline="30000" dirty="0" smtClean="0"/>
              <a:t>th</a:t>
            </a:r>
            <a:r>
              <a:rPr lang="en-US" dirty="0" smtClean="0"/>
              <a:t> millennium BC</a:t>
            </a:r>
          </a:p>
          <a:p>
            <a:pPr>
              <a:defRPr/>
            </a:pPr>
            <a:r>
              <a:rPr lang="en-US" dirty="0" smtClean="0"/>
              <a:t>Numerical notation/signs probably made by impressions of tokens</a:t>
            </a:r>
          </a:p>
          <a:p>
            <a:pPr>
              <a:defRPr/>
            </a:pPr>
            <a:r>
              <a:rPr lang="en-US" dirty="0" smtClean="0"/>
              <a:t>Frequently have seal impressions</a:t>
            </a:r>
          </a:p>
          <a:p>
            <a:pPr>
              <a:defRPr/>
            </a:pPr>
            <a:r>
              <a:rPr lang="en-US" dirty="0" smtClean="0"/>
              <a:t>Logical development from bullae? </a:t>
            </a:r>
            <a:endParaRPr lang="en-US" dirty="0"/>
          </a:p>
          <a:p>
            <a:pPr lvl="1">
              <a:defRPr/>
            </a:pPr>
            <a:r>
              <a:rPr lang="en-US" dirty="0" smtClean="0"/>
              <a:t>Contents known without need to break tablet</a:t>
            </a:r>
          </a:p>
        </p:txBody>
      </p:sp>
      <p:pic>
        <p:nvPicPr>
          <p:cNvPr id="6" name="Picture 6" descr="numerical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82416" y="2204864"/>
            <a:ext cx="3246907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Formative “Writing System”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 smtClean="0"/>
              <a:t>Tokens, </a:t>
            </a:r>
            <a:r>
              <a:rPr lang="en-US" dirty="0" err="1" smtClean="0"/>
              <a:t>bullae</a:t>
            </a:r>
            <a:r>
              <a:rPr lang="en-US" dirty="0" smtClean="0"/>
              <a:t> &amp; numerical tablets </a:t>
            </a:r>
          </a:p>
          <a:p>
            <a:pPr lvl="1">
              <a:defRPr/>
            </a:pPr>
            <a:r>
              <a:rPr lang="en-US" dirty="0" err="1" smtClean="0"/>
              <a:t>Connerton’s</a:t>
            </a:r>
            <a:r>
              <a:rPr lang="en-US" dirty="0" smtClean="0"/>
              <a:t> inscribed practices</a:t>
            </a:r>
          </a:p>
          <a:p>
            <a:pPr lvl="1">
              <a:defRPr/>
            </a:pPr>
            <a:r>
              <a:rPr lang="en-US" dirty="0" smtClean="0"/>
              <a:t>Designed to </a:t>
            </a:r>
            <a:r>
              <a:rPr lang="en-US" dirty="0" smtClean="0">
                <a:solidFill>
                  <a:srgbClr val="FFC000"/>
                </a:solidFill>
              </a:rPr>
              <a:t>store &amp; transmit information </a:t>
            </a:r>
            <a:r>
              <a:rPr lang="en-US" dirty="0" smtClean="0"/>
              <a:t>concerning quantities of goods</a:t>
            </a:r>
          </a:p>
          <a:p>
            <a:pPr lvl="1">
              <a:defRPr/>
            </a:pPr>
            <a:r>
              <a:rPr lang="en-US" dirty="0" smtClean="0"/>
              <a:t>Economic system</a:t>
            </a:r>
          </a:p>
          <a:p>
            <a:pPr>
              <a:defRPr/>
            </a:pPr>
            <a:r>
              <a:rPr lang="en-US" dirty="0" smtClean="0"/>
              <a:t>Can convey basic information over time &amp; place but cannot transmit more complex, abstract information</a:t>
            </a:r>
          </a:p>
          <a:p>
            <a:pPr>
              <a:defRPr/>
            </a:pPr>
            <a:r>
              <a:rPr lang="en-US" dirty="0" smtClean="0"/>
              <a:t>Essentially </a:t>
            </a:r>
            <a:r>
              <a:rPr lang="en-US" dirty="0" smtClean="0">
                <a:solidFill>
                  <a:srgbClr val="FFC000"/>
                </a:solidFill>
              </a:rPr>
              <a:t>mnemonics / aides memoires </a:t>
            </a:r>
            <a:r>
              <a:rPr lang="en-US" dirty="0" smtClean="0"/>
              <a:t>typical of non-literate societies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protocuneiform1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5148064" y="2348880"/>
            <a:ext cx="3750568" cy="2618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Protocuneiform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0739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Uruk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Jemdat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Nasr periods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Ideographic script:</a:t>
            </a:r>
          </a:p>
          <a:p>
            <a:pPr lvl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ndividual signs represent a concept/idea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Pictographic origin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 number of signs – around 1200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this a written language: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Abstract concepts &amp; grammar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639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Protocuneiform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Combination of signs  to represent other ideas: major innovation 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 + ration vessel = the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disbursement of rations</a:t>
            </a:r>
          </a:p>
        </p:txBody>
      </p:sp>
      <p:pic>
        <p:nvPicPr>
          <p:cNvPr id="8" name="Content Placeholder 4" descr="ration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2060848"/>
            <a:ext cx="4082171" cy="381642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Protocuneiform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distinct stages: 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Earlier tablets: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smaller number of signs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ess complex 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ore naturalistic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Later tablets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signs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Generally more abstract (losing pictographic element)</a:t>
            </a:r>
          </a:p>
        </p:txBody>
      </p:sp>
      <p:pic>
        <p:nvPicPr>
          <p:cNvPr id="6" name="Content Placeholder 5" descr="uruk scrip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796136" y="476672"/>
            <a:ext cx="2872416" cy="316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protocuneiform1.bmp"/>
          <p:cNvPicPr>
            <a:picLocks noChangeAspect="1"/>
          </p:cNvPicPr>
          <p:nvPr/>
        </p:nvPicPr>
        <p:blipFill>
          <a:blip r:embed="rId3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5216134" y="3861048"/>
            <a:ext cx="361049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Protocuneiform</a:t>
            </a:r>
            <a:r>
              <a:rPr lang="en-GB" dirty="0" smtClean="0"/>
              <a:t>: </a:t>
            </a:r>
            <a:r>
              <a:rPr lang="en-GB" dirty="0" err="1" smtClean="0"/>
              <a:t>Eanna</a:t>
            </a:r>
            <a:r>
              <a:rPr lang="en-GB" dirty="0" smtClean="0"/>
              <a:t> Precinct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Assemblage of around </a:t>
            </a:r>
            <a:r>
              <a:rPr lang="en-GB" dirty="0" smtClean="0"/>
              <a:t>4000 clay tablets</a:t>
            </a:r>
            <a:r>
              <a:rPr lang="en-US" dirty="0" smtClean="0"/>
              <a:t>, c.3100 BC</a:t>
            </a:r>
          </a:p>
          <a:p>
            <a:pPr>
              <a:defRPr/>
            </a:pPr>
            <a:r>
              <a:rPr lang="en-US" dirty="0" smtClean="0"/>
              <a:t>Context: primarily </a:t>
            </a:r>
            <a:r>
              <a:rPr lang="en-GB" dirty="0" smtClean="0"/>
              <a:t>rubbish dumps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These documents are not “readable”</a:t>
            </a:r>
          </a:p>
          <a:p>
            <a:pPr lvl="1">
              <a:defRPr/>
            </a:pPr>
            <a:r>
              <a:rPr lang="en-GB" dirty="0" smtClean="0"/>
              <a:t>no traces of a verbal system </a:t>
            </a:r>
          </a:p>
          <a:p>
            <a:pPr lvl="1">
              <a:defRPr/>
            </a:pPr>
            <a:r>
              <a:rPr lang="en-GB" dirty="0" smtClean="0"/>
              <a:t>no hints as to syntactic relations</a:t>
            </a:r>
          </a:p>
          <a:p>
            <a:pPr lvl="1">
              <a:defRPr/>
            </a:pPr>
            <a:r>
              <a:rPr lang="en-US" dirty="0" smtClean="0"/>
              <a:t>what language was written?</a:t>
            </a:r>
          </a:p>
          <a:p>
            <a:pPr>
              <a:defRPr/>
            </a:pPr>
            <a:r>
              <a:rPr lang="en-US" dirty="0" smtClean="0"/>
              <a:t>How should we use these?</a:t>
            </a:r>
            <a:endParaRPr lang="en-GB" dirty="0" smtClean="0"/>
          </a:p>
        </p:txBody>
      </p:sp>
      <p:pic>
        <p:nvPicPr>
          <p:cNvPr id="6" name="Content Placeholder 5" descr="EannaPrecinct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2204864"/>
            <a:ext cx="3754760" cy="34659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Protocuneiform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2 categories of text:</a:t>
            </a:r>
          </a:p>
          <a:p>
            <a:pPr lvl="1">
              <a:defRPr/>
            </a:pPr>
            <a:r>
              <a:rPr lang="en-GB" dirty="0" smtClean="0"/>
              <a:t>Economic tablets (c.85% ) </a:t>
            </a:r>
          </a:p>
          <a:p>
            <a:pPr lvl="1">
              <a:defRPr/>
            </a:pPr>
            <a:r>
              <a:rPr lang="en-GB" dirty="0" smtClean="0"/>
              <a:t>Lexical texts (c.15% )</a:t>
            </a:r>
          </a:p>
          <a:p>
            <a:pPr>
              <a:defRPr/>
            </a:pPr>
            <a:r>
              <a:rPr lang="en-GB" dirty="0" smtClean="0"/>
              <a:t>Training exercises</a:t>
            </a:r>
          </a:p>
          <a:p>
            <a:pPr>
              <a:defRPr/>
            </a:pPr>
            <a:r>
              <a:rPr lang="en-GB" dirty="0" smtClean="0"/>
              <a:t>Ancestral to a series of lexical lists c.2500 BC</a:t>
            </a:r>
          </a:p>
          <a:p>
            <a:pPr lvl="1">
              <a:defRPr/>
            </a:pPr>
            <a:r>
              <a:rPr lang="en-GB" dirty="0" smtClean="0"/>
              <a:t>Copied over a period of 600 years</a:t>
            </a:r>
          </a:p>
          <a:p>
            <a:pPr>
              <a:defRPr/>
            </a:pPr>
            <a:r>
              <a:rPr lang="en-GB" dirty="0" smtClean="0"/>
              <a:t>What does this tell us about Sumerian/</a:t>
            </a:r>
            <a:r>
              <a:rPr lang="en-GB" dirty="0" err="1" smtClean="0"/>
              <a:t>Akkadian</a:t>
            </a:r>
            <a:r>
              <a:rPr lang="en-GB" dirty="0" smtClean="0"/>
              <a:t> society?</a:t>
            </a:r>
          </a:p>
        </p:txBody>
      </p:sp>
      <p:pic>
        <p:nvPicPr>
          <p:cNvPr id="5" name="Picture 6" descr="tablet 02.tif"/>
          <p:cNvPicPr>
            <a:picLocks noChangeAspect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110234" y="1916832"/>
            <a:ext cx="370564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of Place Names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 smtClean="0"/>
              <a:t>Identifying places names: </a:t>
            </a:r>
          </a:p>
          <a:p>
            <a:pPr lvl="1">
              <a:defRPr/>
            </a:pPr>
            <a:r>
              <a:rPr lang="en-US" dirty="0" smtClean="0"/>
              <a:t>Later cuneiform documents </a:t>
            </a:r>
            <a:r>
              <a:rPr lang="en-US" dirty="0" smtClean="0">
                <a:solidFill>
                  <a:srgbClr val="FFC000"/>
                </a:solidFill>
              </a:rPr>
              <a:t>KI</a:t>
            </a:r>
            <a:r>
              <a:rPr lang="en-US" dirty="0" smtClean="0"/>
              <a:t> = determinative designating place names…</a:t>
            </a:r>
          </a:p>
          <a:p>
            <a:pPr lvl="1">
              <a:defRPr/>
            </a:pPr>
            <a:r>
              <a:rPr lang="en-US" dirty="0" smtClean="0"/>
              <a:t>…not in </a:t>
            </a:r>
            <a:r>
              <a:rPr lang="en-US" dirty="0" err="1" smtClean="0"/>
              <a:t>Protocuneiform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Can only identify places if the name occurs in its later form: 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C000"/>
                </a:solidFill>
              </a:rPr>
              <a:t>Uruk</a:t>
            </a:r>
            <a:endParaRPr lang="en-US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 smtClean="0"/>
              <a:t>191 texts with recognizable place names</a:t>
            </a:r>
          </a:p>
          <a:p>
            <a:pPr>
              <a:defRPr/>
            </a:pPr>
            <a:r>
              <a:rPr lang="en-US" dirty="0"/>
              <a:t>Are contacts beyond Sumer recorded in the texts</a:t>
            </a:r>
            <a:r>
              <a:rPr lang="en-US" dirty="0" smtClean="0"/>
              <a:t>?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Only two places outside Sumer: </a:t>
            </a:r>
            <a:r>
              <a:rPr lang="en-GB" dirty="0" err="1" smtClean="0">
                <a:solidFill>
                  <a:srgbClr val="FFC000"/>
                </a:solidFill>
              </a:rPr>
              <a:t>Dilmun</a:t>
            </a:r>
            <a:r>
              <a:rPr lang="en-GB" dirty="0" smtClean="0"/>
              <a:t> &amp; </a:t>
            </a:r>
            <a:r>
              <a:rPr lang="en-GB" dirty="0" err="1" smtClean="0">
                <a:solidFill>
                  <a:srgbClr val="FFC000"/>
                </a:solidFill>
              </a:rPr>
              <a:t>Aratta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endParaRPr lang="en-US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“Standard Professions List”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Known from later sources</a:t>
            </a:r>
          </a:p>
          <a:p>
            <a:pPr>
              <a:defRPr/>
            </a:pPr>
            <a:r>
              <a:rPr lang="en-GB" dirty="0" smtClean="0"/>
              <a:t>Lists some 100 titles &amp; names of professions</a:t>
            </a:r>
          </a:p>
          <a:p>
            <a:pPr>
              <a:defRPr/>
            </a:pPr>
            <a:r>
              <a:rPr lang="en-GB" dirty="0" smtClean="0"/>
              <a:t>Initial entries all contain the sign </a:t>
            </a:r>
            <a:r>
              <a:rPr lang="en-GB" dirty="0" smtClean="0">
                <a:solidFill>
                  <a:srgbClr val="FFC000"/>
                </a:solidFill>
              </a:rPr>
              <a:t>NAM</a:t>
            </a:r>
            <a:r>
              <a:rPr lang="en-GB" baseline="-25000" dirty="0" smtClean="0">
                <a:solidFill>
                  <a:srgbClr val="FFC000"/>
                </a:solidFill>
              </a:rPr>
              <a:t>2</a:t>
            </a:r>
            <a:r>
              <a:rPr lang="en-GB" dirty="0" smtClean="0"/>
              <a:t> = leader</a:t>
            </a:r>
          </a:p>
          <a:p>
            <a:pPr lvl="1">
              <a:defRPr/>
            </a:pPr>
            <a:r>
              <a:rPr lang="en-GB" dirty="0" smtClean="0"/>
              <a:t>leaders of the city </a:t>
            </a:r>
          </a:p>
          <a:p>
            <a:pPr lvl="1">
              <a:defRPr/>
            </a:pPr>
            <a:r>
              <a:rPr lang="en-GB" dirty="0" smtClean="0"/>
              <a:t>leaders of law</a:t>
            </a:r>
          </a:p>
          <a:p>
            <a:pPr lvl="1">
              <a:defRPr/>
            </a:pPr>
            <a:r>
              <a:rPr lang="en-GB" dirty="0" smtClean="0"/>
              <a:t>leaders of troops</a:t>
            </a:r>
          </a:p>
          <a:p>
            <a:pPr>
              <a:defRPr/>
            </a:pPr>
            <a:r>
              <a:rPr lang="en-GB" dirty="0" smtClean="0"/>
              <a:t>Beginning of list refers to ‘king with the sign combination </a:t>
            </a:r>
            <a:r>
              <a:rPr lang="en-GB" dirty="0" smtClean="0">
                <a:solidFill>
                  <a:srgbClr val="FFC000"/>
                </a:solidFill>
              </a:rPr>
              <a:t>NAM</a:t>
            </a:r>
            <a:r>
              <a:rPr lang="en-GB" baseline="-25000" dirty="0" smtClean="0">
                <a:solidFill>
                  <a:srgbClr val="FFC000"/>
                </a:solidFill>
              </a:rPr>
              <a:t>2</a:t>
            </a:r>
            <a:r>
              <a:rPr lang="en-GB" dirty="0" smtClean="0"/>
              <a:t>, not the expected titles </a:t>
            </a:r>
            <a:r>
              <a:rPr lang="en-GB" dirty="0" smtClean="0">
                <a:solidFill>
                  <a:srgbClr val="FFC000"/>
                </a:solidFill>
              </a:rPr>
              <a:t>‘</a:t>
            </a:r>
            <a:r>
              <a:rPr lang="en-GB" dirty="0" err="1" smtClean="0">
                <a:solidFill>
                  <a:srgbClr val="FFC000"/>
                </a:solidFill>
              </a:rPr>
              <a:t>lugal</a:t>
            </a:r>
            <a:r>
              <a:rPr lang="en-GB" dirty="0" smtClean="0">
                <a:solidFill>
                  <a:srgbClr val="FFC000"/>
                </a:solidFill>
              </a:rPr>
              <a:t>’ </a:t>
            </a:r>
            <a:r>
              <a:rPr lang="en-GB" dirty="0" smtClean="0"/>
              <a:t>or </a:t>
            </a:r>
            <a:r>
              <a:rPr lang="en-GB" dirty="0" smtClean="0">
                <a:solidFill>
                  <a:srgbClr val="FFC000"/>
                </a:solidFill>
              </a:rPr>
              <a:t>‘en’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Cuneiform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5256584" cy="489654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/>
              <a:t>Develops by mid-3rd millennium:</a:t>
            </a:r>
          </a:p>
          <a:p>
            <a:pPr lvl="1">
              <a:defRPr/>
            </a:pPr>
            <a:r>
              <a:rPr lang="en-US" dirty="0" smtClean="0">
                <a:hlinkClick r:id="rId2"/>
              </a:rPr>
              <a:t>Sign forms modified </a:t>
            </a:r>
            <a:r>
              <a:rPr lang="en-US" dirty="0" smtClean="0"/>
              <a:t>(more abstract; wedge-shaped)</a:t>
            </a:r>
          </a:p>
          <a:p>
            <a:pPr lvl="1">
              <a:defRPr/>
            </a:pPr>
            <a:r>
              <a:rPr lang="en-US" dirty="0" smtClean="0"/>
              <a:t>Number of signs reduced </a:t>
            </a:r>
          </a:p>
          <a:p>
            <a:pPr lvl="1">
              <a:defRPr/>
            </a:pPr>
            <a:r>
              <a:rPr lang="en-US" dirty="0" smtClean="0"/>
              <a:t>&amp; increased use of signs as phonetic units (syllables)</a:t>
            </a:r>
          </a:p>
          <a:p>
            <a:pPr lvl="1">
              <a:defRPr/>
            </a:pPr>
            <a:r>
              <a:rPr lang="en-US" dirty="0" smtClean="0"/>
              <a:t>More flexible: abstract concepts &amp; grammatical elements</a:t>
            </a:r>
          </a:p>
          <a:p>
            <a:pPr>
              <a:defRPr/>
            </a:pPr>
            <a:r>
              <a:rPr lang="en-US" dirty="0" smtClean="0"/>
              <a:t>Can identify language</a:t>
            </a:r>
            <a:r>
              <a:rPr lang="en-GB" dirty="0" smtClean="0"/>
              <a:t>:</a:t>
            </a:r>
          </a:p>
          <a:p>
            <a:pPr lvl="1">
              <a:defRPr/>
            </a:pPr>
            <a:r>
              <a:rPr lang="en-GB" dirty="0" smtClean="0"/>
              <a:t>Earliest written language was </a:t>
            </a:r>
            <a:r>
              <a:rPr lang="en-US" dirty="0" smtClean="0">
                <a:solidFill>
                  <a:srgbClr val="FFC000"/>
                </a:solidFill>
              </a:rPr>
              <a:t>Sumerian  </a:t>
            </a:r>
          </a:p>
          <a:p>
            <a:pPr lvl="1">
              <a:defRPr/>
            </a:pPr>
            <a:r>
              <a:rPr lang="en-GB" dirty="0" smtClean="0"/>
              <a:t>c.2350 replaced by </a:t>
            </a:r>
            <a:r>
              <a:rPr lang="en-GB" dirty="0" err="1" smtClean="0">
                <a:solidFill>
                  <a:srgbClr val="FFC000"/>
                </a:solidFill>
              </a:rPr>
              <a:t>Akkadian</a:t>
            </a:r>
            <a:endParaRPr lang="en-GB" dirty="0" smtClean="0">
              <a:solidFill>
                <a:srgbClr val="FFC000"/>
              </a:solidFill>
            </a:endParaRPr>
          </a:p>
          <a:p>
            <a:endParaRPr lang="en-GB" dirty="0"/>
          </a:p>
        </p:txBody>
      </p:sp>
      <p:pic>
        <p:nvPicPr>
          <p:cNvPr id="8" name="Picture 3" descr="cuneiform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796136" y="1772816"/>
            <a:ext cx="2996362" cy="462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First known writing system develops in southern Mesopotamia during the 4</a:t>
            </a:r>
            <a:r>
              <a:rPr lang="en-US" baseline="30000" dirty="0" smtClean="0"/>
              <a:t>th</a:t>
            </a:r>
            <a:r>
              <a:rPr lang="en-US" dirty="0" smtClean="0"/>
              <a:t> millennium BC</a:t>
            </a:r>
          </a:p>
          <a:p>
            <a:pPr>
              <a:defRPr/>
            </a:pPr>
            <a:r>
              <a:rPr lang="en-US" dirty="0" smtClean="0"/>
              <a:t>Appears to evolve from a </a:t>
            </a:r>
            <a:r>
              <a:rPr lang="en-US" dirty="0" smtClean="0">
                <a:solidFill>
                  <a:srgbClr val="FFC000"/>
                </a:solidFill>
              </a:rPr>
              <a:t>mnemonic system </a:t>
            </a:r>
            <a:r>
              <a:rPr lang="en-US" dirty="0" smtClean="0"/>
              <a:t>used from Neolithic to record “economic” transactions</a:t>
            </a:r>
          </a:p>
          <a:p>
            <a:pPr>
              <a:defRPr/>
            </a:pPr>
            <a:r>
              <a:rPr lang="en-US" dirty="0" smtClean="0"/>
              <a:t>First written texts were economic</a:t>
            </a:r>
          </a:p>
          <a:p>
            <a:pPr>
              <a:defRPr/>
            </a:pPr>
            <a:r>
              <a:rPr lang="en-US" dirty="0" smtClean="0"/>
              <a:t>Also have lexical texts (a type which survives for some 600 years)</a:t>
            </a:r>
          </a:p>
          <a:p>
            <a:pPr>
              <a:defRPr/>
            </a:pPr>
            <a:r>
              <a:rPr lang="en-US" dirty="0" err="1" smtClean="0"/>
              <a:t>Recognise</a:t>
            </a:r>
            <a:r>
              <a:rPr lang="en-US" dirty="0" smtClean="0"/>
              <a:t> some place names</a:t>
            </a:r>
          </a:p>
          <a:p>
            <a:pPr>
              <a:defRPr/>
            </a:pPr>
            <a:r>
              <a:rPr lang="en-US" dirty="0" smtClean="0"/>
              <a:t>First written language we can read is Sumerian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307</TotalTime>
  <Words>877</Words>
  <Application>Microsoft Office PowerPoint</Application>
  <PresentationFormat>On-screen Show (4:3)</PresentationFormat>
  <Paragraphs>143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Hieroglyphs, Text and Society</vt:lpstr>
      <vt:lpstr>Invention of writing</vt:lpstr>
      <vt:lpstr>Archaeology and Text</vt:lpstr>
      <vt:lpstr>Development of Writing</vt:lpstr>
      <vt:lpstr>Development of Writing</vt:lpstr>
      <vt:lpstr>PowerPoint Presentation</vt:lpstr>
      <vt:lpstr>Development of Writing</vt:lpstr>
      <vt:lpstr>Development of writing</vt:lpstr>
      <vt:lpstr>Development of writing</vt:lpstr>
      <vt:lpstr>From Token to Cuneiform</vt:lpstr>
      <vt:lpstr>Mid 4th Millennium: Bullae</vt:lpstr>
      <vt:lpstr>Numerical Tablets</vt:lpstr>
      <vt:lpstr>Formative “Writing System”</vt:lpstr>
      <vt:lpstr>Protocuneiform</vt:lpstr>
      <vt:lpstr>Protocuneiform</vt:lpstr>
      <vt:lpstr>Protocuneiform</vt:lpstr>
      <vt:lpstr>Protocuneiform: Eanna Precinct</vt:lpstr>
      <vt:lpstr>Protocuneiform</vt:lpstr>
      <vt:lpstr>Identification of Place Names</vt:lpstr>
      <vt:lpstr>“Standard Professions List”</vt:lpstr>
      <vt:lpstr>Development of Cuneiform</vt:lpstr>
      <vt:lpstr>Summary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 ahac7001</dc:title>
  <dc:creator>sw003</dc:creator>
  <cp:lastModifiedBy>Louise Steel</cp:lastModifiedBy>
  <cp:revision>130</cp:revision>
  <dcterms:created xsi:type="dcterms:W3CDTF">2011-09-27T12:53:55Z</dcterms:created>
  <dcterms:modified xsi:type="dcterms:W3CDTF">2017-10-09T10:20:46Z</dcterms:modified>
</cp:coreProperties>
</file>