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9" r:id="rId4"/>
    <p:sldId id="258" r:id="rId5"/>
    <p:sldId id="267" r:id="rId6"/>
    <p:sldId id="268" r:id="rId7"/>
    <p:sldId id="269" r:id="rId8"/>
    <p:sldId id="270" r:id="rId9"/>
    <p:sldId id="271" r:id="rId10"/>
    <p:sldId id="272" r:id="rId11"/>
    <p:sldId id="280" r:id="rId12"/>
    <p:sldId id="282" r:id="rId13"/>
    <p:sldId id="275" r:id="rId14"/>
    <p:sldId id="274" r:id="rId15"/>
    <p:sldId id="276" r:id="rId16"/>
    <p:sldId id="278" r:id="rId17"/>
    <p:sldId id="279" r:id="rId18"/>
    <p:sldId id="330" r:id="rId19"/>
    <p:sldId id="285" r:id="rId20"/>
    <p:sldId id="332" r:id="rId21"/>
    <p:sldId id="331" r:id="rId22"/>
    <p:sldId id="308" r:id="rId23"/>
    <p:sldId id="273" r:id="rId24"/>
    <p:sldId id="260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544" autoAdjust="0"/>
    <p:restoredTop sz="93135" autoAdjust="0"/>
  </p:normalViewPr>
  <p:slideViewPr>
    <p:cSldViewPr snapToGrid="0">
      <p:cViewPr varScale="1">
        <p:scale>
          <a:sx n="67" d="100"/>
          <a:sy n="67" d="100"/>
        </p:scale>
        <p:origin x="120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9E6527-1E40-46AE-88F7-DE45B30E0E5E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312D02-F734-422D-B04A-A8190E75BE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160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h.gov/feature-article/gang-prevention-overview-research-and-programs" TargetMode="External"/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assets.publishing.service.gov.uk/government/uploads/system/uploads/attachment_data/file/97861/gang-violence-summary.pdf" TargetMode="Externa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https://www.theguardian.com/theguardian/2010/mar/20/norway-town-forgave-child-killers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1F90B3-77FD-483C-AFC6-E18738AC815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1130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312D02-F734-422D-B04A-A8190E75BE3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6838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Riots after the death of Mark Duggan.</a:t>
            </a:r>
          </a:p>
          <a:p>
            <a:r>
              <a:rPr lang="en-GB" baseline="0" dirty="0"/>
              <a:t>Happened in Hackney, Brixton, Tottenham 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David Cameron Oldbury speech (New Statesman, 15.12.11)</a:t>
            </a:r>
          </a:p>
          <a:p>
            <a:r>
              <a:rPr lang="en-GB" dirty="0"/>
              <a:t>Daily Telegraph (20.07.12) Louise Casey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82172-F4CF-4A57-BD3F-31D3A4965C3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4427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£3733.00 per family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82172-F4CF-4A57-BD3F-31D3A4965C3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65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9% of those in the program were lone parent families. Underage pregnancy was statistically insignificant, with the under-18 conception rate at 2%. 90% of adults had not been convicted of a criminal offence and 93% of adults had no record of anti-social behaviour. Among children, 88% of children had no record of anti-social behaviour. 3% of adults were recorded as treated for alcohol dependency and a further 3% of adults for drug dependency. The families were reported to suffer from high levels of health problems and disabilities. 46% had an adult or adults suffering a mental health problem; 33% of children had mental health problems. 32% of adults and 20% of children had a long-standing physical illness or disability; 39% had a child or children with SEN statements; 46% had a child with school problems; 15% had a child with a temporary exclusion. The families were also poor and in social housing: 74% of households were workless; 83% received out of work benefits; 27% were in rent arrears; 21% were at risk of eviction.</a:t>
            </a:r>
          </a:p>
          <a:p>
            <a:r>
              <a:rPr lang="en-GB" dirty="0"/>
              <a:t>https://www.local.gov.uk/sites/default/files/documents/young-people-crime-and-pu-c9b.pdf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82172-F4CF-4A57-BD3F-31D3A4965C33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8153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https://youth.gov/feature-article/gang-prevention-overview-research-and-programs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4"/>
              </a:rPr>
              <a:t>https://assets.publishing.service.gov.uk/government/uploads/system/uploads/attachment_data/file/97861/gang-violence-summary.pdf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F90B3-77FD-483C-AFC6-E18738AC8159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2635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read:https</a:t>
            </a:r>
            <a:r>
              <a:rPr lang="en-GB" dirty="0"/>
              <a:t>://www.telegraph.co.uk/women/womens-life/10857716/Britains-gangster-girls-The-dark-side-of-female-empowerment-The-rise-of-women-and-females-running-gangs.html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39CD75-A2FE-4FCC-AF30-CF432BA48166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5265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https://www.theguardian.com/world/2019/feb/14/shamima-begum-friends-kadiza-sultana-amira-abase-joined-isis-syria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312D02-F734-422D-B04A-A8190E75BE3D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512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E2E734-C08C-415C-BED5-2B4D551791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0D909A-8CE5-4686-989C-27DC9E6382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BB3327-3C7E-4A08-B4B7-1E08BEF01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B0E19-86DD-4CC2-8624-8F236E536362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09C95C-F12A-468B-8DC8-AB32C94D9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F03677-279D-46C3-B6BB-C0F1517D9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A1898-361D-433A-AE29-695FF9665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703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B0059-D714-4F36-8A04-A3D0BD5F0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B5FB43-D80A-46AE-B6DD-D865CBBAA1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5261D4-08C3-44AF-897B-A82E7BC12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B0E19-86DD-4CC2-8624-8F236E536362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45754E-0D0A-4535-B55A-903580E31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3F1440-DAE1-448A-849C-4D7A15E86A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A1898-361D-433A-AE29-695FF9665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955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1F81C7-D4BE-45EA-9DEF-E8ACEACE1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C13835-E6C3-4202-950B-2B4B5072A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FB053B-43C8-4E31-8252-C557CDA6E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B0E19-86DD-4CC2-8624-8F236E536362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24B075-06D5-4369-9810-C044C4CE8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233355-3C06-452E-9CDD-697EE04FF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A1898-361D-433A-AE29-695FF9665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920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5C478-B641-45FE-8066-44835E917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C7426-AEC0-49C2-9921-C7BA647BEE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A047E4-4FBD-45F3-860C-66373F1697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0EF79B-18C5-439F-9464-59DB001B2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B0E19-86DD-4CC2-8624-8F236E536362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62D4C-C91F-49F8-81F1-812C3664DE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D8E5B6-4FDE-4F54-848F-040641347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A1898-361D-433A-AE29-695FF9665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709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A3E2C-0524-4939-BCCB-1499E7A1F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F71B0C-ECCA-429B-A99F-4417293C2B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3CE046-41A3-49A2-B03F-73E58DB14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8BE12-EBB8-44E4-8C85-A144443458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B7DECD9-F533-47B4-9E9A-79C5EB2786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3BE8149-6E50-4826-B9B3-115D3EC15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B0E19-86DD-4CC2-8624-8F236E536362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16363CB-2804-4AE6-9ABA-25F92247AB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81EA68E-3489-43F6-9E0F-6736345F8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A1898-361D-433A-AE29-695FF9665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688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310EC9-3F44-4C15-9CC9-E5EBE350D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74C9CE-77F2-4C51-9580-271F23762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B0E19-86DD-4CC2-8624-8F236E536362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C9548B-17AD-44A4-B000-B4A8E6BA0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8B3C9B-A0F2-4432-955F-2A6596C75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A1898-361D-433A-AE29-695FF9665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868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CB8D360-628F-422C-9590-346C41D9A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B0E19-86DD-4CC2-8624-8F236E536362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9BFA1AF-2749-4FB0-8804-8A6417096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5C37E0-5687-4509-8A6E-80DBDE01A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A1898-361D-433A-AE29-695FF9665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347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FA436-F954-4781-89AC-0DBC1345D6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48A02B-B0FA-4448-A4E5-8A4C0DE89F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555A1C-7992-4EE8-AE5E-380BB517F7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C2D724-3C97-45F0-891F-2B498058D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B0E19-86DD-4CC2-8624-8F236E536362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9E67E1-D32A-44DD-B2B1-FB3C4931C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4DFE74-76A3-4C75-ACC4-F10561CEB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A1898-361D-433A-AE29-695FF9665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64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3DF0B-DA21-4E42-B6E9-BE2E5DCB7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07FC19-F317-4B67-A044-A49D7344DA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31034E-0C03-4873-B8C9-20C554B57F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1406C3-6FD3-4834-9696-2AFB18C0A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B0E19-86DD-4CC2-8624-8F236E536362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6AECAA-ABE4-48DE-A9CE-F32EC89CD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FD0729-5B95-4032-8D10-E47CF61E06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A1898-361D-433A-AE29-695FF9665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543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88A4F-9B62-4CF5-B182-39C0B3A5A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806B5A-0F12-4F67-AF9E-A71281B6C2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A5BD60-F02B-4186-ADCD-74C35BA82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B0E19-86DD-4CC2-8624-8F236E536362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28BCC3-2EA1-4F48-AFF9-E7AFFCBAD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952021-405E-4F0A-9A8C-6FE9A6B09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A1898-361D-433A-AE29-695FF9665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4022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CAC9E90-F3B6-4A01-8EC0-3032C7D048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9BA63F-A016-483C-8B5C-FF36541191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0F17C2-97A3-49CF-B437-D886CC2EEA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B0E19-86DD-4CC2-8624-8F236E536362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F76052-984B-4DC7-B149-2469AC8A2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772AB4-A3A4-4A5A-963A-ED3D5F9E6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A1898-361D-433A-AE29-695FF9665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319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DC7D9F8-52C4-4B8C-848C-EB103DD89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5DCB9D-89BC-4409-8CD7-00602BAE02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FB3A5A-466E-4FA0-9D6F-8B0A4BFDCB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1B0E19-86DD-4CC2-8624-8F236E536362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6F2E5A-8B77-453B-84D3-F7E4EFFC3C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B38B69-A1BA-4AA5-9F1D-3AB3FA8D1E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7A1898-361D-433A-AE29-695FF9665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707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ycj.org.uk/negative-youth-justice-creating-the-youth-crime-problem/" TargetMode="External"/><Relationship Id="rId2" Type="http://schemas.openxmlformats.org/officeDocument/2006/relationships/hyperlink" Target="https://cdn.penalreform.org/wp-content/uploads/2013/05/justice-for-children-briefing-4-v6-web_0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psos-mori.com/polls/2006/dispatches.shtml" TargetMode="External"/><Relationship Id="rId5" Type="http://schemas.openxmlformats.org/officeDocument/2006/relationships/hyperlink" Target="http://www.prisonreformtrust.org.uk/Publications/PageIndex/2" TargetMode="External"/><Relationship Id="rId4" Type="http://schemas.openxmlformats.org/officeDocument/2006/relationships/hyperlink" Target="https://howardleague.org/wp-content/uploads/2017/07/Judging-maturity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7D30CA-B6A3-40EA-B116-A22F9B9BEC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5627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DA3FB7-C58C-44E8-BAB7-4FD9E92935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4800"/>
              <a:t>Week 7</a:t>
            </a:r>
            <a:br>
              <a:rPr lang="en-GB" sz="4800"/>
            </a:br>
            <a:endParaRPr lang="en-GB" sz="48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DAB7EB-85AF-41A7-9A16-3E1711C738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pPr algn="l"/>
            <a:r>
              <a:rPr lang="en-GB" sz="2000"/>
              <a:t>Tutorial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77132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ECF359-ECD1-4F21-A4E0-80FB52089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34805"/>
          </a:xfrm>
        </p:spPr>
        <p:txBody>
          <a:bodyPr/>
          <a:lstStyle/>
          <a:p>
            <a:r>
              <a:rPr lang="en-GB" dirty="0"/>
              <a:t>Assignment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BB7CD3-F032-45E2-ACBB-1494552B9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99930"/>
            <a:ext cx="10515600" cy="5077033"/>
          </a:xfrm>
        </p:spPr>
        <p:txBody>
          <a:bodyPr>
            <a:normAutofit/>
          </a:bodyPr>
          <a:lstStyle/>
          <a:p>
            <a:r>
              <a:rPr lang="en-GB" dirty="0"/>
              <a:t>Due 8</a:t>
            </a:r>
            <a:r>
              <a:rPr lang="en-GB" baseline="30000" dirty="0"/>
              <a:t>th</a:t>
            </a:r>
            <a:r>
              <a:rPr lang="en-GB" dirty="0"/>
              <a:t> January 2021 23.59 hrs</a:t>
            </a:r>
          </a:p>
          <a:p>
            <a:r>
              <a:rPr lang="en-GB" dirty="0"/>
              <a:t>3000 words </a:t>
            </a:r>
          </a:p>
          <a:p>
            <a:pPr lvl="0" fontAlgn="base"/>
            <a:r>
              <a:rPr lang="en-GB" sz="2200" dirty="0"/>
              <a:t>Evaluate the key entitlements for victims as outlined in the Victims’ Code 2015 and discuss how effective are the special measures designed to help vulnerable people as victims?  </a:t>
            </a:r>
          </a:p>
          <a:p>
            <a:pPr fontAlgn="base"/>
            <a:r>
              <a:rPr lang="en-GB" sz="2200" u="sng" dirty="0"/>
              <a:t>OR</a:t>
            </a:r>
            <a:r>
              <a:rPr lang="en-GB" sz="2200" dirty="0"/>
              <a:t> </a:t>
            </a:r>
          </a:p>
          <a:p>
            <a:pPr lvl="0" fontAlgn="base"/>
            <a:r>
              <a:rPr lang="en-GB" sz="2200" dirty="0"/>
              <a:t>Critically evaluate the nature and extend of offending and if the impact of early intervention can help to curve offending. </a:t>
            </a:r>
          </a:p>
          <a:p>
            <a:pPr fontAlgn="base"/>
            <a:r>
              <a:rPr lang="en-GB" sz="2200" u="sng" dirty="0"/>
              <a:t>OR</a:t>
            </a:r>
            <a:r>
              <a:rPr lang="en-GB" sz="2200" dirty="0"/>
              <a:t> </a:t>
            </a:r>
          </a:p>
          <a:p>
            <a:pPr lvl="0" fontAlgn="base"/>
            <a:r>
              <a:rPr lang="en-GB" sz="2200" dirty="0"/>
              <a:t>The extent of repeat victimisation is an under calculated area of with in the Criminal Justice System. Critically evaluate this statement.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36145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9E4FC8-3594-422E-979C-03BC5ACE23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89"/>
          <a:stretch/>
        </p:blipFill>
        <p:spPr>
          <a:xfrm>
            <a:off x="3522468" y="10"/>
            <a:ext cx="866953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9EDD6F-A9FA-49D9-A96B-AA10E4B38F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745059"/>
          </a:xfrm>
        </p:spPr>
        <p:txBody>
          <a:bodyPr anchor="b">
            <a:normAutofit/>
          </a:bodyPr>
          <a:lstStyle/>
          <a:p>
            <a:r>
              <a:rPr lang="en-GB" sz="2800" dirty="0"/>
              <a:t>Assignment 1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57D844-C5BC-49C9-A739-464D152DFA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3" y="2461768"/>
            <a:ext cx="5340389" cy="3803982"/>
          </a:xfrm>
        </p:spPr>
        <p:txBody>
          <a:bodyPr anchor="t">
            <a:normAutofit/>
          </a:bodyPr>
          <a:lstStyle/>
          <a:p>
            <a:r>
              <a:rPr lang="en-GB" sz="2400" dirty="0"/>
              <a:t>Reference sources – reliable / amounts / over use of newspapers</a:t>
            </a:r>
          </a:p>
          <a:p>
            <a:r>
              <a:rPr lang="en-GB" sz="2400" dirty="0"/>
              <a:t>Read the assignment question – don’t go off subject / correct question?</a:t>
            </a:r>
          </a:p>
          <a:p>
            <a:r>
              <a:rPr lang="en-GB" sz="2400" dirty="0"/>
              <a:t>Word count – 10% either way</a:t>
            </a:r>
          </a:p>
          <a:p>
            <a:r>
              <a:rPr lang="en-GB" sz="2400" dirty="0"/>
              <a:t>Referencing – use handbook to help / ask for help</a:t>
            </a:r>
          </a:p>
          <a:p>
            <a:r>
              <a:rPr lang="en-GB" sz="2400" dirty="0"/>
              <a:t>Proof read work</a:t>
            </a:r>
          </a:p>
          <a:p>
            <a:r>
              <a:rPr lang="en-GB" sz="2400" dirty="0"/>
              <a:t>Answer the question</a:t>
            </a:r>
          </a:p>
          <a:p>
            <a:pPr marL="0" indent="0">
              <a:buNone/>
            </a:pPr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32163522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6B0CF6-906A-4AEB-913D-3AD877A258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67" y="1188637"/>
            <a:ext cx="2988234" cy="4480726"/>
          </a:xfrm>
        </p:spPr>
        <p:txBody>
          <a:bodyPr>
            <a:normAutofit/>
          </a:bodyPr>
          <a:lstStyle/>
          <a:p>
            <a:pPr algn="r"/>
            <a:r>
              <a:rPr lang="en-GB" sz="3600"/>
              <a:t>Criminal Responsibility Age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A5F54E-28D2-48C4-96DE-E826BE7280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5260" y="1069145"/>
            <a:ext cx="4702848" cy="4139985"/>
          </a:xfrm>
        </p:spPr>
        <p:txBody>
          <a:bodyPr anchor="ctr">
            <a:normAutofit/>
          </a:bodyPr>
          <a:lstStyle/>
          <a:p>
            <a:r>
              <a:rPr lang="en-GB" dirty="0"/>
              <a:t>Discuss the criminal responsibility age:</a:t>
            </a:r>
          </a:p>
          <a:p>
            <a:r>
              <a:rPr lang="en-GB" dirty="0"/>
              <a:t>Too young / Just right?</a:t>
            </a:r>
          </a:p>
          <a:p>
            <a:r>
              <a:rPr lang="en-GB" dirty="0"/>
              <a:t>Scotland 8 years yet no court until 12 and over for serious crimes</a:t>
            </a:r>
          </a:p>
          <a:p>
            <a:r>
              <a:rPr lang="en-GB" dirty="0"/>
              <a:t>Other countries? Afghanistan 7 years old</a:t>
            </a:r>
          </a:p>
        </p:txBody>
      </p:sp>
    </p:spTree>
    <p:extLst>
      <p:ext uri="{BB962C8B-B14F-4D97-AF65-F5344CB8AC3E}">
        <p14:creationId xmlns:p14="http://schemas.microsoft.com/office/powerpoint/2010/main" val="34715651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94D3F2-0486-4D75-AEC3-8532F4C46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0" y="1050595"/>
            <a:ext cx="8074815" cy="1618489"/>
          </a:xfrm>
        </p:spPr>
        <p:txBody>
          <a:bodyPr anchor="ctr">
            <a:normAutofit/>
          </a:bodyPr>
          <a:lstStyle/>
          <a:p>
            <a:r>
              <a:rPr lang="en-GB" sz="4800" dirty="0"/>
              <a:t>The Trondheim case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FA9761-2AB4-4004-94EE-EC83E4B758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5240" y="2669085"/>
            <a:ext cx="8074815" cy="3100780"/>
          </a:xfrm>
        </p:spPr>
        <p:txBody>
          <a:bodyPr anchor="t">
            <a:normAutofit/>
          </a:bodyPr>
          <a:lstStyle/>
          <a:p>
            <a:r>
              <a:rPr lang="en-GB" dirty="0"/>
              <a:t>In 1994, in Trondheim, five-year-old </a:t>
            </a:r>
            <a:r>
              <a:rPr lang="en-GB" dirty="0" err="1"/>
              <a:t>Silje</a:t>
            </a:r>
            <a:r>
              <a:rPr lang="en-GB" dirty="0"/>
              <a:t> </a:t>
            </a:r>
            <a:r>
              <a:rPr lang="en-GB" dirty="0" err="1"/>
              <a:t>Redergard</a:t>
            </a:r>
            <a:r>
              <a:rPr lang="en-GB" dirty="0"/>
              <a:t> was beaten to death by two little boys. </a:t>
            </a:r>
          </a:p>
          <a:p>
            <a:r>
              <a:rPr lang="en-GB" dirty="0"/>
              <a:t>Echoes the Bulger killing as one of the boys is in trouble again</a:t>
            </a:r>
          </a:p>
          <a:p>
            <a:r>
              <a:rPr lang="en-GB" dirty="0"/>
              <a:t>Norway, the age of criminal responsibility is 15</a:t>
            </a:r>
          </a:p>
          <a:p>
            <a:r>
              <a:rPr lang="en-GB" dirty="0"/>
              <a:t>In Norway the killing was dealt in a different way</a:t>
            </a:r>
          </a:p>
        </p:txBody>
      </p:sp>
    </p:spTree>
    <p:extLst>
      <p:ext uri="{BB962C8B-B14F-4D97-AF65-F5344CB8AC3E}">
        <p14:creationId xmlns:p14="http://schemas.microsoft.com/office/powerpoint/2010/main" val="561788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B9DF59-BB06-4847-839E-8DC7DC2969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0" y="1050595"/>
            <a:ext cx="8074815" cy="623459"/>
          </a:xfrm>
        </p:spPr>
        <p:txBody>
          <a:bodyPr anchor="ctr">
            <a:normAutofit/>
          </a:bodyPr>
          <a:lstStyle/>
          <a:p>
            <a:r>
              <a:rPr lang="en-GB" sz="2000" dirty="0"/>
              <a:t>The Trondheim case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82BAE4-76C1-413E-9B0E-57B8490F22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5240" y="1848159"/>
            <a:ext cx="8074815" cy="3921705"/>
          </a:xfrm>
        </p:spPr>
        <p:txBody>
          <a:bodyPr anchor="t">
            <a:normAutofit/>
          </a:bodyPr>
          <a:lstStyle/>
          <a:p>
            <a:r>
              <a:rPr lang="en-GB" sz="2400" dirty="0"/>
              <a:t>15 October 1994</a:t>
            </a:r>
          </a:p>
          <a:p>
            <a:r>
              <a:rPr lang="en-GB" sz="2400" dirty="0" err="1"/>
              <a:t>Siljie</a:t>
            </a:r>
            <a:r>
              <a:rPr lang="en-GB" sz="2400" dirty="0"/>
              <a:t> &amp; two six-year-old boys, were playing on a football field </a:t>
            </a:r>
          </a:p>
          <a:p>
            <a:r>
              <a:rPr lang="en-GB" sz="2400" dirty="0"/>
              <a:t>Their parents were neighbours but didn’t know each other but children had played together before.</a:t>
            </a:r>
          </a:p>
          <a:p>
            <a:r>
              <a:rPr lang="en-GB" sz="2400" dirty="0"/>
              <a:t>Something happened that trigged a reaction </a:t>
            </a:r>
          </a:p>
          <a:p>
            <a:r>
              <a:rPr lang="en-GB" sz="2400" dirty="0"/>
              <a:t>The boys turned onto the girl punching, kicking and beating her with stones.</a:t>
            </a:r>
          </a:p>
          <a:p>
            <a:r>
              <a:rPr lang="en-GB" sz="2400" dirty="0"/>
              <a:t>They stripped her and ran away, leaving her to die in the snow.</a:t>
            </a:r>
          </a:p>
        </p:txBody>
      </p:sp>
    </p:spTree>
    <p:extLst>
      <p:ext uri="{BB962C8B-B14F-4D97-AF65-F5344CB8AC3E}">
        <p14:creationId xmlns:p14="http://schemas.microsoft.com/office/powerpoint/2010/main" val="36822067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E90C51-4892-4DCE-B341-EC3BB79AEA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0" y="1050595"/>
            <a:ext cx="8074815" cy="299903"/>
          </a:xfrm>
        </p:spPr>
        <p:txBody>
          <a:bodyPr anchor="ctr">
            <a:normAutofit/>
          </a:bodyPr>
          <a:lstStyle/>
          <a:p>
            <a:endParaRPr lang="en-GB" sz="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8743F3-C821-4489-9DA9-F564606CC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5240" y="1519311"/>
            <a:ext cx="8716889" cy="4250554"/>
          </a:xfrm>
        </p:spPr>
        <p:txBody>
          <a:bodyPr anchor="t">
            <a:no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dirty="0"/>
              <a:t>Mum and Stepdad were blamed as the killers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dirty="0"/>
              <a:t>There was a lynch mob atmosphere but once they knew it was kids who killed the mob mood died down.  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dirty="0"/>
              <a:t>Very little in the Norwegian newspapers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dirty="0"/>
              <a:t>The names of the boys never given although they are known in the area. 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dirty="0"/>
              <a:t>New schools the new parents were consulted about the new pupils.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dirty="0"/>
              <a:t>Whole care package in place for boys</a:t>
            </a:r>
          </a:p>
        </p:txBody>
      </p:sp>
    </p:spTree>
    <p:extLst>
      <p:ext uri="{BB962C8B-B14F-4D97-AF65-F5344CB8AC3E}">
        <p14:creationId xmlns:p14="http://schemas.microsoft.com/office/powerpoint/2010/main" val="8407290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3E1632-27C9-4736-A311-518AD512A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67" y="1188637"/>
            <a:ext cx="2988234" cy="4480726"/>
          </a:xfrm>
        </p:spPr>
        <p:txBody>
          <a:bodyPr>
            <a:normAutofit/>
          </a:bodyPr>
          <a:lstStyle/>
          <a:p>
            <a:pPr algn="r"/>
            <a:r>
              <a:rPr lang="en-GB" sz="5100"/>
              <a:t>Trondheim Adults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647A32-5260-452D-8B78-EEDB930952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5260" y="1294227"/>
            <a:ext cx="4702848" cy="4375135"/>
          </a:xfrm>
        </p:spPr>
        <p:txBody>
          <a:bodyPr anchor="ctr">
            <a:normAutofit/>
          </a:bodyPr>
          <a:lstStyle/>
          <a:p>
            <a:r>
              <a:rPr lang="en-GB" sz="2400" dirty="0"/>
              <a:t>18 can turn care down but can run up to aged 23</a:t>
            </a:r>
          </a:p>
          <a:p>
            <a:r>
              <a:rPr lang="en-GB" sz="2400" dirty="0"/>
              <a:t>Although all the support given one of the boys is homeless, has been in trouble, not coping, using drugs – ‘Living a nightmare’</a:t>
            </a:r>
          </a:p>
          <a:p>
            <a:r>
              <a:rPr lang="en-GB" sz="2400" dirty="0"/>
              <a:t>“We've forgiven them for being children but we'll never forgive them for what they did”. </a:t>
            </a:r>
          </a:p>
        </p:txBody>
      </p:sp>
    </p:spTree>
    <p:extLst>
      <p:ext uri="{BB962C8B-B14F-4D97-AF65-F5344CB8AC3E}">
        <p14:creationId xmlns:p14="http://schemas.microsoft.com/office/powerpoint/2010/main" val="30497282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474090D-CD95-4B41-BE3D-6596953D32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44662" y="323519"/>
            <a:ext cx="4323899" cy="6212748"/>
          </a:xfrm>
          <a:custGeom>
            <a:avLst/>
            <a:gdLst>
              <a:gd name="connsiteX0" fmla="*/ 0 w 4323899"/>
              <a:gd name="connsiteY0" fmla="*/ 0 h 6212748"/>
              <a:gd name="connsiteX1" fmla="*/ 742501 w 4323899"/>
              <a:gd name="connsiteY1" fmla="*/ 0 h 6212748"/>
              <a:gd name="connsiteX2" fmla="*/ 4323899 w 4323899"/>
              <a:gd name="connsiteY2" fmla="*/ 0 h 6212748"/>
              <a:gd name="connsiteX3" fmla="*/ 4323899 w 4323899"/>
              <a:gd name="connsiteY3" fmla="*/ 2864954 h 6212748"/>
              <a:gd name="connsiteX4" fmla="*/ 880454 w 4323899"/>
              <a:gd name="connsiteY4" fmla="*/ 6212748 h 6212748"/>
              <a:gd name="connsiteX5" fmla="*/ 0 w 4323899"/>
              <a:gd name="connsiteY5" fmla="*/ 6212748 h 6212748"/>
              <a:gd name="connsiteX6" fmla="*/ 0 w 4323899"/>
              <a:gd name="connsiteY6" fmla="*/ 6210962 h 621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23899" h="6212748">
                <a:moveTo>
                  <a:pt x="0" y="0"/>
                </a:moveTo>
                <a:lnTo>
                  <a:pt x="742501" y="0"/>
                </a:lnTo>
                <a:lnTo>
                  <a:pt x="4323899" y="0"/>
                </a:lnTo>
                <a:lnTo>
                  <a:pt x="4323899" y="2864954"/>
                </a:lnTo>
                <a:lnTo>
                  <a:pt x="880454" y="6212748"/>
                </a:lnTo>
                <a:lnTo>
                  <a:pt x="0" y="6212748"/>
                </a:lnTo>
                <a:lnTo>
                  <a:pt x="0" y="6210962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8F3E811-B104-4DFF-951A-008C860FF1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65A0A4-E443-4847-97FF-BAB34CD12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26203" y="1443390"/>
            <a:ext cx="3268216" cy="3405880"/>
          </a:xfrm>
        </p:spPr>
        <p:txBody>
          <a:bodyPr>
            <a:normAutofit/>
          </a:bodyPr>
          <a:lstStyle/>
          <a:p>
            <a:r>
              <a:rPr lang="en-GB" sz="6000"/>
              <a:t>Scotland 1990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F836DB-761D-465F-A05A-3E5AC46B4C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9304" y="858129"/>
            <a:ext cx="5769224" cy="4895557"/>
          </a:xfrm>
        </p:spPr>
        <p:txBody>
          <a:bodyPr anchor="ctr">
            <a:normAutofit lnSpcReduction="10000"/>
          </a:bodyPr>
          <a:lstStyle/>
          <a:p>
            <a:r>
              <a:rPr lang="en-GB" sz="2000" dirty="0"/>
              <a:t>Jamie Campbell was three years old</a:t>
            </a:r>
          </a:p>
          <a:p>
            <a:r>
              <a:rPr lang="en-GB" sz="2000" dirty="0"/>
              <a:t>Lured from his grandmother’s garden in Glasgow by Richard Keith, an 11-year-old.</a:t>
            </a:r>
          </a:p>
          <a:p>
            <a:r>
              <a:rPr lang="en-GB" sz="2000" dirty="0"/>
              <a:t>Jamie was battered and beat him with sticks and stones, and drowned.</a:t>
            </a:r>
          </a:p>
          <a:p>
            <a:r>
              <a:rPr lang="en-GB" sz="2000" dirty="0"/>
              <a:t>Keith was found guilty of culpable homicide in the High Court in Edinburgh and spent eight years in a secure unit.</a:t>
            </a:r>
          </a:p>
          <a:p>
            <a:r>
              <a:rPr lang="en-GB" sz="2000" dirty="0"/>
              <a:t>Do children have the idea of knowing what is right and wrong?  Yes!</a:t>
            </a:r>
          </a:p>
          <a:p>
            <a:r>
              <a:rPr lang="en-GB" sz="2000" dirty="0"/>
              <a:t>Children more mature? They have the capacity to tell right from wrong. </a:t>
            </a:r>
          </a:p>
          <a:p>
            <a:r>
              <a:rPr lang="en-GB" sz="2000" dirty="0"/>
              <a:t>“Children are capable of doing horrible things – history has proven that” (Kimberley Cassels family member)</a:t>
            </a:r>
          </a:p>
          <a:p>
            <a:pPr marL="0" indent="0">
              <a:buNone/>
            </a:pPr>
            <a:endParaRPr lang="en-GB" sz="1500" dirty="0"/>
          </a:p>
        </p:txBody>
      </p:sp>
    </p:spTree>
    <p:extLst>
      <p:ext uri="{BB962C8B-B14F-4D97-AF65-F5344CB8AC3E}">
        <p14:creationId xmlns:p14="http://schemas.microsoft.com/office/powerpoint/2010/main" val="41221482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0695C2-4CE9-4B54-9716-11522DDCE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6" y="321734"/>
            <a:ext cx="6891187" cy="1135737"/>
          </a:xfrm>
        </p:spPr>
        <p:txBody>
          <a:bodyPr>
            <a:normAutofit/>
          </a:bodyPr>
          <a:lstStyle/>
          <a:p>
            <a:r>
              <a:rPr lang="en-GB" sz="3600"/>
              <a:t>Measuring Delinquency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55FC76-50AA-4361-AE58-F6223B4F30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6891187" cy="4393982"/>
          </a:xfrm>
        </p:spPr>
        <p:txBody>
          <a:bodyPr>
            <a:normAutofit/>
          </a:bodyPr>
          <a:lstStyle/>
          <a:p>
            <a:r>
              <a:rPr lang="en-GB" sz="2000"/>
              <a:t>Difficult to define, measure, explain and prevent.</a:t>
            </a:r>
          </a:p>
          <a:p>
            <a:r>
              <a:rPr lang="en-GB" sz="2000"/>
              <a:t>Not stand alone problem </a:t>
            </a:r>
          </a:p>
          <a:p>
            <a:r>
              <a:rPr lang="en-GB" sz="2000"/>
              <a:t>A creation dictated by what society chooses to define as ‘youth’ and ‘offending’</a:t>
            </a:r>
          </a:p>
          <a:p>
            <a:r>
              <a:rPr lang="en-GB" sz="2000"/>
              <a:t>Shares a connection with education, the law, family, media, friends</a:t>
            </a:r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729413-7A2F-48B4-897B-50CED3B57C7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143" r="32539"/>
          <a:stretch/>
        </p:blipFill>
        <p:spPr>
          <a:xfrm>
            <a:off x="8129873" y="10"/>
            <a:ext cx="4062128" cy="6857990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07EAA094-9CF6-4695-958A-33D9BCAA94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123132" y="713128"/>
            <a:ext cx="1068867" cy="2126625"/>
            <a:chOff x="10918968" y="713127"/>
            <a:chExt cx="1273032" cy="2532832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2E80C965-DB6D-4F81-9E9E-B027384D0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A580F890-B085-4E95-96AA-55AEBEC5CE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89068" y="1343027"/>
              <a:ext cx="2532832" cy="1273032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6517051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022EB7-73B3-4C18-8A04-CD5309064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GB" sz="3600" dirty="0"/>
              <a:t>Media &amp; Society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167D9-063F-4BB5-84F1-974979958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457471"/>
            <a:ext cx="10905066" cy="4719492"/>
          </a:xfrm>
        </p:spPr>
        <p:txBody>
          <a:bodyPr>
            <a:normAutofit/>
          </a:bodyPr>
          <a:lstStyle/>
          <a:p>
            <a:r>
              <a:rPr lang="en-GB" sz="2000" dirty="0"/>
              <a:t>Hough and Roberts (2004) report that public opinion is systematically misinformed about youth crime</a:t>
            </a:r>
          </a:p>
          <a:p>
            <a:r>
              <a:rPr lang="en-GB" sz="2000" dirty="0"/>
              <a:t>In their survey, despite the overall trend of falling crime levels, three-quarters of respondents believed that there had been an increase in the number of young offenders. 64% cited media reports as their main source of information</a:t>
            </a:r>
          </a:p>
          <a:p>
            <a:r>
              <a:rPr lang="en-GB" sz="2000" dirty="0"/>
              <a:t>Media is selective in its reporting of youth crime, focussing on the most violent and sensational offences</a:t>
            </a:r>
          </a:p>
          <a:p>
            <a:r>
              <a:rPr lang="en-GB" sz="2000" dirty="0"/>
              <a:t>These high-profile crimes committed by, and on, children and young people has affected the public perception of youth crime</a:t>
            </a:r>
          </a:p>
          <a:p>
            <a:r>
              <a:rPr lang="en-GB" sz="2000" dirty="0"/>
              <a:t>Build bridges in communities – engaging young people in community involvement build positive relationship and attitudes.</a:t>
            </a:r>
          </a:p>
          <a:p>
            <a:endParaRPr lang="en-GB" sz="2000" dirty="0"/>
          </a:p>
          <a:p>
            <a:endParaRPr lang="en-GB" sz="20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4514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A2FC7D-BE4E-4474-8BD7-C07F2A077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GB" sz="3600" dirty="0"/>
              <a:t>Education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541CCA-E15D-4584-922F-956C3C4754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>
            <a:normAutofit/>
          </a:bodyPr>
          <a:lstStyle/>
          <a:p>
            <a:r>
              <a:rPr lang="en-GB" sz="2400" dirty="0"/>
              <a:t>Many young people are being let down by the mainstream education system, which can often fail to meet their specific needs. </a:t>
            </a:r>
          </a:p>
          <a:p>
            <a:r>
              <a:rPr lang="en-GB" sz="2400" dirty="0"/>
              <a:t>School exclusions are on the rise, with 7,720 young people being permanently excluded in 2016/17. </a:t>
            </a:r>
          </a:p>
          <a:p>
            <a:r>
              <a:rPr lang="en-GB" sz="2400" dirty="0"/>
              <a:t>Children with special educational needs account for more than 47% of those exclusions. </a:t>
            </a:r>
          </a:p>
          <a:p>
            <a:r>
              <a:rPr lang="en-GB" sz="2400" dirty="0"/>
              <a:t>The knock-on effect is damaging – more than half of people with no qualifications are unemployed, despite wanting to work.</a:t>
            </a:r>
          </a:p>
          <a:p>
            <a:r>
              <a:rPr lang="en-GB" sz="2400" dirty="0"/>
              <a:t>Complex needs – mental health, looked after young people</a:t>
            </a:r>
          </a:p>
          <a:p>
            <a:endParaRPr lang="en-GB" sz="20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7100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GB" sz="3600"/>
              <a:t>History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>
            <a:normAutofit/>
          </a:bodyPr>
          <a:lstStyle/>
          <a:p>
            <a:r>
              <a:rPr lang="en-GB" sz="2400" dirty="0"/>
              <a:t>The Troubled Families programme was launched by the former PM Cameron in 2011. </a:t>
            </a:r>
          </a:p>
          <a:p>
            <a:r>
              <a:rPr lang="en-GB" sz="2400" dirty="0"/>
              <a:t>In response to concerns for the 2011 riots and change the repeating generational patterns of poor parenting, abuse, violence, drug use, anti-social behaviour and crime in the most troubled families in the UK</a:t>
            </a:r>
          </a:p>
          <a:p>
            <a:r>
              <a:rPr lang="en-GB" sz="2400" i="1" dirty="0"/>
              <a:t>“...these families are the source of a large proportion of the problems in society. Drug addiction. Alcohol abuse. Crime. A culture of disruption and irresponsibility that cascades down the generations... a small number of these families cost an extraordinary amount of money.”   Cameron, 2011 </a:t>
            </a:r>
            <a:r>
              <a:rPr lang="en-GB" sz="2400" dirty="0"/>
              <a:t> 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7015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7" y="321735"/>
            <a:ext cx="10905066" cy="918100"/>
          </a:xfrm>
        </p:spPr>
        <p:txBody>
          <a:bodyPr>
            <a:normAutofit/>
          </a:bodyPr>
          <a:lstStyle/>
          <a:p>
            <a:r>
              <a:rPr lang="en-GB" sz="3600" dirty="0"/>
              <a:t>Troubled Families Initiative          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467" y="1239836"/>
            <a:ext cx="7346981" cy="5075018"/>
          </a:xfrm>
        </p:spPr>
        <p:txBody>
          <a:bodyPr>
            <a:normAutofit/>
          </a:bodyPr>
          <a:lstStyle/>
          <a:p>
            <a:r>
              <a:rPr lang="en-GB" sz="2000" dirty="0"/>
              <a:t>Troubled Families Programme of targeted intervention for families with multiple problems, including crime, anti-social behaviour, truancy, unemployment, mental health problems and domestic abuse.</a:t>
            </a:r>
          </a:p>
          <a:p>
            <a:r>
              <a:rPr lang="en-GB" sz="2000" dirty="0"/>
              <a:t>Local authorities identify ‘troubled families’ in their area and usually assign a key worker to act as a single point of contact.</a:t>
            </a:r>
          </a:p>
          <a:p>
            <a:r>
              <a:rPr lang="en-GB" sz="2000" dirty="0"/>
              <a:t>Only happening in England.</a:t>
            </a:r>
          </a:p>
          <a:p>
            <a:pPr fontAlgn="base"/>
            <a:r>
              <a:rPr lang="en-GB" sz="2000" dirty="0"/>
              <a:t>£448 million was allocated to the first phase 2012 to 2015. Local authorities worked with around 120,000 families, and ‘to turn around’ 99%. </a:t>
            </a:r>
          </a:p>
          <a:p>
            <a:pPr fontAlgn="base"/>
            <a:r>
              <a:rPr lang="en-GB" sz="2000" dirty="0"/>
              <a:t>£920 million allocated  to second phase from 2015 to 2020, to help an additional 400,000 families. Report on successes out 2022.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980939-FCEB-491B-B565-474B425779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305" r="27053" b="-2"/>
          <a:stretch/>
        </p:blipFill>
        <p:spPr>
          <a:xfrm>
            <a:off x="8178123" y="1976277"/>
            <a:ext cx="4013875" cy="4881723"/>
          </a:xfrm>
          <a:custGeom>
            <a:avLst/>
            <a:gdLst/>
            <a:ahLst/>
            <a:cxnLst/>
            <a:rect l="l" t="t" r="r" b="b"/>
            <a:pathLst>
              <a:path w="4414606" h="4881723">
                <a:moveTo>
                  <a:pt x="3151661" y="0"/>
                </a:moveTo>
                <a:lnTo>
                  <a:pt x="4414606" y="1262946"/>
                </a:lnTo>
                <a:lnTo>
                  <a:pt x="4414606" y="4881723"/>
                </a:lnTo>
                <a:lnTo>
                  <a:pt x="1730061" y="4881723"/>
                </a:lnTo>
                <a:lnTo>
                  <a:pt x="0" y="3151662"/>
                </a:lnTo>
                <a:close/>
              </a:path>
            </a:pathLst>
          </a:cu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8790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633" name="Group 4"/>
          <p:cNvGrpSpPr>
            <a:grpSpLocks/>
          </p:cNvGrpSpPr>
          <p:nvPr/>
        </p:nvGrpSpPr>
        <p:grpSpPr bwMode="auto">
          <a:xfrm>
            <a:off x="1773238" y="696913"/>
            <a:ext cx="8894762" cy="5929312"/>
            <a:chOff x="157" y="439"/>
            <a:chExt cx="5603" cy="3735"/>
          </a:xfrm>
        </p:grpSpPr>
        <p:sp>
          <p:nvSpPr>
            <p:cNvPr id="60419" name="Oval 3"/>
            <p:cNvSpPr>
              <a:spLocks noChangeArrowheads="1"/>
            </p:cNvSpPr>
            <p:nvPr/>
          </p:nvSpPr>
          <p:spPr bwMode="auto">
            <a:xfrm>
              <a:off x="157" y="1979"/>
              <a:ext cx="1769" cy="417"/>
            </a:xfrm>
            <a:prstGeom prst="ellipse">
              <a:avLst/>
            </a:prstGeom>
            <a:solidFill>
              <a:schemeClr val="bg2">
                <a:lumMod val="90000"/>
                <a:alpha val="60001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GB" sz="1400" dirty="0"/>
                <a:t>Mother has mental health problems</a:t>
              </a:r>
            </a:p>
          </p:txBody>
        </p:sp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2426" y="1751"/>
              <a:ext cx="210" cy="813"/>
              <a:chOff x="969" y="3052"/>
              <a:chExt cx="196" cy="732"/>
            </a:xfrm>
            <a:solidFill>
              <a:srgbClr val="7030A0"/>
            </a:solidFill>
          </p:grpSpPr>
          <p:sp>
            <p:nvSpPr>
              <p:cNvPr id="60423" name="Oval 7"/>
              <p:cNvSpPr>
                <a:spLocks noChangeArrowheads="1"/>
              </p:cNvSpPr>
              <p:nvPr/>
            </p:nvSpPr>
            <p:spPr bwMode="auto">
              <a:xfrm>
                <a:off x="975" y="3052"/>
                <a:ext cx="181" cy="181"/>
              </a:xfrm>
              <a:prstGeom prst="ellipse">
                <a:avLst/>
              </a:pr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424" name="Rectangle 8"/>
              <p:cNvSpPr>
                <a:spLocks noChangeArrowheads="1"/>
              </p:cNvSpPr>
              <p:nvPr/>
            </p:nvSpPr>
            <p:spPr bwMode="auto">
              <a:xfrm>
                <a:off x="969" y="3285"/>
                <a:ext cx="90" cy="499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425" name="Rectangle 9"/>
              <p:cNvSpPr>
                <a:spLocks noChangeArrowheads="1"/>
              </p:cNvSpPr>
              <p:nvPr/>
            </p:nvSpPr>
            <p:spPr bwMode="auto">
              <a:xfrm>
                <a:off x="1075" y="3285"/>
                <a:ext cx="90" cy="499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426" name="Rectangle 10"/>
              <p:cNvSpPr>
                <a:spLocks noChangeArrowheads="1"/>
              </p:cNvSpPr>
              <p:nvPr/>
            </p:nvSpPr>
            <p:spPr bwMode="auto">
              <a:xfrm>
                <a:off x="984" y="3285"/>
                <a:ext cx="166" cy="363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427" name="AutoShape 11"/>
              <p:cNvSpPr>
                <a:spLocks noChangeArrowheads="1"/>
              </p:cNvSpPr>
              <p:nvPr/>
            </p:nvSpPr>
            <p:spPr bwMode="auto">
              <a:xfrm>
                <a:off x="971" y="3253"/>
                <a:ext cx="193" cy="137"/>
              </a:xfrm>
              <a:prstGeom prst="roundRect">
                <a:avLst>
                  <a:gd name="adj" fmla="val 16667"/>
                </a:avLst>
              </a:pr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4" name="Group 12"/>
            <p:cNvGrpSpPr>
              <a:grpSpLocks/>
            </p:cNvGrpSpPr>
            <p:nvPr/>
          </p:nvGrpSpPr>
          <p:grpSpPr bwMode="auto">
            <a:xfrm>
              <a:off x="2653" y="1799"/>
              <a:ext cx="341" cy="766"/>
              <a:chOff x="1181" y="3095"/>
              <a:chExt cx="318" cy="690"/>
            </a:xfrm>
            <a:solidFill>
              <a:srgbClr val="7030A0"/>
            </a:solidFill>
          </p:grpSpPr>
          <p:sp>
            <p:nvSpPr>
              <p:cNvPr id="60429" name="AutoShape 13"/>
              <p:cNvSpPr>
                <a:spLocks noChangeArrowheads="1"/>
              </p:cNvSpPr>
              <p:nvPr/>
            </p:nvSpPr>
            <p:spPr bwMode="auto">
              <a:xfrm>
                <a:off x="1181" y="3286"/>
                <a:ext cx="318" cy="317"/>
              </a:xfrm>
              <a:prstGeom prst="triangle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430" name="Rectangle 14"/>
              <p:cNvSpPr>
                <a:spLocks noChangeArrowheads="1"/>
              </p:cNvSpPr>
              <p:nvPr/>
            </p:nvSpPr>
            <p:spPr bwMode="auto">
              <a:xfrm>
                <a:off x="1255" y="3513"/>
                <a:ext cx="68" cy="272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431" name="Rectangle 15"/>
              <p:cNvSpPr>
                <a:spLocks noChangeArrowheads="1"/>
              </p:cNvSpPr>
              <p:nvPr/>
            </p:nvSpPr>
            <p:spPr bwMode="auto">
              <a:xfrm>
                <a:off x="1344" y="3513"/>
                <a:ext cx="68" cy="272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432" name="AutoShape 16"/>
              <p:cNvSpPr>
                <a:spLocks noChangeArrowheads="1"/>
              </p:cNvSpPr>
              <p:nvPr/>
            </p:nvSpPr>
            <p:spPr bwMode="auto">
              <a:xfrm>
                <a:off x="1270" y="3273"/>
                <a:ext cx="137" cy="198"/>
              </a:xfrm>
              <a:prstGeom prst="roundRect">
                <a:avLst>
                  <a:gd name="adj" fmla="val 16667"/>
                </a:avLst>
              </a:pr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433" name="Oval 17"/>
              <p:cNvSpPr>
                <a:spLocks noChangeArrowheads="1"/>
              </p:cNvSpPr>
              <p:nvPr/>
            </p:nvSpPr>
            <p:spPr bwMode="auto">
              <a:xfrm>
                <a:off x="1262" y="3095"/>
                <a:ext cx="149" cy="162"/>
              </a:xfrm>
              <a:prstGeom prst="ellipse">
                <a:avLst/>
              </a:pr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5" name="Group 18"/>
            <p:cNvGrpSpPr>
              <a:grpSpLocks/>
            </p:cNvGrpSpPr>
            <p:nvPr/>
          </p:nvGrpSpPr>
          <p:grpSpPr bwMode="auto">
            <a:xfrm>
              <a:off x="3016" y="2003"/>
              <a:ext cx="145" cy="561"/>
              <a:chOff x="969" y="3052"/>
              <a:chExt cx="196" cy="732"/>
            </a:xfrm>
            <a:solidFill>
              <a:srgbClr val="7030A0"/>
            </a:solidFill>
          </p:grpSpPr>
          <p:sp>
            <p:nvSpPr>
              <p:cNvPr id="60435" name="Oval 19"/>
              <p:cNvSpPr>
                <a:spLocks noChangeArrowheads="1"/>
              </p:cNvSpPr>
              <p:nvPr/>
            </p:nvSpPr>
            <p:spPr bwMode="auto">
              <a:xfrm>
                <a:off x="975" y="3052"/>
                <a:ext cx="181" cy="181"/>
              </a:xfrm>
              <a:prstGeom prst="ellipse">
                <a:avLst/>
              </a:pr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436" name="Rectangle 20"/>
              <p:cNvSpPr>
                <a:spLocks noChangeArrowheads="1"/>
              </p:cNvSpPr>
              <p:nvPr/>
            </p:nvSpPr>
            <p:spPr bwMode="auto">
              <a:xfrm>
                <a:off x="969" y="3285"/>
                <a:ext cx="90" cy="499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437" name="Rectangle 21"/>
              <p:cNvSpPr>
                <a:spLocks noChangeArrowheads="1"/>
              </p:cNvSpPr>
              <p:nvPr/>
            </p:nvSpPr>
            <p:spPr bwMode="auto">
              <a:xfrm>
                <a:off x="1075" y="3285"/>
                <a:ext cx="90" cy="499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438" name="Rectangle 22"/>
              <p:cNvSpPr>
                <a:spLocks noChangeArrowheads="1"/>
              </p:cNvSpPr>
              <p:nvPr/>
            </p:nvSpPr>
            <p:spPr bwMode="auto">
              <a:xfrm>
                <a:off x="984" y="3285"/>
                <a:ext cx="166" cy="363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439" name="AutoShape 23"/>
              <p:cNvSpPr>
                <a:spLocks noChangeArrowheads="1"/>
              </p:cNvSpPr>
              <p:nvPr/>
            </p:nvSpPr>
            <p:spPr bwMode="auto">
              <a:xfrm>
                <a:off x="971" y="3253"/>
                <a:ext cx="193" cy="137"/>
              </a:xfrm>
              <a:prstGeom prst="roundRect">
                <a:avLst>
                  <a:gd name="adj" fmla="val 16667"/>
                </a:avLst>
              </a:pr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6" name="Group 24"/>
            <p:cNvGrpSpPr>
              <a:grpSpLocks/>
            </p:cNvGrpSpPr>
            <p:nvPr/>
          </p:nvGrpSpPr>
          <p:grpSpPr bwMode="auto">
            <a:xfrm>
              <a:off x="3188" y="2053"/>
              <a:ext cx="265" cy="515"/>
              <a:chOff x="1181" y="3095"/>
              <a:chExt cx="318" cy="690"/>
            </a:xfrm>
            <a:solidFill>
              <a:srgbClr val="7030A0"/>
            </a:solidFill>
          </p:grpSpPr>
          <p:sp>
            <p:nvSpPr>
              <p:cNvPr id="60441" name="AutoShape 25"/>
              <p:cNvSpPr>
                <a:spLocks noChangeArrowheads="1"/>
              </p:cNvSpPr>
              <p:nvPr/>
            </p:nvSpPr>
            <p:spPr bwMode="auto">
              <a:xfrm>
                <a:off x="1181" y="3286"/>
                <a:ext cx="318" cy="317"/>
              </a:xfrm>
              <a:prstGeom prst="triangle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442" name="Rectangle 26"/>
              <p:cNvSpPr>
                <a:spLocks noChangeArrowheads="1"/>
              </p:cNvSpPr>
              <p:nvPr/>
            </p:nvSpPr>
            <p:spPr bwMode="auto">
              <a:xfrm>
                <a:off x="1255" y="3513"/>
                <a:ext cx="68" cy="272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443" name="Rectangle 27"/>
              <p:cNvSpPr>
                <a:spLocks noChangeArrowheads="1"/>
              </p:cNvSpPr>
              <p:nvPr/>
            </p:nvSpPr>
            <p:spPr bwMode="auto">
              <a:xfrm>
                <a:off x="1344" y="3513"/>
                <a:ext cx="68" cy="272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444" name="AutoShape 28"/>
              <p:cNvSpPr>
                <a:spLocks noChangeArrowheads="1"/>
              </p:cNvSpPr>
              <p:nvPr/>
            </p:nvSpPr>
            <p:spPr bwMode="auto">
              <a:xfrm>
                <a:off x="1270" y="3273"/>
                <a:ext cx="137" cy="198"/>
              </a:xfrm>
              <a:prstGeom prst="roundRect">
                <a:avLst>
                  <a:gd name="adj" fmla="val 16667"/>
                </a:avLst>
              </a:pr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445" name="Oval 29"/>
              <p:cNvSpPr>
                <a:spLocks noChangeArrowheads="1"/>
              </p:cNvSpPr>
              <p:nvPr/>
            </p:nvSpPr>
            <p:spPr bwMode="auto">
              <a:xfrm>
                <a:off x="1262" y="3095"/>
                <a:ext cx="149" cy="162"/>
              </a:xfrm>
              <a:prstGeom prst="ellipse">
                <a:avLst/>
              </a:pr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</p:grpSp>
        <p:sp>
          <p:nvSpPr>
            <p:cNvPr id="60446" name="Oval 30"/>
            <p:cNvSpPr>
              <a:spLocks noChangeArrowheads="1"/>
            </p:cNvSpPr>
            <p:nvPr/>
          </p:nvSpPr>
          <p:spPr bwMode="auto">
            <a:xfrm>
              <a:off x="1246" y="760"/>
              <a:ext cx="1725" cy="417"/>
            </a:xfrm>
            <a:prstGeom prst="ellipse">
              <a:avLst/>
            </a:prstGeom>
            <a:solidFill>
              <a:schemeClr val="bg2">
                <a:lumMod val="90000"/>
                <a:alpha val="60001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GB" sz="1400" dirty="0"/>
                <a:t>No parent in the family is working</a:t>
              </a:r>
            </a:p>
          </p:txBody>
        </p:sp>
        <p:sp>
          <p:nvSpPr>
            <p:cNvPr id="60447" name="Oval 31"/>
            <p:cNvSpPr>
              <a:spLocks noChangeArrowheads="1"/>
            </p:cNvSpPr>
            <p:nvPr/>
          </p:nvSpPr>
          <p:spPr bwMode="auto">
            <a:xfrm>
              <a:off x="701" y="1162"/>
              <a:ext cx="1725" cy="417"/>
            </a:xfrm>
            <a:prstGeom prst="ellipse">
              <a:avLst/>
            </a:prstGeom>
            <a:solidFill>
              <a:schemeClr val="bg2">
                <a:lumMod val="90000"/>
                <a:alpha val="60001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GB" sz="1400" dirty="0"/>
                <a:t>Family lives in poor-quality</a:t>
              </a:r>
            </a:p>
            <a:p>
              <a:pPr algn="ctr">
                <a:defRPr/>
              </a:pPr>
              <a:r>
                <a:rPr lang="en-GB" sz="1400" dirty="0"/>
                <a:t> or overcrowded housing</a:t>
              </a:r>
            </a:p>
          </p:txBody>
        </p:sp>
        <p:sp>
          <p:nvSpPr>
            <p:cNvPr id="60448" name="Oval 32"/>
            <p:cNvSpPr>
              <a:spLocks noChangeArrowheads="1"/>
            </p:cNvSpPr>
            <p:nvPr/>
          </p:nvSpPr>
          <p:spPr bwMode="auto">
            <a:xfrm>
              <a:off x="339" y="1570"/>
              <a:ext cx="1725" cy="417"/>
            </a:xfrm>
            <a:prstGeom prst="ellipse">
              <a:avLst/>
            </a:prstGeom>
            <a:solidFill>
              <a:schemeClr val="bg2">
                <a:lumMod val="90000"/>
                <a:alpha val="60001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GB" sz="1400"/>
                <a:t>No parent has any qualifications</a:t>
              </a:r>
            </a:p>
          </p:txBody>
        </p:sp>
        <p:sp>
          <p:nvSpPr>
            <p:cNvPr id="60449" name="Oval 33"/>
            <p:cNvSpPr>
              <a:spLocks noChangeArrowheads="1"/>
            </p:cNvSpPr>
            <p:nvPr/>
          </p:nvSpPr>
          <p:spPr bwMode="auto">
            <a:xfrm>
              <a:off x="293" y="2387"/>
              <a:ext cx="1725" cy="417"/>
            </a:xfrm>
            <a:prstGeom prst="ellipse">
              <a:avLst/>
            </a:prstGeom>
            <a:solidFill>
              <a:schemeClr val="bg2">
                <a:lumMod val="90000"/>
                <a:alpha val="60001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GB" sz="1200"/>
                <a:t>At least one parent has a long-standing </a:t>
              </a:r>
            </a:p>
            <a:p>
              <a:pPr algn="ctr">
                <a:defRPr/>
              </a:pPr>
              <a:r>
                <a:rPr lang="en-GB" sz="1200"/>
                <a:t>limiting illness, disability or infirmity</a:t>
              </a:r>
            </a:p>
          </p:txBody>
        </p:sp>
        <p:sp>
          <p:nvSpPr>
            <p:cNvPr id="60450" name="Oval 34"/>
            <p:cNvSpPr>
              <a:spLocks noChangeArrowheads="1"/>
            </p:cNvSpPr>
            <p:nvPr/>
          </p:nvSpPr>
          <p:spPr bwMode="auto">
            <a:xfrm>
              <a:off x="1246" y="3194"/>
              <a:ext cx="1725" cy="417"/>
            </a:xfrm>
            <a:prstGeom prst="ellipse">
              <a:avLst/>
            </a:prstGeom>
            <a:solidFill>
              <a:schemeClr val="bg2">
                <a:lumMod val="90000"/>
                <a:alpha val="60001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GB" sz="1400"/>
                <a:t>Family cannot afford a number </a:t>
              </a:r>
            </a:p>
            <a:p>
              <a:pPr algn="ctr">
                <a:defRPr/>
              </a:pPr>
              <a:r>
                <a:rPr lang="en-GB" sz="1400"/>
                <a:t>of food and clothing items</a:t>
              </a:r>
            </a:p>
          </p:txBody>
        </p:sp>
        <p:sp>
          <p:nvSpPr>
            <p:cNvPr id="60451" name="Oval 35"/>
            <p:cNvSpPr>
              <a:spLocks noChangeArrowheads="1"/>
            </p:cNvSpPr>
            <p:nvPr/>
          </p:nvSpPr>
          <p:spPr bwMode="auto">
            <a:xfrm>
              <a:off x="701" y="2795"/>
              <a:ext cx="1725" cy="417"/>
            </a:xfrm>
            <a:prstGeom prst="ellipse">
              <a:avLst/>
            </a:prstGeom>
            <a:solidFill>
              <a:schemeClr val="bg2">
                <a:lumMod val="90000"/>
                <a:alpha val="60001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GB" sz="1400" dirty="0"/>
                <a:t>Family has low income </a:t>
              </a:r>
            </a:p>
            <a:p>
              <a:pPr algn="ctr">
                <a:defRPr/>
              </a:pPr>
              <a:r>
                <a:rPr lang="en-GB" sz="1400" dirty="0"/>
                <a:t>(below 60% of the median)</a:t>
              </a:r>
            </a:p>
          </p:txBody>
        </p:sp>
        <p:sp>
          <p:nvSpPr>
            <p:cNvPr id="69647" name="Oval 36"/>
            <p:cNvSpPr>
              <a:spLocks noChangeArrowheads="1"/>
            </p:cNvSpPr>
            <p:nvPr/>
          </p:nvSpPr>
          <p:spPr bwMode="auto">
            <a:xfrm>
              <a:off x="2968" y="754"/>
              <a:ext cx="1725" cy="417"/>
            </a:xfrm>
            <a:prstGeom prst="ellipse">
              <a:avLst/>
            </a:prstGeom>
            <a:solidFill>
              <a:srgbClr val="CC66FF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GB" altLang="en-US" sz="1400"/>
                <a:t>Poor parenting</a:t>
              </a:r>
            </a:p>
          </p:txBody>
        </p:sp>
        <p:sp>
          <p:nvSpPr>
            <p:cNvPr id="69648" name="Oval 37"/>
            <p:cNvSpPr>
              <a:spLocks noChangeArrowheads="1"/>
            </p:cNvSpPr>
            <p:nvPr/>
          </p:nvSpPr>
          <p:spPr bwMode="auto">
            <a:xfrm>
              <a:off x="3332" y="1162"/>
              <a:ext cx="1725" cy="417"/>
            </a:xfrm>
            <a:prstGeom prst="ellipse">
              <a:avLst/>
            </a:prstGeom>
            <a:solidFill>
              <a:srgbClr val="CC66FF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GB" altLang="en-US" sz="1400"/>
                <a:t>Truancy, exclusion or low </a:t>
              </a:r>
            </a:p>
            <a:p>
              <a:pPr algn="ctr"/>
              <a:r>
                <a:rPr lang="en-GB" altLang="en-US" sz="1400"/>
                <a:t>educational attainment</a:t>
              </a:r>
            </a:p>
          </p:txBody>
        </p:sp>
        <p:sp>
          <p:nvSpPr>
            <p:cNvPr id="69649" name="Oval 38"/>
            <p:cNvSpPr>
              <a:spLocks noChangeArrowheads="1"/>
            </p:cNvSpPr>
            <p:nvPr/>
          </p:nvSpPr>
          <p:spPr bwMode="auto">
            <a:xfrm>
              <a:off x="3604" y="1570"/>
              <a:ext cx="1725" cy="417"/>
            </a:xfrm>
            <a:prstGeom prst="ellipse">
              <a:avLst/>
            </a:prstGeom>
            <a:solidFill>
              <a:srgbClr val="CC66FF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GB" altLang="en-US" sz="1400"/>
                <a:t>Family in debt</a:t>
              </a:r>
            </a:p>
          </p:txBody>
        </p:sp>
        <p:sp>
          <p:nvSpPr>
            <p:cNvPr id="69650" name="Oval 39"/>
            <p:cNvSpPr>
              <a:spLocks noChangeArrowheads="1"/>
            </p:cNvSpPr>
            <p:nvPr/>
          </p:nvSpPr>
          <p:spPr bwMode="auto">
            <a:xfrm>
              <a:off x="3877" y="1978"/>
              <a:ext cx="1725" cy="417"/>
            </a:xfrm>
            <a:prstGeom prst="ellipse">
              <a:avLst/>
            </a:prstGeom>
            <a:solidFill>
              <a:srgbClr val="CC66FF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GB" altLang="en-US" sz="1400"/>
                <a:t>Drugs or alcohol misuse</a:t>
              </a:r>
            </a:p>
          </p:txBody>
        </p:sp>
        <p:sp>
          <p:nvSpPr>
            <p:cNvPr id="69651" name="Oval 40"/>
            <p:cNvSpPr>
              <a:spLocks noChangeArrowheads="1"/>
            </p:cNvSpPr>
            <p:nvPr/>
          </p:nvSpPr>
          <p:spPr bwMode="auto">
            <a:xfrm>
              <a:off x="3604" y="2387"/>
              <a:ext cx="1725" cy="417"/>
            </a:xfrm>
            <a:prstGeom prst="ellipse">
              <a:avLst/>
            </a:prstGeom>
            <a:solidFill>
              <a:srgbClr val="CC66FF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GB" altLang="en-US" sz="1400"/>
                <a:t>Marriage, relationship </a:t>
              </a:r>
            </a:p>
            <a:p>
              <a:pPr algn="ctr"/>
              <a:r>
                <a:rPr lang="en-GB" altLang="en-US" sz="1400"/>
                <a:t>or family breakdown</a:t>
              </a:r>
            </a:p>
          </p:txBody>
        </p:sp>
        <p:sp>
          <p:nvSpPr>
            <p:cNvPr id="69652" name="Oval 41"/>
            <p:cNvSpPr>
              <a:spLocks noChangeArrowheads="1"/>
            </p:cNvSpPr>
            <p:nvPr/>
          </p:nvSpPr>
          <p:spPr bwMode="auto">
            <a:xfrm>
              <a:off x="3287" y="2795"/>
              <a:ext cx="1725" cy="417"/>
            </a:xfrm>
            <a:prstGeom prst="ellipse">
              <a:avLst/>
            </a:prstGeom>
            <a:solidFill>
              <a:srgbClr val="CC66FF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GB" altLang="en-US" sz="1400"/>
                <a:t>Domestic violence</a:t>
              </a:r>
            </a:p>
          </p:txBody>
        </p:sp>
        <p:sp>
          <p:nvSpPr>
            <p:cNvPr id="69653" name="Oval 42"/>
            <p:cNvSpPr>
              <a:spLocks noChangeArrowheads="1"/>
            </p:cNvSpPr>
            <p:nvPr/>
          </p:nvSpPr>
          <p:spPr bwMode="auto">
            <a:xfrm>
              <a:off x="2968" y="3203"/>
              <a:ext cx="1725" cy="417"/>
            </a:xfrm>
            <a:prstGeom prst="ellipse">
              <a:avLst/>
            </a:prstGeom>
            <a:solidFill>
              <a:srgbClr val="CC66FF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GB" altLang="en-US" sz="1400"/>
                <a:t>Child protection issues</a:t>
              </a:r>
            </a:p>
          </p:txBody>
        </p:sp>
        <p:sp>
          <p:nvSpPr>
            <p:cNvPr id="69654" name="Text Box 43"/>
            <p:cNvSpPr txBox="1">
              <a:spLocks noChangeArrowheads="1"/>
            </p:cNvSpPr>
            <p:nvPr/>
          </p:nvSpPr>
          <p:spPr bwMode="auto">
            <a:xfrm>
              <a:off x="2111" y="3748"/>
              <a:ext cx="364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en-US" sz="1000"/>
                <a:t>Risk factors attributed to families with 5 or more disadvantages (from) Families At Risk: Background on families with multiple  disadvantages, Social Exclusion Taskforce Research Report, 2007 </a:t>
              </a:r>
            </a:p>
          </p:txBody>
        </p:sp>
        <p:sp>
          <p:nvSpPr>
            <p:cNvPr id="69655" name="Rectangle 44"/>
            <p:cNvSpPr>
              <a:spLocks noChangeArrowheads="1"/>
            </p:cNvSpPr>
            <p:nvPr/>
          </p:nvSpPr>
          <p:spPr bwMode="auto">
            <a:xfrm>
              <a:off x="2111" y="4020"/>
              <a:ext cx="347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en-US" sz="1000"/>
                <a:t>Additional risk factors from families supported through family intervention (NatCen, Mar 2010).</a:t>
              </a:r>
            </a:p>
          </p:txBody>
        </p:sp>
        <p:sp>
          <p:nvSpPr>
            <p:cNvPr id="60461" name="Rectangle 45"/>
            <p:cNvSpPr>
              <a:spLocks noChangeArrowheads="1"/>
            </p:cNvSpPr>
            <p:nvPr/>
          </p:nvSpPr>
          <p:spPr bwMode="auto">
            <a:xfrm>
              <a:off x="1927" y="3823"/>
              <a:ext cx="94" cy="99"/>
            </a:xfrm>
            <a:prstGeom prst="rect">
              <a:avLst/>
            </a:prstGeom>
            <a:solidFill>
              <a:schemeClr val="bg2">
                <a:lumMod val="90000"/>
                <a:alpha val="60001"/>
              </a:scheme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69657" name="Rectangle 46"/>
            <p:cNvSpPr>
              <a:spLocks noChangeArrowheads="1"/>
            </p:cNvSpPr>
            <p:nvPr/>
          </p:nvSpPr>
          <p:spPr bwMode="auto">
            <a:xfrm>
              <a:off x="1927" y="4048"/>
              <a:ext cx="94" cy="99"/>
            </a:xfrm>
            <a:prstGeom prst="rect">
              <a:avLst/>
            </a:prstGeom>
            <a:solidFill>
              <a:srgbClr val="CC66FF">
                <a:alpha val="59999"/>
              </a:srgb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/>
            </a:p>
          </p:txBody>
        </p:sp>
        <p:grpSp>
          <p:nvGrpSpPr>
            <p:cNvPr id="69658" name="Group 54"/>
            <p:cNvGrpSpPr>
              <a:grpSpLocks/>
            </p:cNvGrpSpPr>
            <p:nvPr/>
          </p:nvGrpSpPr>
          <p:grpSpPr bwMode="auto">
            <a:xfrm>
              <a:off x="839" y="1162"/>
              <a:ext cx="3991" cy="2095"/>
              <a:chOff x="1331640" y="1844824"/>
              <a:chExt cx="6336679" cy="3326283"/>
            </a:xfrm>
          </p:grpSpPr>
          <p:sp>
            <p:nvSpPr>
              <p:cNvPr id="69660" name="Oval 3"/>
              <p:cNvSpPr>
                <a:spLocks noChangeArrowheads="1"/>
              </p:cNvSpPr>
              <p:nvPr/>
            </p:nvSpPr>
            <p:spPr bwMode="auto">
              <a:xfrm>
                <a:off x="3131840" y="1844824"/>
                <a:ext cx="2808287" cy="661987"/>
              </a:xfrm>
              <a:prstGeom prst="ellipse">
                <a:avLst/>
              </a:prstGeom>
              <a:solidFill>
                <a:srgbClr val="FFFF00">
                  <a:alpha val="5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GB" altLang="en-US" sz="1400"/>
                  <a:t>Child Behavioural Problems</a:t>
                </a:r>
              </a:p>
            </p:txBody>
          </p:sp>
          <p:sp>
            <p:nvSpPr>
              <p:cNvPr id="69661" name="Oval 3"/>
              <p:cNvSpPr>
                <a:spLocks noChangeArrowheads="1"/>
              </p:cNvSpPr>
              <p:nvPr/>
            </p:nvSpPr>
            <p:spPr bwMode="auto">
              <a:xfrm>
                <a:off x="4860032" y="2852936"/>
                <a:ext cx="2808287" cy="661987"/>
              </a:xfrm>
              <a:prstGeom prst="ellipse">
                <a:avLst/>
              </a:prstGeom>
              <a:solidFill>
                <a:srgbClr val="FFFF00">
                  <a:alpha val="5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GB" altLang="en-US" sz="1400"/>
                  <a:t>Child Substance abuse problems</a:t>
                </a:r>
              </a:p>
            </p:txBody>
          </p:sp>
          <p:sp>
            <p:nvSpPr>
              <p:cNvPr id="69662" name="Oval 3"/>
              <p:cNvSpPr>
                <a:spLocks noChangeArrowheads="1"/>
              </p:cNvSpPr>
              <p:nvPr/>
            </p:nvSpPr>
            <p:spPr bwMode="auto">
              <a:xfrm>
                <a:off x="3275856" y="4509120"/>
                <a:ext cx="2808287" cy="661987"/>
              </a:xfrm>
              <a:prstGeom prst="ellipse">
                <a:avLst/>
              </a:prstGeom>
              <a:solidFill>
                <a:srgbClr val="FFFF00">
                  <a:alpha val="5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GB" altLang="en-US" sz="1400"/>
                  <a:t>Teenage Parent(s)</a:t>
                </a:r>
              </a:p>
            </p:txBody>
          </p:sp>
          <p:sp>
            <p:nvSpPr>
              <p:cNvPr id="69663" name="Oval 3"/>
              <p:cNvSpPr>
                <a:spLocks noChangeArrowheads="1"/>
              </p:cNvSpPr>
              <p:nvPr/>
            </p:nvSpPr>
            <p:spPr bwMode="auto">
              <a:xfrm>
                <a:off x="2411760" y="3933056"/>
                <a:ext cx="2808287" cy="661987"/>
              </a:xfrm>
              <a:prstGeom prst="ellipse">
                <a:avLst/>
              </a:prstGeom>
              <a:solidFill>
                <a:srgbClr val="FFFF00">
                  <a:alpha val="5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GB" altLang="en-US" sz="1400"/>
                  <a:t>NEET</a:t>
                </a:r>
              </a:p>
            </p:txBody>
          </p:sp>
          <p:sp>
            <p:nvSpPr>
              <p:cNvPr id="69664" name="Oval 3"/>
              <p:cNvSpPr>
                <a:spLocks noChangeArrowheads="1"/>
              </p:cNvSpPr>
              <p:nvPr/>
            </p:nvSpPr>
            <p:spPr bwMode="auto">
              <a:xfrm>
                <a:off x="1331640" y="2852936"/>
                <a:ext cx="2808287" cy="661987"/>
              </a:xfrm>
              <a:prstGeom prst="ellipse">
                <a:avLst/>
              </a:prstGeom>
              <a:solidFill>
                <a:srgbClr val="FFFF00">
                  <a:alpha val="5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GB" altLang="en-US" sz="1400"/>
                  <a:t>Child is a carer</a:t>
                </a:r>
              </a:p>
            </p:txBody>
          </p:sp>
          <p:sp>
            <p:nvSpPr>
              <p:cNvPr id="69665" name="Oval 3"/>
              <p:cNvSpPr>
                <a:spLocks noChangeArrowheads="1"/>
              </p:cNvSpPr>
              <p:nvPr/>
            </p:nvSpPr>
            <p:spPr bwMode="auto">
              <a:xfrm>
                <a:off x="3851920" y="2348880"/>
                <a:ext cx="2808287" cy="661987"/>
              </a:xfrm>
              <a:prstGeom prst="ellipse">
                <a:avLst/>
              </a:prstGeom>
              <a:solidFill>
                <a:srgbClr val="FFFF00">
                  <a:alpha val="5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GB" altLang="en-US" sz="1400"/>
                  <a:t>Limited support network</a:t>
                </a:r>
              </a:p>
            </p:txBody>
          </p:sp>
          <p:sp>
            <p:nvSpPr>
              <p:cNvPr id="69666" name="Oval 3"/>
              <p:cNvSpPr>
                <a:spLocks noChangeArrowheads="1"/>
              </p:cNvSpPr>
              <p:nvPr/>
            </p:nvSpPr>
            <p:spPr bwMode="auto">
              <a:xfrm>
                <a:off x="1547664" y="3356992"/>
                <a:ext cx="2808287" cy="661987"/>
              </a:xfrm>
              <a:prstGeom prst="ellipse">
                <a:avLst/>
              </a:prstGeom>
              <a:solidFill>
                <a:srgbClr val="FFFF00">
                  <a:alpha val="5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GB" altLang="en-US" sz="1400"/>
                  <a:t>Adult with learning difficulties</a:t>
                </a:r>
              </a:p>
            </p:txBody>
          </p:sp>
          <p:sp>
            <p:nvSpPr>
              <p:cNvPr id="69667" name="Oval 3"/>
              <p:cNvSpPr>
                <a:spLocks noChangeArrowheads="1"/>
              </p:cNvSpPr>
              <p:nvPr/>
            </p:nvSpPr>
            <p:spPr bwMode="auto">
              <a:xfrm>
                <a:off x="4644008" y="3356992"/>
                <a:ext cx="2808287" cy="661987"/>
              </a:xfrm>
              <a:prstGeom prst="ellipse">
                <a:avLst/>
              </a:prstGeom>
              <a:solidFill>
                <a:srgbClr val="FFFF00">
                  <a:alpha val="5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GB" altLang="en-US" sz="1400"/>
                  <a:t>Communications problems</a:t>
                </a:r>
              </a:p>
            </p:txBody>
          </p:sp>
          <p:sp>
            <p:nvSpPr>
              <p:cNvPr id="57" name="Oval 3"/>
              <p:cNvSpPr>
                <a:spLocks noChangeArrowheads="1"/>
              </p:cNvSpPr>
              <p:nvPr/>
            </p:nvSpPr>
            <p:spPr bwMode="auto">
              <a:xfrm>
                <a:off x="4796432" y="3509414"/>
                <a:ext cx="2808287" cy="661987"/>
              </a:xfrm>
              <a:prstGeom prst="ellipse">
                <a:avLst/>
              </a:prstGeom>
              <a:solidFill>
                <a:srgbClr val="FFFF00">
                  <a:alpha val="5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GB" altLang="en-US" sz="1400" dirty="0"/>
                  <a:t>Communications problems</a:t>
                </a:r>
              </a:p>
            </p:txBody>
          </p:sp>
        </p:grpSp>
        <p:sp>
          <p:nvSpPr>
            <p:cNvPr id="55" name="Oval 30"/>
            <p:cNvSpPr>
              <a:spLocks noChangeArrowheads="1"/>
            </p:cNvSpPr>
            <p:nvPr/>
          </p:nvSpPr>
          <p:spPr bwMode="auto">
            <a:xfrm>
              <a:off x="2083" y="439"/>
              <a:ext cx="1725" cy="417"/>
            </a:xfrm>
            <a:prstGeom prst="ellipse">
              <a:avLst/>
            </a:prstGeom>
            <a:solidFill>
              <a:schemeClr val="bg2">
                <a:lumMod val="90000"/>
                <a:alpha val="60001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GB" sz="1400" dirty="0"/>
                <a:t>Involvement in crime/ASB</a:t>
              </a:r>
            </a:p>
          </p:txBody>
        </p:sp>
      </p:grpSp>
      <p:sp>
        <p:nvSpPr>
          <p:cNvPr id="69634" name="Text Box 37"/>
          <p:cNvSpPr txBox="1">
            <a:spLocks noChangeArrowheads="1"/>
          </p:cNvSpPr>
          <p:nvPr/>
        </p:nvSpPr>
        <p:spPr bwMode="auto">
          <a:xfrm>
            <a:off x="1703389" y="0"/>
            <a:ext cx="49926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3200" b="1" dirty="0">
                <a:solidFill>
                  <a:srgbClr val="7030A0"/>
                </a:solidFill>
                <a:latin typeface="Calibri" panose="020F0502020204030204" pitchFamily="34" charset="0"/>
              </a:rPr>
              <a:t>Troubled Family Risk Factors</a:t>
            </a:r>
          </a:p>
        </p:txBody>
      </p:sp>
      <p:sp>
        <p:nvSpPr>
          <p:cNvPr id="56" name="Slide Number Placeholder 5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7351EBD-9833-432A-8D74-E9119A2621B5}" type="slidenum">
              <a:rPr lang="en-GB" altLang="en-US">
                <a:solidFill>
                  <a:srgbClr val="898989"/>
                </a:solidFill>
                <a:latin typeface="Calibri" panose="020F0502020204030204" pitchFamily="34" charset="0"/>
              </a:rPr>
              <a:pPr/>
              <a:t>15</a:t>
            </a:fld>
            <a:endParaRPr lang="en-GB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9518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498"/>
          </a:xfrm>
        </p:spPr>
        <p:txBody>
          <a:bodyPr/>
          <a:lstStyle/>
          <a:p>
            <a:r>
              <a:rPr lang="en-GB" dirty="0"/>
              <a:t>Criticism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66092"/>
            <a:ext cx="10515600" cy="4910871"/>
          </a:xfrm>
        </p:spPr>
        <p:txBody>
          <a:bodyPr>
            <a:normAutofit/>
          </a:bodyPr>
          <a:lstStyle/>
          <a:p>
            <a:r>
              <a:rPr lang="en-GB" dirty="0"/>
              <a:t>Most of the people targeted were not involved in crime or anti-social behaviour; most were not alcohol or drug dependent.</a:t>
            </a:r>
          </a:p>
          <a:p>
            <a:r>
              <a:rPr lang="en-GB" dirty="0"/>
              <a:t>Most were poor, unemployed and with very high levels of mental / physical illnesses and disabilities in adults and children which resulted in high state support costs.</a:t>
            </a:r>
          </a:p>
          <a:p>
            <a:r>
              <a:rPr lang="en-GB" dirty="0"/>
              <a:t>The statistical characteristics shared by most families were high welfare cost to the state.</a:t>
            </a:r>
          </a:p>
          <a:p>
            <a:pPr lvl="1"/>
            <a:r>
              <a:rPr lang="en-GB" dirty="0"/>
              <a:t>poverty, unemployment, illness, housing, disabilities</a:t>
            </a:r>
          </a:p>
        </p:txBody>
      </p:sp>
    </p:spTree>
    <p:extLst>
      <p:ext uri="{BB962C8B-B14F-4D97-AF65-F5344CB8AC3E}">
        <p14:creationId xmlns:p14="http://schemas.microsoft.com/office/powerpoint/2010/main" val="24693419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GB" sz="3600"/>
              <a:t>Statistics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467" y="1457471"/>
            <a:ext cx="10905066" cy="4719492"/>
          </a:xfrm>
        </p:spPr>
        <p:txBody>
          <a:bodyPr>
            <a:normAutofit lnSpcReduction="10000"/>
          </a:bodyPr>
          <a:lstStyle/>
          <a:p>
            <a:r>
              <a:rPr lang="en-GB" sz="2400" dirty="0"/>
              <a:t>9% lone parent families</a:t>
            </a:r>
          </a:p>
          <a:p>
            <a:r>
              <a:rPr lang="en-GB" sz="2400" dirty="0"/>
              <a:t>90% of adults 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had not been </a:t>
            </a:r>
            <a:r>
              <a:rPr lang="en-GB" sz="2400" dirty="0"/>
              <a:t>convicted of a criminal offence and 93% of adults 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had no record </a:t>
            </a:r>
            <a:r>
              <a:rPr lang="en-GB" sz="2400" dirty="0"/>
              <a:t>of anti-social behaviour, children, 88% of children 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had no record </a:t>
            </a:r>
            <a:r>
              <a:rPr lang="en-GB" sz="2400" dirty="0"/>
              <a:t>of anti-social behaviour. </a:t>
            </a:r>
          </a:p>
          <a:p>
            <a:r>
              <a:rPr lang="en-GB" sz="2400" dirty="0"/>
              <a:t>3% of adults were recorded as treated for alcohol dependency &amp; 3% of adults for drug dependency. </a:t>
            </a:r>
          </a:p>
          <a:p>
            <a:r>
              <a:rPr lang="en-GB" sz="2400" dirty="0"/>
              <a:t>46% adults &amp; 33% children had mental health problem;</a:t>
            </a:r>
          </a:p>
          <a:p>
            <a:r>
              <a:rPr lang="en-GB" sz="2400" dirty="0"/>
              <a:t>32% adults &amp; 20% of children long-standing physical illness or disability; </a:t>
            </a:r>
          </a:p>
          <a:p>
            <a:r>
              <a:rPr lang="en-GB" sz="2400" dirty="0"/>
              <a:t>39% had a child or children with SEN statements; 46% had a child with school problems; 15% had a child with a temporary exclusion. </a:t>
            </a:r>
          </a:p>
          <a:p>
            <a:r>
              <a:rPr lang="en-GB" sz="2400" dirty="0"/>
              <a:t>Poverty - 74% of households were workless; 83% received out of work benefits; 27% were in rent arrears; 21% were at risk of eviction.</a:t>
            </a:r>
          </a:p>
          <a:p>
            <a:endParaRPr lang="en-GB" sz="20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7582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2FB12AE-71D1-47FD-9AC3-EE2C074245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F031F8-CFA6-46D4-9018-B376F7D1C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21792"/>
            <a:ext cx="4989890" cy="5413248"/>
          </a:xfrm>
        </p:spPr>
        <p:txBody>
          <a:bodyPr>
            <a:normAutofit/>
          </a:bodyPr>
          <a:lstStyle/>
          <a:p>
            <a:r>
              <a:rPr lang="en-GB" sz="3600" dirty="0"/>
              <a:t>Young People &amp; Gangs 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4853C7E-3CBA-4464-865F-6044D94B1B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338487" y="2994212"/>
            <a:ext cx="1345385" cy="668410"/>
          </a:xfrm>
          <a:custGeom>
            <a:avLst/>
            <a:gdLst>
              <a:gd name="connsiteX0" fmla="*/ 0 w 1345385"/>
              <a:gd name="connsiteY0" fmla="*/ 668410 h 668410"/>
              <a:gd name="connsiteX1" fmla="*/ 672692 w 1345385"/>
              <a:gd name="connsiteY1" fmla="*/ 0 h 668410"/>
              <a:gd name="connsiteX2" fmla="*/ 1345385 w 1345385"/>
              <a:gd name="connsiteY2" fmla="*/ 668410 h 668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45385" h="668410">
                <a:moveTo>
                  <a:pt x="0" y="668410"/>
                </a:moveTo>
                <a:lnTo>
                  <a:pt x="672692" y="0"/>
                </a:lnTo>
                <a:lnTo>
                  <a:pt x="1345385" y="668410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EFEC59-B929-4851-9DEF-9106F27979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3480" y="2760304"/>
            <a:ext cx="418137" cy="41813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C132392-D5FF-4588-8FA1-5BAD77BF64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508836" y="4124955"/>
            <a:ext cx="635336" cy="635336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7EAC045-695C-4E73-9B7C-AFD6FB22DA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36522" y="4621062"/>
            <a:ext cx="224347" cy="22434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404A7A3A-BEAE-4BC6-A163-5D0E5F8C46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10175676" y="5597890"/>
            <a:ext cx="2982940" cy="1481975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2ED3B7D-405D-4DFA-8608-B6DE746718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46240" y="5280494"/>
            <a:ext cx="841505" cy="841505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35D10C-B553-43FF-A947-03B7CE4B91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643466"/>
            <a:ext cx="5452532" cy="5571065"/>
          </a:xfrm>
          <a:noFill/>
        </p:spPr>
        <p:txBody>
          <a:bodyPr anchor="ctr">
            <a:normAutofit/>
          </a:bodyPr>
          <a:lstStyle/>
          <a:p>
            <a:r>
              <a:rPr lang="en-GB" sz="2400" dirty="0"/>
              <a:t>An identity at a time when they are looking for one?</a:t>
            </a:r>
          </a:p>
          <a:p>
            <a:r>
              <a:rPr lang="en-GB" sz="2400" dirty="0"/>
              <a:t>But its is not the identity they want or need. </a:t>
            </a:r>
          </a:p>
          <a:p>
            <a:r>
              <a:rPr lang="en-GB" sz="2400" dirty="0"/>
              <a:t>To be a “gangster” reinforces all that is most dangerous and inadequate about their own behaviour. </a:t>
            </a:r>
          </a:p>
          <a:p>
            <a:r>
              <a:rPr lang="en-GB" sz="2400" dirty="0"/>
              <a:t>Attractive to young people who want respect but fear they are unworthy of it. </a:t>
            </a:r>
          </a:p>
          <a:p>
            <a:r>
              <a:rPr lang="en-GB" sz="2400" dirty="0"/>
              <a:t>Glamorises and normalises behaviour that is much worse.</a:t>
            </a:r>
          </a:p>
          <a:p>
            <a:r>
              <a:rPr lang="en-GB" sz="2400" dirty="0"/>
              <a:t>Cuts young people further off from the society around them. </a:t>
            </a:r>
          </a:p>
        </p:txBody>
      </p:sp>
    </p:spTree>
    <p:extLst>
      <p:ext uri="{BB962C8B-B14F-4D97-AF65-F5344CB8AC3E}">
        <p14:creationId xmlns:p14="http://schemas.microsoft.com/office/powerpoint/2010/main" val="20974662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CAC254-BB01-4EE7-9795-3618DCB4A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GB" sz="3600"/>
              <a:t>Gang’s &amp; Females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6F90AB-E06E-4175-9AE8-76BA411921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457471"/>
            <a:ext cx="10905066" cy="4719492"/>
          </a:xfrm>
        </p:spPr>
        <p:txBody>
          <a:bodyPr>
            <a:normAutofit/>
          </a:bodyPr>
          <a:lstStyle/>
          <a:p>
            <a:r>
              <a:rPr lang="en-GB" sz="2400" dirty="0"/>
              <a:t>In London alone there are said to be over 250 criminal street gangs.</a:t>
            </a:r>
          </a:p>
          <a:p>
            <a:r>
              <a:rPr lang="en-GB" sz="2400" dirty="0"/>
              <a:t>Thousands of girls and young women are associated with these gangs</a:t>
            </a:r>
          </a:p>
          <a:p>
            <a:r>
              <a:rPr lang="en-GB" sz="2400" dirty="0"/>
              <a:t>Official statistics do show that women are statistically far less likely to be involved in gang crime than men</a:t>
            </a:r>
          </a:p>
          <a:p>
            <a:r>
              <a:rPr lang="en-GB" sz="2400" dirty="0"/>
              <a:t>However, the gap is narrowing.</a:t>
            </a:r>
          </a:p>
          <a:p>
            <a:r>
              <a:rPr lang="en-GB" sz="2400" dirty="0"/>
              <a:t>Home Office figures from 2013 reveal that over 160,000 teenage girls or women were arrested. Almost one in three of those arrests were for violent attacks.</a:t>
            </a:r>
          </a:p>
          <a:p>
            <a:r>
              <a:rPr lang="en-GB" sz="2400" dirty="0"/>
              <a:t>https://www.centreforsocialjustice.org.uk/library/girls-and-gangs</a:t>
            </a:r>
          </a:p>
          <a:p>
            <a:endParaRPr lang="en-GB" sz="20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9878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334778-B91D-48B7-BDC8-7839221F7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GB" sz="3600" dirty="0"/>
              <a:t>ISIS Poster Girls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3BB3B9-C4EE-4147-8F1B-484FCA3324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8" y="1782981"/>
            <a:ext cx="6842935" cy="4393982"/>
          </a:xfrm>
        </p:spPr>
        <p:txBody>
          <a:bodyPr>
            <a:normAutofit/>
          </a:bodyPr>
          <a:lstStyle/>
          <a:p>
            <a:pPr fontAlgn="base"/>
            <a:endParaRPr lang="en-GB" sz="2000" dirty="0"/>
          </a:p>
          <a:p>
            <a:pPr marL="0" indent="0" fontAlgn="base">
              <a:buNone/>
            </a:pPr>
            <a:r>
              <a:rPr lang="en-GB" sz="2400" dirty="0"/>
              <a:t>Bethnal Green Trio - Amira Abase, Shamima Begum, and Kadiza Sultana left UK 2015 during school half term to Marry Islamic State Fighters </a:t>
            </a:r>
          </a:p>
          <a:p>
            <a:pPr lvl="1" fontAlgn="base"/>
            <a:r>
              <a:rPr lang="en-GB" dirty="0"/>
              <a:t>Shamima has had to face her children dying, living in poor conditions, isolated, want to return to the UK, facing a ‘Non-citizenship’</a:t>
            </a:r>
          </a:p>
          <a:p>
            <a:pPr lvl="1" fontAlgn="base"/>
            <a:r>
              <a:rPr lang="en-GB" dirty="0"/>
              <a:t>Amira &amp; Kadiza reported dead</a:t>
            </a:r>
          </a:p>
          <a:p>
            <a:pPr lvl="1" fontAlgn="base"/>
            <a:endParaRPr lang="en-GB" sz="2000" dirty="0"/>
          </a:p>
          <a:p>
            <a:endParaRPr lang="en-GB" sz="20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2" descr="Shamima Begum can return to UK to fight for citizenship, Court of Appeal  rules - BBC News">
            <a:extLst>
              <a:ext uri="{FF2B5EF4-FFF2-40B4-BE49-F238E27FC236}">
                <a16:creationId xmlns:a16="http://schemas.microsoft.com/office/drawing/2014/main" id="{D3646266-4218-45D1-AE49-09186036E3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9" r="2" b="2"/>
          <a:stretch/>
        </p:blipFill>
        <p:spPr bwMode="auto">
          <a:xfrm>
            <a:off x="8129870" y="2236816"/>
            <a:ext cx="3486312" cy="3486312"/>
          </a:xfrm>
          <a:custGeom>
            <a:avLst/>
            <a:gdLst/>
            <a:ahLst/>
            <a:cxnLst/>
            <a:rect l="l" t="t" r="r" b="b"/>
            <a:pathLst>
              <a:path w="4291285" h="4291285">
                <a:moveTo>
                  <a:pt x="2145643" y="0"/>
                </a:moveTo>
                <a:lnTo>
                  <a:pt x="4291285" y="2145643"/>
                </a:lnTo>
                <a:lnTo>
                  <a:pt x="2145643" y="4291285"/>
                </a:lnTo>
                <a:lnTo>
                  <a:pt x="0" y="214564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13851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4ECDE7A-6944-466D-8FFE-149A29BA6B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3420082-9415-44EC-802E-C77D71D59C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0"/>
            <a:ext cx="11167447" cy="2018806"/>
          </a:xfrm>
          <a:prstGeom prst="rect">
            <a:avLst/>
          </a:prstGeom>
          <a:ln w="12700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55A52C45-1FCB-4636-A80F-2849B8226C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5DDE98-475D-4116-86C1-798E8BE35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665" y="653796"/>
            <a:ext cx="10168128" cy="704088"/>
          </a:xfrm>
        </p:spPr>
        <p:txBody>
          <a:bodyPr>
            <a:normAutofit/>
          </a:bodyPr>
          <a:lstStyle/>
          <a:p>
            <a:r>
              <a:rPr lang="en-GB" sz="4000" dirty="0"/>
              <a:t>ISIS Poster Girls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68EB4DD-3704-43AD-92B3-C4E0C6EA92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7079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6B3B5D-D189-4C86-9EE8-18BD46CC37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" b="1653"/>
          <a:stretch/>
        </p:blipFill>
        <p:spPr>
          <a:xfrm>
            <a:off x="908304" y="2478024"/>
            <a:ext cx="6009855" cy="369417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BB23E8-DB94-4785-AEA7-D1864974E3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11453" y="2143125"/>
            <a:ext cx="3872243" cy="4314825"/>
          </a:xfrm>
        </p:spPr>
        <p:txBody>
          <a:bodyPr anchor="ctr">
            <a:normAutofit/>
          </a:bodyPr>
          <a:lstStyle/>
          <a:p>
            <a:pPr fontAlgn="base"/>
            <a:r>
              <a:rPr lang="en-GB" sz="2000" dirty="0"/>
              <a:t>Samra </a:t>
            </a:r>
            <a:r>
              <a:rPr lang="en-GB" sz="2000" dirty="0" err="1"/>
              <a:t>Kesinovic</a:t>
            </a:r>
            <a:r>
              <a:rPr lang="en-GB" sz="2000" dirty="0"/>
              <a:t> 17 yrs. &amp; Sabina </a:t>
            </a:r>
            <a:r>
              <a:rPr lang="en-GB" sz="2000" dirty="0" err="1"/>
              <a:t>Selimovic</a:t>
            </a:r>
            <a:r>
              <a:rPr lang="en-GB" sz="2000" dirty="0"/>
              <a:t> 15 yrs. disappeared from her home in Vienna to join </a:t>
            </a:r>
            <a:r>
              <a:rPr lang="en-GB" sz="2000" dirty="0" err="1"/>
              <a:t>IsIs</a:t>
            </a:r>
            <a:r>
              <a:rPr lang="en-GB" sz="2000" dirty="0"/>
              <a:t> in 2014. </a:t>
            </a:r>
          </a:p>
          <a:p>
            <a:pPr lvl="1" fontAlgn="base"/>
            <a:r>
              <a:rPr lang="en-GB" sz="2000" dirty="0"/>
              <a:t>Left a note left for their parents read: </a:t>
            </a:r>
            <a:r>
              <a:rPr lang="en-GB" sz="2000" b="1" dirty="0"/>
              <a:t>“Don't look for us. We will serve Allah and we will die for him.”</a:t>
            </a:r>
          </a:p>
          <a:p>
            <a:pPr lvl="1" fontAlgn="base"/>
            <a:r>
              <a:rPr lang="en-GB" sz="2000" dirty="0"/>
              <a:t>Sabina was killed, Samra used as a sex slave and wanted to go home. Was hammered to death trying to escape. </a:t>
            </a:r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0971099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2FD215-236E-4CEF-B00A-7FFC88F782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GB" dirty="0"/>
              <a:t>Pull Factors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0B3A94-E516-4257-9916-D335897D71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165609"/>
            <a:ext cx="8229600" cy="4351624"/>
          </a:xfrm>
        </p:spPr>
        <p:txBody>
          <a:bodyPr>
            <a:normAutofit/>
          </a:bodyPr>
          <a:lstStyle/>
          <a:p>
            <a:r>
              <a:rPr lang="en-GB" dirty="0"/>
              <a:t> What is attracting females to become linked to Terrorist groups?</a:t>
            </a:r>
          </a:p>
          <a:p>
            <a:pPr lvl="1"/>
            <a:r>
              <a:rPr lang="en-GB" dirty="0"/>
              <a:t>‘jihadi sisters’ – reached out to by others</a:t>
            </a:r>
          </a:p>
          <a:p>
            <a:pPr lvl="1"/>
            <a:r>
              <a:rPr lang="en-GB" dirty="0"/>
              <a:t>Attractive?</a:t>
            </a:r>
          </a:p>
          <a:p>
            <a:pPr lvl="1"/>
            <a:r>
              <a:rPr lang="en-GB" dirty="0"/>
              <a:t>Brained Washed or manipulated</a:t>
            </a:r>
          </a:p>
          <a:p>
            <a:pPr lvl="1"/>
            <a:r>
              <a:rPr lang="en-GB" dirty="0"/>
              <a:t>idea that by joining such groups and contributing to them </a:t>
            </a:r>
          </a:p>
          <a:p>
            <a:pPr lvl="1"/>
            <a:r>
              <a:rPr lang="en-GB" dirty="0"/>
              <a:t>Making groups grow and flourish was the job of everybody</a:t>
            </a:r>
          </a:p>
          <a:p>
            <a:pPr lvl="1"/>
            <a:r>
              <a:rPr lang="en-GB" dirty="0"/>
              <a:t>In reality, when it comes to joining violent extremist causes, women are susceptible to the very same processes as men.</a:t>
            </a:r>
          </a:p>
        </p:txBody>
      </p:sp>
    </p:spTree>
    <p:extLst>
      <p:ext uri="{BB962C8B-B14F-4D97-AF65-F5344CB8AC3E}">
        <p14:creationId xmlns:p14="http://schemas.microsoft.com/office/powerpoint/2010/main" val="1659664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solidFill>
            <a:srgbClr val="825A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" name="Picture 1" descr="A picture containing person, sign&#10;&#10;Description automatically generated">
            <a:extLst>
              <a:ext uri="{FF2B5EF4-FFF2-40B4-BE49-F238E27FC236}">
                <a16:creationId xmlns:a16="http://schemas.microsoft.com/office/drawing/2014/main" id="{4BB66328-1814-415E-9831-3FC4B9E43B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9770" y="1176793"/>
            <a:ext cx="3695368" cy="454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4576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43064-6510-48F2-A241-C63007438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20688"/>
          </a:xfrm>
        </p:spPr>
        <p:txBody>
          <a:bodyPr>
            <a:normAutofit/>
          </a:bodyPr>
          <a:lstStyle/>
          <a:p>
            <a:r>
              <a:rPr lang="en-GB" sz="1600" dirty="0"/>
              <a:t>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084651-3A13-4EC2-B360-5CBD8D3020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85814"/>
            <a:ext cx="10515600" cy="5391149"/>
          </a:xfrm>
        </p:spPr>
        <p:txBody>
          <a:bodyPr>
            <a:normAutofit/>
          </a:bodyPr>
          <a:lstStyle/>
          <a:p>
            <a:r>
              <a:rPr lang="en-GB" sz="1600" dirty="0">
                <a:hlinkClick r:id="rId2"/>
              </a:rPr>
              <a:t>https://cdn.penalreform.org/wp-content/uploads/2013/05/justice-for-children-briefing-4-v6-web_0.pdf</a:t>
            </a:r>
            <a:endParaRPr lang="en-GB" sz="1600" dirty="0"/>
          </a:p>
          <a:p>
            <a:r>
              <a:rPr lang="en-GB" sz="1600" dirty="0">
                <a:hlinkClick r:id="rId3"/>
              </a:rPr>
              <a:t>https://www.cycj.org.uk/negative-youth-justice-creating-the-youth-crime-problem/</a:t>
            </a:r>
            <a:endParaRPr lang="en-GB" sz="1600" dirty="0"/>
          </a:p>
          <a:p>
            <a:r>
              <a:rPr lang="en-GB" sz="1600" dirty="0"/>
              <a:t>Hough, M. and Roberts, J.V. (2004). Youth Crime and Youth Justice: Public Opinion in England and Wales. Bristol: Policy Press</a:t>
            </a:r>
          </a:p>
          <a:p>
            <a:r>
              <a:rPr lang="en-GB" sz="1600" dirty="0"/>
              <a:t>Muncie, J. (2001). ‘The construction and deconstruction of crime.’ In: Muncie, J. and McLaughlin, E. (Eds) The Problem of Crime. Second </a:t>
            </a:r>
            <a:r>
              <a:rPr lang="en-GB" sz="1600" dirty="0" err="1"/>
              <a:t>edn</a:t>
            </a:r>
            <a:r>
              <a:rPr lang="en-GB" sz="1600" dirty="0"/>
              <a:t>. London: Sage.</a:t>
            </a:r>
          </a:p>
          <a:p>
            <a:r>
              <a:rPr lang="en-GB" sz="1600" dirty="0" err="1"/>
              <a:t>Nacro</a:t>
            </a:r>
            <a:r>
              <a:rPr lang="en-GB" sz="1600" dirty="0"/>
              <a:t> (2006). Some Facts About Children and Young People Who Offend: 2004 (Youth Crime Briefing: March).London: </a:t>
            </a:r>
            <a:r>
              <a:rPr lang="en-GB" sz="1600" dirty="0" err="1"/>
              <a:t>Nacro</a:t>
            </a:r>
            <a:r>
              <a:rPr lang="en-GB" sz="1600" dirty="0"/>
              <a:t> [online].Available: http://www.nacro.org.uk/data/resources/nacro2006091414.pdf [28 February, 2008]</a:t>
            </a:r>
          </a:p>
          <a:p>
            <a:r>
              <a:rPr lang="en-GB" sz="1600" dirty="0"/>
              <a:t>https://www.local.gov.uk/sites/default/files/documents/young-people-crime-and-pu-c9b.pdf</a:t>
            </a:r>
          </a:p>
          <a:p>
            <a:r>
              <a:rPr lang="en-GB" sz="1600" dirty="0">
                <a:hlinkClick r:id="rId4"/>
              </a:rPr>
              <a:t>https://howardleague.org/wp-content/uploads/2017/07/Judging-maturity.pdf</a:t>
            </a:r>
            <a:endParaRPr lang="en-GB" sz="1600" dirty="0"/>
          </a:p>
          <a:p>
            <a:r>
              <a:rPr lang="en-GB" sz="1600" dirty="0">
                <a:hlinkClick r:id="rId5"/>
              </a:rPr>
              <a:t>http://www.prisonreformtrust.org.uk/Publications/PageIndex/2</a:t>
            </a:r>
            <a:endParaRPr lang="en-GB" sz="1600" dirty="0"/>
          </a:p>
          <a:p>
            <a:r>
              <a:rPr lang="en-GB" sz="1600" dirty="0"/>
              <a:t>https://assets.publishing.service.gov.uk/government/uploads/system/uploads/attachment_data/file/862078/youth-justice-statistics-bulletin-march-2019.pdf</a:t>
            </a:r>
          </a:p>
          <a:p>
            <a:r>
              <a:rPr lang="en-GB" sz="1600" dirty="0"/>
              <a:t>Ipsos MORI (2006). Attitudes Towards Teenagers and Crime. London: Ipsos MORI. Available: </a:t>
            </a:r>
            <a:r>
              <a:rPr lang="en-GB" sz="1600" dirty="0">
                <a:hlinkClick r:id="rId6"/>
              </a:rPr>
              <a:t>http://www.ipsos-mori.com/polls/2006/dispatches.shtml</a:t>
            </a:r>
            <a:r>
              <a:rPr lang="en-GB" sz="1600" dirty="0"/>
              <a:t>.</a:t>
            </a:r>
          </a:p>
          <a:p>
            <a:r>
              <a:rPr lang="en-GB" sz="1600" dirty="0"/>
              <a:t> Jansson, K. (2007). British Crime Survey: Measuring Crime for 25 Years. London: Home Office [online]. Available: http://www.homeoffice.gov.uk/rds/pdfs07/bcs25.pdf [28 February, 2008].</a:t>
            </a:r>
          </a:p>
        </p:txBody>
      </p:sp>
    </p:spTree>
    <p:extLst>
      <p:ext uri="{BB962C8B-B14F-4D97-AF65-F5344CB8AC3E}">
        <p14:creationId xmlns:p14="http://schemas.microsoft.com/office/powerpoint/2010/main" val="20325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2183</Words>
  <Application>Microsoft Office PowerPoint</Application>
  <PresentationFormat>Widescreen</PresentationFormat>
  <Paragraphs>190</Paragraphs>
  <Slides>24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Week 7 </vt:lpstr>
      <vt:lpstr>Assignment 2</vt:lpstr>
      <vt:lpstr>Assignment 1</vt:lpstr>
      <vt:lpstr>Criminal Responsibility Age</vt:lpstr>
      <vt:lpstr>The Trondheim case</vt:lpstr>
      <vt:lpstr>The Trondheim case</vt:lpstr>
      <vt:lpstr>PowerPoint Presentation</vt:lpstr>
      <vt:lpstr>Trondheim Adults</vt:lpstr>
      <vt:lpstr>Scotland 1990</vt:lpstr>
      <vt:lpstr>Measuring Delinquency </vt:lpstr>
      <vt:lpstr>Media &amp; Society</vt:lpstr>
      <vt:lpstr>Education</vt:lpstr>
      <vt:lpstr>History</vt:lpstr>
      <vt:lpstr>Troubled Families Initiative            </vt:lpstr>
      <vt:lpstr>PowerPoint Presentation</vt:lpstr>
      <vt:lpstr>Criticism</vt:lpstr>
      <vt:lpstr>Statistics </vt:lpstr>
      <vt:lpstr>Young People &amp; Gangs </vt:lpstr>
      <vt:lpstr>Gang’s &amp; Females</vt:lpstr>
      <vt:lpstr>ISIS Poster Girls </vt:lpstr>
      <vt:lpstr>ISIS Poster Girls </vt:lpstr>
      <vt:lpstr>Pull Factors</vt:lpstr>
      <vt:lpstr>PowerPoint Presentation</vt:lpstr>
      <vt:lpstr>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7</dc:title>
  <dc:creator>Jane Thomas</dc:creator>
  <cp:lastModifiedBy>Jane Thomas</cp:lastModifiedBy>
  <cp:revision>3</cp:revision>
  <dcterms:created xsi:type="dcterms:W3CDTF">2020-11-17T10:44:03Z</dcterms:created>
  <dcterms:modified xsi:type="dcterms:W3CDTF">2020-11-17T15:04:55Z</dcterms:modified>
</cp:coreProperties>
</file>