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256" r:id="rId5"/>
    <p:sldId id="410" r:id="rId6"/>
    <p:sldId id="411" r:id="rId7"/>
    <p:sldId id="257" r:id="rId8"/>
    <p:sldId id="573" r:id="rId9"/>
    <p:sldId id="574" r:id="rId10"/>
    <p:sldId id="576" r:id="rId11"/>
    <p:sldId id="575" r:id="rId12"/>
    <p:sldId id="437" r:id="rId13"/>
    <p:sldId id="266" r:id="rId14"/>
    <p:sldId id="258" r:id="rId15"/>
    <p:sldId id="259" r:id="rId16"/>
    <p:sldId id="260" r:id="rId17"/>
    <p:sldId id="268" r:id="rId18"/>
    <p:sldId id="261" r:id="rId19"/>
    <p:sldId id="263" r:id="rId20"/>
    <p:sldId id="264" r:id="rId21"/>
    <p:sldId id="262" r:id="rId22"/>
    <p:sldId id="269" r:id="rId23"/>
    <p:sldId id="270" r:id="rId24"/>
    <p:sldId id="281" r:id="rId25"/>
    <p:sldId id="273" r:id="rId26"/>
    <p:sldId id="274" r:id="rId27"/>
    <p:sldId id="275" r:id="rId28"/>
    <p:sldId id="276" r:id="rId29"/>
    <p:sldId id="277" r:id="rId30"/>
    <p:sldId id="278" r:id="rId31"/>
    <p:sldId id="279" r:id="rId32"/>
    <p:sldId id="577" r:id="rId33"/>
    <p:sldId id="578" r:id="rId34"/>
    <p:sldId id="579" r:id="rId35"/>
    <p:sldId id="581" r:id="rId36"/>
    <p:sldId id="582" r:id="rId37"/>
    <p:sldId id="584" r:id="rId38"/>
    <p:sldId id="280" r:id="rId39"/>
    <p:sldId id="409" r:id="rId4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F01872-6952-4888-A0C9-39A1C63DA3B3}" v="15" dt="2024-02-13T16:22:11.9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785" autoAdjust="0"/>
    <p:restoredTop sz="79009" autoAdjust="0"/>
  </p:normalViewPr>
  <p:slideViewPr>
    <p:cSldViewPr snapToGrid="0">
      <p:cViewPr varScale="1">
        <p:scale>
          <a:sx n="84" d="100"/>
          <a:sy n="84" d="100"/>
        </p:scale>
        <p:origin x="1311" y="4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1AF01872-6952-4888-A0C9-39A1C63DA3B3}"/>
    <pc:docChg chg="undo custSel addSld delSld modSld sldOrd">
      <pc:chgData name="Rhiannon Akers" userId="fb3c9d12-5c8c-42d7-8dc7-d872d7a3d202" providerId="ADAL" clId="{1AF01872-6952-4888-A0C9-39A1C63DA3B3}" dt="2024-02-13T16:23:11.814" v="4698" actId="20577"/>
      <pc:docMkLst>
        <pc:docMk/>
      </pc:docMkLst>
      <pc:sldChg chg="addSp delSp modSp mod ord">
        <pc:chgData name="Rhiannon Akers" userId="fb3c9d12-5c8c-42d7-8dc7-d872d7a3d202" providerId="ADAL" clId="{1AF01872-6952-4888-A0C9-39A1C63DA3B3}" dt="2024-02-13T16:17:00.022" v="4468" actId="20577"/>
        <pc:sldMkLst>
          <pc:docMk/>
          <pc:sldMk cId="0" sldId="257"/>
        </pc:sldMkLst>
        <pc:spChg chg="add del">
          <ac:chgData name="Rhiannon Akers" userId="fb3c9d12-5c8c-42d7-8dc7-d872d7a3d202" providerId="ADAL" clId="{1AF01872-6952-4888-A0C9-39A1C63DA3B3}" dt="2024-02-13T15:24:08.639" v="111" actId="22"/>
          <ac:spMkLst>
            <pc:docMk/>
            <pc:sldMk cId="0" sldId="257"/>
            <ac:spMk id="4" creationId="{F3A27964-C6DE-46A9-B33D-A9879326F9DD}"/>
          </ac:spMkLst>
        </pc:spChg>
        <pc:spChg chg="mod">
          <ac:chgData name="Rhiannon Akers" userId="fb3c9d12-5c8c-42d7-8dc7-d872d7a3d202" providerId="ADAL" clId="{1AF01872-6952-4888-A0C9-39A1C63DA3B3}" dt="2024-02-13T16:17:00.022" v="4468" actId="20577"/>
          <ac:spMkLst>
            <pc:docMk/>
            <pc:sldMk cId="0" sldId="257"/>
            <ac:spMk id="6" creationId="{00000000-0000-0000-0000-000000000000}"/>
          </ac:spMkLst>
        </pc:spChg>
      </pc:sldChg>
      <pc:sldChg chg="modNotesTx">
        <pc:chgData name="Rhiannon Akers" userId="fb3c9d12-5c8c-42d7-8dc7-d872d7a3d202" providerId="ADAL" clId="{1AF01872-6952-4888-A0C9-39A1C63DA3B3}" dt="2024-02-13T15:36:43.731" v="518" actId="20577"/>
        <pc:sldMkLst>
          <pc:docMk/>
          <pc:sldMk cId="0" sldId="261"/>
        </pc:sldMkLst>
      </pc:sldChg>
      <pc:sldChg chg="modSp mod">
        <pc:chgData name="Rhiannon Akers" userId="fb3c9d12-5c8c-42d7-8dc7-d872d7a3d202" providerId="ADAL" clId="{1AF01872-6952-4888-A0C9-39A1C63DA3B3}" dt="2024-02-13T15:36:00.552" v="438" actId="20577"/>
        <pc:sldMkLst>
          <pc:docMk/>
          <pc:sldMk cId="0" sldId="263"/>
        </pc:sldMkLst>
        <pc:spChg chg="mod">
          <ac:chgData name="Rhiannon Akers" userId="fb3c9d12-5c8c-42d7-8dc7-d872d7a3d202" providerId="ADAL" clId="{1AF01872-6952-4888-A0C9-39A1C63DA3B3}" dt="2024-02-13T15:36:00.552" v="438" actId="20577"/>
          <ac:spMkLst>
            <pc:docMk/>
            <pc:sldMk cId="0" sldId="263"/>
            <ac:spMk id="3" creationId="{00000000-0000-0000-0000-000000000000}"/>
          </ac:spMkLst>
        </pc:spChg>
      </pc:sldChg>
      <pc:sldChg chg="modSp mod">
        <pc:chgData name="Rhiannon Akers" userId="fb3c9d12-5c8c-42d7-8dc7-d872d7a3d202" providerId="ADAL" clId="{1AF01872-6952-4888-A0C9-39A1C63DA3B3}" dt="2024-02-13T15:35:36.891" v="433" actId="20577"/>
        <pc:sldMkLst>
          <pc:docMk/>
          <pc:sldMk cId="0" sldId="264"/>
        </pc:sldMkLst>
        <pc:spChg chg="mod">
          <ac:chgData name="Rhiannon Akers" userId="fb3c9d12-5c8c-42d7-8dc7-d872d7a3d202" providerId="ADAL" clId="{1AF01872-6952-4888-A0C9-39A1C63DA3B3}" dt="2024-02-13T15:35:36.891" v="433" actId="20577"/>
          <ac:spMkLst>
            <pc:docMk/>
            <pc:sldMk cId="0" sldId="264"/>
            <ac:spMk id="3" creationId="{00000000-0000-0000-0000-000000000000}"/>
          </ac:spMkLst>
        </pc:spChg>
      </pc:sldChg>
      <pc:sldChg chg="modNotesTx">
        <pc:chgData name="Rhiannon Akers" userId="fb3c9d12-5c8c-42d7-8dc7-d872d7a3d202" providerId="ADAL" clId="{1AF01872-6952-4888-A0C9-39A1C63DA3B3}" dt="2024-02-13T15:33:36.950" v="431" actId="20577"/>
        <pc:sldMkLst>
          <pc:docMk/>
          <pc:sldMk cId="481709448" sldId="273"/>
        </pc:sldMkLst>
      </pc:sldChg>
      <pc:sldChg chg="modNotesTx">
        <pc:chgData name="Rhiannon Akers" userId="fb3c9d12-5c8c-42d7-8dc7-d872d7a3d202" providerId="ADAL" clId="{1AF01872-6952-4888-A0C9-39A1C63DA3B3}" dt="2024-02-13T15:32:09.023" v="411"/>
        <pc:sldMkLst>
          <pc:docMk/>
          <pc:sldMk cId="1669738120" sldId="279"/>
        </pc:sldMkLst>
      </pc:sldChg>
      <pc:sldChg chg="modSp mod">
        <pc:chgData name="Rhiannon Akers" userId="fb3c9d12-5c8c-42d7-8dc7-d872d7a3d202" providerId="ADAL" clId="{1AF01872-6952-4888-A0C9-39A1C63DA3B3}" dt="2024-02-13T16:21:23.443" v="4633" actId="114"/>
        <pc:sldMkLst>
          <pc:docMk/>
          <pc:sldMk cId="3964463059" sldId="409"/>
        </pc:sldMkLst>
        <pc:spChg chg="mod">
          <ac:chgData name="Rhiannon Akers" userId="fb3c9d12-5c8c-42d7-8dc7-d872d7a3d202" providerId="ADAL" clId="{1AF01872-6952-4888-A0C9-39A1C63DA3B3}" dt="2024-02-13T16:21:23.443" v="4633" actId="114"/>
          <ac:spMkLst>
            <pc:docMk/>
            <pc:sldMk cId="3964463059" sldId="409"/>
            <ac:spMk id="5" creationId="{6A1BE28A-D6B0-F06D-B7F9-D4F673677A2E}"/>
          </ac:spMkLst>
        </pc:spChg>
      </pc:sldChg>
      <pc:sldChg chg="modSp mod">
        <pc:chgData name="Rhiannon Akers" userId="fb3c9d12-5c8c-42d7-8dc7-d872d7a3d202" providerId="ADAL" clId="{1AF01872-6952-4888-A0C9-39A1C63DA3B3}" dt="2024-02-13T15:29:42.586" v="387" actId="6549"/>
        <pc:sldMkLst>
          <pc:docMk/>
          <pc:sldMk cId="3989658603" sldId="410"/>
        </pc:sldMkLst>
        <pc:spChg chg="mod">
          <ac:chgData name="Rhiannon Akers" userId="fb3c9d12-5c8c-42d7-8dc7-d872d7a3d202" providerId="ADAL" clId="{1AF01872-6952-4888-A0C9-39A1C63DA3B3}" dt="2024-02-13T15:29:01.812" v="332" actId="113"/>
          <ac:spMkLst>
            <pc:docMk/>
            <pc:sldMk cId="3989658603" sldId="410"/>
            <ac:spMk id="2" creationId="{00000000-0000-0000-0000-000000000000}"/>
          </ac:spMkLst>
        </pc:spChg>
        <pc:spChg chg="mod">
          <ac:chgData name="Rhiannon Akers" userId="fb3c9d12-5c8c-42d7-8dc7-d872d7a3d202" providerId="ADAL" clId="{1AF01872-6952-4888-A0C9-39A1C63DA3B3}" dt="2024-02-13T15:29:42.586" v="387" actId="6549"/>
          <ac:spMkLst>
            <pc:docMk/>
            <pc:sldMk cId="3989658603" sldId="410"/>
            <ac:spMk id="6" creationId="{00000000-0000-0000-0000-000000000000}"/>
          </ac:spMkLst>
        </pc:spChg>
      </pc:sldChg>
      <pc:sldChg chg="modSp mod ord">
        <pc:chgData name="Rhiannon Akers" userId="fb3c9d12-5c8c-42d7-8dc7-d872d7a3d202" providerId="ADAL" clId="{1AF01872-6952-4888-A0C9-39A1C63DA3B3}" dt="2024-02-13T16:15:54.493" v="4445" actId="20577"/>
        <pc:sldMkLst>
          <pc:docMk/>
          <pc:sldMk cId="3391300348" sldId="411"/>
        </pc:sldMkLst>
        <pc:spChg chg="mod">
          <ac:chgData name="Rhiannon Akers" userId="fb3c9d12-5c8c-42d7-8dc7-d872d7a3d202" providerId="ADAL" clId="{1AF01872-6952-4888-A0C9-39A1C63DA3B3}" dt="2024-02-13T15:28:27.875" v="329" actId="113"/>
          <ac:spMkLst>
            <pc:docMk/>
            <pc:sldMk cId="3391300348" sldId="411"/>
            <ac:spMk id="2" creationId="{00000000-0000-0000-0000-000000000000}"/>
          </ac:spMkLst>
        </pc:spChg>
        <pc:spChg chg="mod">
          <ac:chgData name="Rhiannon Akers" userId="fb3c9d12-5c8c-42d7-8dc7-d872d7a3d202" providerId="ADAL" clId="{1AF01872-6952-4888-A0C9-39A1C63DA3B3}" dt="2024-02-13T16:15:54.493" v="4445" actId="20577"/>
          <ac:spMkLst>
            <pc:docMk/>
            <pc:sldMk cId="3391300348" sldId="411"/>
            <ac:spMk id="6" creationId="{00000000-0000-0000-0000-000000000000}"/>
          </ac:spMkLst>
        </pc:spChg>
      </pc:sldChg>
      <pc:sldChg chg="modSp mod ord">
        <pc:chgData name="Rhiannon Akers" userId="fb3c9d12-5c8c-42d7-8dc7-d872d7a3d202" providerId="ADAL" clId="{1AF01872-6952-4888-A0C9-39A1C63DA3B3}" dt="2024-02-13T16:23:11.814" v="4698" actId="20577"/>
        <pc:sldMkLst>
          <pc:docMk/>
          <pc:sldMk cId="0" sldId="437"/>
        </pc:sldMkLst>
        <pc:spChg chg="mod">
          <ac:chgData name="Rhiannon Akers" userId="fb3c9d12-5c8c-42d7-8dc7-d872d7a3d202" providerId="ADAL" clId="{1AF01872-6952-4888-A0C9-39A1C63DA3B3}" dt="2024-02-13T16:23:11.814" v="4698" actId="20577"/>
          <ac:spMkLst>
            <pc:docMk/>
            <pc:sldMk cId="0" sldId="437"/>
            <ac:spMk id="10244" creationId="{D376551E-C67C-9F72-2F92-D2255246AB10}"/>
          </ac:spMkLst>
        </pc:spChg>
      </pc:sldChg>
      <pc:sldChg chg="modSp mod modNotesTx">
        <pc:chgData name="Rhiannon Akers" userId="fb3c9d12-5c8c-42d7-8dc7-d872d7a3d202" providerId="ADAL" clId="{1AF01872-6952-4888-A0C9-39A1C63DA3B3}" dt="2024-02-13T16:22:07.587" v="4679" actId="20577"/>
        <pc:sldMkLst>
          <pc:docMk/>
          <pc:sldMk cId="1367268591" sldId="577"/>
        </pc:sldMkLst>
        <pc:spChg chg="mod">
          <ac:chgData name="Rhiannon Akers" userId="fb3c9d12-5c8c-42d7-8dc7-d872d7a3d202" providerId="ADAL" clId="{1AF01872-6952-4888-A0C9-39A1C63DA3B3}" dt="2024-02-13T15:48:45.235" v="1203" actId="1076"/>
          <ac:spMkLst>
            <pc:docMk/>
            <pc:sldMk cId="1367268591" sldId="577"/>
            <ac:spMk id="2" creationId="{00000000-0000-0000-0000-000000000000}"/>
          </ac:spMkLst>
        </pc:spChg>
        <pc:spChg chg="mod">
          <ac:chgData name="Rhiannon Akers" userId="fb3c9d12-5c8c-42d7-8dc7-d872d7a3d202" providerId="ADAL" clId="{1AF01872-6952-4888-A0C9-39A1C63DA3B3}" dt="2024-02-13T15:48:25.639" v="1200" actId="20577"/>
          <ac:spMkLst>
            <pc:docMk/>
            <pc:sldMk cId="1367268591" sldId="577"/>
            <ac:spMk id="4" creationId="{00000000-0000-0000-0000-000000000000}"/>
          </ac:spMkLst>
        </pc:spChg>
      </pc:sldChg>
      <pc:sldChg chg="modSp mod modNotesTx">
        <pc:chgData name="Rhiannon Akers" userId="fb3c9d12-5c8c-42d7-8dc7-d872d7a3d202" providerId="ADAL" clId="{1AF01872-6952-4888-A0C9-39A1C63DA3B3}" dt="2024-02-13T16:22:15.561" v="4680"/>
        <pc:sldMkLst>
          <pc:docMk/>
          <pc:sldMk cId="3640070033" sldId="578"/>
        </pc:sldMkLst>
        <pc:spChg chg="mod">
          <ac:chgData name="Rhiannon Akers" userId="fb3c9d12-5c8c-42d7-8dc7-d872d7a3d202" providerId="ADAL" clId="{1AF01872-6952-4888-A0C9-39A1C63DA3B3}" dt="2024-02-13T15:49:11.101" v="1253" actId="20577"/>
          <ac:spMkLst>
            <pc:docMk/>
            <pc:sldMk cId="3640070033" sldId="578"/>
            <ac:spMk id="2" creationId="{00000000-0000-0000-0000-000000000000}"/>
          </ac:spMkLst>
        </pc:spChg>
        <pc:spChg chg="mod">
          <ac:chgData name="Rhiannon Akers" userId="fb3c9d12-5c8c-42d7-8dc7-d872d7a3d202" providerId="ADAL" clId="{1AF01872-6952-4888-A0C9-39A1C63DA3B3}" dt="2024-02-13T15:57:23.290" v="2271" actId="20577"/>
          <ac:spMkLst>
            <pc:docMk/>
            <pc:sldMk cId="3640070033" sldId="578"/>
            <ac:spMk id="4" creationId="{00000000-0000-0000-0000-000000000000}"/>
          </ac:spMkLst>
        </pc:spChg>
      </pc:sldChg>
      <pc:sldChg chg="modSp mod modNotesTx">
        <pc:chgData name="Rhiannon Akers" userId="fb3c9d12-5c8c-42d7-8dc7-d872d7a3d202" providerId="ADAL" clId="{1AF01872-6952-4888-A0C9-39A1C63DA3B3}" dt="2024-02-13T16:22:18.481" v="4681"/>
        <pc:sldMkLst>
          <pc:docMk/>
          <pc:sldMk cId="853425335" sldId="579"/>
        </pc:sldMkLst>
        <pc:spChg chg="mod">
          <ac:chgData name="Rhiannon Akers" userId="fb3c9d12-5c8c-42d7-8dc7-d872d7a3d202" providerId="ADAL" clId="{1AF01872-6952-4888-A0C9-39A1C63DA3B3}" dt="2024-02-13T15:57:55.180" v="2294" actId="20577"/>
          <ac:spMkLst>
            <pc:docMk/>
            <pc:sldMk cId="853425335" sldId="579"/>
            <ac:spMk id="2" creationId="{00000000-0000-0000-0000-000000000000}"/>
          </ac:spMkLst>
        </pc:spChg>
        <pc:spChg chg="mod">
          <ac:chgData name="Rhiannon Akers" userId="fb3c9d12-5c8c-42d7-8dc7-d872d7a3d202" providerId="ADAL" clId="{1AF01872-6952-4888-A0C9-39A1C63DA3B3}" dt="2024-02-13T16:04:43.266" v="3020" actId="20577"/>
          <ac:spMkLst>
            <pc:docMk/>
            <pc:sldMk cId="853425335" sldId="579"/>
            <ac:spMk id="4" creationId="{00000000-0000-0000-0000-000000000000}"/>
          </ac:spMkLst>
        </pc:spChg>
      </pc:sldChg>
      <pc:sldChg chg="new del">
        <pc:chgData name="Rhiannon Akers" userId="fb3c9d12-5c8c-42d7-8dc7-d872d7a3d202" providerId="ADAL" clId="{1AF01872-6952-4888-A0C9-39A1C63DA3B3}" dt="2024-02-13T16:07:54.126" v="3490" actId="47"/>
        <pc:sldMkLst>
          <pc:docMk/>
          <pc:sldMk cId="1462713448" sldId="580"/>
        </pc:sldMkLst>
      </pc:sldChg>
      <pc:sldChg chg="modSp mod modNotesTx">
        <pc:chgData name="Rhiannon Akers" userId="fb3c9d12-5c8c-42d7-8dc7-d872d7a3d202" providerId="ADAL" clId="{1AF01872-6952-4888-A0C9-39A1C63DA3B3}" dt="2024-02-13T16:22:21.147" v="4682"/>
        <pc:sldMkLst>
          <pc:docMk/>
          <pc:sldMk cId="1937472550" sldId="581"/>
        </pc:sldMkLst>
        <pc:spChg chg="mod">
          <ac:chgData name="Rhiannon Akers" userId="fb3c9d12-5c8c-42d7-8dc7-d872d7a3d202" providerId="ADAL" clId="{1AF01872-6952-4888-A0C9-39A1C63DA3B3}" dt="2024-02-13T16:05:14.684" v="3040" actId="20577"/>
          <ac:spMkLst>
            <pc:docMk/>
            <pc:sldMk cId="1937472550" sldId="581"/>
            <ac:spMk id="2" creationId="{00000000-0000-0000-0000-000000000000}"/>
          </ac:spMkLst>
        </pc:spChg>
        <pc:spChg chg="mod">
          <ac:chgData name="Rhiannon Akers" userId="fb3c9d12-5c8c-42d7-8dc7-d872d7a3d202" providerId="ADAL" clId="{1AF01872-6952-4888-A0C9-39A1C63DA3B3}" dt="2024-02-13T16:07:38.818" v="3488" actId="20577"/>
          <ac:spMkLst>
            <pc:docMk/>
            <pc:sldMk cId="1937472550" sldId="581"/>
            <ac:spMk id="4" creationId="{00000000-0000-0000-0000-000000000000}"/>
          </ac:spMkLst>
        </pc:spChg>
      </pc:sldChg>
      <pc:sldChg chg="modSp add mod modNotesTx">
        <pc:chgData name="Rhiannon Akers" userId="fb3c9d12-5c8c-42d7-8dc7-d872d7a3d202" providerId="ADAL" clId="{1AF01872-6952-4888-A0C9-39A1C63DA3B3}" dt="2024-02-13T16:22:24.121" v="4683"/>
        <pc:sldMkLst>
          <pc:docMk/>
          <pc:sldMk cId="3840566046" sldId="582"/>
        </pc:sldMkLst>
        <pc:spChg chg="mod">
          <ac:chgData name="Rhiannon Akers" userId="fb3c9d12-5c8c-42d7-8dc7-d872d7a3d202" providerId="ADAL" clId="{1AF01872-6952-4888-A0C9-39A1C63DA3B3}" dt="2024-02-13T16:08:39.693" v="3559" actId="20577"/>
          <ac:spMkLst>
            <pc:docMk/>
            <pc:sldMk cId="3840566046" sldId="582"/>
            <ac:spMk id="2" creationId="{00000000-0000-0000-0000-000000000000}"/>
          </ac:spMkLst>
        </pc:spChg>
        <pc:spChg chg="mod">
          <ac:chgData name="Rhiannon Akers" userId="fb3c9d12-5c8c-42d7-8dc7-d872d7a3d202" providerId="ADAL" clId="{1AF01872-6952-4888-A0C9-39A1C63DA3B3}" dt="2024-02-13T16:11:36.217" v="4089" actId="20577"/>
          <ac:spMkLst>
            <pc:docMk/>
            <pc:sldMk cId="3840566046" sldId="582"/>
            <ac:spMk id="4" creationId="{00000000-0000-0000-0000-000000000000}"/>
          </ac:spMkLst>
        </pc:spChg>
      </pc:sldChg>
      <pc:sldChg chg="new del">
        <pc:chgData name="Rhiannon Akers" userId="fb3c9d12-5c8c-42d7-8dc7-d872d7a3d202" providerId="ADAL" clId="{1AF01872-6952-4888-A0C9-39A1C63DA3B3}" dt="2024-02-13T16:12:22.312" v="4091" actId="47"/>
        <pc:sldMkLst>
          <pc:docMk/>
          <pc:sldMk cId="3429243335" sldId="583"/>
        </pc:sldMkLst>
      </pc:sldChg>
      <pc:sldChg chg="modSp mod modNotesTx">
        <pc:chgData name="Rhiannon Akers" userId="fb3c9d12-5c8c-42d7-8dc7-d872d7a3d202" providerId="ADAL" clId="{1AF01872-6952-4888-A0C9-39A1C63DA3B3}" dt="2024-02-13T16:22:27.644" v="4684"/>
        <pc:sldMkLst>
          <pc:docMk/>
          <pc:sldMk cId="4274205974" sldId="584"/>
        </pc:sldMkLst>
        <pc:spChg chg="mod">
          <ac:chgData name="Rhiannon Akers" userId="fb3c9d12-5c8c-42d7-8dc7-d872d7a3d202" providerId="ADAL" clId="{1AF01872-6952-4888-A0C9-39A1C63DA3B3}" dt="2024-02-13T16:12:28.193" v="4100" actId="20577"/>
          <ac:spMkLst>
            <pc:docMk/>
            <pc:sldMk cId="4274205974" sldId="584"/>
            <ac:spMk id="2" creationId="{00000000-0000-0000-0000-000000000000}"/>
          </ac:spMkLst>
        </pc:spChg>
        <pc:spChg chg="mod">
          <ac:chgData name="Rhiannon Akers" userId="fb3c9d12-5c8c-42d7-8dc7-d872d7a3d202" providerId="ADAL" clId="{1AF01872-6952-4888-A0C9-39A1C63DA3B3}" dt="2024-02-13T16:13:52.608" v="4401" actId="20577"/>
          <ac:spMkLst>
            <pc:docMk/>
            <pc:sldMk cId="4274205974" sldId="584"/>
            <ac:spMk id="4"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13/02/2024</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13/02/2024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cipd.co.uk/knowledge/work/future-voice/employee-experiences/"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cipd.co.uk/knowledge/work/future-voice/insights-case-studies/"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v.uk/government/consultations/corporate-governance-reform" TargetMode="External"/><Relationship Id="rId2" Type="http://schemas.openxmlformats.org/officeDocument/2006/relationships/slide" Target="../slides/slide7.xml"/><Relationship Id="rId1" Type="http://schemas.openxmlformats.org/officeDocument/2006/relationships/notesMaster" Target="../notesMasters/notesMaster1.xml"/><Relationship Id="rId5" Type="http://schemas.openxmlformats.org/officeDocument/2006/relationships/hyperlink" Target="https://www.cipd.co.uk/knowledge/strategy/governance/factsheet/" TargetMode="External"/><Relationship Id="rId4" Type="http://schemas.openxmlformats.org/officeDocument/2006/relationships/hyperlink" Target="https://www.cipd.co.uk/news-views/policy-engagement/consultations/corporate-governance-paper/"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cipd.co.uk/knowledge/fundamentals/emp-law/discipline/factsheet/"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google.com/search?sca_esv=40ad471a4e6b196f&amp;q=gestures&amp;si=AKbGX_q870E3DK3nJ7cu3BOD7pxCw1vZk57jrYYQkoKrTCFzL92rC64SQk7bo6GN5B3huQSypbGf6dBKp-jJPZbmccggmgCseNHDVET2tlWBUufD_v0HetQ%3D&amp;expnd=1"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www.google.com/search?sca_esv=40ad471a4e6b196f&amp;q=non-verbal&amp;si=AKbGX_pt4UlL1m2gNC94R_NJDj6S3XTu7_mC8oqaTfFqqa2pZ6El4fsL7IBkFvUGQTysykVGRSINu5byA_jSip0p2PsPguOtn_QaOe5P8j5vbRuYIcd07VA%3D&amp;expnd=1"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solidFill>
                  <a:srgbClr val="000000"/>
                </a:solidFill>
                <a:effectLst/>
                <a:latin typeface="Arial" panose="020B0604020202020204" pitchFamily="34" charset="0"/>
                <a:ea typeface="Times New Roman" panose="02020603050405020304" pitchFamily="18" charset="0"/>
              </a:rPr>
              <a:t>CIPD (2019) found one to one meetings with a manager to be the most common voice channel, followed by team meetings and employee surveys. This supports the notion that leaders and line managers have a vital role to play in employee voice, which in turn will improve employee engagement. </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3107873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202020"/>
                </a:solidFill>
                <a:effectLst/>
                <a:latin typeface="Museo"/>
              </a:rPr>
              <a:t>CIPD </a:t>
            </a:r>
            <a:r>
              <a:rPr lang="en-GB" sz="1200" b="1" i="0" dirty="0">
                <a:effectLst/>
                <a:latin typeface="Museo"/>
                <a:hlinkClick r:id="rId3" tooltip="Talking about voice: employees’ experiences"/>
              </a:rPr>
              <a:t>research on voice</a:t>
            </a:r>
            <a:r>
              <a:rPr lang="en-GB" sz="1200" b="0" i="0" dirty="0">
                <a:solidFill>
                  <a:srgbClr val="202020"/>
                </a:solidFill>
                <a:effectLst/>
                <a:latin typeface="Museo"/>
              </a:rPr>
              <a:t> showed that employees’ involvement in decision-making is significantly and positively linked to job satisfaction. CIPD’s </a:t>
            </a:r>
            <a:r>
              <a:rPr lang="en-GB" sz="1200" b="1" i="0" dirty="0">
                <a:effectLst/>
                <a:latin typeface="Museo"/>
                <a:hlinkClick r:id="rId4" tooltip="Talking about voice: insights from case studies"/>
              </a:rPr>
              <a:t>case study</a:t>
            </a:r>
            <a:r>
              <a:rPr lang="en-GB" sz="1200" b="0" i="0" dirty="0">
                <a:solidFill>
                  <a:srgbClr val="202020"/>
                </a:solidFill>
                <a:effectLst/>
                <a:latin typeface="Museo"/>
              </a:rPr>
              <a:t> research offers an in-depth look at how organisations have developed their employee voice channels. </a:t>
            </a:r>
          </a:p>
          <a:p>
            <a:endParaRPr lang="en-GB" sz="1200" b="0" i="0" dirty="0">
              <a:solidFill>
                <a:srgbClr val="202020"/>
              </a:solidFill>
              <a:effectLst/>
              <a:latin typeface="Museo"/>
            </a:endParaRPr>
          </a:p>
          <a:p>
            <a:r>
              <a:rPr lang="en-GB" sz="1800" kern="0" dirty="0">
                <a:solidFill>
                  <a:srgbClr val="000000"/>
                </a:solidFill>
                <a:effectLst/>
                <a:latin typeface="Arial" panose="020B0604020202020204" pitchFamily="34" charset="0"/>
                <a:ea typeface="Times New Roman" panose="02020603050405020304" pitchFamily="18" charset="0"/>
              </a:rPr>
              <a:t>Lack of employee voice can negatively impact levels of engagement amongst employees in terms of wellbeing, commitment and innovation (CIPD, NO DATE). </a:t>
            </a:r>
            <a:endParaRPr lang="en-GB" sz="1200" b="0" i="0" dirty="0">
              <a:solidFill>
                <a:srgbClr val="202020"/>
              </a:solidFill>
              <a:effectLst/>
              <a:latin typeface="Museo"/>
            </a:endParaRPr>
          </a:p>
          <a:p>
            <a:endParaRPr lang="en-GB" sz="1200" b="0" i="0" dirty="0">
              <a:solidFill>
                <a:srgbClr val="202020"/>
              </a:solidFill>
              <a:effectLst/>
              <a:latin typeface="Museo"/>
            </a:endParaRPr>
          </a:p>
          <a:p>
            <a:pPr algn="l"/>
            <a:r>
              <a:rPr lang="en-GB" b="0" i="0" dirty="0">
                <a:effectLst/>
                <a:latin typeface="Museo"/>
              </a:rPr>
              <a:t>Employee silence</a:t>
            </a:r>
          </a:p>
          <a:p>
            <a:r>
              <a:rPr lang="en-GB" b="0" i="0" dirty="0">
                <a:solidFill>
                  <a:srgbClr val="202020"/>
                </a:solidFill>
                <a:effectLst/>
                <a:latin typeface="Museo"/>
              </a:rPr>
              <a:t>When individuals choose not to speak up on matters of importance to them, despite having something to say, this is known as employee silence. Employees are unlikely to speak up if they believe the costs of doing so outweigh the benefits – for example, if they feel that their position in the organisation would be threatened. Power dynamics influence people’s willingness to speak up, particularly on information which challenges the status quo or could be judged negatively by a more senior colleague.</a:t>
            </a:r>
            <a:br>
              <a:rPr lang="en-GB" dirty="0"/>
            </a:br>
            <a:br>
              <a:rPr lang="en-GB" dirty="0"/>
            </a:br>
            <a:r>
              <a:rPr lang="en-GB" b="0" i="0" dirty="0">
                <a:solidFill>
                  <a:srgbClr val="202020"/>
                </a:solidFill>
                <a:effectLst/>
                <a:latin typeface="Museo"/>
              </a:rPr>
              <a:t>CIPD research found that a quarter of employees report high levels of silence. It is important for all employees to feel safe to express their voice, particularly where some employee groups are underrepresented. Leaders, line managers and people professionals should champion the use of voice channels, so that businesses hear from a diverse range of employees.</a:t>
            </a:r>
            <a:endParaRPr lang="en-GB" dirty="0"/>
          </a:p>
          <a:p>
            <a:endParaRPr lang="en-GB" sz="1200" b="0" i="0" dirty="0">
              <a:solidFill>
                <a:srgbClr val="202020"/>
              </a:solidFill>
              <a:effectLst/>
              <a:latin typeface="Museo"/>
            </a:endParaRPr>
          </a:p>
          <a:p>
            <a:br>
              <a:rPr lang="en-GB" sz="1200" dirty="0"/>
            </a:b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2105043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Museo"/>
              </a:rPr>
              <a:t>Social technology</a:t>
            </a:r>
          </a:p>
          <a:p>
            <a:pPr algn="l"/>
            <a:r>
              <a:rPr lang="en-GB" b="0" i="0" dirty="0">
                <a:solidFill>
                  <a:srgbClr val="202020"/>
                </a:solidFill>
                <a:effectLst/>
                <a:latin typeface="Museo"/>
              </a:rPr>
              <a:t>The increase in remote and home working has provided new ways for people to have a voice at work. Employees are now more familiar with mobile devices, employee apps and digital meeting platforms such as Microsoft Teams and Zoom, meaning voice is not limited to in-person, office based mechanisms.  </a:t>
            </a:r>
          </a:p>
          <a:p>
            <a:pPr algn="l"/>
            <a:r>
              <a:rPr lang="en-GB" b="0" i="0" dirty="0">
                <a:solidFill>
                  <a:srgbClr val="202020"/>
                </a:solidFill>
                <a:effectLst/>
                <a:latin typeface="Museo"/>
              </a:rPr>
              <a:t>Organisational intranets also allow employees to communicate at a much flatter level, without hierarchical barriers meaning employees can express their views to senior leaders directly and more regularly.  These virtual networks allow workers some control over issues discussed, as well as informal networking with colleagues.</a:t>
            </a:r>
          </a:p>
          <a:p>
            <a:pPr algn="l"/>
            <a:r>
              <a:rPr lang="en-GB" b="0" i="0" dirty="0">
                <a:effectLst/>
                <a:latin typeface="Museo"/>
              </a:rPr>
              <a:t>Corporate governance</a:t>
            </a:r>
          </a:p>
          <a:p>
            <a:pPr algn="l"/>
            <a:r>
              <a:rPr lang="en-GB" b="0" i="0" dirty="0">
                <a:solidFill>
                  <a:srgbClr val="202020"/>
                </a:solidFill>
                <a:effectLst/>
                <a:latin typeface="Museo"/>
              </a:rPr>
              <a:t>The UK government’s </a:t>
            </a:r>
            <a:r>
              <a:rPr lang="en-GB" b="1" i="0" dirty="0">
                <a:solidFill>
                  <a:srgbClr val="202020"/>
                </a:solidFill>
                <a:effectLst/>
                <a:latin typeface="Museo"/>
                <a:hlinkClick r:id="rId3" tooltip="Corporate governance reform consultation "/>
              </a:rPr>
              <a:t>corporate governance reform</a:t>
            </a:r>
            <a:r>
              <a:rPr lang="en-GB" b="0" i="0" dirty="0">
                <a:solidFill>
                  <a:srgbClr val="202020"/>
                </a:solidFill>
                <a:effectLst/>
                <a:latin typeface="Museo"/>
              </a:rPr>
              <a:t> requires listed companies to ensure that employees’ interests are better represented at board level. One of the recommended options is to include an employee representative on the board. This is normal practice across Europe, but there’s no one-size-fits-all approach. In our </a:t>
            </a:r>
            <a:r>
              <a:rPr lang="en-GB" b="1" i="0" dirty="0">
                <a:solidFill>
                  <a:srgbClr val="202020"/>
                </a:solidFill>
                <a:effectLst/>
                <a:latin typeface="Museo"/>
                <a:hlinkClick r:id="rId4" tooltip="CIPD's response to the Corporate Governance consultation"/>
              </a:rPr>
              <a:t>response</a:t>
            </a:r>
            <a:r>
              <a:rPr lang="en-GB" b="0" i="0" dirty="0">
                <a:solidFill>
                  <a:srgbClr val="202020"/>
                </a:solidFill>
                <a:effectLst/>
                <a:latin typeface="Museo"/>
              </a:rPr>
              <a:t> to the government, we and the High Pay Centre welcomed raising awareness of employees’ interests at board level, but acknowledge that there’s no single solution to creating meaningful employee voice. Read more on </a:t>
            </a:r>
            <a:r>
              <a:rPr lang="en-GB" b="1" i="0" dirty="0">
                <a:solidFill>
                  <a:srgbClr val="202020"/>
                </a:solidFill>
                <a:effectLst/>
                <a:latin typeface="Museo"/>
                <a:hlinkClick r:id="rId5" tooltip="Corporate governance factsheet"/>
              </a:rPr>
              <a:t>corporate governance</a:t>
            </a:r>
            <a:r>
              <a:rPr lang="en-GB" b="0" i="0" dirty="0">
                <a:solidFill>
                  <a:srgbClr val="202020"/>
                </a:solidFill>
                <a:effectLst/>
                <a:latin typeface="Museo"/>
              </a:rPr>
              <a:t>.</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293124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020"/>
                </a:solidFill>
                <a:effectLst/>
                <a:latin typeface="Museo"/>
              </a:rPr>
              <a:t>Personal complaints such as harassment or discrimination are not usually treated as whistleblowing and should be handled according to the organisation’s </a:t>
            </a:r>
            <a:r>
              <a:rPr lang="en-GB" b="1" i="0" dirty="0">
                <a:solidFill>
                  <a:srgbClr val="202020"/>
                </a:solidFill>
                <a:effectLst/>
                <a:latin typeface="Museo"/>
                <a:hlinkClick r:id="rId3" tooltip="Discipline and grievance at work"/>
              </a:rPr>
              <a:t>grievance</a:t>
            </a:r>
            <a:r>
              <a:rPr lang="en-GB" b="0" i="0" dirty="0">
                <a:solidFill>
                  <a:srgbClr val="202020"/>
                </a:solidFill>
                <a:effectLst/>
                <a:latin typeface="Museo"/>
              </a:rPr>
              <a:t> policy. It’s preferable to deal with whistleblowing separately because the level of risk to the organisation and to the worker will generally be significantly greater in whistleblowing cases than in other grievance matters.</a:t>
            </a:r>
          </a:p>
          <a:p>
            <a:pPr algn="l"/>
            <a:r>
              <a:rPr lang="en-GB" b="0" i="0" dirty="0">
                <a:solidFill>
                  <a:srgbClr val="202020"/>
                </a:solidFill>
                <a:effectLst/>
                <a:latin typeface="Museo"/>
              </a:rPr>
              <a:t>A climate of open communication, supported by a clear procedure for dealing with concerns, will help reduce the risk of accusations of misconduct and illegalities, and ensure that concerns are dealt with speedily and effectively.</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3913919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A81F2962-1C2F-C145-1932-52490618E93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3C06EA0F-D457-41F3-F95D-9EA7A5A9B7E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9460" name="Slide Number Placeholder 3">
            <a:extLst>
              <a:ext uri="{FF2B5EF4-FFF2-40B4-BE49-F238E27FC236}">
                <a16:creationId xmlns:a16="http://schemas.microsoft.com/office/drawing/2014/main" id="{95A0149B-A225-069C-B74A-83193DE745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70383FA-9BB7-4F83-9A3B-FCEAA399CDF1}" type="slidenum">
              <a:rPr lang="en-GB" altLang="en-US"/>
              <a:pPr eaLnBrk="1" hangingPunct="1"/>
              <a:t>9</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Roboto" panose="02000000000000000000" pitchFamily="2" charset="0"/>
              </a:rPr>
              <a:t>Confucianism believes in ancestor worship and human-</a:t>
            </a:r>
            <a:r>
              <a:rPr lang="en-GB" b="0" i="0" dirty="0" err="1">
                <a:solidFill>
                  <a:srgbClr val="444444"/>
                </a:solidFill>
                <a:effectLst/>
                <a:latin typeface="Roboto" panose="02000000000000000000" pitchFamily="2" charset="0"/>
              </a:rPr>
              <a:t>centered</a:t>
            </a:r>
            <a:r>
              <a:rPr lang="en-GB" b="0" i="0" dirty="0">
                <a:solidFill>
                  <a:srgbClr val="444444"/>
                </a:solidFill>
                <a:effectLst/>
                <a:latin typeface="Roboto" panose="02000000000000000000" pitchFamily="2" charset="0"/>
              </a:rPr>
              <a:t> virtues for living a peaceful life. The golden rule of Confucianism is “Do not do unto others what you would not want others to do unto you.”. There is debate over if Confucianism is a religion.</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4059763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examples you have where we use this positively?</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15</a:t>
            </a:fld>
            <a:endParaRPr lang="en-GB"/>
          </a:p>
        </p:txBody>
      </p:sp>
    </p:spTree>
    <p:extLst>
      <p:ext uri="{BB962C8B-B14F-4D97-AF65-F5344CB8AC3E}">
        <p14:creationId xmlns:p14="http://schemas.microsoft.com/office/powerpoint/2010/main" val="3725905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A perception filter, also known as a perceptual filter, was a</a:t>
            </a:r>
            <a:r>
              <a:rPr lang="en-GB" b="1" i="0" dirty="0">
                <a:solidFill>
                  <a:srgbClr val="111111"/>
                </a:solidFill>
                <a:effectLst/>
                <a:latin typeface="Roboto" panose="02000000000000000000" pitchFamily="2" charset="0"/>
              </a:rPr>
              <a:t> telepathic effect which misdirected the senses around itself or the person using it</a:t>
            </a:r>
            <a:r>
              <a:rPr lang="en-GB" b="0" i="0" dirty="0">
                <a:solidFill>
                  <a:srgbClr val="111111"/>
                </a:solidFill>
                <a:effectLst/>
                <a:latin typeface="Roboto" panose="02000000000000000000" pitchFamily="2" charset="0"/>
              </a:rPr>
              <a:t>. Perception filters had the effect of directing attention away from the object or its bearer, rendering them unnoticeable.</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6291267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err="1">
                <a:solidFill>
                  <a:srgbClr val="0082CA"/>
                </a:solidFill>
                <a:effectLst/>
                <a:latin typeface="Helvetica" panose="020B0604020202020204" pitchFamily="34" charset="0"/>
              </a:rPr>
              <a:t>Gaae</a:t>
            </a:r>
            <a:r>
              <a:rPr lang="en-GB" b="1" i="0" dirty="0">
                <a:solidFill>
                  <a:srgbClr val="0082CA"/>
                </a:solidFill>
                <a:effectLst/>
                <a:latin typeface="Helvetica" panose="020B0604020202020204" pitchFamily="34" charset="0"/>
              </a:rPr>
              <a:t>: Thai/English</a:t>
            </a:r>
          </a:p>
          <a:p>
            <a:pPr algn="l"/>
            <a:r>
              <a:rPr lang="en-GB" b="0" i="0" dirty="0">
                <a:solidFill>
                  <a:srgbClr val="333333"/>
                </a:solidFill>
                <a:effectLst/>
                <a:latin typeface="Helvetica" panose="020B0604020202020204" pitchFamily="34" charset="0"/>
              </a:rPr>
              <a:t>If you’re new to the Thai language you might want to check up on your pronunciations before embarrassing yourself. The word for “old” in Thai is “</a:t>
            </a:r>
            <a:r>
              <a:rPr lang="en-GB" b="0" i="0" dirty="0" err="1">
                <a:solidFill>
                  <a:srgbClr val="333333"/>
                </a:solidFill>
                <a:effectLst/>
                <a:latin typeface="Helvetica" panose="020B0604020202020204" pitchFamily="34" charset="0"/>
              </a:rPr>
              <a:t>gaae</a:t>
            </a:r>
            <a:r>
              <a:rPr lang="en-GB" b="0" i="0" dirty="0">
                <a:solidFill>
                  <a:srgbClr val="333333"/>
                </a:solidFill>
                <a:effectLst/>
                <a:latin typeface="Helvetica" panose="020B0604020202020204" pitchFamily="34" charset="0"/>
              </a:rPr>
              <a:t>” but many students of the language end up pronouncing it as “gay” which means the same in Thai as it does in English.</a:t>
            </a:r>
          </a:p>
          <a:p>
            <a:pPr algn="l"/>
            <a:r>
              <a:rPr lang="en-GB" b="0" i="0" dirty="0">
                <a:solidFill>
                  <a:srgbClr val="333333"/>
                </a:solidFill>
                <a:effectLst/>
                <a:latin typeface="Helvetica" panose="020B0604020202020204" pitchFamily="34" charset="0"/>
              </a:rPr>
              <a:t>So, if you ask someone how old they are and you aren't clear with your pronunciation, you might not get you the answer you expected!</a:t>
            </a:r>
          </a:p>
          <a:p>
            <a:pPr algn="l"/>
            <a:r>
              <a:rPr lang="en-GB" b="1" i="0" dirty="0">
                <a:solidFill>
                  <a:srgbClr val="0082CA"/>
                </a:solidFill>
                <a:effectLst/>
                <a:latin typeface="Helvetica" panose="020B0604020202020204" pitchFamily="34" charset="0"/>
              </a:rPr>
              <a:t>3. Moron: Welsh/English</a:t>
            </a:r>
          </a:p>
          <a:p>
            <a:pPr algn="l"/>
            <a:r>
              <a:rPr lang="en-GB" b="0" i="0" dirty="0">
                <a:solidFill>
                  <a:srgbClr val="333333"/>
                </a:solidFill>
                <a:effectLst/>
                <a:latin typeface="Helvetica" panose="020B0604020202020204" pitchFamily="34" charset="0"/>
              </a:rPr>
              <a:t>“Moron” is Welsh for “carrots.” And also “moron,” unfortunately.</a:t>
            </a:r>
            <a:br>
              <a:rPr lang="en-GB" b="0" i="0" dirty="0">
                <a:solidFill>
                  <a:srgbClr val="333333"/>
                </a:solidFill>
                <a:effectLst/>
                <a:latin typeface="Helvetica" panose="020B0604020202020204" pitchFamily="34" charset="0"/>
              </a:rPr>
            </a:br>
            <a:r>
              <a:rPr lang="en-GB" b="0" i="1" dirty="0" err="1">
                <a:solidFill>
                  <a:srgbClr val="333333"/>
                </a:solidFill>
                <a:effectLst/>
                <a:latin typeface="Helvetica" panose="020B0604020202020204" pitchFamily="34" charset="0"/>
              </a:rPr>
              <a:t>Ydych</a:t>
            </a:r>
            <a:r>
              <a:rPr lang="en-GB" b="0" i="1" dirty="0">
                <a:solidFill>
                  <a:srgbClr val="333333"/>
                </a:solidFill>
                <a:effectLst/>
                <a:latin typeface="Helvetica" panose="020B0604020202020204" pitchFamily="34" charset="0"/>
              </a:rPr>
              <a:t> </a:t>
            </a:r>
            <a:r>
              <a:rPr lang="en-GB" b="0" i="1" dirty="0" err="1">
                <a:solidFill>
                  <a:srgbClr val="333333"/>
                </a:solidFill>
                <a:effectLst/>
                <a:latin typeface="Helvetica" panose="020B0604020202020204" pitchFamily="34" charset="0"/>
              </a:rPr>
              <a:t>chi'n</a:t>
            </a:r>
            <a:r>
              <a:rPr lang="en-GB" b="0" i="1" dirty="0">
                <a:solidFill>
                  <a:srgbClr val="333333"/>
                </a:solidFill>
                <a:effectLst/>
                <a:latin typeface="Helvetica" panose="020B0604020202020204" pitchFamily="34" charset="0"/>
              </a:rPr>
              <a:t> </a:t>
            </a:r>
            <a:r>
              <a:rPr lang="en-GB" b="0" i="1" dirty="0" err="1">
                <a:solidFill>
                  <a:srgbClr val="333333"/>
                </a:solidFill>
                <a:effectLst/>
                <a:latin typeface="Helvetica" panose="020B0604020202020204" pitchFamily="34" charset="0"/>
              </a:rPr>
              <a:t>hoffi</a:t>
            </a:r>
            <a:r>
              <a:rPr lang="en-GB" b="0" i="1" dirty="0">
                <a:solidFill>
                  <a:srgbClr val="333333"/>
                </a:solidFill>
                <a:effectLst/>
                <a:latin typeface="Helvetica" panose="020B0604020202020204" pitchFamily="34" charset="0"/>
              </a:rPr>
              <a:t> moron?</a:t>
            </a:r>
            <a:r>
              <a:rPr lang="en-GB" b="0" i="0" dirty="0">
                <a:solidFill>
                  <a:srgbClr val="333333"/>
                </a:solidFill>
                <a:effectLst/>
                <a:latin typeface="Helvetica" panose="020B0604020202020204" pitchFamily="34" charset="0"/>
              </a:rPr>
              <a:t> (Do you like morons/carrots?)</a:t>
            </a:r>
          </a:p>
          <a:p>
            <a:pPr algn="l"/>
            <a:r>
              <a:rPr lang="en-GB" b="1" i="0" dirty="0">
                <a:solidFill>
                  <a:srgbClr val="0082CA"/>
                </a:solidFill>
                <a:effectLst/>
                <a:latin typeface="Helvetica" panose="020B0604020202020204" pitchFamily="34" charset="0"/>
              </a:rPr>
              <a:t>4. Won: Polish/Russian</a:t>
            </a:r>
          </a:p>
          <a:p>
            <a:pPr algn="l"/>
            <a:r>
              <a:rPr lang="en-GB" b="0" i="0" dirty="0">
                <a:solidFill>
                  <a:srgbClr val="333333"/>
                </a:solidFill>
                <a:effectLst/>
                <a:latin typeface="Helvetica" panose="020B0604020202020204" pitchFamily="34" charset="0"/>
              </a:rPr>
              <a:t>In Poland you’d be welcomed for describing someone’s house as “won” (nice smelling), but in Russia you might not be so well received: in Russian it means “stink.”</a:t>
            </a:r>
          </a:p>
          <a:p>
            <a:pPr algn="l"/>
            <a:r>
              <a:rPr lang="en-GB" b="1" i="0" dirty="0">
                <a:solidFill>
                  <a:srgbClr val="0082CA"/>
                </a:solidFill>
                <a:effectLst/>
                <a:latin typeface="Helvetica" panose="020B0604020202020204" pitchFamily="34" charset="0"/>
              </a:rPr>
              <a:t>5. </a:t>
            </a:r>
            <a:r>
              <a:rPr lang="en-GB" b="1" i="0" dirty="0" err="1">
                <a:solidFill>
                  <a:srgbClr val="0082CA"/>
                </a:solidFill>
                <a:effectLst/>
                <a:latin typeface="Helvetica" panose="020B0604020202020204" pitchFamily="34" charset="0"/>
              </a:rPr>
              <a:t>Oficina</a:t>
            </a:r>
            <a:r>
              <a:rPr lang="en-GB" b="1" i="0" dirty="0">
                <a:solidFill>
                  <a:srgbClr val="0082CA"/>
                </a:solidFill>
                <a:effectLst/>
                <a:latin typeface="Helvetica" panose="020B0604020202020204" pitchFamily="34" charset="0"/>
              </a:rPr>
              <a:t>: Spanish/Portuguese</a:t>
            </a:r>
          </a:p>
          <a:p>
            <a:pPr algn="l"/>
            <a:r>
              <a:rPr lang="en-GB" b="0" i="0" dirty="0">
                <a:solidFill>
                  <a:srgbClr val="333333"/>
                </a:solidFill>
                <a:effectLst/>
                <a:latin typeface="Helvetica" panose="020B0604020202020204" pitchFamily="34" charset="0"/>
              </a:rPr>
              <a:t>A Spanish mechanic might be unduly flattered when asked about his “</a:t>
            </a:r>
            <a:r>
              <a:rPr lang="en-GB" b="0" i="0" dirty="0" err="1">
                <a:solidFill>
                  <a:srgbClr val="333333"/>
                </a:solidFill>
                <a:effectLst/>
                <a:latin typeface="Helvetica" panose="020B0604020202020204" pitchFamily="34" charset="0"/>
              </a:rPr>
              <a:t>oficina</a:t>
            </a:r>
            <a:r>
              <a:rPr lang="en-GB" b="0" i="0" dirty="0">
                <a:solidFill>
                  <a:srgbClr val="333333"/>
                </a:solidFill>
                <a:effectLst/>
                <a:latin typeface="Helvetica" panose="020B0604020202020204" pitchFamily="34" charset="0"/>
              </a:rPr>
              <a:t>” by a Portuguese speaker, since “</a:t>
            </a:r>
            <a:r>
              <a:rPr lang="en-GB" b="0" i="0" dirty="0" err="1">
                <a:solidFill>
                  <a:srgbClr val="333333"/>
                </a:solidFill>
                <a:effectLst/>
                <a:latin typeface="Helvetica" panose="020B0604020202020204" pitchFamily="34" charset="0"/>
              </a:rPr>
              <a:t>oficina</a:t>
            </a:r>
            <a:r>
              <a:rPr lang="en-GB" b="0" i="0" dirty="0">
                <a:solidFill>
                  <a:srgbClr val="333333"/>
                </a:solidFill>
                <a:effectLst/>
                <a:latin typeface="Helvetica" panose="020B0604020202020204" pitchFamily="34" charset="0"/>
              </a:rPr>
              <a:t>” means “workshop” in Portuguese, but “office” in Spain.</a:t>
            </a:r>
          </a:p>
          <a:p>
            <a:pPr algn="l"/>
            <a:r>
              <a:rPr lang="en-GB" b="1" i="0" dirty="0">
                <a:solidFill>
                  <a:srgbClr val="0082CA"/>
                </a:solidFill>
                <a:effectLst/>
                <a:latin typeface="Helvetica" panose="020B0604020202020204" pitchFamily="34" charset="0"/>
              </a:rPr>
              <a:t>6. </a:t>
            </a:r>
            <a:r>
              <a:rPr lang="en-GB" b="1" i="0" dirty="0" err="1">
                <a:solidFill>
                  <a:srgbClr val="0082CA"/>
                </a:solidFill>
                <a:effectLst/>
                <a:latin typeface="Helvetica" panose="020B0604020202020204" pitchFamily="34" charset="0"/>
              </a:rPr>
              <a:t>Schlimm</a:t>
            </a:r>
            <a:r>
              <a:rPr lang="en-GB" b="1" i="0" dirty="0">
                <a:solidFill>
                  <a:srgbClr val="0082CA"/>
                </a:solidFill>
                <a:effectLst/>
                <a:latin typeface="Helvetica" panose="020B0604020202020204" pitchFamily="34" charset="0"/>
              </a:rPr>
              <a:t>: Dutch/German</a:t>
            </a:r>
          </a:p>
          <a:p>
            <a:pPr algn="l"/>
            <a:r>
              <a:rPr lang="en-GB" b="0" i="0" dirty="0">
                <a:solidFill>
                  <a:srgbClr val="333333"/>
                </a:solidFill>
                <a:effectLst/>
                <a:latin typeface="Helvetica" panose="020B0604020202020204" pitchFamily="34" charset="0"/>
              </a:rPr>
              <a:t>Being “</a:t>
            </a:r>
            <a:r>
              <a:rPr lang="en-GB" b="0" i="0" dirty="0" err="1">
                <a:solidFill>
                  <a:srgbClr val="333333"/>
                </a:solidFill>
                <a:effectLst/>
                <a:latin typeface="Helvetica" panose="020B0604020202020204" pitchFamily="34" charset="0"/>
              </a:rPr>
              <a:t>schlimm</a:t>
            </a:r>
            <a:r>
              <a:rPr lang="en-GB" b="0" i="0" dirty="0">
                <a:solidFill>
                  <a:srgbClr val="333333"/>
                </a:solidFill>
                <a:effectLst/>
                <a:latin typeface="Helvetica" panose="020B0604020202020204" pitchFamily="34" charset="0"/>
              </a:rPr>
              <a:t>” (smart/successful) is something to be proud of in the Netherlands, but not so much in Germany where it’s used to describe someone who is dim-witted and unsuccessful.</a:t>
            </a:r>
          </a:p>
          <a:p>
            <a:pPr algn="l"/>
            <a:r>
              <a:rPr lang="en-GB" b="1" i="0" dirty="0">
                <a:solidFill>
                  <a:srgbClr val="0082CA"/>
                </a:solidFill>
                <a:effectLst/>
                <a:latin typeface="Helvetica" panose="020B0604020202020204" pitchFamily="34" charset="0"/>
              </a:rPr>
              <a:t>7. 1. Gift: German/Danish/Swedish/Norwegian/English</a:t>
            </a:r>
          </a:p>
          <a:p>
            <a:pPr algn="l"/>
            <a:r>
              <a:rPr lang="en-GB" b="0" i="0" dirty="0">
                <a:solidFill>
                  <a:srgbClr val="333333"/>
                </a:solidFill>
                <a:effectLst/>
                <a:latin typeface="Helvetica" panose="020B0604020202020204" pitchFamily="34" charset="0"/>
              </a:rPr>
              <a:t>“Gift” means “poison” in German, Danish, Swedish and Norwegian. Aptly, it also means “to get married” in Swedish, Danish and Norwegian.</a:t>
            </a:r>
          </a:p>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30573486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95200AE-86A7-4B4D-B963-B67D39A2C71A}" type="slidenum">
              <a:rPr lang="en-US" altLang="en-US" sz="1300"/>
              <a:pPr>
                <a:spcBef>
                  <a:spcPct val="0"/>
                </a:spcBef>
              </a:pPr>
              <a:t>21</a:t>
            </a:fld>
            <a:endParaRPr lang="en-US" altLang="en-US" sz="1300"/>
          </a:p>
        </p:txBody>
      </p:sp>
    </p:spTree>
    <p:extLst>
      <p:ext uri="{BB962C8B-B14F-4D97-AF65-F5344CB8AC3E}">
        <p14:creationId xmlns:p14="http://schemas.microsoft.com/office/powerpoint/2010/main" val="16496634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b="0" i="0" dirty="0">
                <a:solidFill>
                  <a:srgbClr val="202124"/>
                </a:solidFill>
                <a:effectLst/>
                <a:latin typeface="arial" panose="020B0604020202020204" pitchFamily="34" charset="0"/>
              </a:rPr>
              <a:t>Kinesics - The study of the way in which certain body movements and </a:t>
            </a:r>
            <a:r>
              <a:rPr lang="en-GB" b="0" i="0" u="none" strike="noStrike" dirty="0">
                <a:solidFill>
                  <a:srgbClr val="202124"/>
                </a:solidFill>
                <a:effectLst/>
                <a:latin typeface="arial" panose="020B0604020202020204" pitchFamily="34" charset="0"/>
                <a:hlinkClick r:id="rId3"/>
              </a:rPr>
              <a:t>gestures</a:t>
            </a:r>
            <a:r>
              <a:rPr lang="en-GB" b="0" i="0" dirty="0">
                <a:solidFill>
                  <a:srgbClr val="202124"/>
                </a:solidFill>
                <a:effectLst/>
                <a:latin typeface="arial" panose="020B0604020202020204" pitchFamily="34" charset="0"/>
              </a:rPr>
              <a:t> serve as a form of </a:t>
            </a:r>
            <a:r>
              <a:rPr lang="en-GB" b="0" i="0" u="none" strike="noStrike" dirty="0">
                <a:solidFill>
                  <a:srgbClr val="202124"/>
                </a:solidFill>
                <a:effectLst/>
                <a:latin typeface="arial" panose="020B0604020202020204" pitchFamily="34" charset="0"/>
                <a:hlinkClick r:id="rId4"/>
              </a:rPr>
              <a:t>non-verbal</a:t>
            </a:r>
            <a:r>
              <a:rPr lang="en-GB" b="0" i="0" dirty="0">
                <a:solidFill>
                  <a:srgbClr val="202124"/>
                </a:solidFill>
                <a:effectLst/>
                <a:latin typeface="arial" panose="020B0604020202020204" pitchFamily="34" charset="0"/>
              </a:rPr>
              <a:t> communication.</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22</a:t>
            </a:fld>
            <a:endParaRPr lang="en-GB"/>
          </a:p>
        </p:txBody>
      </p:sp>
    </p:spTree>
    <p:extLst>
      <p:ext uri="{BB962C8B-B14F-4D97-AF65-F5344CB8AC3E}">
        <p14:creationId xmlns:p14="http://schemas.microsoft.com/office/powerpoint/2010/main" val="34676711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Parochialism, narrow focus on local area</a:t>
            </a:r>
          </a:p>
        </p:txBody>
      </p:sp>
      <p:sp>
        <p:nvSpPr>
          <p:cNvPr id="4" name="Slide Number Placeholder 3"/>
          <p:cNvSpPr>
            <a:spLocks noGrp="1"/>
          </p:cNvSpPr>
          <p:nvPr>
            <p:ph type="sldNum" sz="quarter" idx="5"/>
          </p:nvPr>
        </p:nvSpPr>
        <p:spPr/>
        <p:txBody>
          <a:bodyPr/>
          <a:lstStyle/>
          <a:p>
            <a:fld id="{15E43DBC-073C-4AB9-9B7E-763DDAD352F9}" type="slidenum">
              <a:rPr lang="en-GB" smtClean="0"/>
              <a:t>26</a:t>
            </a:fld>
            <a:endParaRPr lang="en-GB"/>
          </a:p>
        </p:txBody>
      </p:sp>
    </p:spTree>
    <p:extLst>
      <p:ext uri="{BB962C8B-B14F-4D97-AF65-F5344CB8AC3E}">
        <p14:creationId xmlns:p14="http://schemas.microsoft.com/office/powerpoint/2010/main" val="20647784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Hall believed that “</a:t>
            </a:r>
            <a:r>
              <a:rPr lang="en-GB" b="0" i="0" dirty="0">
                <a:solidFill>
                  <a:srgbClr val="040C28"/>
                </a:solidFill>
                <a:effectLst/>
                <a:latin typeface="Google Sans"/>
              </a:rPr>
              <a:t>Culture is communication and communication is culture</a:t>
            </a:r>
            <a:r>
              <a:rPr lang="en-GB" b="0" i="0" dirty="0">
                <a:solidFill>
                  <a:srgbClr val="202124"/>
                </a:solidFill>
                <a:effectLst/>
                <a:latin typeface="Google Sans"/>
              </a:rPr>
              <a:t>”. By this, he means that these two things overlap in almost every way imaginable. To help others understand this overlap, he proposed a broad contrast between what he termed High Context (HC) and Low Context (LC) cultures.</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28</a:t>
            </a:fld>
            <a:endParaRPr lang="en-GB"/>
          </a:p>
        </p:txBody>
      </p:sp>
    </p:spTree>
    <p:extLst>
      <p:ext uri="{BB962C8B-B14F-4D97-AF65-F5344CB8AC3E}">
        <p14:creationId xmlns:p14="http://schemas.microsoft.com/office/powerpoint/2010/main" val="34164801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Mullins (2019, pp 325-326)</a:t>
            </a:r>
          </a:p>
        </p:txBody>
      </p:sp>
      <p:sp>
        <p:nvSpPr>
          <p:cNvPr id="4" name="Slide Number Placeholder 3"/>
          <p:cNvSpPr>
            <a:spLocks noGrp="1"/>
          </p:cNvSpPr>
          <p:nvPr>
            <p:ph type="sldNum" sz="quarter" idx="5"/>
          </p:nvPr>
        </p:nvSpPr>
        <p:spPr/>
        <p:txBody>
          <a:bodyPr/>
          <a:lstStyle/>
          <a:p>
            <a:fld id="{15E43DBC-073C-4AB9-9B7E-763DDAD352F9}" type="slidenum">
              <a:rPr lang="en-GB" smtClean="0"/>
              <a:t>29</a:t>
            </a:fld>
            <a:endParaRPr lang="en-GB"/>
          </a:p>
        </p:txBody>
      </p:sp>
    </p:spTree>
    <p:extLst>
      <p:ext uri="{BB962C8B-B14F-4D97-AF65-F5344CB8AC3E}">
        <p14:creationId xmlns:p14="http://schemas.microsoft.com/office/powerpoint/2010/main" val="9430170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Mullins (2019, pp 325-326)</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30</a:t>
            </a:fld>
            <a:endParaRPr lang="en-GB"/>
          </a:p>
        </p:txBody>
      </p:sp>
    </p:spTree>
    <p:extLst>
      <p:ext uri="{BB962C8B-B14F-4D97-AF65-F5344CB8AC3E}">
        <p14:creationId xmlns:p14="http://schemas.microsoft.com/office/powerpoint/2010/main" val="39422536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Mullins (2019, pp 325-326)</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31</a:t>
            </a:fld>
            <a:endParaRPr lang="en-GB"/>
          </a:p>
        </p:txBody>
      </p:sp>
    </p:spTree>
    <p:extLst>
      <p:ext uri="{BB962C8B-B14F-4D97-AF65-F5344CB8AC3E}">
        <p14:creationId xmlns:p14="http://schemas.microsoft.com/office/powerpoint/2010/main" val="14609776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Mullins (2019, pp 325-326)</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32</a:t>
            </a:fld>
            <a:endParaRPr lang="en-GB"/>
          </a:p>
        </p:txBody>
      </p:sp>
    </p:spTree>
    <p:extLst>
      <p:ext uri="{BB962C8B-B14F-4D97-AF65-F5344CB8AC3E}">
        <p14:creationId xmlns:p14="http://schemas.microsoft.com/office/powerpoint/2010/main" val="34710051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Mullins (2019, pp 325-326)</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33</a:t>
            </a:fld>
            <a:endParaRPr lang="en-GB"/>
          </a:p>
        </p:txBody>
      </p:sp>
    </p:spTree>
    <p:extLst>
      <p:ext uri="{BB962C8B-B14F-4D97-AF65-F5344CB8AC3E}">
        <p14:creationId xmlns:p14="http://schemas.microsoft.com/office/powerpoint/2010/main" val="24997377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Mullins (2019, pp 325-326)</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34</a:t>
            </a:fld>
            <a:endParaRPr lang="en-GB"/>
          </a:p>
        </p:txBody>
      </p:sp>
    </p:spTree>
    <p:extLst>
      <p:ext uri="{BB962C8B-B14F-4D97-AF65-F5344CB8AC3E}">
        <p14:creationId xmlns:p14="http://schemas.microsoft.com/office/powerpoint/2010/main" val="5725728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35</a:t>
            </a:fld>
            <a:endParaRPr lang="en-GB"/>
          </a:p>
        </p:txBody>
      </p:sp>
    </p:spTree>
    <p:extLst>
      <p:ext uri="{BB962C8B-B14F-4D97-AF65-F5344CB8AC3E}">
        <p14:creationId xmlns:p14="http://schemas.microsoft.com/office/powerpoint/2010/main" val="15512441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13/02/2024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hbr.org/video/4773888299001/negotiating-across-culture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a:bodyPr>
          <a:lstStyle/>
          <a:p>
            <a:r>
              <a:rPr lang="en-GB" i="1" dirty="0">
                <a:solidFill>
                  <a:schemeClr val="bg1"/>
                </a:solidFill>
              </a:rPr>
              <a:t>Shaping Cultures </a:t>
            </a:r>
            <a:br>
              <a:rPr lang="en-GB" i="1" dirty="0">
                <a:solidFill>
                  <a:schemeClr val="bg1"/>
                </a:solidFill>
              </a:rPr>
            </a:br>
            <a:br>
              <a:rPr lang="en-GB" i="1" dirty="0">
                <a:solidFill>
                  <a:schemeClr val="bg1"/>
                </a:solidFill>
              </a:rPr>
            </a:br>
            <a:r>
              <a:rPr lang="en-GB" sz="3100" i="1" dirty="0">
                <a:solidFill>
                  <a:schemeClr val="bg1"/>
                </a:solidFill>
              </a:rPr>
              <a:t>Rhiannon Akers, February 2024</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Recap of last week</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Defining wellbeing</a:t>
            </a:r>
          </a:p>
          <a:p>
            <a:r>
              <a:rPr lang="en-GB" altLang="en-US" sz="2400" dirty="0">
                <a:latin typeface="Arial" panose="020B0604020202020204" pitchFamily="34" charset="0"/>
                <a:cs typeface="Arial" panose="020B0604020202020204" pitchFamily="34" charset="0"/>
              </a:rPr>
              <a:t>The importance of wellbeing</a:t>
            </a:r>
          </a:p>
          <a:p>
            <a:r>
              <a:rPr lang="en-GB" altLang="en-US" sz="2400" dirty="0">
                <a:latin typeface="Arial" panose="020B0604020202020204" pitchFamily="34" charset="0"/>
                <a:cs typeface="Arial" panose="020B0604020202020204" pitchFamily="34" charset="0"/>
              </a:rPr>
              <a:t>Wellbeing strategies</a:t>
            </a:r>
          </a:p>
        </p:txBody>
      </p:sp>
    </p:spTree>
    <p:extLst>
      <p:ext uri="{BB962C8B-B14F-4D97-AF65-F5344CB8AC3E}">
        <p14:creationId xmlns:p14="http://schemas.microsoft.com/office/powerpoint/2010/main" val="3989658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Today’s learning outcome</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Employee voice</a:t>
            </a:r>
          </a:p>
          <a:p>
            <a:r>
              <a:rPr lang="en-GB" altLang="en-US" sz="2400" dirty="0">
                <a:latin typeface="Arial" panose="020B0604020202020204" pitchFamily="34" charset="0"/>
                <a:cs typeface="Arial" panose="020B0604020202020204" pitchFamily="34" charset="0"/>
              </a:rPr>
              <a:t>How to drive an inclusive culture</a:t>
            </a:r>
          </a:p>
          <a:p>
            <a:r>
              <a:rPr lang="en-GB" altLang="en-US" sz="2400" dirty="0">
                <a:latin typeface="Arial" panose="020B0604020202020204" pitchFamily="34" charset="0"/>
                <a:cs typeface="Arial" panose="020B0604020202020204" pitchFamily="34" charset="0"/>
              </a:rPr>
              <a:t>Managing virtually</a:t>
            </a:r>
          </a:p>
          <a:p>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QUESTION – What does it mean for a culture to be inclusive?</a:t>
            </a:r>
          </a:p>
        </p:txBody>
      </p:sp>
    </p:spTree>
    <p:extLst>
      <p:ext uri="{BB962C8B-B14F-4D97-AF65-F5344CB8AC3E}">
        <p14:creationId xmlns:p14="http://schemas.microsoft.com/office/powerpoint/2010/main" val="3391300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Lecture Themes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Effectiveness of employee voice</a:t>
            </a:r>
          </a:p>
          <a:p>
            <a:r>
              <a:rPr lang="en-GB" altLang="en-US" sz="2400" dirty="0">
                <a:latin typeface="Arial" panose="020B0604020202020204" pitchFamily="34" charset="0"/>
                <a:cs typeface="Arial" panose="020B0604020202020204" pitchFamily="34" charset="0"/>
              </a:rPr>
              <a:t>Identify elements of the intercultural communication process</a:t>
            </a:r>
          </a:p>
          <a:p>
            <a:r>
              <a:rPr lang="en-GB" altLang="en-US" sz="2400" dirty="0">
                <a:latin typeface="Arial" panose="020B0604020202020204" pitchFamily="34" charset="0"/>
                <a:cs typeface="Arial" panose="020B0604020202020204" pitchFamily="34" charset="0"/>
              </a:rPr>
              <a:t>Consider potential barriers to intercultural communication</a:t>
            </a:r>
          </a:p>
          <a:p>
            <a:r>
              <a:rPr lang="en-GB" altLang="en-US" sz="2400" dirty="0">
                <a:latin typeface="Arial" panose="020B0604020202020204" pitchFamily="34" charset="0"/>
                <a:cs typeface="Arial" panose="020B0604020202020204" pitchFamily="34" charset="0"/>
              </a:rPr>
              <a:t>Identify ways of enhancing intercultural communication</a:t>
            </a:r>
          </a:p>
          <a:p>
            <a:r>
              <a:rPr lang="en-GB" altLang="en-US" sz="2400" dirty="0">
                <a:latin typeface="Arial" panose="020B0604020202020204" pitchFamily="34" charset="0"/>
                <a:cs typeface="Arial" panose="020B0604020202020204" pitchFamily="34" charset="0"/>
              </a:rPr>
              <a:t>Highlight importance of culture in negotiation processes</a:t>
            </a:r>
          </a:p>
          <a:p>
            <a:r>
              <a:rPr lang="en-GB" altLang="en-US" sz="2400" dirty="0">
                <a:latin typeface="Arial" panose="020B0604020202020204" pitchFamily="34" charset="0"/>
                <a:cs typeface="Arial" panose="020B0604020202020204" pitchFamily="34" charset="0"/>
              </a:rPr>
              <a:t>Managing virtual teams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Employee Voice</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356174"/>
            <a:ext cx="8612777" cy="3970318"/>
          </a:xfrm>
          <a:prstGeom prst="rect">
            <a:avLst/>
          </a:prstGeom>
          <a:noFill/>
        </p:spPr>
        <p:txBody>
          <a:bodyPr wrap="square">
            <a:spAutoFit/>
          </a:bodyPr>
          <a:lstStyle/>
          <a:p>
            <a:pPr marL="457200" indent="-457200" algn="l">
              <a:buFont typeface="Arial" panose="020B0604020202020204" pitchFamily="34" charset="0"/>
              <a:buChar char="•"/>
            </a:pPr>
            <a:r>
              <a:rPr lang="en-GB" sz="2800" i="0" dirty="0">
                <a:solidFill>
                  <a:srgbClr val="202020"/>
                </a:solidFill>
                <a:effectLst/>
                <a:latin typeface="Museo"/>
              </a:rPr>
              <a:t>Individual and collective channels</a:t>
            </a:r>
            <a:r>
              <a:rPr lang="en-GB" sz="2800" b="0" i="0" dirty="0">
                <a:solidFill>
                  <a:srgbClr val="202020"/>
                </a:solidFill>
                <a:effectLst/>
                <a:latin typeface="Museo"/>
              </a:rPr>
              <a:t>.</a:t>
            </a:r>
          </a:p>
          <a:p>
            <a:pPr marL="457200" indent="-457200" algn="l">
              <a:buFont typeface="Arial" panose="020B0604020202020204" pitchFamily="34" charset="0"/>
              <a:buChar char="•"/>
            </a:pPr>
            <a:r>
              <a:rPr lang="en-GB" sz="2800" b="0" i="0" dirty="0">
                <a:solidFill>
                  <a:srgbClr val="202020"/>
                </a:solidFill>
                <a:effectLst/>
                <a:latin typeface="Museo"/>
              </a:rPr>
              <a:t>Directl</a:t>
            </a:r>
            <a:r>
              <a:rPr lang="en-GB" sz="2800" dirty="0">
                <a:solidFill>
                  <a:srgbClr val="202020"/>
                </a:solidFill>
                <a:latin typeface="Museo"/>
              </a:rPr>
              <a:t>y and indirectly through employee reps and trade unions</a:t>
            </a:r>
            <a:r>
              <a:rPr lang="en-GB" sz="2800" b="0" i="0" dirty="0">
                <a:solidFill>
                  <a:srgbClr val="202020"/>
                </a:solidFill>
                <a:effectLst/>
                <a:latin typeface="Museo"/>
              </a:rPr>
              <a:t>.</a:t>
            </a:r>
          </a:p>
          <a:p>
            <a:pPr marL="457200" indent="-457200" algn="l">
              <a:buFont typeface="Arial" panose="020B0604020202020204" pitchFamily="34" charset="0"/>
              <a:buChar char="•"/>
            </a:pPr>
            <a:r>
              <a:rPr lang="en-GB" sz="2800" dirty="0">
                <a:solidFill>
                  <a:srgbClr val="202020"/>
                </a:solidFill>
                <a:latin typeface="Museo"/>
              </a:rPr>
              <a:t>Effective voice should involve complementary channels and be supported by leaders.</a:t>
            </a:r>
          </a:p>
          <a:p>
            <a:pPr marL="457200" indent="-457200" algn="l">
              <a:buFont typeface="Arial" panose="020B0604020202020204" pitchFamily="34" charset="0"/>
              <a:buChar char="•"/>
            </a:pPr>
            <a:r>
              <a:rPr lang="en-GB" sz="2800" b="0" i="0" dirty="0">
                <a:solidFill>
                  <a:srgbClr val="202020"/>
                </a:solidFill>
                <a:effectLst/>
                <a:latin typeface="Museo"/>
              </a:rPr>
              <a:t>Two</a:t>
            </a:r>
            <a:r>
              <a:rPr lang="en-GB" sz="2800" dirty="0">
                <a:solidFill>
                  <a:srgbClr val="202020"/>
                </a:solidFill>
                <a:latin typeface="Museo"/>
              </a:rPr>
              <a:t>-way communication important, managers should listen and act on employee voice. </a:t>
            </a:r>
            <a:endParaRPr lang="en-GB" sz="2800" b="0" i="0" dirty="0">
              <a:solidFill>
                <a:srgbClr val="202020"/>
              </a:solidFill>
              <a:effectLst/>
              <a:latin typeface="Museo"/>
            </a:endParaRPr>
          </a:p>
          <a:p>
            <a:br>
              <a:rPr lang="en-GB" sz="2800" dirty="0"/>
            </a:br>
            <a:endParaRPr lang="en-GB" sz="2800" dirty="0"/>
          </a:p>
        </p:txBody>
      </p:sp>
    </p:spTree>
    <p:extLst>
      <p:ext uri="{BB962C8B-B14F-4D97-AF65-F5344CB8AC3E}">
        <p14:creationId xmlns:p14="http://schemas.microsoft.com/office/powerpoint/2010/main" val="259584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Importance of Employee Voice</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356174"/>
            <a:ext cx="8612777" cy="3970318"/>
          </a:xfrm>
          <a:prstGeom prst="rect">
            <a:avLst/>
          </a:prstGeom>
          <a:noFill/>
        </p:spPr>
        <p:txBody>
          <a:bodyPr wrap="square">
            <a:spAutoFit/>
          </a:bodyPr>
          <a:lstStyle/>
          <a:p>
            <a:pPr marL="457200" indent="-457200" algn="l">
              <a:buFont typeface="Arial" panose="020B0604020202020204" pitchFamily="34" charset="0"/>
              <a:buChar char="•"/>
            </a:pPr>
            <a:r>
              <a:rPr lang="en-GB" sz="2800" i="0" dirty="0">
                <a:solidFill>
                  <a:srgbClr val="202020"/>
                </a:solidFill>
                <a:effectLst/>
                <a:latin typeface="Museo"/>
              </a:rPr>
              <a:t>Fundamental right, allows employees to express themselves and is integral to good work.</a:t>
            </a:r>
          </a:p>
          <a:p>
            <a:pPr marL="457200" indent="-457200" algn="l">
              <a:buFont typeface="Arial" panose="020B0604020202020204" pitchFamily="34" charset="0"/>
              <a:buChar char="•"/>
            </a:pPr>
            <a:r>
              <a:rPr lang="en-GB" sz="2800" i="0" dirty="0">
                <a:solidFill>
                  <a:srgbClr val="202020"/>
                </a:solidFill>
                <a:effectLst/>
                <a:latin typeface="Museo"/>
              </a:rPr>
              <a:t>Helps to improve </a:t>
            </a:r>
            <a:r>
              <a:rPr lang="en-GB" sz="2800" dirty="0">
                <a:solidFill>
                  <a:srgbClr val="202020"/>
                </a:solidFill>
                <a:latin typeface="Museo"/>
              </a:rPr>
              <a:t>the effectiveness and performance of an organisation by allowing employees to suggest improvements.</a:t>
            </a:r>
            <a:endParaRPr lang="en-GB" sz="2800" b="0" i="0" dirty="0">
              <a:solidFill>
                <a:srgbClr val="202020"/>
              </a:solidFill>
              <a:effectLst/>
              <a:latin typeface="Museo"/>
            </a:endParaRPr>
          </a:p>
          <a:p>
            <a:pPr marL="457200" indent="-457200">
              <a:buFont typeface="Arial" panose="020B0604020202020204" pitchFamily="34" charset="0"/>
              <a:buChar char="•"/>
            </a:pPr>
            <a:r>
              <a:rPr lang="en-GB" sz="2800" b="0" i="0" dirty="0">
                <a:solidFill>
                  <a:srgbClr val="202020"/>
                </a:solidFill>
                <a:effectLst/>
                <a:latin typeface="Museo"/>
              </a:rPr>
              <a:t>Voice is also an important part of employee wellbeing and is positively linked to job satisfaction.</a:t>
            </a:r>
          </a:p>
          <a:p>
            <a:pPr marL="457200" indent="-457200">
              <a:buFont typeface="Arial" panose="020B0604020202020204" pitchFamily="34" charset="0"/>
              <a:buChar char="•"/>
            </a:pPr>
            <a:endParaRPr lang="en-GB" sz="2800" dirty="0">
              <a:solidFill>
                <a:srgbClr val="202020"/>
              </a:solidFill>
              <a:latin typeface="Museo"/>
            </a:endParaRPr>
          </a:p>
          <a:p>
            <a:r>
              <a:rPr lang="en-GB" sz="2800" dirty="0">
                <a:solidFill>
                  <a:srgbClr val="202020"/>
                </a:solidFill>
                <a:latin typeface="Museo"/>
              </a:rPr>
              <a:t>What about employee silence? What are the risks?</a:t>
            </a:r>
            <a:endParaRPr lang="en-GB" sz="2800" dirty="0"/>
          </a:p>
        </p:txBody>
      </p:sp>
    </p:spTree>
    <p:extLst>
      <p:ext uri="{BB962C8B-B14F-4D97-AF65-F5344CB8AC3E}">
        <p14:creationId xmlns:p14="http://schemas.microsoft.com/office/powerpoint/2010/main" val="2073868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653143" y="524105"/>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Changing nature of voice and influence</a:t>
            </a:r>
          </a:p>
        </p:txBody>
      </p:sp>
      <p:sp>
        <p:nvSpPr>
          <p:cNvPr id="5" name="TextBox 4">
            <a:extLst>
              <a:ext uri="{FF2B5EF4-FFF2-40B4-BE49-F238E27FC236}">
                <a16:creationId xmlns:a16="http://schemas.microsoft.com/office/drawing/2014/main" id="{1A9F6A5F-5165-B49E-1729-43B912B1E5B6}"/>
              </a:ext>
            </a:extLst>
          </p:cNvPr>
          <p:cNvSpPr txBox="1"/>
          <p:nvPr/>
        </p:nvSpPr>
        <p:spPr>
          <a:xfrm>
            <a:off x="381408" y="1827661"/>
            <a:ext cx="8612777" cy="3970318"/>
          </a:xfrm>
          <a:prstGeom prst="rect">
            <a:avLst/>
          </a:prstGeom>
          <a:noFill/>
        </p:spPr>
        <p:txBody>
          <a:bodyPr wrap="square">
            <a:spAutoFit/>
          </a:bodyPr>
          <a:lstStyle/>
          <a:p>
            <a:pPr marL="457200" indent="-457200" algn="l">
              <a:buFont typeface="Arial" panose="020B0604020202020204" pitchFamily="34" charset="0"/>
              <a:buChar char="•"/>
            </a:pPr>
            <a:r>
              <a:rPr lang="en-GB" sz="2800" i="0" dirty="0">
                <a:solidFill>
                  <a:srgbClr val="202020"/>
                </a:solidFill>
                <a:effectLst/>
                <a:latin typeface="Museo"/>
              </a:rPr>
              <a:t>Decline in trade union representation but collective voice still considered key in terms of employee engagement. </a:t>
            </a:r>
          </a:p>
          <a:p>
            <a:pPr marL="457200" indent="-457200" algn="l">
              <a:buFont typeface="Arial" panose="020B0604020202020204" pitchFamily="34" charset="0"/>
              <a:buChar char="•"/>
            </a:pPr>
            <a:r>
              <a:rPr lang="en-GB" sz="2800" b="0" dirty="0">
                <a:solidFill>
                  <a:srgbClr val="202020"/>
                </a:solidFill>
                <a:latin typeface="Museo"/>
              </a:rPr>
              <a:t>Rising inflation likely to increase the use of collective voice. </a:t>
            </a:r>
          </a:p>
          <a:p>
            <a:pPr marL="457200" indent="-457200" algn="l">
              <a:buFont typeface="Arial" panose="020B0604020202020204" pitchFamily="34" charset="0"/>
              <a:buChar char="•"/>
            </a:pPr>
            <a:r>
              <a:rPr lang="en-GB" sz="2800" i="0" dirty="0">
                <a:solidFill>
                  <a:srgbClr val="202020"/>
                </a:solidFill>
                <a:effectLst/>
                <a:latin typeface="Museo"/>
              </a:rPr>
              <a:t>Social</a:t>
            </a:r>
            <a:r>
              <a:rPr lang="en-GB" sz="2800" dirty="0">
                <a:solidFill>
                  <a:srgbClr val="202020"/>
                </a:solidFill>
                <a:latin typeface="Museo"/>
              </a:rPr>
              <a:t> technology.</a:t>
            </a:r>
          </a:p>
          <a:p>
            <a:pPr marL="457200" indent="-457200" algn="l">
              <a:buFont typeface="Arial" panose="020B0604020202020204" pitchFamily="34" charset="0"/>
              <a:buChar char="•"/>
            </a:pPr>
            <a:r>
              <a:rPr lang="en-GB" sz="2800" b="0" i="0" dirty="0">
                <a:solidFill>
                  <a:srgbClr val="202020"/>
                </a:solidFill>
                <a:effectLst/>
                <a:latin typeface="Museo"/>
              </a:rPr>
              <a:t>Corporate governance.</a:t>
            </a:r>
          </a:p>
          <a:p>
            <a:br>
              <a:rPr lang="en-GB" sz="2800" dirty="0"/>
            </a:br>
            <a:endParaRPr lang="en-GB" sz="2800" dirty="0"/>
          </a:p>
        </p:txBody>
      </p:sp>
    </p:spTree>
    <p:extLst>
      <p:ext uri="{BB962C8B-B14F-4D97-AF65-F5344CB8AC3E}">
        <p14:creationId xmlns:p14="http://schemas.microsoft.com/office/powerpoint/2010/main" val="1994842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653143" y="524105"/>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Creating a ‘speak up’ culture</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356174"/>
            <a:ext cx="8612777" cy="4832092"/>
          </a:xfrm>
          <a:prstGeom prst="rect">
            <a:avLst/>
          </a:prstGeom>
          <a:noFill/>
        </p:spPr>
        <p:txBody>
          <a:bodyPr wrap="square">
            <a:spAutoFit/>
          </a:bodyPr>
          <a:lstStyle/>
          <a:p>
            <a:pPr marL="457200" indent="-457200" algn="l">
              <a:buFont typeface="Arial" panose="020B0604020202020204" pitchFamily="34" charset="0"/>
              <a:buChar char="•"/>
            </a:pPr>
            <a:r>
              <a:rPr lang="en-GB" sz="2800" i="0" dirty="0">
                <a:solidFill>
                  <a:srgbClr val="202020"/>
                </a:solidFill>
                <a:effectLst/>
                <a:latin typeface="Museo"/>
              </a:rPr>
              <a:t>Whistleblowing (Public Interest Disclosure Act 1998)</a:t>
            </a:r>
          </a:p>
          <a:p>
            <a:pPr marL="457200" indent="-457200" algn="l">
              <a:buFont typeface="Arial" panose="020B0604020202020204" pitchFamily="34" charset="0"/>
              <a:buChar char="•"/>
            </a:pPr>
            <a:r>
              <a:rPr lang="en-GB" sz="2800" b="0" dirty="0">
                <a:solidFill>
                  <a:srgbClr val="202020"/>
                </a:solidFill>
                <a:latin typeface="Museo"/>
              </a:rPr>
              <a:t>Pol</a:t>
            </a:r>
            <a:r>
              <a:rPr lang="en-GB" sz="2800" dirty="0">
                <a:solidFill>
                  <a:srgbClr val="202020"/>
                </a:solidFill>
                <a:latin typeface="Museo"/>
              </a:rPr>
              <a:t>icies should make clear that the employer will identify and remedy any wrongdoing, employees should inform their line manager straight away (or possibly senior manager in a serious case), employer will treat concerns in confidence and individual won’t be penalised.</a:t>
            </a:r>
          </a:p>
          <a:p>
            <a:pPr marL="457200" indent="-457200" algn="l">
              <a:buFont typeface="Arial" panose="020B0604020202020204" pitchFamily="34" charset="0"/>
              <a:buChar char="•"/>
            </a:pPr>
            <a:r>
              <a:rPr lang="en-GB" sz="2800" b="0" i="0" dirty="0">
                <a:solidFill>
                  <a:srgbClr val="202020"/>
                </a:solidFill>
                <a:effectLst/>
                <a:latin typeface="Museo"/>
              </a:rPr>
              <a:t>Other complaints should be handled appropriately through a grievance policy. </a:t>
            </a:r>
          </a:p>
          <a:p>
            <a:br>
              <a:rPr lang="en-GB" sz="2800" dirty="0"/>
            </a:br>
            <a:endParaRPr lang="en-GB" sz="2800" dirty="0"/>
          </a:p>
        </p:txBody>
      </p:sp>
    </p:spTree>
    <p:extLst>
      <p:ext uri="{BB962C8B-B14F-4D97-AF65-F5344CB8AC3E}">
        <p14:creationId xmlns:p14="http://schemas.microsoft.com/office/powerpoint/2010/main" val="463895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41FEE8F3-CFDC-5BC4-BD88-A7337A3E52D5}"/>
              </a:ext>
            </a:extLst>
          </p:cNvPr>
          <p:cNvSpPr>
            <a:spLocks noGrp="1"/>
          </p:cNvSpPr>
          <p:nvPr>
            <p:ph type="title"/>
          </p:nvPr>
        </p:nvSpPr>
        <p:spPr>
          <a:xfrm>
            <a:off x="514350" y="109538"/>
            <a:ext cx="7772400" cy="819150"/>
          </a:xfrm>
        </p:spPr>
        <p:txBody>
          <a:bodyPr/>
          <a:lstStyle/>
          <a:p>
            <a:pPr eaLnBrk="1" hangingPunct="1"/>
            <a:r>
              <a:rPr lang="en-GB" altLang="en-US" sz="4000">
                <a:cs typeface="Arial" panose="020B0604020202020204" pitchFamily="34" charset="0"/>
              </a:rPr>
              <a:t>Activity:</a:t>
            </a:r>
            <a:r>
              <a:rPr lang="en-GB" altLang="en-US">
                <a:latin typeface="Arial" panose="020B0604020202020204" pitchFamily="34" charset="0"/>
                <a:cs typeface="Arial" panose="020B0604020202020204" pitchFamily="34" charset="0"/>
              </a:rPr>
              <a:t> </a:t>
            </a:r>
            <a:endParaRPr lang="en-GB" altLang="en-US"/>
          </a:p>
        </p:txBody>
      </p:sp>
      <p:sp>
        <p:nvSpPr>
          <p:cNvPr id="10244" name="Text Box 1">
            <a:extLst>
              <a:ext uri="{FF2B5EF4-FFF2-40B4-BE49-F238E27FC236}">
                <a16:creationId xmlns:a16="http://schemas.microsoft.com/office/drawing/2014/main" id="{D376551E-C67C-9F72-2F92-D2255246AB10}"/>
              </a:ext>
            </a:extLst>
          </p:cNvPr>
          <p:cNvSpPr txBox="1">
            <a:spLocks noChangeArrowheads="1"/>
          </p:cNvSpPr>
          <p:nvPr/>
        </p:nvSpPr>
        <p:spPr bwMode="auto">
          <a:xfrm>
            <a:off x="38100" y="804862"/>
            <a:ext cx="9105900" cy="524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358775" indent="-358775"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Aft>
                <a:spcPts val="1000"/>
              </a:spcAft>
            </a:pPr>
            <a:r>
              <a:rPr lang="en-GB" altLang="en-US" sz="2400" dirty="0">
                <a:latin typeface="Calibri" panose="020F0502020204030204" pitchFamily="34" charset="0"/>
              </a:rPr>
              <a:t>Consider an organisation you are familiar with.</a:t>
            </a:r>
          </a:p>
          <a:p>
            <a:pPr eaLnBrk="1" hangingPunct="1">
              <a:spcAft>
                <a:spcPts val="1000"/>
              </a:spcAft>
            </a:pPr>
            <a:endParaRPr lang="en-GB" altLang="en-US" sz="1200" dirty="0">
              <a:latin typeface="Calibri" panose="020F0502020204030204" pitchFamily="34" charset="0"/>
            </a:endParaRPr>
          </a:p>
          <a:p>
            <a:pPr lvl="1" eaLnBrk="1" hangingPunct="1">
              <a:buFont typeface="Verdana" panose="020B0604030504040204" pitchFamily="34" charset="0"/>
              <a:buNone/>
            </a:pPr>
            <a:r>
              <a:rPr lang="en-GB" altLang="en-US" sz="2400" dirty="0">
                <a:latin typeface="Calibri" panose="020F0502020204030204" pitchFamily="34" charset="0"/>
              </a:rPr>
              <a:t>•   Describe how the decision-making process operates in your chosen organisation.</a:t>
            </a:r>
          </a:p>
          <a:p>
            <a:pPr lvl="1" eaLnBrk="1" hangingPunct="1">
              <a:buFont typeface="Verdana" panose="020B0604030504040204" pitchFamily="34" charset="0"/>
              <a:buNone/>
            </a:pPr>
            <a:endParaRPr lang="en-GB" altLang="en-US" sz="2400" dirty="0">
              <a:latin typeface="Calibri" panose="020F0502020204030204" pitchFamily="34" charset="0"/>
            </a:endParaRPr>
          </a:p>
          <a:p>
            <a:pPr lvl="1" eaLnBrk="1" hangingPunct="1">
              <a:buFont typeface="Verdana" panose="020B0604030504040204" pitchFamily="34" charset="0"/>
              <a:buNone/>
            </a:pPr>
            <a:r>
              <a:rPr lang="en-GB" altLang="en-US" sz="2400" dirty="0">
                <a:latin typeface="Calibri" panose="020F0502020204030204" pitchFamily="34" charset="0"/>
              </a:rPr>
              <a:t>•   Describe the extent to which employees are able to influence the decision-making in your chosen organisation.</a:t>
            </a:r>
          </a:p>
          <a:p>
            <a:pPr lvl="1" eaLnBrk="1" hangingPunct="1">
              <a:buFont typeface="Verdana" panose="020B0604030504040204" pitchFamily="34" charset="0"/>
              <a:buNone/>
            </a:pPr>
            <a:endParaRPr lang="en-GB" altLang="en-US" sz="2400" dirty="0">
              <a:latin typeface="Calibri" panose="020F0502020204030204" pitchFamily="34" charset="0"/>
            </a:endParaRPr>
          </a:p>
          <a:p>
            <a:pPr lvl="1" eaLnBrk="1" hangingPunct="1">
              <a:buFont typeface="Verdana" panose="020B0604030504040204" pitchFamily="34" charset="0"/>
              <a:buNone/>
            </a:pPr>
            <a:r>
              <a:rPr lang="en-GB" altLang="en-US" sz="2400" dirty="0">
                <a:latin typeface="Calibri" panose="020F0502020204030204" pitchFamily="34" charset="0"/>
              </a:rPr>
              <a:t>•   Briefly, comment on how the employees feel about the level of their involvement and voice.</a:t>
            </a:r>
          </a:p>
          <a:p>
            <a:pPr lvl="1" eaLnBrk="1" hangingPunct="1">
              <a:buFont typeface="Verdana" panose="020B0604030504040204" pitchFamily="34" charset="0"/>
              <a:buChar char="•"/>
            </a:pPr>
            <a:endParaRPr lang="en-GB" altLang="en-US" sz="2400" dirty="0">
              <a:latin typeface="Calibri" panose="020F0502020204030204" pitchFamily="34" charset="0"/>
            </a:endParaRPr>
          </a:p>
          <a:p>
            <a:pPr lvl="1" eaLnBrk="1" hangingPunct="1">
              <a:buFont typeface="Verdana" panose="020B0604030504040204" pitchFamily="34" charset="0"/>
              <a:buNone/>
            </a:pPr>
            <a:r>
              <a:rPr lang="en-GB" altLang="en-US" sz="2400" dirty="0">
                <a:latin typeface="Calibri" panose="020F0502020204030204" pitchFamily="34" charset="0"/>
              </a:rPr>
              <a:t>•   What lessons could be learned by </a:t>
            </a:r>
            <a:r>
              <a:rPr lang="en-GB" altLang="en-US" sz="2400" i="1" dirty="0">
                <a:latin typeface="Calibri" panose="020F0502020204030204" pitchFamily="34" charset="0"/>
              </a:rPr>
              <a:t>both</a:t>
            </a:r>
            <a:r>
              <a:rPr lang="en-GB" altLang="en-US" sz="2400" dirty="0">
                <a:latin typeface="Calibri" panose="020F0502020204030204" pitchFamily="34" charset="0"/>
              </a:rPr>
              <a:t> the management and the non-management employees?</a:t>
            </a:r>
            <a:endParaRPr lang="en-US" altLang="en-US" sz="2400" dirty="0">
              <a:latin typeface="Calibri" panose="020F050202020403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A Key Area?</a:t>
            </a:r>
          </a:p>
        </p:txBody>
      </p:sp>
      <p:sp>
        <p:nvSpPr>
          <p:cNvPr id="3" name="Content Placeholder 2"/>
          <p:cNvSpPr>
            <a:spLocks noGrp="1"/>
          </p:cNvSpPr>
          <p:nvPr>
            <p:ph idx="1"/>
          </p:nvPr>
        </p:nvSpPr>
        <p:spPr/>
        <p:txBody>
          <a:bodyPr/>
          <a:lstStyle/>
          <a:p>
            <a:r>
              <a:rPr lang="en-GB" sz="2400" dirty="0"/>
              <a:t>No person or group can communicate effectively if they fail to perceive relevant differences between people.</a:t>
            </a:r>
          </a:p>
          <a:p>
            <a:endParaRPr lang="en-GB" sz="2400" dirty="0"/>
          </a:p>
          <a:p>
            <a:r>
              <a:rPr lang="en-GB" sz="2400" dirty="0"/>
              <a:t>Awareness of intercultural differences is crucial. </a:t>
            </a:r>
          </a:p>
          <a:p>
            <a:endParaRPr lang="en-GB" dirty="0">
              <a:solidFill>
                <a:srgbClr val="003366"/>
              </a:solidFill>
            </a:endParaRPr>
          </a:p>
          <a:p>
            <a:endParaRPr lang="en-GB" dirty="0">
              <a:solidFill>
                <a:srgbClr val="003366"/>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latin typeface="+mn-lt"/>
              </a:rPr>
              <a:t>Process of Perception </a:t>
            </a:r>
            <a:endParaRPr lang="en-GB" sz="4000" dirty="0">
              <a:latin typeface="+mn-lt"/>
            </a:endParaRPr>
          </a:p>
        </p:txBody>
      </p:sp>
      <p:sp>
        <p:nvSpPr>
          <p:cNvPr id="4" name="Content Placeholder 3"/>
          <p:cNvSpPr>
            <a:spLocks noGrp="1"/>
          </p:cNvSpPr>
          <p:nvPr>
            <p:ph idx="1"/>
          </p:nvPr>
        </p:nvSpPr>
        <p:spPr/>
        <p:txBody>
          <a:bodyPr/>
          <a:lstStyle/>
          <a:p>
            <a:r>
              <a:rPr lang="en-GB" altLang="en-US" sz="2400" dirty="0"/>
              <a:t>Selecting, organising and evaluating stimuli from the environment in order to make sense of the world</a:t>
            </a:r>
          </a:p>
          <a:p>
            <a:endParaRPr lang="en-GB" altLang="en-US" sz="2400" dirty="0"/>
          </a:p>
          <a:p>
            <a:r>
              <a:rPr lang="en-GB" altLang="en-US" sz="2400" dirty="0"/>
              <a:t>Perceptual patterns strongly influenced by our learned past experience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a:t>Confucian Values</a:t>
            </a:r>
          </a:p>
        </p:txBody>
      </p:sp>
      <p:sp>
        <p:nvSpPr>
          <p:cNvPr id="3" name="Content Placeholder 2"/>
          <p:cNvSpPr>
            <a:spLocks noGrp="1"/>
          </p:cNvSpPr>
          <p:nvPr>
            <p:ph idx="1"/>
          </p:nvPr>
        </p:nvSpPr>
        <p:spPr/>
        <p:txBody>
          <a:bodyPr>
            <a:normAutofit/>
          </a:bodyPr>
          <a:lstStyle/>
          <a:p>
            <a:pPr>
              <a:lnSpc>
                <a:spcPct val="90000"/>
              </a:lnSpc>
            </a:pPr>
            <a:r>
              <a:rPr lang="en-GB" altLang="en-US" sz="2400" dirty="0"/>
              <a:t>Based on imbalance/inequality</a:t>
            </a:r>
          </a:p>
          <a:p>
            <a:pPr>
              <a:lnSpc>
                <a:spcPct val="90000"/>
              </a:lnSpc>
            </a:pPr>
            <a:r>
              <a:rPr lang="en-GB" altLang="en-US" sz="2400" dirty="0"/>
              <a:t>Father</a:t>
            </a:r>
            <a:r>
              <a:rPr lang="en-GB" sz="2400" dirty="0"/>
              <a:t>–</a:t>
            </a:r>
            <a:r>
              <a:rPr lang="en-GB" altLang="en-US" sz="2400" dirty="0"/>
              <a:t>son</a:t>
            </a:r>
          </a:p>
          <a:p>
            <a:pPr>
              <a:lnSpc>
                <a:spcPct val="90000"/>
              </a:lnSpc>
            </a:pPr>
            <a:r>
              <a:rPr lang="en-GB" altLang="en-US" sz="2400" dirty="0"/>
              <a:t>Husband</a:t>
            </a:r>
            <a:r>
              <a:rPr lang="en-GB" sz="2400" dirty="0"/>
              <a:t>–</a:t>
            </a:r>
            <a:r>
              <a:rPr lang="en-GB" altLang="en-US" sz="2400" dirty="0"/>
              <a:t>wife</a:t>
            </a:r>
          </a:p>
          <a:p>
            <a:pPr>
              <a:lnSpc>
                <a:spcPct val="90000"/>
              </a:lnSpc>
            </a:pPr>
            <a:r>
              <a:rPr lang="en-GB" altLang="en-US" sz="2400" dirty="0"/>
              <a:t>Lecturer</a:t>
            </a:r>
            <a:r>
              <a:rPr lang="en-GB" sz="2400" dirty="0"/>
              <a:t>–</a:t>
            </a:r>
            <a:r>
              <a:rPr lang="en-GB" altLang="en-US" sz="2400" dirty="0"/>
              <a:t>student</a:t>
            </a:r>
          </a:p>
          <a:p>
            <a:pPr>
              <a:lnSpc>
                <a:spcPct val="90000"/>
              </a:lnSpc>
            </a:pPr>
            <a:r>
              <a:rPr lang="en-GB" altLang="en-US" sz="2400" dirty="0"/>
              <a:t>Elder brother</a:t>
            </a:r>
            <a:r>
              <a:rPr lang="en-GB" sz="2400" dirty="0"/>
              <a:t>–</a:t>
            </a:r>
            <a:r>
              <a:rPr lang="en-GB" altLang="en-US" sz="2400" dirty="0"/>
              <a:t>younger brother</a:t>
            </a:r>
          </a:p>
          <a:p>
            <a:pPr>
              <a:lnSpc>
                <a:spcPct val="90000"/>
              </a:lnSpc>
            </a:pPr>
            <a:r>
              <a:rPr lang="en-GB" altLang="en-US" sz="2400" dirty="0"/>
              <a:t>Senior friend</a:t>
            </a:r>
            <a:r>
              <a:rPr lang="en-GB" sz="2400" dirty="0"/>
              <a:t>–</a:t>
            </a:r>
            <a:r>
              <a:rPr lang="en-GB" altLang="en-US" sz="2400" dirty="0"/>
              <a:t>junior friend</a:t>
            </a:r>
          </a:p>
          <a:p>
            <a:pPr>
              <a:lnSpc>
                <a:spcPct val="90000"/>
              </a:lnSpc>
            </a:pPr>
            <a:r>
              <a:rPr lang="en-GB" altLang="en-US" sz="2400" dirty="0"/>
              <a:t>Duty, respect, obedience, loyalty </a:t>
            </a:r>
          </a:p>
          <a:p>
            <a:pPr>
              <a:lnSpc>
                <a:spcPct val="90000"/>
              </a:lnSpc>
            </a:pPr>
            <a:r>
              <a:rPr lang="en-GB" altLang="en-US" sz="2400" dirty="0"/>
              <a:t>Values of thrift, persistence and patience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4000" dirty="0"/>
              <a:t>Perception of Others </a:t>
            </a:r>
            <a:r>
              <a:rPr lang="en-GB" sz="4000" dirty="0"/>
              <a:t>–</a:t>
            </a:r>
            <a:r>
              <a:rPr lang="en-GB" altLang="en-US" sz="4000" dirty="0"/>
              <a:t> Potential Barriers</a:t>
            </a:r>
            <a:endParaRPr lang="en-GB" sz="4000" dirty="0"/>
          </a:p>
        </p:txBody>
      </p:sp>
      <p:sp>
        <p:nvSpPr>
          <p:cNvPr id="3" name="Content Placeholder 2"/>
          <p:cNvSpPr>
            <a:spLocks noGrp="1"/>
          </p:cNvSpPr>
          <p:nvPr>
            <p:ph idx="1"/>
          </p:nvPr>
        </p:nvSpPr>
        <p:spPr/>
        <p:txBody>
          <a:bodyPr>
            <a:normAutofit/>
          </a:bodyPr>
          <a:lstStyle/>
          <a:p>
            <a:r>
              <a:rPr lang="en-GB" altLang="en-US" sz="2400" dirty="0"/>
              <a:t>Stereotyping</a:t>
            </a:r>
          </a:p>
          <a:p>
            <a:endParaRPr lang="en-GB" altLang="en-US" sz="2400" dirty="0"/>
          </a:p>
          <a:p>
            <a:r>
              <a:rPr lang="en-GB" altLang="en-US" sz="2400" dirty="0"/>
              <a:t>Prejudice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fr-FR" sz="4000" dirty="0" err="1"/>
              <a:t>Stereotyping</a:t>
            </a:r>
            <a:r>
              <a:rPr lang="fr-FR" sz="4000" dirty="0"/>
              <a:t> (1)</a:t>
            </a:r>
            <a:endParaRPr lang="en-GB" sz="4000" dirty="0">
              <a:solidFill>
                <a:srgbClr val="003366"/>
              </a:solidFill>
            </a:endParaRPr>
          </a:p>
        </p:txBody>
      </p:sp>
      <p:sp>
        <p:nvSpPr>
          <p:cNvPr id="3" name="Content Placeholder 2"/>
          <p:cNvSpPr>
            <a:spLocks noGrp="1"/>
          </p:cNvSpPr>
          <p:nvPr>
            <p:ph idx="1"/>
          </p:nvPr>
        </p:nvSpPr>
        <p:spPr/>
        <p:txBody>
          <a:bodyPr>
            <a:normAutofit/>
          </a:bodyPr>
          <a:lstStyle/>
          <a:p>
            <a:pPr marL="0" indent="0" algn="ctr">
              <a:buNone/>
            </a:pPr>
            <a:r>
              <a:rPr lang="en-GB" sz="2400" dirty="0"/>
              <a:t> ‘Stereotyping is unlikely to facilitate good and effective intercultural communication. An impression of others based on incomplete or irrelevant information may lead us to filter out aspects of that individual which do not conform to the stereotype.’ (p 117)</a:t>
            </a:r>
          </a:p>
          <a:p>
            <a:endParaRPr lang="en-GB" dirty="0">
              <a:solidFill>
                <a:srgbClr val="003366"/>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4000" dirty="0"/>
              <a:t>Stereotyping (2)</a:t>
            </a:r>
            <a:endParaRPr lang="en-GB" sz="4000" b="1" dirty="0">
              <a:solidFill>
                <a:srgbClr val="003366"/>
              </a:solidFill>
            </a:endParaRPr>
          </a:p>
        </p:txBody>
      </p:sp>
      <p:sp>
        <p:nvSpPr>
          <p:cNvPr id="3" name="Content Placeholder 2"/>
          <p:cNvSpPr>
            <a:spLocks noGrp="1"/>
          </p:cNvSpPr>
          <p:nvPr>
            <p:ph idx="1"/>
          </p:nvPr>
        </p:nvSpPr>
        <p:spPr>
          <a:xfrm>
            <a:off x="457200" y="1988840"/>
            <a:ext cx="8229600" cy="4137323"/>
          </a:xfrm>
        </p:spPr>
        <p:txBody>
          <a:bodyPr>
            <a:normAutofit/>
          </a:bodyPr>
          <a:lstStyle/>
          <a:p>
            <a:r>
              <a:rPr lang="en-GB" altLang="en-US" sz="2400" dirty="0"/>
              <a:t>Grouping received images </a:t>
            </a:r>
          </a:p>
          <a:p>
            <a:r>
              <a:rPr lang="en-GB" altLang="en-US" sz="2400" dirty="0"/>
              <a:t>Attributing assumed characteristics</a:t>
            </a:r>
          </a:p>
          <a:p>
            <a:r>
              <a:rPr lang="en-GB" altLang="en-US" sz="2400" dirty="0"/>
              <a:t>Assigning group characteristics</a:t>
            </a:r>
          </a:p>
          <a:p>
            <a:r>
              <a:rPr lang="en-GB" altLang="en-US" sz="2400" dirty="0"/>
              <a:t>A rational shortcut?</a:t>
            </a:r>
          </a:p>
          <a:p>
            <a:r>
              <a:rPr lang="en-GB" altLang="en-US" sz="2400" dirty="0"/>
              <a:t>Dangerous overgeneralisation?</a:t>
            </a:r>
          </a:p>
          <a:p>
            <a:r>
              <a:rPr lang="en-GB" altLang="en-US" sz="2400" dirty="0"/>
              <a:t>Prototype</a:t>
            </a:r>
          </a:p>
          <a:p>
            <a:endParaRPr lang="en-GB" dirty="0">
              <a:solidFill>
                <a:srgbClr val="003366"/>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4000" dirty="0"/>
              <a:t>Stereotyping (3)</a:t>
            </a:r>
            <a:endParaRPr lang="en-GB" sz="4000" b="1" dirty="0">
              <a:solidFill>
                <a:srgbClr val="003366"/>
              </a:solidFill>
              <a:latin typeface="+mn-lt"/>
            </a:endParaRPr>
          </a:p>
        </p:txBody>
      </p:sp>
      <p:sp>
        <p:nvSpPr>
          <p:cNvPr id="3" name="Content Placeholder 2"/>
          <p:cNvSpPr>
            <a:spLocks noGrp="1"/>
          </p:cNvSpPr>
          <p:nvPr>
            <p:ph idx="1"/>
          </p:nvPr>
        </p:nvSpPr>
        <p:spPr/>
        <p:txBody>
          <a:bodyPr>
            <a:normAutofit lnSpcReduction="10000"/>
          </a:bodyPr>
          <a:lstStyle/>
          <a:p>
            <a:pPr marL="0" indent="0">
              <a:buNone/>
            </a:pPr>
            <a:r>
              <a:rPr lang="en-GB" altLang="en-US" sz="2400" dirty="0"/>
              <a:t>Now recognised as helpful if (</a:t>
            </a:r>
            <a:r>
              <a:rPr lang="en-GB" altLang="en-US" sz="2400" dirty="0" err="1"/>
              <a:t>Guirdham</a:t>
            </a:r>
            <a:r>
              <a:rPr lang="en-GB" altLang="en-US" sz="2400" dirty="0"/>
              <a:t> 2011):</a:t>
            </a:r>
          </a:p>
          <a:p>
            <a:pPr marL="0" indent="0">
              <a:buNone/>
            </a:pPr>
            <a:endParaRPr lang="en-GB" altLang="en-US" sz="2400" dirty="0"/>
          </a:p>
          <a:p>
            <a:r>
              <a:rPr lang="en-GB" altLang="en-US" sz="2400" dirty="0"/>
              <a:t>Consciously held</a:t>
            </a:r>
          </a:p>
          <a:p>
            <a:endParaRPr lang="en-GB" altLang="en-US" sz="2400" dirty="0"/>
          </a:p>
          <a:p>
            <a:r>
              <a:rPr lang="en-GB" altLang="en-US" sz="2400" dirty="0"/>
              <a:t>Accurate </a:t>
            </a:r>
          </a:p>
          <a:p>
            <a:endParaRPr lang="en-GB" altLang="en-US" sz="2400" dirty="0"/>
          </a:p>
          <a:p>
            <a:r>
              <a:rPr lang="en-GB" altLang="en-US" sz="2400" dirty="0"/>
              <a:t>Descriptive not evaluative</a:t>
            </a:r>
          </a:p>
          <a:p>
            <a:endParaRPr lang="en-GB" altLang="en-US" sz="2400" dirty="0"/>
          </a:p>
          <a:p>
            <a:r>
              <a:rPr lang="en-GB" altLang="en-US" sz="2400" dirty="0"/>
              <a:t>Open to modification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t>Stereotyping (4)</a:t>
            </a:r>
            <a:endParaRPr lang="en-GB" sz="4000" b="1" dirty="0">
              <a:solidFill>
                <a:srgbClr val="003366"/>
              </a:solidFill>
            </a:endParaRPr>
          </a:p>
        </p:txBody>
      </p:sp>
      <p:sp>
        <p:nvSpPr>
          <p:cNvPr id="3" name="Content Placeholder 2"/>
          <p:cNvSpPr>
            <a:spLocks noGrp="1"/>
          </p:cNvSpPr>
          <p:nvPr>
            <p:ph idx="1"/>
          </p:nvPr>
        </p:nvSpPr>
        <p:spPr/>
        <p:txBody>
          <a:bodyPr>
            <a:normAutofit/>
          </a:bodyPr>
          <a:lstStyle/>
          <a:p>
            <a:pPr marL="0" indent="0">
              <a:buNone/>
            </a:pPr>
            <a:r>
              <a:rPr lang="en-GB" altLang="en-US" sz="2400" dirty="0">
                <a:latin typeface="+mj-lt"/>
              </a:rPr>
              <a:t>Popular UK media responses at the time of the Euro ’96 football tournament </a:t>
            </a:r>
            <a:r>
              <a:rPr lang="en-GB" sz="2400" dirty="0"/>
              <a:t>– </a:t>
            </a:r>
            <a:r>
              <a:rPr lang="en-GB" altLang="en-US" sz="2400" dirty="0">
                <a:latin typeface="+mj-lt"/>
              </a:rPr>
              <a:t>how current are these today?</a:t>
            </a:r>
          </a:p>
          <a:p>
            <a:pPr marL="0" indent="0">
              <a:buNone/>
            </a:pPr>
            <a:endParaRPr lang="en-GB" altLang="en-US" sz="2400" dirty="0">
              <a:latin typeface="+mj-lt"/>
            </a:endParaRPr>
          </a:p>
          <a:p>
            <a:r>
              <a:rPr lang="en-GB" altLang="en-US" sz="2400" dirty="0">
                <a:latin typeface="Times New Roman" panose="02020603050405020304" pitchFamily="18" charset="0"/>
              </a:rPr>
              <a:t>‘</a:t>
            </a:r>
            <a:r>
              <a:rPr lang="en-GB" altLang="en-US" sz="2400" dirty="0"/>
              <a:t>Pull up their tulips, throw out the Edam cheese and don</a:t>
            </a:r>
            <a:r>
              <a:rPr lang="en-GB" altLang="en-US" sz="2400" dirty="0">
                <a:latin typeface="Times New Roman" panose="02020603050405020304" pitchFamily="18" charset="0"/>
              </a:rPr>
              <a:t>’</a:t>
            </a:r>
            <a:r>
              <a:rPr lang="en-GB" altLang="en-US" sz="2400" dirty="0"/>
              <a:t>t go anywhere near a windmill</a:t>
            </a:r>
            <a:r>
              <a:rPr lang="en-GB" altLang="en-US" sz="2400" dirty="0">
                <a:latin typeface="Times New Roman" panose="02020603050405020304" pitchFamily="18" charset="0"/>
              </a:rPr>
              <a:t>’</a:t>
            </a:r>
            <a:r>
              <a:rPr lang="en-GB" altLang="en-US" sz="2400" dirty="0"/>
              <a:t> (</a:t>
            </a:r>
            <a:r>
              <a:rPr lang="en-GB" altLang="en-US" sz="2400" i="1" dirty="0"/>
              <a:t>Daily Mirror</a:t>
            </a:r>
            <a:r>
              <a:rPr lang="en-GB" altLang="en-US" sz="2400" dirty="0"/>
              <a:t>)</a:t>
            </a:r>
          </a:p>
          <a:p>
            <a:r>
              <a:rPr lang="en-GB" altLang="en-US" sz="2400" dirty="0">
                <a:latin typeface="Times New Roman" panose="02020603050405020304" pitchFamily="18" charset="0"/>
              </a:rPr>
              <a:t>‘W</a:t>
            </a:r>
            <a:r>
              <a:rPr lang="en-GB" altLang="en-US" sz="2400" dirty="0"/>
              <a:t>e kick them in the castanets</a:t>
            </a:r>
            <a:r>
              <a:rPr lang="en-GB" altLang="en-US" sz="2400" dirty="0">
                <a:latin typeface="Times New Roman" panose="02020603050405020304" pitchFamily="18" charset="0"/>
              </a:rPr>
              <a:t>’</a:t>
            </a:r>
            <a:r>
              <a:rPr lang="en-GB" altLang="en-US" sz="2400" dirty="0"/>
              <a:t> (</a:t>
            </a:r>
            <a:r>
              <a:rPr lang="en-GB" altLang="en-US" sz="2400" i="1" dirty="0"/>
              <a:t>News of the World</a:t>
            </a:r>
            <a:r>
              <a:rPr lang="en-GB" altLang="en-US" sz="2400" dirty="0"/>
              <a:t>) </a:t>
            </a:r>
          </a:p>
          <a:p>
            <a:r>
              <a:rPr lang="en-GB" altLang="en-US" sz="2400" dirty="0">
                <a:latin typeface="Times New Roman" panose="02020603050405020304" pitchFamily="18" charset="0"/>
              </a:rPr>
              <a:t>‘</a:t>
            </a:r>
            <a:r>
              <a:rPr lang="en-GB" altLang="en-US" sz="2400" dirty="0" err="1"/>
              <a:t>Achtung</a:t>
            </a:r>
            <a:r>
              <a:rPr lang="en-GB" altLang="en-US" sz="2400" dirty="0"/>
              <a:t> surrender </a:t>
            </a:r>
            <a:r>
              <a:rPr lang="en-GB" sz="2400" dirty="0"/>
              <a:t>–</a:t>
            </a:r>
            <a:r>
              <a:rPr lang="en-GB" altLang="en-US" sz="2400" dirty="0"/>
              <a:t> for you Fritz </a:t>
            </a:r>
            <a:r>
              <a:rPr lang="en-GB" altLang="en-US" sz="2400" dirty="0" err="1"/>
              <a:t>ze</a:t>
            </a:r>
            <a:r>
              <a:rPr lang="en-GB" altLang="en-US" sz="2400" dirty="0"/>
              <a:t> Euro championship is over’ (</a:t>
            </a:r>
            <a:r>
              <a:rPr lang="en-GB" altLang="en-US" sz="2400" i="1" dirty="0"/>
              <a:t>Daily Mirror</a:t>
            </a:r>
            <a:r>
              <a:rPr lang="en-GB" altLang="en-US" sz="2400" dirty="0"/>
              <a:t>)</a:t>
            </a:r>
          </a:p>
          <a:p>
            <a:r>
              <a:rPr lang="en-GB" altLang="en-US" sz="2400" dirty="0">
                <a:latin typeface="Times New Roman" panose="02020603050405020304" pitchFamily="18" charset="0"/>
              </a:rPr>
              <a:t>‘</a:t>
            </a:r>
            <a:r>
              <a:rPr lang="en-GB" altLang="en-US" sz="2400" dirty="0"/>
              <a:t>Herr we go </a:t>
            </a:r>
            <a:r>
              <a:rPr lang="en-GB" sz="2400" dirty="0"/>
              <a:t>–</a:t>
            </a:r>
            <a:r>
              <a:rPr lang="en-GB" altLang="en-US" sz="2400" dirty="0">
                <a:latin typeface="Times New Roman" panose="02020603050405020304" pitchFamily="18" charset="0"/>
              </a:rPr>
              <a:t> </a:t>
            </a:r>
            <a:r>
              <a:rPr lang="en-GB" altLang="en-US" sz="2400" dirty="0"/>
              <a:t>Bring on the Krauts</a:t>
            </a:r>
            <a:r>
              <a:rPr lang="en-GB" altLang="en-US" sz="2400" dirty="0">
                <a:latin typeface="Times New Roman" panose="02020603050405020304" pitchFamily="18" charset="0"/>
              </a:rPr>
              <a:t>’ </a:t>
            </a:r>
            <a:r>
              <a:rPr lang="en-GB" altLang="en-US" sz="2400" dirty="0"/>
              <a:t>(</a:t>
            </a:r>
            <a:r>
              <a:rPr lang="en-GB" altLang="en-US" sz="2400" i="1" dirty="0"/>
              <a:t>Daily Star</a:t>
            </a:r>
            <a:r>
              <a:rPr lang="en-GB" altLang="en-US" sz="2400" dirty="0"/>
              <a:t>)</a:t>
            </a:r>
          </a:p>
          <a:p>
            <a:pPr marL="0" indent="0">
              <a:buNone/>
            </a:pPr>
            <a:endParaRPr lang="en-GB" altLang="en-US" sz="2400" dirty="0">
              <a:latin typeface="+mj-lt"/>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Communication Process</a:t>
            </a:r>
          </a:p>
        </p:txBody>
      </p:sp>
      <p:sp>
        <p:nvSpPr>
          <p:cNvPr id="3" name="Content Placeholder 2"/>
          <p:cNvSpPr>
            <a:spLocks noGrp="1"/>
          </p:cNvSpPr>
          <p:nvPr>
            <p:ph idx="1"/>
          </p:nvPr>
        </p:nvSpPr>
        <p:spPr/>
        <p:txBody>
          <a:bodyPr>
            <a:normAutofit/>
          </a:bodyPr>
          <a:lstStyle/>
          <a:p>
            <a:r>
              <a:rPr lang="en-GB" sz="2400" dirty="0"/>
              <a:t>Source 		– message</a:t>
            </a:r>
          </a:p>
          <a:p>
            <a:r>
              <a:rPr lang="en-GB" sz="2400" dirty="0"/>
              <a:t>Encode 		– message</a:t>
            </a:r>
          </a:p>
          <a:p>
            <a:r>
              <a:rPr lang="en-GB" sz="2400" dirty="0"/>
              <a:t>Channel 		– message</a:t>
            </a:r>
          </a:p>
          <a:p>
            <a:r>
              <a:rPr lang="en-GB" sz="2400" dirty="0"/>
              <a:t>Receiver 	           – message</a:t>
            </a:r>
          </a:p>
          <a:p>
            <a:r>
              <a:rPr lang="en-GB" sz="2400" dirty="0"/>
              <a:t>Decode</a:t>
            </a:r>
          </a:p>
          <a:p>
            <a:r>
              <a:rPr lang="en-GB" sz="2400" dirty="0"/>
              <a:t>However, problem of ‘noise’ – perceptual filters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latin typeface="+mn-lt"/>
              </a:rPr>
              <a:t>Encoding and Channel</a:t>
            </a:r>
            <a:endParaRPr lang="en-GB" sz="4000" b="1" dirty="0">
              <a:latin typeface="+mn-lt"/>
            </a:endParaRPr>
          </a:p>
        </p:txBody>
      </p:sp>
      <p:sp>
        <p:nvSpPr>
          <p:cNvPr id="3" name="Content Placeholder 2"/>
          <p:cNvSpPr>
            <a:spLocks noGrp="1"/>
          </p:cNvSpPr>
          <p:nvPr>
            <p:ph idx="1"/>
          </p:nvPr>
        </p:nvSpPr>
        <p:spPr/>
        <p:txBody>
          <a:bodyPr>
            <a:normAutofit/>
          </a:bodyPr>
          <a:lstStyle/>
          <a:p>
            <a:r>
              <a:rPr lang="en-GB" altLang="en-US" sz="2400" dirty="0"/>
              <a:t>Use of language</a:t>
            </a:r>
          </a:p>
          <a:p>
            <a:endParaRPr lang="en-GB" altLang="en-US" sz="2400" dirty="0"/>
          </a:p>
          <a:p>
            <a:r>
              <a:rPr lang="en-GB" altLang="en-US" sz="2400" dirty="0"/>
              <a:t>Nuances of meaning in intercultural communication</a:t>
            </a:r>
          </a:p>
          <a:p>
            <a:endParaRPr lang="en-GB" altLang="en-US" sz="2400" dirty="0"/>
          </a:p>
          <a:p>
            <a:r>
              <a:rPr lang="en-GB" altLang="en-US" sz="2400" dirty="0"/>
              <a:t>Structure of languages</a:t>
            </a:r>
          </a:p>
          <a:p>
            <a:endParaRPr lang="en-GB" altLang="en-US" sz="2400" dirty="0"/>
          </a:p>
        </p:txBody>
      </p:sp>
    </p:spTree>
    <p:extLst>
      <p:ext uri="{BB962C8B-B14F-4D97-AF65-F5344CB8AC3E}">
        <p14:creationId xmlns:p14="http://schemas.microsoft.com/office/powerpoint/2010/main" val="1208402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Receiver and Decoding – ‘Noise’</a:t>
            </a:r>
          </a:p>
        </p:txBody>
      </p:sp>
      <p:sp>
        <p:nvSpPr>
          <p:cNvPr id="3" name="Content Placeholder 2"/>
          <p:cNvSpPr>
            <a:spLocks noGrp="1"/>
          </p:cNvSpPr>
          <p:nvPr>
            <p:ph idx="1"/>
          </p:nvPr>
        </p:nvSpPr>
        <p:spPr/>
        <p:txBody>
          <a:bodyPr>
            <a:normAutofit lnSpcReduction="10000"/>
          </a:bodyPr>
          <a:lstStyle/>
          <a:p>
            <a:r>
              <a:rPr lang="en-GB" altLang="en-US" sz="2400" dirty="0"/>
              <a:t>Overload</a:t>
            </a:r>
          </a:p>
          <a:p>
            <a:endParaRPr lang="en-GB" altLang="en-US" sz="2400" dirty="0"/>
          </a:p>
          <a:p>
            <a:r>
              <a:rPr lang="en-GB" altLang="en-US" sz="2400" dirty="0"/>
              <a:t>Misunderstanding</a:t>
            </a:r>
          </a:p>
          <a:p>
            <a:endParaRPr lang="en-GB" altLang="en-US" sz="2400" dirty="0"/>
          </a:p>
          <a:p>
            <a:r>
              <a:rPr lang="en-GB" altLang="en-US" sz="2400" dirty="0"/>
              <a:t>Translation</a:t>
            </a:r>
          </a:p>
          <a:p>
            <a:endParaRPr lang="en-GB" altLang="en-US" sz="2400" dirty="0"/>
          </a:p>
          <a:p>
            <a:r>
              <a:rPr lang="en-GB" altLang="en-US" sz="2400" dirty="0"/>
              <a:t>Humour </a:t>
            </a:r>
          </a:p>
          <a:p>
            <a:endParaRPr lang="en-GB" altLang="en-US" sz="2400" dirty="0"/>
          </a:p>
          <a:p>
            <a:r>
              <a:rPr lang="en-GB" altLang="en-US" sz="2400" dirty="0"/>
              <a:t>Nonverbal communication (NVC)</a:t>
            </a:r>
          </a:p>
        </p:txBody>
      </p:sp>
    </p:spTree>
    <p:extLst>
      <p:ext uri="{BB962C8B-B14F-4D97-AF65-F5344CB8AC3E}">
        <p14:creationId xmlns:p14="http://schemas.microsoft.com/office/powerpoint/2010/main" val="859988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ChangeArrowheads="1"/>
          </p:cNvSpPr>
          <p:nvPr/>
        </p:nvSpPr>
        <p:spPr bwMode="auto">
          <a:xfrm>
            <a:off x="1981200" y="2514600"/>
            <a:ext cx="1004888" cy="457200"/>
          </a:xfrm>
          <a:prstGeom prst="rect">
            <a:avLst/>
          </a:prstGeom>
          <a:noFill/>
          <a:ln w="38100">
            <a:solidFill>
              <a:schemeClr val="tx1"/>
            </a:solidFill>
            <a:miter lim="800000"/>
            <a:headEnd/>
            <a:tailEnd/>
          </a:ln>
        </p:spPr>
        <p:txBody>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lgn="ctr">
              <a:spcBef>
                <a:spcPct val="0"/>
              </a:spcBef>
              <a:buFontTx/>
              <a:buNone/>
            </a:pPr>
            <a:r>
              <a:rPr lang="en-GB" altLang="en-US" sz="1800" dirty="0">
                <a:latin typeface="Garamond" panose="02020404030301010803" pitchFamily="18" charset="0"/>
              </a:rPr>
              <a:t>sender</a:t>
            </a:r>
          </a:p>
        </p:txBody>
      </p:sp>
      <p:sp>
        <p:nvSpPr>
          <p:cNvPr id="18435" name="Rectangle 3"/>
          <p:cNvSpPr>
            <a:spLocks noChangeArrowheads="1"/>
          </p:cNvSpPr>
          <p:nvPr/>
        </p:nvSpPr>
        <p:spPr bwMode="auto">
          <a:xfrm>
            <a:off x="3810000" y="2514600"/>
            <a:ext cx="1004888" cy="457200"/>
          </a:xfrm>
          <a:prstGeom prst="rect">
            <a:avLst/>
          </a:prstGeom>
          <a:solidFill>
            <a:schemeClr val="bg1"/>
          </a:solidFill>
          <a:ln w="38100">
            <a:solidFill>
              <a:schemeClr val="tx1"/>
            </a:solidFill>
            <a:miter lim="800000"/>
            <a:headEnd/>
            <a:tailEnd/>
          </a:ln>
        </p:spPr>
        <p:txBody>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lgn="ctr">
              <a:spcBef>
                <a:spcPct val="0"/>
              </a:spcBef>
              <a:buFontTx/>
              <a:buNone/>
            </a:pPr>
            <a:r>
              <a:rPr lang="en-GB" altLang="en-US" sz="1800" dirty="0">
                <a:latin typeface="Garamond" panose="02020404030301010803" pitchFamily="18" charset="0"/>
              </a:rPr>
              <a:t>signal</a:t>
            </a:r>
          </a:p>
        </p:txBody>
      </p:sp>
      <p:sp>
        <p:nvSpPr>
          <p:cNvPr id="18436" name="Rectangle 4"/>
          <p:cNvSpPr>
            <a:spLocks noChangeArrowheads="1"/>
          </p:cNvSpPr>
          <p:nvPr/>
        </p:nvSpPr>
        <p:spPr bwMode="auto">
          <a:xfrm>
            <a:off x="5715000" y="2514600"/>
            <a:ext cx="1006475" cy="457200"/>
          </a:xfrm>
          <a:prstGeom prst="rect">
            <a:avLst/>
          </a:prstGeom>
          <a:solidFill>
            <a:schemeClr val="bg1"/>
          </a:solidFill>
          <a:ln w="38100">
            <a:solidFill>
              <a:schemeClr val="tx1"/>
            </a:solidFill>
            <a:miter lim="800000"/>
            <a:headEnd/>
            <a:tailEnd/>
          </a:ln>
        </p:spPr>
        <p:txBody>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lgn="ctr">
              <a:spcBef>
                <a:spcPct val="0"/>
              </a:spcBef>
              <a:buFontTx/>
              <a:buNone/>
            </a:pPr>
            <a:r>
              <a:rPr lang="en-GB" altLang="en-US" sz="1800" dirty="0">
                <a:latin typeface="Garamond" panose="02020404030301010803" pitchFamily="18" charset="0"/>
              </a:rPr>
              <a:t>receiver</a:t>
            </a:r>
          </a:p>
        </p:txBody>
      </p:sp>
      <p:sp>
        <p:nvSpPr>
          <p:cNvPr id="18437" name="Line 5"/>
          <p:cNvSpPr>
            <a:spLocks noChangeShapeType="1"/>
          </p:cNvSpPr>
          <p:nvPr/>
        </p:nvSpPr>
        <p:spPr bwMode="auto">
          <a:xfrm>
            <a:off x="2971800" y="2743200"/>
            <a:ext cx="823913" cy="0"/>
          </a:xfrm>
          <a:prstGeom prst="line">
            <a:avLst/>
          </a:prstGeom>
          <a:noFill/>
          <a:ln w="349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8438" name="Line 6"/>
          <p:cNvSpPr>
            <a:spLocks noChangeShapeType="1"/>
          </p:cNvSpPr>
          <p:nvPr/>
        </p:nvSpPr>
        <p:spPr bwMode="auto">
          <a:xfrm>
            <a:off x="4800600" y="2743200"/>
            <a:ext cx="914400" cy="0"/>
          </a:xfrm>
          <a:prstGeom prst="line">
            <a:avLst/>
          </a:prstGeom>
          <a:noFill/>
          <a:ln w="349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8439" name="Text Box 7"/>
          <p:cNvSpPr txBox="1">
            <a:spLocks noChangeArrowheads="1"/>
          </p:cNvSpPr>
          <p:nvPr/>
        </p:nvSpPr>
        <p:spPr bwMode="auto">
          <a:xfrm>
            <a:off x="2895600" y="20574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lgn="ctr">
              <a:spcBef>
                <a:spcPct val="50000"/>
              </a:spcBef>
              <a:buFontTx/>
              <a:buNone/>
            </a:pPr>
            <a:r>
              <a:rPr lang="en-GB" altLang="en-US" sz="2400" dirty="0">
                <a:latin typeface="Garamond" panose="02020404030301010803" pitchFamily="18" charset="0"/>
              </a:rPr>
              <a:t>encodes</a:t>
            </a:r>
            <a:endParaRPr lang="en-GB" altLang="en-US" sz="1800" dirty="0">
              <a:latin typeface="Garamond" panose="02020404030301010803" pitchFamily="18" charset="0"/>
            </a:endParaRPr>
          </a:p>
        </p:txBody>
      </p:sp>
      <p:sp>
        <p:nvSpPr>
          <p:cNvPr id="18440" name="Text Box 8"/>
          <p:cNvSpPr txBox="1">
            <a:spLocks noChangeArrowheads="1"/>
          </p:cNvSpPr>
          <p:nvPr/>
        </p:nvSpPr>
        <p:spPr bwMode="auto">
          <a:xfrm>
            <a:off x="4690864" y="2057400"/>
            <a:ext cx="1295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lgn="ctr">
              <a:spcBef>
                <a:spcPct val="50000"/>
              </a:spcBef>
              <a:buFontTx/>
              <a:buNone/>
            </a:pPr>
            <a:r>
              <a:rPr lang="en-GB" altLang="en-US" sz="2400" dirty="0">
                <a:latin typeface="Garamond" panose="02020404030301010803" pitchFamily="18" charset="0"/>
              </a:rPr>
              <a:t>decodes</a:t>
            </a:r>
          </a:p>
        </p:txBody>
      </p:sp>
      <p:sp>
        <p:nvSpPr>
          <p:cNvPr id="18441" name="Text Box 9"/>
          <p:cNvSpPr txBox="1">
            <a:spLocks noChangeArrowheads="1"/>
          </p:cNvSpPr>
          <p:nvPr/>
        </p:nvSpPr>
        <p:spPr bwMode="auto">
          <a:xfrm>
            <a:off x="1981200" y="4343400"/>
            <a:ext cx="86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dirty="0">
                <a:latin typeface="Garamond" panose="02020404030301010803" pitchFamily="18" charset="0"/>
              </a:rPr>
              <a:t>aware</a:t>
            </a:r>
          </a:p>
        </p:txBody>
      </p:sp>
      <p:sp>
        <p:nvSpPr>
          <p:cNvPr id="18442" name="Text Box 10"/>
          <p:cNvSpPr txBox="1">
            <a:spLocks noChangeArrowheads="1"/>
          </p:cNvSpPr>
          <p:nvPr/>
        </p:nvSpPr>
        <p:spPr bwMode="auto">
          <a:xfrm>
            <a:off x="1828800" y="5257800"/>
            <a:ext cx="1168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dirty="0">
                <a:latin typeface="Garamond" panose="02020404030301010803" pitchFamily="18" charset="0"/>
              </a:rPr>
              <a:t>unaware</a:t>
            </a:r>
          </a:p>
        </p:txBody>
      </p:sp>
      <p:sp>
        <p:nvSpPr>
          <p:cNvPr id="18443" name="Text Box 11"/>
          <p:cNvSpPr txBox="1">
            <a:spLocks noChangeArrowheads="1"/>
          </p:cNvSpPr>
          <p:nvPr/>
        </p:nvSpPr>
        <p:spPr bwMode="auto">
          <a:xfrm>
            <a:off x="4495800" y="3305175"/>
            <a:ext cx="121443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800" b="1" dirty="0">
                <a:latin typeface="Garamond" panose="02020404030301010803" pitchFamily="18" charset="0"/>
              </a:rPr>
              <a:t>Sender</a:t>
            </a:r>
            <a:endParaRPr lang="en-GB" altLang="en-US" sz="2800" dirty="0">
              <a:latin typeface="Garamond" panose="02020404030301010803" pitchFamily="18" charset="0"/>
            </a:endParaRPr>
          </a:p>
        </p:txBody>
      </p:sp>
      <p:sp>
        <p:nvSpPr>
          <p:cNvPr id="18444" name="Text Box 12"/>
          <p:cNvSpPr txBox="1">
            <a:spLocks noChangeArrowheads="1"/>
          </p:cNvSpPr>
          <p:nvPr/>
        </p:nvSpPr>
        <p:spPr bwMode="auto">
          <a:xfrm>
            <a:off x="6629400" y="3279775"/>
            <a:ext cx="148431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800" b="1" dirty="0">
                <a:latin typeface="Garamond" panose="02020404030301010803" pitchFamily="18" charset="0"/>
              </a:rPr>
              <a:t>Receiver</a:t>
            </a:r>
          </a:p>
        </p:txBody>
      </p:sp>
      <p:sp>
        <p:nvSpPr>
          <p:cNvPr id="18445" name="Text Box 13"/>
          <p:cNvSpPr txBox="1">
            <a:spLocks noChangeArrowheads="1"/>
          </p:cNvSpPr>
          <p:nvPr/>
        </p:nvSpPr>
        <p:spPr bwMode="auto">
          <a:xfrm>
            <a:off x="4343400" y="3886200"/>
            <a:ext cx="14446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dirty="0">
                <a:latin typeface="Garamond" panose="02020404030301010803" pitchFamily="18" charset="0"/>
              </a:rPr>
              <a:t>intentional</a:t>
            </a:r>
          </a:p>
        </p:txBody>
      </p:sp>
      <p:sp>
        <p:nvSpPr>
          <p:cNvPr id="18446" name="Text Box 14"/>
          <p:cNvSpPr txBox="1">
            <a:spLocks noChangeArrowheads="1"/>
          </p:cNvSpPr>
          <p:nvPr/>
        </p:nvSpPr>
        <p:spPr bwMode="auto">
          <a:xfrm>
            <a:off x="4343400" y="4876800"/>
            <a:ext cx="17494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dirty="0">
                <a:latin typeface="Garamond" panose="02020404030301010803" pitchFamily="18" charset="0"/>
              </a:rPr>
              <a:t>unintentional</a:t>
            </a:r>
          </a:p>
        </p:txBody>
      </p:sp>
      <p:sp>
        <p:nvSpPr>
          <p:cNvPr id="18447" name="Text Box 15"/>
          <p:cNvSpPr txBox="1">
            <a:spLocks noChangeArrowheads="1"/>
          </p:cNvSpPr>
          <p:nvPr/>
        </p:nvSpPr>
        <p:spPr bwMode="auto">
          <a:xfrm>
            <a:off x="6858000" y="3886200"/>
            <a:ext cx="86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dirty="0">
                <a:latin typeface="Garamond" panose="02020404030301010803" pitchFamily="18" charset="0"/>
              </a:rPr>
              <a:t>aware</a:t>
            </a:r>
          </a:p>
        </p:txBody>
      </p:sp>
      <p:sp>
        <p:nvSpPr>
          <p:cNvPr id="18448" name="Text Box 16"/>
          <p:cNvSpPr txBox="1">
            <a:spLocks noChangeArrowheads="1"/>
          </p:cNvSpPr>
          <p:nvPr/>
        </p:nvSpPr>
        <p:spPr bwMode="auto">
          <a:xfrm>
            <a:off x="6858000" y="4876800"/>
            <a:ext cx="1168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a:latin typeface="Garamond" panose="02020404030301010803" pitchFamily="18" charset="0"/>
              </a:rPr>
              <a:t>unaware</a:t>
            </a:r>
          </a:p>
        </p:txBody>
      </p:sp>
      <p:sp>
        <p:nvSpPr>
          <p:cNvPr id="18449" name="Line 17"/>
          <p:cNvSpPr>
            <a:spLocks noChangeShapeType="1"/>
          </p:cNvSpPr>
          <p:nvPr/>
        </p:nvSpPr>
        <p:spPr bwMode="auto">
          <a:xfrm flipV="1">
            <a:off x="3048000" y="5167313"/>
            <a:ext cx="1219200" cy="3810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0" name="Line 18"/>
          <p:cNvSpPr>
            <a:spLocks noChangeShapeType="1"/>
          </p:cNvSpPr>
          <p:nvPr/>
        </p:nvSpPr>
        <p:spPr bwMode="auto">
          <a:xfrm>
            <a:off x="2895600" y="4633913"/>
            <a:ext cx="1295400" cy="3810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1" name="Line 19"/>
          <p:cNvSpPr>
            <a:spLocks noChangeShapeType="1"/>
          </p:cNvSpPr>
          <p:nvPr/>
        </p:nvSpPr>
        <p:spPr bwMode="auto">
          <a:xfrm>
            <a:off x="5791200" y="4100513"/>
            <a:ext cx="11430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2" name="Line 20"/>
          <p:cNvSpPr>
            <a:spLocks noChangeShapeType="1"/>
          </p:cNvSpPr>
          <p:nvPr/>
        </p:nvSpPr>
        <p:spPr bwMode="auto">
          <a:xfrm>
            <a:off x="6096000" y="5091113"/>
            <a:ext cx="8382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3" name="Line 21"/>
          <p:cNvSpPr>
            <a:spLocks noChangeShapeType="1"/>
          </p:cNvSpPr>
          <p:nvPr/>
        </p:nvSpPr>
        <p:spPr bwMode="auto">
          <a:xfrm flipV="1">
            <a:off x="6019800" y="4252913"/>
            <a:ext cx="838200" cy="6858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4" name="Line 22"/>
          <p:cNvSpPr>
            <a:spLocks noChangeShapeType="1"/>
          </p:cNvSpPr>
          <p:nvPr/>
        </p:nvSpPr>
        <p:spPr bwMode="auto">
          <a:xfrm>
            <a:off x="5791200" y="4252913"/>
            <a:ext cx="1143000" cy="6858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5" name="Rectangle 23"/>
          <p:cNvSpPr>
            <a:spLocks noGrp="1" noChangeArrowheads="1"/>
          </p:cNvSpPr>
          <p:nvPr>
            <p:ph type="title"/>
          </p:nvPr>
        </p:nvSpPr>
        <p:spPr/>
        <p:txBody>
          <a:bodyPr>
            <a:normAutofit/>
          </a:bodyPr>
          <a:lstStyle/>
          <a:p>
            <a:pPr eaLnBrk="1" hangingPunct="1"/>
            <a:r>
              <a:rPr lang="en-GB" altLang="en-US" sz="4000" dirty="0"/>
              <a:t>Non-verbal Communication (NVC)</a:t>
            </a:r>
          </a:p>
        </p:txBody>
      </p:sp>
    </p:spTree>
    <p:extLst>
      <p:ext uri="{BB962C8B-B14F-4D97-AF65-F5344CB8AC3E}">
        <p14:creationId xmlns:p14="http://schemas.microsoft.com/office/powerpoint/2010/main" val="5834761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Kinesics</a:t>
            </a:r>
          </a:p>
        </p:txBody>
      </p:sp>
      <p:sp>
        <p:nvSpPr>
          <p:cNvPr id="4" name="Content Placeholder 2"/>
          <p:cNvSpPr>
            <a:spLocks noGrp="1"/>
          </p:cNvSpPr>
          <p:nvPr>
            <p:ph idx="1"/>
          </p:nvPr>
        </p:nvSpPr>
        <p:spPr>
          <a:xfrm>
            <a:off x="457200" y="1600200"/>
            <a:ext cx="8229600" cy="4525963"/>
          </a:xfrm>
        </p:spPr>
        <p:txBody>
          <a:bodyPr>
            <a:normAutofit/>
          </a:bodyPr>
          <a:lstStyle/>
          <a:p>
            <a:r>
              <a:rPr lang="en-GB" altLang="en-US" sz="2400" dirty="0"/>
              <a:t>Facial expression</a:t>
            </a:r>
          </a:p>
          <a:p>
            <a:endParaRPr lang="en-GB" altLang="en-US" sz="2400" dirty="0"/>
          </a:p>
          <a:p>
            <a:r>
              <a:rPr lang="en-GB" altLang="en-US" sz="2400" dirty="0"/>
              <a:t>Eye contact</a:t>
            </a:r>
          </a:p>
          <a:p>
            <a:endParaRPr lang="en-GB" altLang="en-US" sz="2400" dirty="0"/>
          </a:p>
          <a:p>
            <a:r>
              <a:rPr lang="en-GB" altLang="en-US" sz="2400" dirty="0"/>
              <a:t>Touching </a:t>
            </a:r>
          </a:p>
          <a:p>
            <a:endParaRPr lang="en-GB" altLang="en-US" sz="2400" dirty="0"/>
          </a:p>
          <a:p>
            <a:r>
              <a:rPr lang="en-GB" altLang="en-US" sz="2400" dirty="0"/>
              <a:t>Gestures</a:t>
            </a:r>
          </a:p>
        </p:txBody>
      </p:sp>
    </p:spTree>
    <p:extLst>
      <p:ext uri="{BB962C8B-B14F-4D97-AF65-F5344CB8AC3E}">
        <p14:creationId xmlns:p14="http://schemas.microsoft.com/office/powerpoint/2010/main" val="4817094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Raising Eyebrow? </a:t>
            </a:r>
          </a:p>
        </p:txBody>
      </p:sp>
      <p:sp>
        <p:nvSpPr>
          <p:cNvPr id="4" name="Content Placeholder 2"/>
          <p:cNvSpPr>
            <a:spLocks noGrp="1"/>
          </p:cNvSpPr>
          <p:nvPr>
            <p:ph idx="1"/>
          </p:nvPr>
        </p:nvSpPr>
        <p:spPr>
          <a:xfrm>
            <a:off x="457200" y="1916832"/>
            <a:ext cx="8229600" cy="4209331"/>
          </a:xfrm>
        </p:spPr>
        <p:txBody>
          <a:bodyPr>
            <a:normAutofit/>
          </a:bodyPr>
          <a:lstStyle/>
          <a:p>
            <a:r>
              <a:rPr lang="en-GB" altLang="en-US" sz="2400" dirty="0"/>
              <a:t>UK </a:t>
            </a:r>
            <a:r>
              <a:rPr lang="en-GB" sz="2400" dirty="0"/>
              <a:t>–</a:t>
            </a:r>
            <a:r>
              <a:rPr lang="en-GB" altLang="en-US" sz="2400" dirty="0"/>
              <a:t> scepticism</a:t>
            </a:r>
          </a:p>
          <a:p>
            <a:r>
              <a:rPr lang="en-GB" altLang="en-US" sz="2400" dirty="0"/>
              <a:t>Philippines </a:t>
            </a:r>
            <a:r>
              <a:rPr lang="en-GB" sz="2400" dirty="0"/>
              <a:t>–</a:t>
            </a:r>
            <a:r>
              <a:rPr lang="en-GB" altLang="en-US" sz="2400" dirty="0"/>
              <a:t> ‘Hello’</a:t>
            </a:r>
          </a:p>
          <a:p>
            <a:r>
              <a:rPr lang="en-GB" altLang="en-US" sz="2400" dirty="0"/>
              <a:t>Arabic </a:t>
            </a:r>
            <a:r>
              <a:rPr lang="en-GB" sz="2400" dirty="0"/>
              <a:t>–</a:t>
            </a:r>
            <a:r>
              <a:rPr lang="en-GB" altLang="en-US" sz="2400" dirty="0"/>
              <a:t> ‘No’</a:t>
            </a:r>
          </a:p>
          <a:p>
            <a:r>
              <a:rPr lang="en-GB" altLang="en-US" sz="2400" dirty="0"/>
              <a:t>Chinese </a:t>
            </a:r>
            <a:r>
              <a:rPr lang="en-GB" sz="2400" dirty="0"/>
              <a:t>–</a:t>
            </a:r>
            <a:r>
              <a:rPr lang="en-GB" altLang="en-US" sz="2400" dirty="0"/>
              <a:t> disagreement</a:t>
            </a:r>
          </a:p>
          <a:p>
            <a:r>
              <a:rPr lang="en-GB" altLang="en-US" sz="2400" dirty="0"/>
              <a:t>USA </a:t>
            </a:r>
            <a:r>
              <a:rPr lang="en-GB" sz="2400" dirty="0"/>
              <a:t>–</a:t>
            </a:r>
            <a:r>
              <a:rPr lang="en-GB" altLang="en-US" sz="2400" dirty="0"/>
              <a:t> surprise</a:t>
            </a:r>
          </a:p>
          <a:p>
            <a:r>
              <a:rPr lang="en-GB" altLang="en-US" sz="2400" dirty="0"/>
              <a:t>Germany </a:t>
            </a:r>
            <a:r>
              <a:rPr lang="en-GB" sz="2400" dirty="0"/>
              <a:t>–</a:t>
            </a:r>
            <a:r>
              <a:rPr lang="en-GB" altLang="en-US" sz="2400" dirty="0"/>
              <a:t> ‘Aren’t you clever?’ </a:t>
            </a: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26088651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Proxemics</a:t>
            </a:r>
          </a:p>
        </p:txBody>
      </p:sp>
      <p:sp>
        <p:nvSpPr>
          <p:cNvPr id="4" name="Content Placeholder 2"/>
          <p:cNvSpPr>
            <a:spLocks noGrp="1"/>
          </p:cNvSpPr>
          <p:nvPr>
            <p:ph idx="1"/>
          </p:nvPr>
        </p:nvSpPr>
        <p:spPr>
          <a:xfrm>
            <a:off x="457200" y="1916832"/>
            <a:ext cx="8229600" cy="4209331"/>
          </a:xfrm>
        </p:spPr>
        <p:txBody>
          <a:bodyPr>
            <a:normAutofit/>
          </a:bodyPr>
          <a:lstStyle/>
          <a:p>
            <a:r>
              <a:rPr lang="en-GB" altLang="en-US" sz="2400" dirty="0"/>
              <a:t>Intimate</a:t>
            </a:r>
          </a:p>
          <a:p>
            <a:endParaRPr lang="en-GB" altLang="en-US" sz="2400" dirty="0"/>
          </a:p>
          <a:p>
            <a:r>
              <a:rPr lang="en-GB" altLang="en-US" sz="2400" dirty="0"/>
              <a:t>Personal</a:t>
            </a:r>
          </a:p>
          <a:p>
            <a:pPr marL="0" indent="0">
              <a:buNone/>
            </a:pPr>
            <a:r>
              <a:rPr lang="en-GB" altLang="en-US" sz="2400" dirty="0"/>
              <a:t> </a:t>
            </a:r>
          </a:p>
          <a:p>
            <a:r>
              <a:rPr lang="en-GB" altLang="en-US" sz="2400" dirty="0"/>
              <a:t>Social</a:t>
            </a:r>
          </a:p>
          <a:p>
            <a:endParaRPr lang="en-GB" altLang="en-US" sz="2400" dirty="0"/>
          </a:p>
          <a:p>
            <a:r>
              <a:rPr lang="en-GB" altLang="en-US" sz="2400" dirty="0"/>
              <a:t>Public</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27508810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Chromatics</a:t>
            </a:r>
          </a:p>
        </p:txBody>
      </p:sp>
      <p:sp>
        <p:nvSpPr>
          <p:cNvPr id="4" name="Content Placeholder 2"/>
          <p:cNvSpPr>
            <a:spLocks noGrp="1"/>
          </p:cNvSpPr>
          <p:nvPr>
            <p:ph idx="1"/>
          </p:nvPr>
        </p:nvSpPr>
        <p:spPr>
          <a:xfrm>
            <a:off x="457200" y="1916832"/>
            <a:ext cx="8229600" cy="4209331"/>
          </a:xfrm>
        </p:spPr>
        <p:txBody>
          <a:bodyPr>
            <a:normAutofit fontScale="92500" lnSpcReduction="10000"/>
          </a:bodyPr>
          <a:lstStyle/>
          <a:p>
            <a:pPr marL="0" indent="0">
              <a:buNone/>
            </a:pPr>
            <a:r>
              <a:rPr lang="en-GB" altLang="en-US" sz="2600" dirty="0" err="1"/>
              <a:t>Ie</a:t>
            </a:r>
            <a:r>
              <a:rPr lang="en-GB" altLang="en-US" sz="2600" dirty="0"/>
              <a:t> how are colours understood in different cultures? </a:t>
            </a:r>
          </a:p>
          <a:p>
            <a:pPr marL="0" indent="0">
              <a:buNone/>
            </a:pPr>
            <a:endParaRPr lang="en-GB" altLang="en-US" sz="2600" dirty="0"/>
          </a:p>
          <a:p>
            <a:r>
              <a:rPr lang="en-GB" altLang="en-US" sz="2600" dirty="0"/>
              <a:t>Black </a:t>
            </a:r>
          </a:p>
          <a:p>
            <a:r>
              <a:rPr lang="en-GB" altLang="en-US" sz="2600" dirty="0"/>
              <a:t>White</a:t>
            </a:r>
          </a:p>
          <a:p>
            <a:r>
              <a:rPr lang="en-GB" altLang="en-US" sz="2600" dirty="0"/>
              <a:t>Red</a:t>
            </a:r>
          </a:p>
          <a:p>
            <a:r>
              <a:rPr lang="en-GB" altLang="en-US" sz="2600" dirty="0"/>
              <a:t>Green</a:t>
            </a:r>
          </a:p>
          <a:p>
            <a:pPr marL="0" indent="0">
              <a:buNone/>
            </a:pPr>
            <a:endParaRPr lang="en-GB" altLang="en-US" sz="2600" dirty="0"/>
          </a:p>
          <a:p>
            <a:pPr marL="0" indent="0">
              <a:buNone/>
            </a:pPr>
            <a:endParaRPr lang="en-GB" altLang="en-US" sz="2400" dirty="0"/>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25478186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t>Beware of …</a:t>
            </a:r>
            <a:endParaRPr lang="en-GB" sz="4000" dirty="0"/>
          </a:p>
        </p:txBody>
      </p:sp>
      <p:sp>
        <p:nvSpPr>
          <p:cNvPr id="4" name="Content Placeholder 2"/>
          <p:cNvSpPr>
            <a:spLocks noGrp="1"/>
          </p:cNvSpPr>
          <p:nvPr>
            <p:ph idx="1"/>
          </p:nvPr>
        </p:nvSpPr>
        <p:spPr>
          <a:xfrm>
            <a:off x="457200" y="1916832"/>
            <a:ext cx="8229600" cy="4209331"/>
          </a:xfrm>
        </p:spPr>
        <p:txBody>
          <a:bodyPr>
            <a:normAutofit/>
          </a:bodyPr>
          <a:lstStyle/>
          <a:p>
            <a:r>
              <a:rPr lang="en-GB" altLang="en-US" sz="2400" dirty="0"/>
              <a:t>An initial expectation</a:t>
            </a:r>
          </a:p>
          <a:p>
            <a:r>
              <a:rPr lang="en-GB" altLang="en-US" sz="2400" dirty="0"/>
              <a:t>Misinterpretation; ‘cultural blinders’</a:t>
            </a:r>
          </a:p>
          <a:p>
            <a:r>
              <a:rPr lang="en-GB" altLang="en-US" sz="2400" dirty="0"/>
              <a:t>A lack of cultural awareness</a:t>
            </a:r>
          </a:p>
          <a:p>
            <a:r>
              <a:rPr lang="en-GB" altLang="en-US" sz="2400" dirty="0"/>
              <a:t>Projected similarity (assuming they are more similar to you than they are)</a:t>
            </a:r>
          </a:p>
          <a:p>
            <a:r>
              <a:rPr lang="en-GB" altLang="en-US" sz="2400" dirty="0"/>
              <a:t>Parochialism</a:t>
            </a:r>
          </a:p>
          <a:p>
            <a:pPr marL="0" indent="0">
              <a:buNone/>
            </a:pPr>
            <a:r>
              <a:rPr lang="en-GB" altLang="en-US" sz="2400" dirty="0"/>
              <a:t> </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3420167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t>Negotiation</a:t>
            </a:r>
            <a:endParaRPr lang="en-GB" sz="4000" dirty="0"/>
          </a:p>
        </p:txBody>
      </p:sp>
      <p:sp>
        <p:nvSpPr>
          <p:cNvPr id="4" name="Content Placeholder 2"/>
          <p:cNvSpPr>
            <a:spLocks noGrp="1"/>
          </p:cNvSpPr>
          <p:nvPr>
            <p:ph idx="1"/>
          </p:nvPr>
        </p:nvSpPr>
        <p:spPr>
          <a:xfrm>
            <a:off x="457200" y="1916832"/>
            <a:ext cx="8229600" cy="4209331"/>
          </a:xfrm>
        </p:spPr>
        <p:txBody>
          <a:bodyPr>
            <a:normAutofit lnSpcReduction="10000"/>
          </a:bodyPr>
          <a:lstStyle/>
          <a:p>
            <a:r>
              <a:rPr lang="en-GB" altLang="en-US" sz="2400" dirty="0"/>
              <a:t>The concept of negotiation itself</a:t>
            </a:r>
          </a:p>
          <a:p>
            <a:endParaRPr lang="en-GB" altLang="en-US" sz="2400" dirty="0"/>
          </a:p>
          <a:p>
            <a:r>
              <a:rPr lang="en-GB" altLang="en-US" sz="2400" dirty="0"/>
              <a:t>Negotiating style</a:t>
            </a:r>
          </a:p>
          <a:p>
            <a:endParaRPr lang="en-GB" altLang="en-US" sz="2400" dirty="0"/>
          </a:p>
          <a:p>
            <a:r>
              <a:rPr lang="en-GB" altLang="en-US" sz="2400" dirty="0"/>
              <a:t>Negotiating context </a:t>
            </a:r>
          </a:p>
          <a:p>
            <a:endParaRPr lang="en-GB" altLang="en-US" sz="2400" dirty="0"/>
          </a:p>
          <a:p>
            <a:pPr marL="0" indent="0">
              <a:buNone/>
            </a:pPr>
            <a:r>
              <a:rPr lang="en-GB" altLang="en-US" sz="2400" dirty="0">
                <a:hlinkClick r:id="rId2"/>
              </a:rPr>
              <a:t>Can all vary across cultures </a:t>
            </a:r>
            <a:endParaRPr lang="en-GB" altLang="en-US" sz="2400" dirty="0"/>
          </a:p>
          <a:p>
            <a:pPr marL="0" indent="0">
              <a:buNone/>
            </a:pPr>
            <a:r>
              <a:rPr lang="en-GB" altLang="en-US" sz="2400" dirty="0"/>
              <a:t> </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3465961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sz="4000" dirty="0"/>
              <a:t>Enhancing Intercultural Communication</a:t>
            </a:r>
            <a:endParaRPr lang="en-GB" sz="4000" dirty="0"/>
          </a:p>
        </p:txBody>
      </p:sp>
      <p:sp>
        <p:nvSpPr>
          <p:cNvPr id="4" name="Content Placeholder 2"/>
          <p:cNvSpPr>
            <a:spLocks noGrp="1"/>
          </p:cNvSpPr>
          <p:nvPr>
            <p:ph idx="1"/>
          </p:nvPr>
        </p:nvSpPr>
        <p:spPr>
          <a:xfrm>
            <a:off x="457200" y="1916832"/>
            <a:ext cx="8229600" cy="4209331"/>
          </a:xfrm>
        </p:spPr>
        <p:txBody>
          <a:bodyPr>
            <a:normAutofit/>
          </a:bodyPr>
          <a:lstStyle/>
          <a:p>
            <a:r>
              <a:rPr lang="en-GB" altLang="en-US" sz="2600" dirty="0"/>
              <a:t>Open attitude</a:t>
            </a:r>
          </a:p>
          <a:p>
            <a:r>
              <a:rPr lang="en-GB" altLang="en-US" sz="2600" dirty="0"/>
              <a:t>Self-awareness</a:t>
            </a:r>
          </a:p>
          <a:p>
            <a:r>
              <a:rPr lang="en-GB" altLang="en-US" sz="2600" dirty="0"/>
              <a:t>Awareness of others</a:t>
            </a:r>
          </a:p>
          <a:p>
            <a:r>
              <a:rPr lang="en-GB" altLang="en-US" sz="2600" dirty="0"/>
              <a:t>Cultural knowledge (</a:t>
            </a:r>
            <a:r>
              <a:rPr lang="en-GB" altLang="en-US" sz="2600" dirty="0" err="1"/>
              <a:t>eg</a:t>
            </a:r>
            <a:r>
              <a:rPr lang="en-GB" altLang="en-US" sz="2600" dirty="0"/>
              <a:t> Hall’s work on context)</a:t>
            </a:r>
          </a:p>
          <a:p>
            <a:r>
              <a:rPr lang="en-GB" altLang="en-US" sz="2600" dirty="0"/>
              <a:t>Cross-cultural skills including being resourceful</a:t>
            </a:r>
          </a:p>
          <a:p>
            <a:pPr marL="0" indent="0">
              <a:buNone/>
            </a:pPr>
            <a:r>
              <a:rPr lang="en-GB" altLang="en-US" sz="2400" dirty="0"/>
              <a:t> </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16697381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fontScale="90000"/>
          </a:bodyPr>
          <a:lstStyle/>
          <a:p>
            <a:r>
              <a:rPr lang="en-GB" altLang="en-US" sz="4000" b="1" dirty="0"/>
              <a:t>Communication in a remote world</a:t>
            </a:r>
            <a:endParaRPr lang="en-GB" sz="4000" b="1" dirty="0"/>
          </a:p>
        </p:txBody>
      </p:sp>
      <p:sp>
        <p:nvSpPr>
          <p:cNvPr id="4" name="Content Placeholder 2"/>
          <p:cNvSpPr>
            <a:spLocks noGrp="1"/>
          </p:cNvSpPr>
          <p:nvPr>
            <p:ph idx="1"/>
          </p:nvPr>
        </p:nvSpPr>
        <p:spPr>
          <a:xfrm>
            <a:off x="457200" y="1916832"/>
            <a:ext cx="8229600" cy="4209331"/>
          </a:xfrm>
        </p:spPr>
        <p:txBody>
          <a:bodyPr>
            <a:normAutofit lnSpcReduction="10000"/>
          </a:bodyPr>
          <a:lstStyle/>
          <a:p>
            <a:r>
              <a:rPr lang="en-GB" altLang="en-US" sz="2600" dirty="0"/>
              <a:t>3 dimensions of virtuality (Kirkman et al)</a:t>
            </a:r>
          </a:p>
          <a:p>
            <a:pPr lvl="1"/>
            <a:r>
              <a:rPr lang="en-GB" altLang="en-US" sz="2200" dirty="0"/>
              <a:t>1. The proportion of time the team interact and work face-to-face compared to virtually.</a:t>
            </a:r>
          </a:p>
          <a:p>
            <a:pPr lvl="1"/>
            <a:r>
              <a:rPr lang="en-GB" altLang="en-US" sz="2200" dirty="0"/>
              <a:t>2. The time they spend at any one location.</a:t>
            </a:r>
          </a:p>
          <a:p>
            <a:pPr lvl="1"/>
            <a:r>
              <a:rPr lang="en-GB" altLang="en-US" sz="2200" dirty="0"/>
              <a:t>3. The proportion of time individuals devote to a virtual team project. </a:t>
            </a:r>
          </a:p>
          <a:p>
            <a:r>
              <a:rPr lang="en-GB" altLang="en-US" sz="2600" dirty="0"/>
              <a:t>Berry contends that a further defining feature is the amount of computer-mediated communication technology the team uses.</a:t>
            </a:r>
            <a:endParaRPr lang="en-GB" altLang="en-US" sz="2400" dirty="0"/>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13672685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a:bodyPr>
          <a:lstStyle/>
          <a:p>
            <a:r>
              <a:rPr lang="en-GB" altLang="en-US" sz="4000" b="1" dirty="0"/>
              <a:t>Virtual managerial challenges</a:t>
            </a:r>
            <a:endParaRPr lang="en-GB" sz="4000" b="1" dirty="0"/>
          </a:p>
        </p:txBody>
      </p:sp>
      <p:sp>
        <p:nvSpPr>
          <p:cNvPr id="4" name="Content Placeholder 2"/>
          <p:cNvSpPr>
            <a:spLocks noGrp="1"/>
          </p:cNvSpPr>
          <p:nvPr>
            <p:ph idx="1"/>
          </p:nvPr>
        </p:nvSpPr>
        <p:spPr>
          <a:xfrm>
            <a:off x="457200" y="1916832"/>
            <a:ext cx="8229600" cy="4209331"/>
          </a:xfrm>
        </p:spPr>
        <p:txBody>
          <a:bodyPr>
            <a:normAutofit fontScale="77500" lnSpcReduction="20000"/>
          </a:bodyPr>
          <a:lstStyle/>
          <a:p>
            <a:r>
              <a:rPr lang="en-GB" altLang="en-US" sz="2600" dirty="0"/>
              <a:t>Communication can be hindered by the misinterpretation and miscommunication of messages due to the absence of non-verbal cues, tone of voice and slow, delayed or missing information and feedback.</a:t>
            </a:r>
          </a:p>
          <a:p>
            <a:r>
              <a:rPr lang="en-GB" altLang="en-US" sz="2600" dirty="0"/>
              <a:t>Engagement in teamwork and collaboration may be lower, leading to reduced motivation and productivity.</a:t>
            </a:r>
          </a:p>
          <a:p>
            <a:r>
              <a:rPr lang="en-GB" altLang="en-US" sz="2400" dirty="0"/>
              <a:t>Team members may experience feelings of detachment and isolation from colleagues and the work itself, lack of identity.</a:t>
            </a:r>
          </a:p>
          <a:p>
            <a:r>
              <a:rPr lang="en-GB" altLang="en-US" sz="2400" dirty="0"/>
              <a:t>Managers may find it difficult to manage and monitor performance, particularly in teams that operate in geographically dispersed and remote locations, and in situations where levels of team cohesion, work satisfaction and co-operative behaviour have decreased.</a:t>
            </a:r>
          </a:p>
          <a:p>
            <a:r>
              <a:rPr lang="en-GB" altLang="en-US" sz="2400" dirty="0"/>
              <a:t>Lack of interaction may lead to knowledge hoarding and protectionism and in turn a duplication of effort and increased costs. </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36400700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a:bodyPr>
          <a:lstStyle/>
          <a:p>
            <a:r>
              <a:rPr lang="en-GB" altLang="en-US" sz="4000" b="1" dirty="0"/>
              <a:t>Working differently</a:t>
            </a:r>
            <a:endParaRPr lang="en-GB" sz="4000" b="1" dirty="0"/>
          </a:p>
        </p:txBody>
      </p:sp>
      <p:sp>
        <p:nvSpPr>
          <p:cNvPr id="4" name="Content Placeholder 2"/>
          <p:cNvSpPr>
            <a:spLocks noGrp="1"/>
          </p:cNvSpPr>
          <p:nvPr>
            <p:ph idx="1"/>
          </p:nvPr>
        </p:nvSpPr>
        <p:spPr>
          <a:xfrm>
            <a:off x="457200" y="1916832"/>
            <a:ext cx="8229600" cy="4209331"/>
          </a:xfrm>
        </p:spPr>
        <p:txBody>
          <a:bodyPr>
            <a:normAutofit fontScale="85000" lnSpcReduction="10000"/>
          </a:bodyPr>
          <a:lstStyle/>
          <a:p>
            <a:r>
              <a:rPr lang="en-GB" altLang="en-US" sz="2600" dirty="0" err="1"/>
              <a:t>Thiefels</a:t>
            </a:r>
            <a:r>
              <a:rPr lang="en-GB" altLang="en-US" sz="2600" dirty="0"/>
              <a:t> insists that ‘remote collaboration doesn’t have to be hard’. </a:t>
            </a:r>
          </a:p>
          <a:p>
            <a:r>
              <a:rPr lang="en-GB" altLang="en-US" sz="2600" dirty="0"/>
              <a:t>Managers need to promote collaborative, virtual working by assembling the organisation’s basic communication tools.</a:t>
            </a:r>
          </a:p>
          <a:p>
            <a:r>
              <a:rPr lang="en-GB" altLang="en-US" sz="2600" dirty="0" err="1"/>
              <a:t>Ranninger</a:t>
            </a:r>
            <a:r>
              <a:rPr lang="en-GB" altLang="en-US" sz="2600" dirty="0"/>
              <a:t> suggests it’s more complex than this due to individuals finding it difficult to separate work and home life. </a:t>
            </a:r>
          </a:p>
          <a:p>
            <a:r>
              <a:rPr lang="en-GB" altLang="en-US" sz="2400" dirty="0"/>
              <a:t>Technology has taken away ‘the limitations of time and space’.</a:t>
            </a:r>
          </a:p>
          <a:p>
            <a:r>
              <a:rPr lang="en-GB" altLang="en-US" sz="2400" dirty="0"/>
              <a:t>Important for managers to ensure virtual team members remain ‘connected to work in a human way’ and not just ‘a voice on the phone and a line on a screen’. </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8534253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a:bodyPr>
          <a:lstStyle/>
          <a:p>
            <a:r>
              <a:rPr lang="en-GB" altLang="en-US" sz="4000" b="1" dirty="0"/>
              <a:t>Working differently</a:t>
            </a:r>
            <a:endParaRPr lang="en-GB" sz="4000" b="1" dirty="0"/>
          </a:p>
        </p:txBody>
      </p:sp>
      <p:sp>
        <p:nvSpPr>
          <p:cNvPr id="4" name="Content Placeholder 2"/>
          <p:cNvSpPr>
            <a:spLocks noGrp="1"/>
          </p:cNvSpPr>
          <p:nvPr>
            <p:ph idx="1"/>
          </p:nvPr>
        </p:nvSpPr>
        <p:spPr>
          <a:xfrm>
            <a:off x="457200" y="1916832"/>
            <a:ext cx="8229600" cy="4209331"/>
          </a:xfrm>
        </p:spPr>
        <p:txBody>
          <a:bodyPr>
            <a:normAutofit lnSpcReduction="10000"/>
          </a:bodyPr>
          <a:lstStyle/>
          <a:p>
            <a:r>
              <a:rPr lang="en-GB" altLang="en-US" sz="2600" dirty="0"/>
              <a:t>Virtual team can offer greater flexibility, enhanced team member diversity and access to a wider knowledge pool. </a:t>
            </a:r>
          </a:p>
          <a:p>
            <a:r>
              <a:rPr lang="en-GB" altLang="en-US" sz="2600" dirty="0" err="1"/>
              <a:t>Nydegger</a:t>
            </a:r>
            <a:r>
              <a:rPr lang="en-GB" altLang="en-US" sz="2600" dirty="0"/>
              <a:t> and </a:t>
            </a:r>
            <a:r>
              <a:rPr lang="en-GB" altLang="en-US" sz="2600" dirty="0" err="1"/>
              <a:t>Nydegger</a:t>
            </a:r>
            <a:r>
              <a:rPr lang="en-GB" altLang="en-US" sz="2600" dirty="0"/>
              <a:t> caveat that managers may resent their implementation because it may threaten their power base due to the autonomous nature of virtual remote working.</a:t>
            </a:r>
          </a:p>
          <a:p>
            <a:r>
              <a:rPr lang="en-GB" altLang="en-US" sz="2600" dirty="0" err="1"/>
              <a:t>Ranninger</a:t>
            </a:r>
            <a:r>
              <a:rPr lang="en-GB" altLang="en-US" sz="2600" dirty="0"/>
              <a:t> suggests ‘remote management’ training to develop specific skills and techniques.</a:t>
            </a:r>
            <a:endParaRPr lang="en-GB" altLang="en-US" sz="2400" dirty="0"/>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19374725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fontScale="90000"/>
          </a:bodyPr>
          <a:lstStyle/>
          <a:p>
            <a:r>
              <a:rPr lang="en-GB" sz="4000" b="1" dirty="0"/>
              <a:t>Impact on organisational behaviour</a:t>
            </a:r>
          </a:p>
        </p:txBody>
      </p:sp>
      <p:sp>
        <p:nvSpPr>
          <p:cNvPr id="4" name="Content Placeholder 2"/>
          <p:cNvSpPr>
            <a:spLocks noGrp="1"/>
          </p:cNvSpPr>
          <p:nvPr>
            <p:ph idx="1"/>
          </p:nvPr>
        </p:nvSpPr>
        <p:spPr>
          <a:xfrm>
            <a:off x="457200" y="1916832"/>
            <a:ext cx="8229600" cy="4209331"/>
          </a:xfrm>
        </p:spPr>
        <p:txBody>
          <a:bodyPr>
            <a:normAutofit/>
          </a:bodyPr>
          <a:lstStyle/>
          <a:p>
            <a:r>
              <a:rPr lang="en-GB" altLang="en-US" sz="2600" dirty="0"/>
              <a:t>Virtual teams can be successful if the environment is conducive to effective virtual teamwork and has the relevant technological infrastructure.</a:t>
            </a:r>
          </a:p>
          <a:p>
            <a:r>
              <a:rPr lang="en-GB" altLang="en-US" sz="2600" dirty="0"/>
              <a:t>Berry advises the failure of success ‘may well be a consequence of inept leadership or management, more than a consequence of technology or other factors’.</a:t>
            </a:r>
          </a:p>
          <a:p>
            <a:endParaRPr lang="en-GB" altLang="en-US" sz="2400" dirty="0"/>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38405660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a:bodyPr>
          <a:lstStyle/>
          <a:p>
            <a:r>
              <a:rPr lang="en-GB" sz="4000" b="1" dirty="0"/>
              <a:t>Activity</a:t>
            </a:r>
          </a:p>
        </p:txBody>
      </p:sp>
      <p:sp>
        <p:nvSpPr>
          <p:cNvPr id="4" name="Content Placeholder 2"/>
          <p:cNvSpPr>
            <a:spLocks noGrp="1"/>
          </p:cNvSpPr>
          <p:nvPr>
            <p:ph idx="1"/>
          </p:nvPr>
        </p:nvSpPr>
        <p:spPr>
          <a:xfrm>
            <a:off x="457200" y="1916832"/>
            <a:ext cx="8229600" cy="4209331"/>
          </a:xfrm>
        </p:spPr>
        <p:txBody>
          <a:bodyPr>
            <a:normAutofit/>
          </a:bodyPr>
          <a:lstStyle/>
          <a:p>
            <a:r>
              <a:rPr lang="en-GB" altLang="en-US" sz="2600" dirty="0"/>
              <a:t>How can organisations mitigate against the feelings of detachment and isolation that some virtual team members may experience?</a:t>
            </a:r>
          </a:p>
          <a:p>
            <a:r>
              <a:rPr lang="en-GB" altLang="en-US" sz="2600" dirty="0" err="1"/>
              <a:t>Thiefels</a:t>
            </a:r>
            <a:r>
              <a:rPr lang="en-GB" altLang="en-US" sz="2600" dirty="0"/>
              <a:t> advocates that ‘remote collaboration doesn’t have to be hard’. To what extent do you agree with her view?</a:t>
            </a:r>
          </a:p>
          <a:p>
            <a:endParaRPr lang="en-GB" altLang="en-US" sz="2400" dirty="0"/>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42742059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t>Improving Communication</a:t>
            </a:r>
            <a:endParaRPr lang="en-GB" sz="4000" dirty="0"/>
          </a:p>
        </p:txBody>
      </p:sp>
      <p:sp>
        <p:nvSpPr>
          <p:cNvPr id="4" name="Content Placeholder 2"/>
          <p:cNvSpPr>
            <a:spLocks noGrp="1"/>
          </p:cNvSpPr>
          <p:nvPr>
            <p:ph idx="1"/>
          </p:nvPr>
        </p:nvSpPr>
        <p:spPr>
          <a:xfrm>
            <a:off x="457200" y="1916832"/>
            <a:ext cx="8229600" cy="4209331"/>
          </a:xfrm>
        </p:spPr>
        <p:txBody>
          <a:bodyPr>
            <a:normAutofit fontScale="92500" lnSpcReduction="20000"/>
          </a:bodyPr>
          <a:lstStyle/>
          <a:p>
            <a:r>
              <a:rPr lang="en-GB" altLang="en-US" sz="2600" dirty="0"/>
              <a:t>Greater awareness</a:t>
            </a:r>
          </a:p>
          <a:p>
            <a:r>
              <a:rPr lang="en-GB" altLang="en-US" sz="2600" dirty="0"/>
              <a:t>Take responsibility</a:t>
            </a:r>
          </a:p>
          <a:p>
            <a:r>
              <a:rPr lang="en-GB" altLang="en-US" sz="2600" dirty="0"/>
              <a:t>Show respect</a:t>
            </a:r>
          </a:p>
          <a:p>
            <a:r>
              <a:rPr lang="en-GB" altLang="en-US" sz="2600" dirty="0"/>
              <a:t>Empathise</a:t>
            </a:r>
          </a:p>
          <a:p>
            <a:r>
              <a:rPr lang="en-GB" altLang="en-US" sz="2600" dirty="0"/>
              <a:t>Look beyond the superficial</a:t>
            </a:r>
          </a:p>
          <a:p>
            <a:r>
              <a:rPr lang="en-GB" altLang="en-US" sz="2600" dirty="0"/>
              <a:t>Recognise own cultural bias</a:t>
            </a:r>
          </a:p>
          <a:p>
            <a:r>
              <a:rPr lang="en-GB" altLang="en-US" sz="2600" dirty="0"/>
              <a:t>Emphasis on common ground</a:t>
            </a:r>
          </a:p>
          <a:p>
            <a:r>
              <a:rPr lang="en-GB" altLang="en-US" sz="2600" dirty="0"/>
              <a:t>Withhold judgment</a:t>
            </a:r>
          </a:p>
          <a:p>
            <a:pPr marL="0" indent="0">
              <a:buNone/>
            </a:pPr>
            <a:r>
              <a:rPr lang="en-GB" altLang="en-US" sz="2400" dirty="0"/>
              <a:t> </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7915238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908EA-958C-122A-11D3-23661CEF5734}"/>
              </a:ext>
            </a:extLst>
          </p:cNvPr>
          <p:cNvSpPr>
            <a:spLocks noGrp="1"/>
          </p:cNvSpPr>
          <p:nvPr>
            <p:ph type="title"/>
          </p:nvPr>
        </p:nvSpPr>
        <p:spPr>
          <a:xfrm>
            <a:off x="457200" y="108942"/>
            <a:ext cx="8229600" cy="461792"/>
          </a:xfrm>
        </p:spPr>
        <p:txBody>
          <a:bodyPr>
            <a:normAutofit fontScale="90000"/>
          </a:bodyPr>
          <a:lstStyle/>
          <a:p>
            <a:r>
              <a:rPr lang="en-GB"/>
              <a:t>References </a:t>
            </a:r>
          </a:p>
        </p:txBody>
      </p:sp>
      <p:sp>
        <p:nvSpPr>
          <p:cNvPr id="3" name="Content Placeholder 2">
            <a:extLst>
              <a:ext uri="{FF2B5EF4-FFF2-40B4-BE49-F238E27FC236}">
                <a16:creationId xmlns:a16="http://schemas.microsoft.com/office/drawing/2014/main" id="{E53DEAEC-082E-88F8-892C-14AC66985CE7}"/>
              </a:ext>
            </a:extLst>
          </p:cNvPr>
          <p:cNvSpPr>
            <a:spLocks noGrp="1"/>
          </p:cNvSpPr>
          <p:nvPr>
            <p:ph idx="1"/>
          </p:nvPr>
        </p:nvSpPr>
        <p:spPr>
          <a:xfrm>
            <a:off x="0" y="937414"/>
            <a:ext cx="9144000" cy="4616491"/>
          </a:xfrm>
        </p:spPr>
        <p:txBody>
          <a:bodyPr>
            <a:normAutofit/>
          </a:bodyPr>
          <a:lstStyle/>
          <a:p>
            <a:endParaRPr lang="en-GB" sz="1200">
              <a:solidFill>
                <a:srgbClr val="333333"/>
              </a:solidFill>
              <a:latin typeface="Arial" panose="020B0604020202020204" pitchFamily="34" charset="0"/>
              <a:cs typeface="Arial" panose="020B0604020202020204" pitchFamily="34" charset="0"/>
            </a:endParaRPr>
          </a:p>
          <a:p>
            <a:endParaRPr lang="en-GB" sz="1200">
              <a:solidFill>
                <a:srgbClr val="333333"/>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A1BE28A-D6B0-F06D-B7F9-D4F673677A2E}"/>
              </a:ext>
            </a:extLst>
          </p:cNvPr>
          <p:cNvSpPr txBox="1"/>
          <p:nvPr/>
        </p:nvSpPr>
        <p:spPr>
          <a:xfrm>
            <a:off x="803936" y="1577187"/>
            <a:ext cx="7579087" cy="2585323"/>
          </a:xfrm>
          <a:prstGeom prst="rect">
            <a:avLst/>
          </a:prstGeom>
          <a:noFill/>
        </p:spPr>
        <p:txBody>
          <a:bodyPr wrap="square" rtlCol="0">
            <a:spAutoFit/>
          </a:bodyPr>
          <a:lstStyle/>
          <a:p>
            <a:r>
              <a:rPr lang="en-GB" dirty="0"/>
              <a:t>French, R. (2015) </a:t>
            </a:r>
            <a:r>
              <a:rPr lang="en-GB" i="1" dirty="0"/>
              <a:t>Cross-Cultural Management in work organisations. </a:t>
            </a:r>
            <a:r>
              <a:rPr lang="en-GB" dirty="0"/>
              <a:t>Edition 3. London: Kogan Page </a:t>
            </a:r>
          </a:p>
          <a:p>
            <a:r>
              <a:rPr lang="en-GB" dirty="0" err="1"/>
              <a:t>Gotian</a:t>
            </a:r>
            <a:r>
              <a:rPr lang="en-GB" dirty="0"/>
              <a:t>, R. (2022) </a:t>
            </a:r>
            <a:r>
              <a:rPr lang="en-GB" i="1" dirty="0"/>
              <a:t>The Success Factor. </a:t>
            </a:r>
            <a:r>
              <a:rPr lang="en-GB" dirty="0"/>
              <a:t>New York </a:t>
            </a:r>
          </a:p>
          <a:p>
            <a:r>
              <a:rPr lang="en-GB" dirty="0"/>
              <a:t>Rayner, C and Adam-Smith, DW. (2009) </a:t>
            </a:r>
            <a:r>
              <a:rPr lang="en-GB" i="1" dirty="0"/>
              <a:t>Managing and Leading People. </a:t>
            </a:r>
            <a:r>
              <a:rPr lang="en-GB" dirty="0"/>
              <a:t>Edition 2. London: Kogan Page</a:t>
            </a:r>
          </a:p>
          <a:p>
            <a:r>
              <a:rPr lang="en-GB" dirty="0"/>
              <a:t>Mullins, J. (2019) </a:t>
            </a:r>
            <a:r>
              <a:rPr lang="en-GB" i="1" dirty="0"/>
              <a:t>Organisational behaviour in the workplace, </a:t>
            </a:r>
            <a:r>
              <a:rPr lang="en-GB" dirty="0"/>
              <a:t>Harlow</a:t>
            </a:r>
            <a:r>
              <a:rPr lang="en-GB" i="1" dirty="0"/>
              <a:t>: </a:t>
            </a:r>
            <a:r>
              <a:rPr lang="en-GB" dirty="0"/>
              <a:t>Pearson Education Limited</a:t>
            </a:r>
          </a:p>
          <a:p>
            <a:endParaRPr lang="en-GB" dirty="0"/>
          </a:p>
          <a:p>
            <a:endParaRPr lang="en-GB" dirty="0"/>
          </a:p>
        </p:txBody>
      </p:sp>
    </p:spTree>
    <p:extLst>
      <p:ext uri="{BB962C8B-B14F-4D97-AF65-F5344CB8AC3E}">
        <p14:creationId xmlns:p14="http://schemas.microsoft.com/office/powerpoint/2010/main" val="396446305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2586</Words>
  <Application>Microsoft Office PowerPoint</Application>
  <PresentationFormat>On-screen Show (4:3)</PresentationFormat>
  <Paragraphs>309</Paragraphs>
  <Slides>36</Slides>
  <Notes>21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36</vt:i4>
      </vt:variant>
    </vt:vector>
  </HeadingPairs>
  <TitlesOfParts>
    <vt:vector size="48" baseType="lpstr">
      <vt:lpstr>Google Sans</vt:lpstr>
      <vt:lpstr>Museo</vt:lpstr>
      <vt:lpstr>Myriad Pro</vt:lpstr>
      <vt:lpstr>Arial</vt:lpstr>
      <vt:lpstr>Arial</vt:lpstr>
      <vt:lpstr>Calibri</vt:lpstr>
      <vt:lpstr>Garamond</vt:lpstr>
      <vt:lpstr>Helvetica</vt:lpstr>
      <vt:lpstr>Roboto</vt:lpstr>
      <vt:lpstr>Times New Roman</vt:lpstr>
      <vt:lpstr>Verdana</vt:lpstr>
      <vt:lpstr>20140311PresentationUWTSDTemplate</vt:lpstr>
      <vt:lpstr>Shaping Cultures   Rhiannon Akers, February 2024</vt:lpstr>
      <vt:lpstr>Recap of last week</vt:lpstr>
      <vt:lpstr>Today’s learning outcome</vt:lpstr>
      <vt:lpstr>Lecture Themes</vt:lpstr>
      <vt:lpstr>PowerPoint Presentation</vt:lpstr>
      <vt:lpstr>PowerPoint Presentation</vt:lpstr>
      <vt:lpstr>PowerPoint Presentation</vt:lpstr>
      <vt:lpstr>PowerPoint Presentation</vt:lpstr>
      <vt:lpstr>Activity: </vt:lpstr>
      <vt:lpstr>A Key Area?</vt:lpstr>
      <vt:lpstr>Process of Perception </vt:lpstr>
      <vt:lpstr>Confucian Values</vt:lpstr>
      <vt:lpstr>Perception of Others – Potential Barriers</vt:lpstr>
      <vt:lpstr>Stereotyping (1)</vt:lpstr>
      <vt:lpstr>Stereotyping (2)</vt:lpstr>
      <vt:lpstr>Stereotyping (3)</vt:lpstr>
      <vt:lpstr>Stereotyping (4)</vt:lpstr>
      <vt:lpstr>Communication Process</vt:lpstr>
      <vt:lpstr>Encoding and Channel</vt:lpstr>
      <vt:lpstr>Receiver and Decoding – ‘Noise’</vt:lpstr>
      <vt:lpstr>Non-verbal Communication (NVC)</vt:lpstr>
      <vt:lpstr>Kinesics</vt:lpstr>
      <vt:lpstr>Raising Eyebrow? </vt:lpstr>
      <vt:lpstr>Proxemics</vt:lpstr>
      <vt:lpstr>Chromatics</vt:lpstr>
      <vt:lpstr>Beware of …</vt:lpstr>
      <vt:lpstr>Negotiation</vt:lpstr>
      <vt:lpstr>Enhancing Intercultural Communication</vt:lpstr>
      <vt:lpstr>Communication in a remote world</vt:lpstr>
      <vt:lpstr>Virtual managerial challenges</vt:lpstr>
      <vt:lpstr>Working differently</vt:lpstr>
      <vt:lpstr>Working differently</vt:lpstr>
      <vt:lpstr>Impact on organisational behaviour</vt:lpstr>
      <vt:lpstr>Activity</vt:lpstr>
      <vt:lpstr>Improving Communication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3</cp:revision>
  <cp:lastPrinted>2017-10-10T10:16:57Z</cp:lastPrinted>
  <dcterms:created xsi:type="dcterms:W3CDTF">2015-04-14T15:21:28Z</dcterms:created>
  <dcterms:modified xsi:type="dcterms:W3CDTF">2024-02-13T16:23:17Z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