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40"/>
  </p:notesMasterIdLst>
  <p:sldIdLst>
    <p:sldId id="260" r:id="rId9"/>
    <p:sldId id="263" r:id="rId10"/>
    <p:sldId id="324" r:id="rId11"/>
    <p:sldId id="325" r:id="rId12"/>
    <p:sldId id="266" r:id="rId13"/>
    <p:sldId id="322" r:id="rId14"/>
    <p:sldId id="326" r:id="rId15"/>
    <p:sldId id="328" r:id="rId16"/>
    <p:sldId id="327" r:id="rId17"/>
    <p:sldId id="323" r:id="rId18"/>
    <p:sldId id="321" r:id="rId19"/>
    <p:sldId id="331" r:id="rId20"/>
    <p:sldId id="335" r:id="rId21"/>
    <p:sldId id="336" r:id="rId22"/>
    <p:sldId id="337" r:id="rId23"/>
    <p:sldId id="332" r:id="rId24"/>
    <p:sldId id="320" r:id="rId25"/>
    <p:sldId id="341" r:id="rId26"/>
    <p:sldId id="339" r:id="rId27"/>
    <p:sldId id="340" r:id="rId28"/>
    <p:sldId id="338" r:id="rId29"/>
    <p:sldId id="343" r:id="rId30"/>
    <p:sldId id="342" r:id="rId31"/>
    <p:sldId id="334" r:id="rId32"/>
    <p:sldId id="330" r:id="rId33"/>
    <p:sldId id="333" r:id="rId34"/>
    <p:sldId id="344" r:id="rId35"/>
    <p:sldId id="347" r:id="rId36"/>
    <p:sldId id="319" r:id="rId37"/>
    <p:sldId id="346" r:id="rId38"/>
    <p:sldId id="345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02"/>
    <p:restoredTop sz="96327"/>
  </p:normalViewPr>
  <p:slideViewPr>
    <p:cSldViewPr snapToGrid="0" snapToObjects="1">
      <p:cViewPr varScale="1">
        <p:scale>
          <a:sx n="87" d="100"/>
          <a:sy n="87" d="100"/>
        </p:scale>
        <p:origin x="108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slide" Target="slides/slide31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31F3EE-0C64-493D-A5F6-36CFC349C408}" type="datetimeFigureOut">
              <a:rPr lang="en-GB" smtClean="0"/>
              <a:t>09/01/2025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9EE60A-7C61-4F13-8EA0-29089BC25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07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opportunity to ask each student to share one important thing that they will take away with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435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Despite PCC’s advantages, systemic challenges such as funding constraints, staff shortages, and knowledge gaps hinder its consistent implementation in UK elderly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7004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remember the other types of abuse we explored in the lectures?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9EE60A-7C61-4F13-8EA0-29089BC2589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229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siteassets/documents/factsheets/fs78_safeguarding_older_people_from_abuse_fcs.pdf" TargetMode="External"/><Relationship Id="rId2" Type="http://schemas.openxmlformats.org/officeDocument/2006/relationships/hyperlink" Target="https://www.ageuk.org.uk/information-advice/health-wellbeing/loneliness/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who.int/news-room/fact-sheets/detail/elder-abuse" TargetMode="External"/><Relationship Id="rId5" Type="http://schemas.openxmlformats.org/officeDocument/2006/relationships/hyperlink" Target="https://www.england.nhs.uk/wp-content/uploads/2016/04/core-info-care-support-planning-1.pdf" TargetMode="External"/><Relationship Id="rId4" Type="http://schemas.openxmlformats.org/officeDocument/2006/relationships/hyperlink" Target="https://www.england.nhs.uk/long-read/safeguarding/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9329" y="883050"/>
            <a:ext cx="10052425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BMHP6027- Empowering the Older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0036" y="2734145"/>
            <a:ext cx="9976918" cy="39941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1" dirty="0"/>
              <a:t> Week 9-</a:t>
            </a:r>
          </a:p>
          <a:p>
            <a:pPr marL="0" indent="0">
              <a:buNone/>
            </a:pPr>
            <a:r>
              <a:rPr lang="en-GB" sz="6000" b="1" dirty="0"/>
              <a:t>Module Recap, Quiz, and Assessment 2 Workshop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Lecture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104" y="1568771"/>
            <a:ext cx="11481847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7030A0"/>
                </a:solidFill>
              </a:rPr>
              <a:t>Welcome to the final session of the module!</a:t>
            </a:r>
          </a:p>
          <a:p>
            <a:r>
              <a:rPr lang="en-GB" dirty="0"/>
              <a:t>Today we will…</a:t>
            </a:r>
          </a:p>
          <a:p>
            <a:r>
              <a:rPr lang="en-GB" dirty="0"/>
              <a:t>Recap core themes and content including theory and policy.</a:t>
            </a:r>
          </a:p>
          <a:p>
            <a:r>
              <a:rPr lang="en-GB" dirty="0"/>
              <a:t>Review critical knowledge for Assignment 2.</a:t>
            </a:r>
          </a:p>
          <a:p>
            <a:r>
              <a:rPr lang="en-GB" dirty="0"/>
              <a:t>Provide support and guidance for preparing debate arguments.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What have you learned from this module?</a:t>
            </a:r>
          </a:p>
        </p:txBody>
      </p:sp>
    </p:spTree>
    <p:extLst>
      <p:ext uri="{BB962C8B-B14F-4D97-AF65-F5344CB8AC3E}">
        <p14:creationId xmlns:p14="http://schemas.microsoft.com/office/powerpoint/2010/main" val="1305326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Module Overview – Key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3298" y="1697895"/>
            <a:ext cx="10100873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Empowerment and autonomy in elderly care.</a:t>
            </a:r>
          </a:p>
          <a:p>
            <a:pPr marL="0" indent="0">
              <a:buNone/>
            </a:pPr>
            <a:r>
              <a:rPr lang="en-GB" dirty="0"/>
              <a:t>Technological innovations for older adults.</a:t>
            </a:r>
          </a:p>
          <a:p>
            <a:pPr marL="0" indent="0">
              <a:buNone/>
            </a:pPr>
            <a:r>
              <a:rPr lang="en-GB" dirty="0"/>
              <a:t>Policy frameworks affecting elder rights and care quality.</a:t>
            </a:r>
          </a:p>
          <a:p>
            <a:pPr marL="0" indent="0">
              <a:buNone/>
            </a:pPr>
            <a:r>
              <a:rPr lang="en-GB" dirty="0"/>
              <a:t>Safeguarding and Elder Abuse prevention.</a:t>
            </a:r>
          </a:p>
          <a:p>
            <a:pPr marL="0" indent="0">
              <a:buNone/>
            </a:pPr>
            <a:r>
              <a:rPr lang="en-GB" dirty="0"/>
              <a:t>Ethical and practical considerations in dementia and safeguarding.</a:t>
            </a:r>
          </a:p>
        </p:txBody>
      </p:sp>
    </p:spTree>
    <p:extLst>
      <p:ext uri="{BB962C8B-B14F-4D97-AF65-F5344CB8AC3E}">
        <p14:creationId xmlns:p14="http://schemas.microsoft.com/office/powerpoint/2010/main" val="1707534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Relevant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073" y="1428108"/>
            <a:ext cx="11481847" cy="429459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Activity Theory- </a:t>
            </a:r>
          </a:p>
          <a:p>
            <a:r>
              <a:rPr lang="en-GB" dirty="0"/>
              <a:t>Suggests that staying physically and socially active improves life satisfaction in older adults.</a:t>
            </a:r>
          </a:p>
          <a:p>
            <a:r>
              <a:rPr lang="en-GB" dirty="0"/>
              <a:t>Application- Encourages caregivers to support meaningful activities to enhance well-being.</a:t>
            </a:r>
          </a:p>
          <a:p>
            <a:r>
              <a:rPr lang="en-GB" dirty="0"/>
              <a:t>Example- Organising social events or encouraging hobbies can help older adults maintain a sense of purpose.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Continuity Theory-</a:t>
            </a:r>
          </a:p>
          <a:p>
            <a:r>
              <a:rPr lang="en-GB" dirty="0"/>
              <a:t>Proposes that older adults seek consistency in their lifestyle, </a:t>
            </a:r>
            <a:r>
              <a:rPr lang="en-GB" dirty="0" err="1"/>
              <a:t>behaviors</a:t>
            </a:r>
            <a:r>
              <a:rPr lang="en-GB" dirty="0"/>
              <a:t>, and preferences.</a:t>
            </a:r>
          </a:p>
          <a:p>
            <a:r>
              <a:rPr lang="en-GB" dirty="0"/>
              <a:t>Application- Promotes personalised care that respects individuals’ routines and values.</a:t>
            </a:r>
          </a:p>
          <a:p>
            <a:r>
              <a:rPr lang="en-GB" dirty="0"/>
              <a:t>Example- Supporting an older adult in continuing lifelong hobbies or routines provides comfort and stability. </a:t>
            </a:r>
          </a:p>
        </p:txBody>
      </p:sp>
    </p:spTree>
    <p:extLst>
      <p:ext uri="{BB962C8B-B14F-4D97-AF65-F5344CB8AC3E}">
        <p14:creationId xmlns:p14="http://schemas.microsoft.com/office/powerpoint/2010/main" val="101578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Relevant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9203"/>
            <a:ext cx="11481847" cy="421240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Disengagement Theory-</a:t>
            </a:r>
          </a:p>
          <a:p>
            <a:r>
              <a:rPr lang="en-GB" dirty="0"/>
              <a:t>Suggests that as people age, they naturally withdraw from social roles and relationships to prepare for the end of life.</a:t>
            </a:r>
          </a:p>
          <a:p>
            <a:r>
              <a:rPr lang="en-GB" b="1" dirty="0">
                <a:solidFill>
                  <a:srgbClr val="C00000"/>
                </a:solidFill>
              </a:rPr>
              <a:t>Criticism-</a:t>
            </a:r>
            <a:r>
              <a:rPr lang="en-GB" dirty="0"/>
              <a:t> Often viewed as outdated, as it doesn’t account for older adults who remain socially active and engaged.</a:t>
            </a:r>
          </a:p>
          <a:p>
            <a:pPr marL="0" indent="0">
              <a:buNone/>
            </a:pPr>
            <a:r>
              <a:rPr lang="en-GB" dirty="0"/>
              <a:t>This theory can be used as a basis for understanding social withdrawal while challenging its limitations.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Erikson’s Psychosocial Development Theory </a:t>
            </a:r>
            <a:r>
              <a:rPr lang="en-GB" dirty="0"/>
              <a:t>(Integrity vs. Despair- the final stage in Erikson’s model).</a:t>
            </a:r>
          </a:p>
          <a:p>
            <a:r>
              <a:rPr lang="en-GB" dirty="0"/>
              <a:t>Older adults reflect on their lives; achieving a sense of </a:t>
            </a:r>
            <a:r>
              <a:rPr lang="en-GB" dirty="0" err="1"/>
              <a:t>fulfillment</a:t>
            </a:r>
            <a:r>
              <a:rPr lang="en-GB" dirty="0"/>
              <a:t> leads to “integrity,” while regret can lead to “despair.”</a:t>
            </a:r>
          </a:p>
          <a:p>
            <a:r>
              <a:rPr lang="en-GB" dirty="0"/>
              <a:t>Application- Encourages support in life review activities to help individuals achieve a sense of meaning and acceptance.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51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Person 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6184" y="1753814"/>
            <a:ext cx="9217296" cy="3575934"/>
          </a:xfrm>
        </p:spPr>
        <p:txBody>
          <a:bodyPr/>
          <a:lstStyle/>
          <a:p>
            <a:r>
              <a:rPr lang="en-GB" dirty="0"/>
              <a:t>Person-Centred Care (PCC) focuses on tailoring care to meet the unique needs, preferences, history, and values of each individual.</a:t>
            </a:r>
          </a:p>
          <a:p>
            <a:r>
              <a:rPr lang="en-GB" dirty="0"/>
              <a:t>It respects the individual as an active partner in their care, promoting autonomy, dignity, and choice.</a:t>
            </a:r>
          </a:p>
          <a:p>
            <a:r>
              <a:rPr lang="en-GB" dirty="0"/>
              <a:t>Person Centred Care is enshrined in all UK H+SC legislation and policy.</a:t>
            </a:r>
          </a:p>
        </p:txBody>
      </p:sp>
    </p:spTree>
    <p:extLst>
      <p:ext uri="{BB962C8B-B14F-4D97-AF65-F5344CB8AC3E}">
        <p14:creationId xmlns:p14="http://schemas.microsoft.com/office/powerpoint/2010/main" val="4234703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Person 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19042"/>
            <a:ext cx="11481847" cy="357593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rgbClr val="7030A0"/>
                </a:solidFill>
              </a:rPr>
              <a:t>Key Principles of PCC-</a:t>
            </a:r>
          </a:p>
          <a:p>
            <a:r>
              <a:rPr lang="en-GB" dirty="0"/>
              <a:t>Respect for Individuality- Acknowledges each person’s history, preferences, and needs.</a:t>
            </a:r>
          </a:p>
          <a:p>
            <a:r>
              <a:rPr lang="en-GB" dirty="0"/>
              <a:t>Autonomy and Empowerment- involves the individual in decision-making to the fullest extent possible.</a:t>
            </a:r>
          </a:p>
          <a:p>
            <a:r>
              <a:rPr lang="en-GB" dirty="0"/>
              <a:t>Holistic Approach- Considers physical, emotional, social, and spiritual well-being.</a:t>
            </a:r>
          </a:p>
          <a:p>
            <a:r>
              <a:rPr lang="en-GB" dirty="0"/>
              <a:t>Collaboration- Care is planned and delivered with input from the individual and, where appropriate, their family or caregivers.</a:t>
            </a:r>
          </a:p>
        </p:txBody>
      </p:sp>
    </p:spTree>
    <p:extLst>
      <p:ext uri="{BB962C8B-B14F-4D97-AF65-F5344CB8AC3E}">
        <p14:creationId xmlns:p14="http://schemas.microsoft.com/office/powerpoint/2010/main" val="2236256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Person Centred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7030A0"/>
                </a:solidFill>
              </a:rPr>
              <a:t>Importance in Elderly Care-</a:t>
            </a:r>
          </a:p>
          <a:p>
            <a:r>
              <a:rPr lang="en-GB" dirty="0"/>
              <a:t>Enhances Quality of Life- Aligning care with individual preferences leads to greater satisfaction and well-being.</a:t>
            </a:r>
          </a:p>
          <a:p>
            <a:r>
              <a:rPr lang="en-GB" dirty="0"/>
              <a:t>Improves Health Outcomes- Studies show that PCC can lead to better health outcomes by reducing anxiety, depression, and other stress-related symptoms.</a:t>
            </a:r>
          </a:p>
          <a:p>
            <a:r>
              <a:rPr lang="en-GB" dirty="0"/>
              <a:t>Reduces Risk of Institutionalization- Older adults who feel empowered are more likely to maintain independence longer.</a:t>
            </a:r>
          </a:p>
        </p:txBody>
      </p:sp>
    </p:spTree>
    <p:extLst>
      <p:ext uri="{BB962C8B-B14F-4D97-AF65-F5344CB8AC3E}">
        <p14:creationId xmlns:p14="http://schemas.microsoft.com/office/powerpoint/2010/main" val="733884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Challenges to Implementing Person-</a:t>
            </a:r>
            <a:r>
              <a:rPr lang="en-GB" sz="5400" b="1" dirty="0" err="1">
                <a:latin typeface="+mn-lt"/>
              </a:rPr>
              <a:t>Centered</a:t>
            </a:r>
            <a:r>
              <a:rPr lang="en-GB" sz="5400" b="1" dirty="0">
                <a:latin typeface="+mn-lt"/>
              </a:rPr>
              <a:t> Care in UK Elderly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500" b="1" dirty="0">
                <a:solidFill>
                  <a:srgbClr val="7030A0"/>
                </a:solidFill>
              </a:rPr>
              <a:t>Key Barriers</a:t>
            </a:r>
          </a:p>
          <a:p>
            <a:r>
              <a:rPr lang="en-GB" dirty="0"/>
              <a:t>Time Constraints and Workload- High patient-to-staff ratios mean limited time for individualised care Financial Limitations- Many care facilities operate with restricted budgets, limiting resources for personalised care activities.</a:t>
            </a:r>
          </a:p>
          <a:p>
            <a:r>
              <a:rPr lang="en-GB" dirty="0"/>
              <a:t>Staff Shortages and Retention- High turnover rates make continuity in care challenging, which is essential for PCC.</a:t>
            </a:r>
          </a:p>
          <a:p>
            <a:r>
              <a:rPr lang="en-GB" dirty="0"/>
              <a:t>Knowledge and Training Gaps- Limited training on PCC principles and strategies restricts practical application.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A99692-3DEE-A7BA-6511-374727F8ECE4}"/>
              </a:ext>
            </a:extLst>
          </p:cNvPr>
          <p:cNvSpPr txBox="1"/>
          <p:nvPr/>
        </p:nvSpPr>
        <p:spPr>
          <a:xfrm>
            <a:off x="6722722" y="5252372"/>
            <a:ext cx="5595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(Care Quality Commission, 2020; King’s Fund, 2021).</a:t>
            </a:r>
          </a:p>
        </p:txBody>
      </p:sp>
    </p:spTree>
    <p:extLst>
      <p:ext uri="{BB962C8B-B14F-4D97-AF65-F5344CB8AC3E}">
        <p14:creationId xmlns:p14="http://schemas.microsoft.com/office/powerpoint/2010/main" val="2057889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The Ageing Population and H+SC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104" y="1641033"/>
            <a:ext cx="9196747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Nearly one in four people in the UK will be over 65 by 2041 (ONS, 2022).</a:t>
            </a:r>
          </a:p>
          <a:p>
            <a:pPr marL="0" indent="0">
              <a:buNone/>
            </a:pPr>
            <a:r>
              <a:rPr lang="en-GB" sz="2400" dirty="0"/>
              <a:t>Implications- </a:t>
            </a:r>
          </a:p>
          <a:p>
            <a:pPr lvl="1"/>
            <a:r>
              <a:rPr lang="en-GB" dirty="0"/>
              <a:t>Growing demand for healthcare and social support.</a:t>
            </a:r>
          </a:p>
          <a:p>
            <a:pPr lvl="1"/>
            <a:r>
              <a:rPr lang="en-GB" dirty="0"/>
              <a:t>Increased need for long-term, sustainable resources.</a:t>
            </a:r>
          </a:p>
          <a:p>
            <a:pPr marL="0" indent="0">
              <a:buNone/>
            </a:pPr>
            <a:r>
              <a:rPr lang="en-GB" sz="2400" dirty="0"/>
              <a:t>Impact-</a:t>
            </a:r>
          </a:p>
          <a:p>
            <a:pPr marL="0" indent="0">
              <a:buNone/>
            </a:pPr>
            <a:r>
              <a:rPr lang="en-GB" sz="2400" dirty="0"/>
              <a:t>Emphasises the importance of adaptable, efficient healthcare solutions.</a:t>
            </a:r>
          </a:p>
          <a:p>
            <a:pPr marL="0" indent="0">
              <a:buNone/>
            </a:pPr>
            <a:r>
              <a:rPr lang="en-GB" sz="2400" b="1" dirty="0"/>
              <a:t>The fact that people are living longer should not be seen as a negative-</a:t>
            </a:r>
          </a:p>
          <a:p>
            <a:pPr marL="0" indent="0">
              <a:buNone/>
            </a:pPr>
            <a:r>
              <a:rPr lang="en-GB" sz="2400" b="1" dirty="0"/>
              <a:t>It should be celebrated!           </a:t>
            </a:r>
            <a:r>
              <a:rPr lang="en-GB" b="1" i="1" dirty="0">
                <a:solidFill>
                  <a:srgbClr val="0070C0"/>
                </a:solidFill>
              </a:rPr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2089770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 Gap Between Need and Availability in H+SC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30008"/>
            <a:ext cx="11481847" cy="3575934"/>
          </a:xfrm>
        </p:spPr>
        <p:txBody>
          <a:bodyPr/>
          <a:lstStyle/>
          <a:p>
            <a:r>
              <a:rPr lang="en-GB" dirty="0"/>
              <a:t>Increasing Demand for Services –ageing population means more frail individuals and an increase in complex, long term care needs.</a:t>
            </a:r>
          </a:p>
          <a:p>
            <a:r>
              <a:rPr lang="en-GB" dirty="0"/>
              <a:t>Current Shortfalls- Social care faces high vacancy rates and turnover due to low wages and challenging working conditions and there are funding gaps resulting in longer waiting times and reduced support.</a:t>
            </a:r>
          </a:p>
          <a:p>
            <a:r>
              <a:rPr lang="en-GB" dirty="0"/>
              <a:t>Resource Allocation- Many services focus on immediate needs, leading to reduced availability for preventive and community-based support</a:t>
            </a:r>
          </a:p>
        </p:txBody>
      </p:sp>
    </p:spTree>
    <p:extLst>
      <p:ext uri="{BB962C8B-B14F-4D97-AF65-F5344CB8AC3E}">
        <p14:creationId xmlns:p14="http://schemas.microsoft.com/office/powerpoint/2010/main" val="3812807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Impact on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5"/>
            <a:ext cx="11481847" cy="37516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Older adults may experience delays in receiving care, leading to a decline in health and quality of life.</a:t>
            </a:r>
          </a:p>
          <a:p>
            <a:pPr marL="0" indent="0">
              <a:buNone/>
            </a:pPr>
            <a:r>
              <a:rPr lang="en-GB" dirty="0"/>
              <a:t>Increased reliance on unpaid caregivers, often family members, who may not have adequate support or training.</a:t>
            </a:r>
          </a:p>
          <a:p>
            <a:pPr marL="0" indent="0">
              <a:buNone/>
            </a:pPr>
            <a:r>
              <a:rPr lang="en-GB" dirty="0"/>
              <a:t>Policy Challenge- Current legislation, including the Care Act 2014, mandates support but lacks the funding and infrastructure to meet growing demand (Care Act, 2014).</a:t>
            </a:r>
          </a:p>
          <a:p>
            <a:pPr marL="0" indent="0">
              <a:buNone/>
            </a:pPr>
            <a:r>
              <a:rPr lang="en-GB" dirty="0"/>
              <a:t>How can the UK’s health and social care system adapt to bridge this gap and ensure accessible, quality care for older adults? </a:t>
            </a:r>
            <a:r>
              <a:rPr lang="en-GB" b="1" i="1" dirty="0"/>
              <a:t> </a:t>
            </a:r>
            <a:r>
              <a:rPr lang="en-GB" sz="3200" b="1" i="1" dirty="0">
                <a:solidFill>
                  <a:srgbClr val="0070C0"/>
                </a:solidFill>
              </a:rPr>
              <a:t>Discuss</a:t>
            </a:r>
            <a:endParaRPr lang="en-GB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407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Chronic Illness and Functional Decline in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Common Conditions- </a:t>
            </a:r>
          </a:p>
          <a:p>
            <a:r>
              <a:rPr lang="en-GB" dirty="0"/>
              <a:t>Chronic illnesses such as arthritis, diabetes, cardiovascular disease, and respiratory conditions are prevalent among older adults, with approximately 60% of people over 65 in the UK living with at least one chronic condition (ONS, 2022).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Impact on Care Needs- </a:t>
            </a:r>
          </a:p>
          <a:p>
            <a:r>
              <a:rPr lang="en-GB" dirty="0"/>
              <a:t>These conditions require continuous management and can lead to increased healthcare demands, including regular monitoring, medication, and therapy.</a:t>
            </a:r>
          </a:p>
        </p:txBody>
      </p:sp>
    </p:spTree>
    <p:extLst>
      <p:ext uri="{BB962C8B-B14F-4D97-AF65-F5344CB8AC3E}">
        <p14:creationId xmlns:p14="http://schemas.microsoft.com/office/powerpoint/2010/main" val="2175576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Chronic Illness and Functional Decline in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5"/>
            <a:ext cx="11481847" cy="39365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rgbClr val="7030A0"/>
                </a:solidFill>
              </a:rPr>
              <a:t>Functional Decline-</a:t>
            </a:r>
          </a:p>
          <a:p>
            <a:r>
              <a:rPr lang="en-GB" dirty="0"/>
              <a:t>Mobility Issues- Conditions like arthritis and osteoporosis can lead to mobility limitations, increasing the risk of falls and injuries. Nearly one-third of older adults experience falls each year, often resulting in hospitalisations (Age UK, 2021).</a:t>
            </a:r>
          </a:p>
          <a:p>
            <a:r>
              <a:rPr lang="en-GB" dirty="0"/>
              <a:t>Cognitive Decline- Dementia and related cognitive impairments affect memory, decision-making, and independence. Around 1 in 14 people over 65 has dementia in the UK, with numbers rising in the aging population (Alzheimer’s Society, 2019).</a:t>
            </a:r>
          </a:p>
          <a:p>
            <a:r>
              <a:rPr lang="en-GB" dirty="0"/>
              <a:t>Daily Living Challenges- Chronic conditions often impact Activities of Daily Living (ADLs), such as bathing, dressing, and eating, leading to greater dependency on caregivers and support services.</a:t>
            </a:r>
          </a:p>
        </p:txBody>
      </p:sp>
    </p:spTree>
    <p:extLst>
      <p:ext uri="{BB962C8B-B14F-4D97-AF65-F5344CB8AC3E}">
        <p14:creationId xmlns:p14="http://schemas.microsoft.com/office/powerpoint/2010/main" val="1029592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Chronic Illness and Functional Decline in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Psychosocial Impact-</a:t>
            </a:r>
          </a:p>
          <a:p>
            <a:r>
              <a:rPr lang="en-GB" dirty="0"/>
              <a:t>Isolation and Mental Health- Chronic illness and reduced mobility can lead to social isolation and contribute to mental health issues, including depression and anxiety. Social isolation is a major concern, affecting around 1.2 million older adults in the UK (Age UK, 2021).</a:t>
            </a:r>
          </a:p>
          <a:p>
            <a:r>
              <a:rPr lang="en-GB" dirty="0"/>
              <a:t>Quality of Life- Functional limitations and constant health concerns can diminish life satisfaction and increase feelings of frustration or helplessness, emphasising the need for person-centred and psychosocially supportive care.</a:t>
            </a:r>
          </a:p>
        </p:txBody>
      </p:sp>
    </p:spTree>
    <p:extLst>
      <p:ext uri="{BB962C8B-B14F-4D97-AF65-F5344CB8AC3E}">
        <p14:creationId xmlns:p14="http://schemas.microsoft.com/office/powerpoint/2010/main" val="977228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86" y="211012"/>
            <a:ext cx="9957034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Empowerment and Autonomy in Elderly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960562"/>
            <a:ext cx="11481847" cy="360776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Empowerment- </a:t>
            </a:r>
            <a:r>
              <a:rPr lang="en-GB" dirty="0"/>
              <a:t>Enabling older adults to make choices about their care promotes dignity, self-worth, and respect for individual values.</a:t>
            </a:r>
          </a:p>
          <a:p>
            <a:r>
              <a:rPr lang="en-GB" b="1" dirty="0">
                <a:solidFill>
                  <a:srgbClr val="7030A0"/>
                </a:solidFill>
              </a:rPr>
              <a:t>Autonomy- </a:t>
            </a:r>
            <a:r>
              <a:rPr lang="en-GB" dirty="0"/>
              <a:t>Supporting autonomy means allowing control over daily activities, such as choosing meals, routines, and recreational activities, which contributes to better physical and mental well-being.</a:t>
            </a:r>
          </a:p>
          <a:p>
            <a:r>
              <a:rPr lang="en-GB" b="1" dirty="0"/>
              <a:t>Benefits- </a:t>
            </a:r>
            <a:r>
              <a:rPr lang="en-GB" dirty="0"/>
              <a:t>Autonomy is linked to increased life satisfaction and reduced anxiety, particularly in dementia care where person-centred approaches help alleviate distress.</a:t>
            </a:r>
          </a:p>
          <a:p>
            <a:pPr marL="0" indent="0">
              <a:buNone/>
            </a:pPr>
            <a:r>
              <a:rPr lang="en-GB" dirty="0"/>
              <a:t>For example, allowing residents to personalise their living spaces respects their identity and enhances quality of life.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481E4D-8730-D18C-0878-3B0C9DB77877}"/>
              </a:ext>
            </a:extLst>
          </p:cNvPr>
          <p:cNvSpPr txBox="1"/>
          <p:nvPr/>
        </p:nvSpPr>
        <p:spPr>
          <a:xfrm>
            <a:off x="7524964" y="5383659"/>
            <a:ext cx="46670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(NHS England, 2016; Brooker, 2007).</a:t>
            </a:r>
          </a:p>
        </p:txBody>
      </p:sp>
    </p:spTree>
    <p:extLst>
      <p:ext uri="{BB962C8B-B14F-4D97-AF65-F5344CB8AC3E}">
        <p14:creationId xmlns:p14="http://schemas.microsoft.com/office/powerpoint/2010/main" val="427018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Challenges to Autonomy and Empowerment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fontScale="92500"/>
          </a:bodyPr>
          <a:lstStyle/>
          <a:p>
            <a:r>
              <a:rPr lang="en-GB" dirty="0"/>
              <a:t>Safety Concerns- Balancing autonomy with safety is challenging, especially for those with cognitive impairments, where independence may lead to risks like falls or wandering </a:t>
            </a:r>
          </a:p>
          <a:p>
            <a:r>
              <a:rPr lang="en-GB" dirty="0"/>
              <a:t>Time and Resource Constraints- High staff-to-patient ratios and limited resources can force a task-oriented approach, reducing opportunities for personalized care Staff Training- Limited training on autonomy and person-</a:t>
            </a:r>
            <a:r>
              <a:rPr lang="en-GB" dirty="0" err="1"/>
              <a:t>centered</a:t>
            </a:r>
            <a:r>
              <a:rPr lang="en-GB" dirty="0"/>
              <a:t> care restricts caregivers’ ability to empower residents effectively (King’s Fund, 2021).</a:t>
            </a:r>
          </a:p>
          <a:p>
            <a:r>
              <a:rPr lang="en-GB" dirty="0"/>
              <a:t>Family Dynamics- Families may prioritize safety over autonomy, leading to tension in care decisions (Age UK, 2021; Alzheimer’s Society, 2019).</a:t>
            </a:r>
          </a:p>
        </p:txBody>
      </p:sp>
    </p:spTree>
    <p:extLst>
      <p:ext uri="{BB962C8B-B14F-4D97-AF65-F5344CB8AC3E}">
        <p14:creationId xmlns:p14="http://schemas.microsoft.com/office/powerpoint/2010/main" val="26754064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Technological Interventions in Elderly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Technological advancements have become essential in supporting older adults, enhancing their independence, health management, and social connections. </a:t>
            </a:r>
          </a:p>
          <a:p>
            <a:r>
              <a:rPr lang="en-GB" b="1" dirty="0">
                <a:solidFill>
                  <a:srgbClr val="7030A0"/>
                </a:solidFill>
              </a:rPr>
              <a:t>Assistive Technology- </a:t>
            </a:r>
            <a:r>
              <a:rPr lang="en-GB" dirty="0"/>
              <a:t>Mobility aids, smart home devices, and hearing aids improve independence, enhancing quality of life for older adults.</a:t>
            </a:r>
          </a:p>
          <a:p>
            <a:r>
              <a:rPr lang="en-GB" b="1" dirty="0">
                <a:solidFill>
                  <a:srgbClr val="7030A0"/>
                </a:solidFill>
              </a:rPr>
              <a:t>Health Monitoring- </a:t>
            </a:r>
            <a:r>
              <a:rPr lang="en-GB" dirty="0"/>
              <a:t>Wearable devices and remote monitoring provide real-time health data, supporting preventive care and reducing hospital visits</a:t>
            </a:r>
          </a:p>
          <a:p>
            <a:r>
              <a:rPr lang="en-GB" b="1" dirty="0">
                <a:solidFill>
                  <a:srgbClr val="7030A0"/>
                </a:solidFill>
              </a:rPr>
              <a:t>Social Connections- </a:t>
            </a:r>
            <a:r>
              <a:rPr lang="en-GB" dirty="0"/>
              <a:t>Video calls and social platforms help reduce isolation, connecting older adults with family and friends, especially those in residential care.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8CF44E-9574-9856-F273-0575D951EBE9}"/>
              </a:ext>
            </a:extLst>
          </p:cNvPr>
          <p:cNvSpPr txBox="1"/>
          <p:nvPr/>
        </p:nvSpPr>
        <p:spPr>
          <a:xfrm>
            <a:off x="9570897" y="5285472"/>
            <a:ext cx="22628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(NHS England, 2020).</a:t>
            </a:r>
          </a:p>
        </p:txBody>
      </p:sp>
    </p:spTree>
    <p:extLst>
      <p:ext uri="{BB962C8B-B14F-4D97-AF65-F5344CB8AC3E}">
        <p14:creationId xmlns:p14="http://schemas.microsoft.com/office/powerpoint/2010/main" val="2122076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5400" b="1" dirty="0">
                <a:latin typeface="+mn-lt"/>
              </a:rPr>
              <a:t>Ethical Implications and Limitations of Technology in Elderly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fontScale="92500"/>
          </a:bodyPr>
          <a:lstStyle/>
          <a:p>
            <a:r>
              <a:rPr lang="en-GB" dirty="0"/>
              <a:t>Privacy Concerns- Devices like health monitors and GPS trackers provide safety but can raise concerns around personal privacy and autonomy. </a:t>
            </a:r>
          </a:p>
          <a:p>
            <a:r>
              <a:rPr lang="en-GB" dirty="0"/>
              <a:t>Digital Exclusion- Many older adults have limited digital literacy or access to technology, leading to digital exclusion and increasing dependence on caregivers.</a:t>
            </a:r>
          </a:p>
          <a:p>
            <a:r>
              <a:rPr lang="en-GB" dirty="0"/>
              <a:t>Dependency on Technology- Over-reliance on technology can reduce face-to-face interaction and personal engagement, which are essential for mental well-being.</a:t>
            </a:r>
          </a:p>
          <a:p>
            <a:r>
              <a:rPr lang="en-GB" dirty="0"/>
              <a:t>Cost and Accessibility- High costs of devices and required internet access may limit the availability of these technologies to all older adults.</a:t>
            </a:r>
          </a:p>
        </p:txBody>
      </p:sp>
    </p:spTree>
    <p:extLst>
      <p:ext uri="{BB962C8B-B14F-4D97-AF65-F5344CB8AC3E}">
        <p14:creationId xmlns:p14="http://schemas.microsoft.com/office/powerpoint/2010/main" val="802359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80607"/>
            <a:ext cx="11481847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Dementia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611174" cy="357593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7030A0"/>
                </a:solidFill>
              </a:rPr>
              <a:t>Dementia</a:t>
            </a:r>
            <a:r>
              <a:rPr lang="en-GB" dirty="0"/>
              <a:t> is a progressive condition affecting memory, cognition, and behaviour, often requiring specialised care (WHO, 2022).</a:t>
            </a:r>
          </a:p>
          <a:p>
            <a:r>
              <a:rPr lang="en-GB" dirty="0"/>
              <a:t>Types of Dementia include- </a:t>
            </a:r>
          </a:p>
          <a:p>
            <a:r>
              <a:rPr lang="en-GB" dirty="0"/>
              <a:t>Alzheimer’s Disease- The most common type, marked by memory loss and cognitive decline.</a:t>
            </a:r>
          </a:p>
          <a:p>
            <a:r>
              <a:rPr lang="en-GB" dirty="0"/>
              <a:t>Vascular Dementia- Often results from strokes, affecting thinking and reasoning.</a:t>
            </a:r>
          </a:p>
          <a:p>
            <a:r>
              <a:rPr lang="en-GB" dirty="0"/>
              <a:t>Lewy Body Dementia- Linked to Parkinson’s disease, it can cause symptoms like visual hallucinations, motor difficulties, and disrupted sleep, as well as tremors and muscle stiffness similar to Parkinson’s (Alzheimer’s Society, 2019).</a:t>
            </a:r>
          </a:p>
        </p:txBody>
      </p:sp>
    </p:spTree>
    <p:extLst>
      <p:ext uri="{BB962C8B-B14F-4D97-AF65-F5344CB8AC3E}">
        <p14:creationId xmlns:p14="http://schemas.microsoft.com/office/powerpoint/2010/main" val="34931167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Dementia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/>
          </a:bodyPr>
          <a:lstStyle/>
          <a:p>
            <a:r>
              <a:rPr lang="en-GB" dirty="0"/>
              <a:t>Nearly 1 million people in the UK live with dementia, with cases expected to rise significantly as the population ages Impact on Daily Life- Symptoms like disorientation, mood changes, and language difficulties can impair daily functioning, affecting independence and quality of life.</a:t>
            </a:r>
          </a:p>
          <a:p>
            <a:r>
              <a:rPr lang="en-GB" dirty="0"/>
              <a:t>Dementia care requires a person-centred approach, focusing on individualised support that includes memory aids, familiar routines, and therapeutic activities to reduce distress, promote comfort, and improve engagement and well-being.                          </a:t>
            </a:r>
            <a:r>
              <a:rPr lang="en-GB" sz="1800" dirty="0"/>
              <a:t>(Alzheimer’s Research UK,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20597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Elder Abuse and 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60" y="1690688"/>
            <a:ext cx="10933080" cy="357593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Elder Abuse-A single, or repeated act, or lack of appropriate action, occurring within any relationship where there is an expectation of trust, which causes harm or distress to an older person (WHO, 2021).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Those most likely to be abused are…</a:t>
            </a:r>
          </a:p>
          <a:p>
            <a:r>
              <a:rPr lang="en-GB" dirty="0"/>
              <a:t>Older Adults with Cognitive Impairments</a:t>
            </a:r>
          </a:p>
          <a:p>
            <a:r>
              <a:rPr lang="en-GB" dirty="0"/>
              <a:t>Individuals with Physical Disabilities</a:t>
            </a:r>
          </a:p>
          <a:p>
            <a:r>
              <a:rPr lang="en-GB" dirty="0"/>
              <a:t>Socially Isolated Older Adults</a:t>
            </a:r>
          </a:p>
          <a:p>
            <a:r>
              <a:rPr lang="en-GB" dirty="0"/>
              <a:t>Women and Very Elderly Individuals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8277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Types of 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500" b="1" dirty="0">
                <a:solidFill>
                  <a:srgbClr val="7030A0"/>
                </a:solidFill>
              </a:rPr>
              <a:t>These Include…</a:t>
            </a:r>
          </a:p>
          <a:p>
            <a:pPr marL="0" indent="0">
              <a:buNone/>
            </a:pPr>
            <a:r>
              <a:rPr lang="en-GB" b="1" dirty="0"/>
              <a:t>Physical Abuse- </a:t>
            </a:r>
            <a:r>
              <a:rPr lang="en-GB" dirty="0"/>
              <a:t>Intentional harm, such as hitting or restraining, that can lead to injuries or emotional trauma.</a:t>
            </a:r>
          </a:p>
          <a:p>
            <a:pPr marL="0" indent="0">
              <a:buNone/>
            </a:pPr>
            <a:r>
              <a:rPr lang="en-GB" b="1" dirty="0"/>
              <a:t>Emotional/Psychological Abuse- </a:t>
            </a:r>
            <a:r>
              <a:rPr lang="en-GB" dirty="0"/>
              <a:t>Actions like intimidation, humiliation, or isolation that damage mental well-being.</a:t>
            </a:r>
          </a:p>
          <a:p>
            <a:pPr marL="0" indent="0">
              <a:buNone/>
            </a:pPr>
            <a:r>
              <a:rPr lang="en-GB" b="1" dirty="0"/>
              <a:t>Financial Abuse- </a:t>
            </a:r>
            <a:r>
              <a:rPr lang="en-GB" dirty="0"/>
              <a:t>Misuse of an older adult's money or assets, often involving fraud or exploitation.</a:t>
            </a:r>
          </a:p>
          <a:p>
            <a:pPr marL="0" indent="0">
              <a:buNone/>
            </a:pPr>
            <a:r>
              <a:rPr lang="en-GB" b="1" dirty="0"/>
              <a:t>Neglect- </a:t>
            </a:r>
            <a:r>
              <a:rPr lang="en-GB" dirty="0"/>
              <a:t>Failing to meet basic needs, such as food, hygiene, or medical care, which can severely impact health (Care Act, 2014).</a:t>
            </a:r>
          </a:p>
        </p:txBody>
      </p:sp>
    </p:spTree>
    <p:extLst>
      <p:ext uri="{BB962C8B-B14F-4D97-AF65-F5344CB8AC3E}">
        <p14:creationId xmlns:p14="http://schemas.microsoft.com/office/powerpoint/2010/main" val="34073663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1947"/>
            <a:ext cx="11481847" cy="410966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Signs of Abuse-</a:t>
            </a:r>
          </a:p>
          <a:p>
            <a:r>
              <a:rPr lang="en-GB" dirty="0"/>
              <a:t>Physical Signs- Unexplained injuries, bruises, or sudden weight loss.</a:t>
            </a:r>
          </a:p>
          <a:p>
            <a:r>
              <a:rPr lang="en-GB" dirty="0"/>
              <a:t>Behavioural Signs- Withdrawal, fearfulness, or unusual changes in behaviour.</a:t>
            </a:r>
          </a:p>
          <a:p>
            <a:r>
              <a:rPr lang="en-GB" dirty="0"/>
              <a:t>Financial Indicators- Sudden changes in bank accounts or unexplained transactions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Who are the Abusers?</a:t>
            </a:r>
          </a:p>
          <a:p>
            <a:r>
              <a:rPr lang="en-GB" dirty="0"/>
              <a:t>Family Members</a:t>
            </a:r>
          </a:p>
          <a:p>
            <a:r>
              <a:rPr lang="en-GB" dirty="0"/>
              <a:t>Health and Social Care professionals.</a:t>
            </a:r>
          </a:p>
          <a:p>
            <a:r>
              <a:rPr lang="en-GB" dirty="0"/>
              <a:t>Friends and Neighbours</a:t>
            </a:r>
          </a:p>
          <a:p>
            <a:r>
              <a:rPr lang="en-GB" dirty="0"/>
              <a:t>Scammers and Opportunists                                                                     (Age UK, 2021).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96663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Elder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057" y="1641032"/>
            <a:ext cx="11481847" cy="398920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There are no specific legislation regarding Elder Abuse, but older people are protected by the following…</a:t>
            </a:r>
          </a:p>
          <a:p>
            <a:pPr marL="0" indent="0">
              <a:buNone/>
            </a:pPr>
            <a:r>
              <a:rPr lang="en-GB" b="1" dirty="0"/>
              <a:t>Care Act 2014- </a:t>
            </a:r>
            <a:r>
              <a:rPr lang="en-GB" dirty="0"/>
              <a:t>This act mandates local authorities to safeguard vulnerable adults, requiring investigation into abuse allegations and provision of support services. </a:t>
            </a:r>
          </a:p>
          <a:p>
            <a:pPr marL="0" indent="0">
              <a:buNone/>
            </a:pPr>
            <a:r>
              <a:rPr lang="en-GB" b="1" dirty="0"/>
              <a:t>Mental Capacity Act 2005- </a:t>
            </a:r>
            <a:r>
              <a:rPr lang="en-GB" dirty="0"/>
              <a:t>Ensures decisions made for individuals lacking capacity, including those at risk of abuse, prioritising their best interests and safety </a:t>
            </a:r>
          </a:p>
          <a:p>
            <a:pPr marL="0" indent="0">
              <a:buNone/>
            </a:pPr>
            <a:r>
              <a:rPr lang="en-GB" b="1" dirty="0"/>
              <a:t>Health and Care Act 2022- </a:t>
            </a:r>
            <a:r>
              <a:rPr lang="en-GB" dirty="0"/>
              <a:t>Strengthens collaboration across health and social services, aiming to improve coordinated responses to safeguarding needs and elder abuse cases.</a:t>
            </a:r>
          </a:p>
          <a:p>
            <a:pPr marL="0" indent="0">
              <a:buNone/>
            </a:pPr>
            <a:r>
              <a:rPr lang="en-GB" b="1" dirty="0"/>
              <a:t>Safeguarding Principles- </a:t>
            </a:r>
            <a:r>
              <a:rPr lang="en-GB" dirty="0"/>
              <a:t>NHS policies focus on preventive and responsive measures to detect, prevent, and address elder abuse, emphasizing dignity and autonomy     </a:t>
            </a:r>
            <a:r>
              <a:rPr lang="en-GB" sz="2200" dirty="0"/>
              <a:t>(NHS England, 2023).</a:t>
            </a:r>
          </a:p>
        </p:txBody>
      </p:sp>
    </p:spTree>
    <p:extLst>
      <p:ext uri="{BB962C8B-B14F-4D97-AF65-F5344CB8AC3E}">
        <p14:creationId xmlns:p14="http://schemas.microsoft.com/office/powerpoint/2010/main" val="25003035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Safeguarding Older People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508767"/>
            <a:ext cx="11481847" cy="403927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Safeguarding involves protecting individuals’ health, well-being, and human rights to ensure they live free from abuse, neglect, and harm </a:t>
            </a:r>
            <a:r>
              <a:rPr lang="en-GB" dirty="0"/>
              <a:t>(Care Act, 2014).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Importance in Health and Social Care-</a:t>
            </a:r>
          </a:p>
          <a:p>
            <a:pPr marL="0" indent="0">
              <a:buNone/>
            </a:pPr>
            <a:r>
              <a:rPr lang="en-GB" b="1" dirty="0"/>
              <a:t>Protects Vulnerable Individuals- </a:t>
            </a:r>
            <a:r>
              <a:rPr lang="en-GB" dirty="0"/>
              <a:t>Older adults are at greater risk of abuse due to physical, cognitive, and financial vulnerabilities. Safeguarding measures are essential to protect their dignity and autonomy.</a:t>
            </a:r>
          </a:p>
          <a:p>
            <a:pPr marL="0" indent="0">
              <a:buNone/>
            </a:pPr>
            <a:r>
              <a:rPr lang="en-GB" b="1" dirty="0"/>
              <a:t>Enhances Trust in Care Services- </a:t>
            </a:r>
            <a:r>
              <a:rPr lang="en-GB" dirty="0"/>
              <a:t>Safeguarding practices build trust, reassuring families and communities that care services prioritise the safety and well-being of older adults.</a:t>
            </a:r>
          </a:p>
          <a:p>
            <a:pPr marL="0" indent="0">
              <a:buNone/>
            </a:pPr>
            <a:r>
              <a:rPr lang="en-GB" dirty="0"/>
              <a:t>Legal and Ethical Responsibility- Health and social care providers are legally required to follow safeguarding principles, ensuring abuse prevention and timely intervention when issues arise.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Safeguarding Practices-</a:t>
            </a:r>
          </a:p>
          <a:p>
            <a:pPr marL="0" indent="0">
              <a:buNone/>
            </a:pPr>
            <a:r>
              <a:rPr lang="en-GB" b="1" dirty="0"/>
              <a:t>Training and Awareness- </a:t>
            </a:r>
            <a:r>
              <a:rPr lang="en-GB" dirty="0"/>
              <a:t>Ensuring staff understand abuse signs and safeguarding protocols.</a:t>
            </a:r>
          </a:p>
          <a:p>
            <a:pPr marL="0" indent="0">
              <a:buNone/>
            </a:pPr>
            <a:r>
              <a:rPr lang="en-GB" b="1" dirty="0"/>
              <a:t>Interagency Collaboration- </a:t>
            </a:r>
            <a:r>
              <a:rPr lang="en-GB" dirty="0"/>
              <a:t>Local authorities, health providers, and social care services work together to provide a coordinated response to safeguarding needs.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DE25F5-3C81-AB7A-BF9E-0F07822181D1}"/>
              </a:ext>
            </a:extLst>
          </p:cNvPr>
          <p:cNvSpPr txBox="1"/>
          <p:nvPr/>
        </p:nvSpPr>
        <p:spPr>
          <a:xfrm>
            <a:off x="8277546" y="5349233"/>
            <a:ext cx="39144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(Age UK, 2023; NHS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42187090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Module Quiz</a:t>
            </a:r>
          </a:p>
        </p:txBody>
      </p:sp>
      <p:pic>
        <p:nvPicPr>
          <p:cNvPr id="5" name="Content Placeholder 4" descr="Artificial Intelligence outline">
            <a:extLst>
              <a:ext uri="{FF2B5EF4-FFF2-40B4-BE49-F238E27FC236}">
                <a16:creationId xmlns:a16="http://schemas.microsoft.com/office/drawing/2014/main" id="{6D12FC05-0B81-FBF4-8D7E-3E54D25740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16608" y="1901701"/>
            <a:ext cx="3290692" cy="3290692"/>
          </a:xfrm>
        </p:spPr>
      </p:pic>
    </p:spTree>
    <p:extLst>
      <p:ext uri="{BB962C8B-B14F-4D97-AF65-F5344CB8AC3E}">
        <p14:creationId xmlns:p14="http://schemas.microsoft.com/office/powerpoint/2010/main" val="13348878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Assignment 2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4284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61672"/>
            <a:ext cx="11481847" cy="420213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Age UK (2021) </a:t>
            </a:r>
            <a:r>
              <a:rPr lang="en-GB" i="1" dirty="0"/>
              <a:t>Loneliness and Social Isolation in Later Life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https-//www.ageuk.org.uk/information-advice/health-wellbeing/loneliness/</a:t>
            </a:r>
            <a:r>
              <a:rPr lang="en-GB" dirty="0"/>
              <a:t> (Accessed: 15 October 2024).</a:t>
            </a:r>
          </a:p>
          <a:p>
            <a:pPr marL="0" indent="0">
              <a:buNone/>
            </a:pPr>
            <a:r>
              <a:rPr lang="en-GB" dirty="0"/>
              <a:t>Age UK (2023) </a:t>
            </a:r>
            <a:r>
              <a:rPr lang="en-GB" i="1" dirty="0"/>
              <a:t>Safeguarding older people from abuse and neglect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Safeguarding order people from abuse and neglect</a:t>
            </a:r>
            <a:r>
              <a:rPr lang="en-GB" dirty="0"/>
              <a:t> (Accessed: 25 October 2024).</a:t>
            </a:r>
          </a:p>
          <a:p>
            <a:pPr marL="0" indent="0">
              <a:buNone/>
            </a:pPr>
            <a:r>
              <a:rPr lang="en-GB" dirty="0"/>
              <a:t>Alzheimer’s Research UK (2024) </a:t>
            </a:r>
            <a:r>
              <a:rPr lang="en-GB" i="1" dirty="0"/>
              <a:t>Dementia diagnosis rates in England</a:t>
            </a:r>
            <a:r>
              <a:rPr lang="en-GB" dirty="0"/>
              <a:t>. Available at: https-//www.alzheimersresearchuk.org/dementia-statistics/diagnosis-rates/ (Accessed: 25 October 2024).</a:t>
            </a:r>
          </a:p>
          <a:p>
            <a:pPr marL="0" indent="0">
              <a:buNone/>
            </a:pPr>
            <a:r>
              <a:rPr lang="en-GB" dirty="0"/>
              <a:t>Alzheimer’s Society (2019) </a:t>
            </a:r>
            <a:r>
              <a:rPr lang="en-GB" i="1" dirty="0"/>
              <a:t>Dementia UK Report- The Economic Impact of Dementia on the UK</a:t>
            </a:r>
            <a:r>
              <a:rPr lang="en-GB" dirty="0"/>
              <a:t>. Available at: https-//www.alzheimers.org.uk/sites/default/files/2019-06/Dementia_UK_Report_2019.pdf (Accessed: 25 October 2024).</a:t>
            </a:r>
          </a:p>
          <a:p>
            <a:pPr marL="0" indent="0">
              <a:buNone/>
            </a:pPr>
            <a:r>
              <a:rPr lang="en-GB" dirty="0"/>
              <a:t>Brooker, D. (2007) </a:t>
            </a:r>
            <a:r>
              <a:rPr lang="en-GB" i="1" dirty="0"/>
              <a:t>Person-Centred Dementia Care- Making Services Better</a:t>
            </a:r>
            <a:r>
              <a:rPr lang="en-GB" dirty="0"/>
              <a:t>. London- Jessica Kingsley Publishers.</a:t>
            </a:r>
          </a:p>
          <a:p>
            <a:pPr marL="0" indent="0">
              <a:buNone/>
            </a:pPr>
            <a:r>
              <a:rPr lang="en-GB" dirty="0"/>
              <a:t>Care Quality Commission (2020) </a:t>
            </a:r>
            <a:r>
              <a:rPr lang="en-GB" i="1" dirty="0"/>
              <a:t>The state of health care and adult social care in England 2019/20</a:t>
            </a:r>
            <a:r>
              <a:rPr lang="en-GB" dirty="0"/>
              <a:t>. Available at: https-//www.cqc.org.uk/publications/major-report/state-care (Accessed: 5 October 2024).</a:t>
            </a:r>
          </a:p>
          <a:p>
            <a:pPr marL="0" indent="0">
              <a:buNone/>
            </a:pPr>
            <a:r>
              <a:rPr lang="en-GB" dirty="0"/>
              <a:t>King’s Fund (2021) </a:t>
            </a:r>
            <a:r>
              <a:rPr lang="en-GB" i="1" dirty="0"/>
              <a:t>Social care 360</a:t>
            </a:r>
            <a:r>
              <a:rPr lang="en-GB" dirty="0"/>
              <a:t>. Available at: https-//www.kingsfund.org.uk/publications/social-care-360 (Accessed: 12 October 2024).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legislation.gov.uk (2014) </a:t>
            </a:r>
            <a:r>
              <a:rPr kumimoji="0" lang="en-GB" sz="29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Care Act </a:t>
            </a:r>
            <a:r>
              <a:rPr kumimoji="0" lang="en-GB" sz="29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Available at: https-//www.legislation.gov.uk/ukpga/2014/23/contents/enacted (Accessed: 25 October 2024).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dirty="0"/>
              <a:t>NHS England (2023)</a:t>
            </a:r>
            <a:r>
              <a:rPr lang="en-GB" i="1" dirty="0"/>
              <a:t> Safeguarding 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https://www.england.nhs.uk/long-read/safeguarding/</a:t>
            </a:r>
            <a:r>
              <a:rPr lang="en-GB" dirty="0"/>
              <a:t>  (Accessed: 25 October 2024).</a:t>
            </a:r>
          </a:p>
          <a:p>
            <a:pPr marL="0" indent="0">
              <a:buNone/>
            </a:pPr>
            <a:r>
              <a:rPr lang="en-GB" dirty="0"/>
              <a:t>NHS England (2016) </a:t>
            </a:r>
            <a:r>
              <a:rPr lang="en-GB" i="1" dirty="0"/>
              <a:t>Person-centred care and support planning handbook</a:t>
            </a:r>
            <a:r>
              <a:rPr lang="en-GB" dirty="0"/>
              <a:t> Available at: </a:t>
            </a:r>
            <a:r>
              <a:rPr lang="en-GB" dirty="0">
                <a:hlinkClick r:id="rId5"/>
              </a:rPr>
              <a:t>core-info-care-support-planning-1.pdf</a:t>
            </a:r>
            <a:r>
              <a:rPr lang="en-GB" dirty="0"/>
              <a:t> (Accessed: 25 October 2024).</a:t>
            </a:r>
          </a:p>
          <a:p>
            <a:pPr marL="0" indent="0">
              <a:buNone/>
            </a:pPr>
            <a:r>
              <a:rPr lang="en-GB" dirty="0"/>
              <a:t>Office for National Statistics (ONS) (2022) </a:t>
            </a:r>
            <a:r>
              <a:rPr lang="en-GB" i="1" dirty="0"/>
              <a:t>Population Projections for the UK, 2022</a:t>
            </a:r>
            <a:r>
              <a:rPr lang="en-GB" dirty="0"/>
              <a:t>. Available at: https-//www.ons.gov.uk/peoplepopulationandcommunity/populationandmigration/populationprojections (Accessed: 5 October 2024).</a:t>
            </a:r>
          </a:p>
          <a:p>
            <a:pPr marL="0" indent="0">
              <a:buNone/>
            </a:pPr>
            <a:r>
              <a:rPr lang="en-GB" dirty="0"/>
              <a:t>World Health Organization (2021) </a:t>
            </a:r>
            <a:r>
              <a:rPr lang="en-GB" i="1" dirty="0"/>
              <a:t>Elder Abuse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https-//www.who.int/news-room/fact-sheets/detail/elder-abuse</a:t>
            </a:r>
            <a:r>
              <a:rPr lang="en-GB" dirty="0"/>
              <a:t> (Accessed: 25 September 2024).</a:t>
            </a:r>
          </a:p>
        </p:txBody>
      </p:sp>
    </p:spTree>
    <p:extLst>
      <p:ext uri="{BB962C8B-B14F-4D97-AF65-F5344CB8AC3E}">
        <p14:creationId xmlns:p14="http://schemas.microsoft.com/office/powerpoint/2010/main" val="22113596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en-GB" sz="5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464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E5F26-4D73-9B21-F203-D13403DDA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en-GB" sz="5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051FD-7F41-C50C-12C9-042568765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75896"/>
            <a:ext cx="11481847" cy="3575934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54934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2751</Words>
  <Application>Microsoft Office PowerPoint</Application>
  <PresentationFormat>Widescreen</PresentationFormat>
  <Paragraphs>178</Paragraphs>
  <Slides>31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Aptos</vt:lpstr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BMHP6027- Empowering the Older Person</vt:lpstr>
      <vt:lpstr>Lecture Content</vt:lpstr>
      <vt:lpstr>Module Overview – Key Themes</vt:lpstr>
      <vt:lpstr>Relevant Theories</vt:lpstr>
      <vt:lpstr>Relevant Theories</vt:lpstr>
      <vt:lpstr>Person Centred Care</vt:lpstr>
      <vt:lpstr>Person Centred Care</vt:lpstr>
      <vt:lpstr>Person Centred Care</vt:lpstr>
      <vt:lpstr>Challenges to Implementing Person-Centered Care in UK Elderly Care</vt:lpstr>
      <vt:lpstr>The Ageing Population and H+SC Needs</vt:lpstr>
      <vt:lpstr> Gap Between Need and Availability in H+SC in the UK</vt:lpstr>
      <vt:lpstr>Impact on Older People</vt:lpstr>
      <vt:lpstr>Chronic Illness and Functional Decline in Ageing</vt:lpstr>
      <vt:lpstr>Chronic Illness and Functional Decline in Ageing</vt:lpstr>
      <vt:lpstr>Chronic Illness and Functional Decline in Ageing</vt:lpstr>
      <vt:lpstr>Empowerment and Autonomy in Elderly Care</vt:lpstr>
      <vt:lpstr>Challenges to Autonomy and Empowerment in Practice</vt:lpstr>
      <vt:lpstr>Technological Interventions in Elderly Care</vt:lpstr>
      <vt:lpstr>Ethical Implications and Limitations of Technology in Elderly Care</vt:lpstr>
      <vt:lpstr>Dementia</vt:lpstr>
      <vt:lpstr>Dementia</vt:lpstr>
      <vt:lpstr>Elder Abuse and Safeguarding</vt:lpstr>
      <vt:lpstr>Types of Elder Abuse</vt:lpstr>
      <vt:lpstr>Elder Abuse</vt:lpstr>
      <vt:lpstr>Elder Abuse</vt:lpstr>
      <vt:lpstr>Safeguarding Older People </vt:lpstr>
      <vt:lpstr>Module Quiz</vt:lpstr>
      <vt:lpstr>Assignment 2 Workshop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23</cp:revision>
  <dcterms:created xsi:type="dcterms:W3CDTF">2021-03-09T15:35:42Z</dcterms:created>
  <dcterms:modified xsi:type="dcterms:W3CDTF">2025-01-09T10:07:16Z</dcterms:modified>
</cp:coreProperties>
</file>