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6"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49" d="100"/>
          <a:sy n="49" d="100"/>
        </p:scale>
        <p:origin x="840" y="-112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4" Type="http://schemas.openxmlformats.org/officeDocument/2006/relationships/slideMaster" Target="slideMasters/slideMaster1.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4/21/2024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4/21/2024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4/21/2024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4/21/2024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4/21/2024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4/21/2024</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blog.chargemap.com/electric-car-battery-replacement/#:~:text=The%20lifespan%20of%20an%20EV%20battery&amp;text=If%20the%20battery%20dies%2C%20so" TargetMode="External"/><Relationship Id="rId13"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hyperlink" Target="https://www.theguardian.com/business/2023/dec/23/do-electric-cars-really-produce-fewer-carbon-emissions-than-petrol-or-diesel-vehicles#:~:text=Analysis%20by%20the%20Argonne%20National" TargetMode="External"/><Relationship Id="rId12" Type="http://schemas.openxmlformats.org/officeDocument/2006/relationships/image" Target="../media/image6.jpe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hyperlink" Target="https://discover.bmw.co.uk/article/introducing-the-bmw-ix5-hydrogen?#:~:text=The%20first%20BMW%20iX5%20Hydrogen" TargetMode="External"/><Relationship Id="rId11" Type="http://schemas.openxmlformats.org/officeDocument/2006/relationships/image" Target="../media/image5.png"/><Relationship Id="rId5" Type="http://schemas.openxmlformats.org/officeDocument/2006/relationships/hyperlink" Target="https://www.statista.com/chart/23808/lithium-ion-battery-demand/" TargetMode="External"/><Relationship Id="rId15" Type="http://schemas.openxmlformats.org/officeDocument/2006/relationships/image" Target="../media/image9.png"/><Relationship Id="rId10" Type="http://schemas.openxmlformats.org/officeDocument/2006/relationships/image" Target="../media/image4.png"/><Relationship Id="rId4" Type="http://schemas.openxmlformats.org/officeDocument/2006/relationships/hyperlink" Target="https://uk.motor1.com/news/706319/porsche-thinks-combustion-ban-delayed/" TargetMode="External"/><Relationship Id="rId9" Type="http://schemas.openxmlformats.org/officeDocument/2006/relationships/image" Target="../media/image3.png"/><Relationship Id="rId14"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Future Of Combustion Engines.</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Keira Phillips</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Andrew Noble</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Wales Institute for Science &amp; Art</a:t>
            </a:r>
            <a:endParaRPr lang="en-GB" altLang="en-US" sz="3600" b="1"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zh-CN" sz="3600" dirty="0">
                <a:solidFill>
                  <a:srgbClr val="002060"/>
                </a:solidFill>
                <a:latin typeface="Calibri" charset="0"/>
                <a:ea typeface="Calibri" charset="0"/>
                <a:cs typeface="Calibri" charset="0"/>
              </a:rPr>
              <a:t>Motorsport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1" y="6257121"/>
            <a:ext cx="6566654" cy="79828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Is electric the way forward?</a:t>
            </a:r>
          </a:p>
          <a:p>
            <a:pPr>
              <a:spcBef>
                <a:spcPct val="50000"/>
              </a:spcBef>
            </a:pPr>
            <a:r>
              <a:rPr lang="en-US" altLang="en-US" sz="2800" dirty="0"/>
              <a:t>In attempt to battle the environmental crisis, the government is planning to ban combustion engines and hybrid vehicles by 2035, hoping to create an all electric, zero emissions environment on our roads.</a:t>
            </a:r>
          </a:p>
          <a:p>
            <a:pPr>
              <a:spcBef>
                <a:spcPct val="50000"/>
              </a:spcBef>
            </a:pPr>
            <a:r>
              <a:rPr lang="en-US" altLang="en-US" sz="2800" dirty="0"/>
              <a:t>This causes an array of concerns and a plethora of questions to surface.</a:t>
            </a:r>
          </a:p>
          <a:p>
            <a:pPr>
              <a:spcBef>
                <a:spcPct val="50000"/>
              </a:spcBef>
            </a:pPr>
            <a:r>
              <a:rPr lang="en-US" altLang="en-US" sz="2800" dirty="0"/>
              <a:t>.Do we have the infrastructure to support all these electric vehicles?</a:t>
            </a:r>
          </a:p>
          <a:p>
            <a:pPr>
              <a:spcBef>
                <a:spcPct val="50000"/>
              </a:spcBef>
            </a:pPr>
            <a:r>
              <a:rPr lang="en-US" altLang="en-US" sz="2800" dirty="0"/>
              <a:t>. Is this time scale realistic?</a:t>
            </a:r>
          </a:p>
          <a:p>
            <a:pPr>
              <a:spcBef>
                <a:spcPct val="50000"/>
              </a:spcBef>
            </a:pPr>
            <a:r>
              <a:rPr lang="en-US" altLang="en-US" sz="2800" dirty="0"/>
              <a:t>. Is this the most efficient solution?</a:t>
            </a:r>
          </a:p>
          <a:p>
            <a:pPr>
              <a:spcBef>
                <a:spcPct val="50000"/>
              </a:spcBef>
            </a:pPr>
            <a:r>
              <a:rPr lang="en-US" altLang="en-US" sz="2800" dirty="0"/>
              <a:t>. Are there any alternatives?</a:t>
            </a:r>
          </a:p>
        </p:txBody>
      </p:sp>
      <p:sp>
        <p:nvSpPr>
          <p:cNvPr id="12" name="Text Box 8"/>
          <p:cNvSpPr txBox="1">
            <a:spLocks noChangeArrowheads="1"/>
          </p:cNvSpPr>
          <p:nvPr/>
        </p:nvSpPr>
        <p:spPr bwMode="auto">
          <a:xfrm>
            <a:off x="443651" y="14398785"/>
            <a:ext cx="6415087" cy="11639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Have we got the infrastructure?</a:t>
            </a:r>
          </a:p>
          <a:p>
            <a:pPr>
              <a:spcBef>
                <a:spcPct val="20000"/>
              </a:spcBef>
            </a:pPr>
            <a:r>
              <a:rPr lang="en-AU" altLang="en-US" sz="2800" dirty="0"/>
              <a:t>As a country can we support this change? </a:t>
            </a:r>
          </a:p>
          <a:p>
            <a:pPr>
              <a:spcBef>
                <a:spcPct val="20000"/>
              </a:spcBef>
            </a:pPr>
            <a:r>
              <a:rPr lang="en-AU" altLang="en-US" sz="2800" dirty="0"/>
              <a:t>For everyone to be able to own and use electric vehicles it would be a very costly endeavour. </a:t>
            </a:r>
          </a:p>
          <a:p>
            <a:pPr>
              <a:spcBef>
                <a:spcPct val="20000"/>
              </a:spcBef>
            </a:pPr>
            <a:r>
              <a:rPr lang="en-AU" altLang="en-US" sz="2800" dirty="0"/>
              <a:t>. Ideally, every house would need at least one charging point, ranging between £800-£1,500.</a:t>
            </a:r>
          </a:p>
          <a:p>
            <a:pPr>
              <a:spcBef>
                <a:spcPct val="20000"/>
              </a:spcBef>
            </a:pPr>
            <a:r>
              <a:rPr lang="en-AU" altLang="en-US" sz="2800" dirty="0"/>
              <a:t>. Currently there are 25,000 publicly available charging points. This would have to drastically increase for this change to be efficient.</a:t>
            </a:r>
          </a:p>
          <a:p>
            <a:pPr>
              <a:spcBef>
                <a:spcPct val="20000"/>
              </a:spcBef>
            </a:pPr>
            <a:r>
              <a:rPr lang="en-AU" altLang="en-US" sz="2800" dirty="0"/>
              <a:t>Do we have enough power to support this? Can we produce enough power?</a:t>
            </a:r>
          </a:p>
          <a:p>
            <a:pPr>
              <a:spcBef>
                <a:spcPct val="20000"/>
              </a:spcBef>
            </a:pPr>
            <a:r>
              <a:rPr lang="en-AU" altLang="en-US" sz="2800" dirty="0"/>
              <a:t>. We would need more powerplants to reach the new demands, not only is this costly but it would also have a devastatingly negative impact on the environment, which is what this change is trying to combat in the first place.</a:t>
            </a:r>
          </a:p>
        </p:txBody>
      </p:sp>
      <p:sp>
        <p:nvSpPr>
          <p:cNvPr id="23" name="Text Box 11"/>
          <p:cNvSpPr txBox="1">
            <a:spLocks noChangeArrowheads="1"/>
          </p:cNvSpPr>
          <p:nvPr/>
        </p:nvSpPr>
        <p:spPr bwMode="auto">
          <a:xfrm>
            <a:off x="14487950" y="19073620"/>
            <a:ext cx="6415087" cy="142461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marL="0" indent="0">
              <a:spcBef>
                <a:spcPct val="50000"/>
              </a:spcBef>
            </a:pPr>
            <a:r>
              <a:rPr lang="en-AU" altLang="en-US" sz="1800" dirty="0">
                <a:ea typeface="Arial" charset="0"/>
                <a:cs typeface="Arial" charset="0"/>
              </a:rPr>
              <a:t>. [1].  </a:t>
            </a:r>
            <a:r>
              <a:rPr lang="en-US" altLang="en-US" sz="1800" dirty="0" err="1">
                <a:ea typeface="Arial" charset="0"/>
                <a:cs typeface="Arial" charset="0"/>
              </a:rPr>
              <a:t>Padeanu</a:t>
            </a:r>
            <a:r>
              <a:rPr lang="en-US" altLang="en-US" sz="1800" dirty="0">
                <a:ea typeface="Arial" charset="0"/>
                <a:cs typeface="Arial" charset="0"/>
              </a:rPr>
              <a:t>, A. (2024). Porsche thinks Europe’s 2035 combustion engine ban might be delayed. [online] Motor1.com. Available at: </a:t>
            </a:r>
            <a:r>
              <a:rPr lang="en-US" altLang="en-US" sz="1800" dirty="0">
                <a:ea typeface="Arial" charset="0"/>
                <a:cs typeface="Arial" charset="0"/>
                <a:hlinkClick r:id="rId4"/>
              </a:rPr>
              <a:t>https://uk.motor1.com/news/706319/porsche-thinks-combustion-ban-delayed/</a:t>
            </a:r>
            <a:endParaRPr lang="en-US" altLang="en-US" sz="1800" dirty="0">
              <a:ea typeface="Arial" charset="0"/>
              <a:cs typeface="Arial" charset="0"/>
            </a:endParaRPr>
          </a:p>
          <a:p>
            <a:pPr marL="0" indent="0">
              <a:spcBef>
                <a:spcPct val="50000"/>
              </a:spcBef>
            </a:pPr>
            <a:r>
              <a:rPr lang="en-US" altLang="en-US" sz="1800" dirty="0">
                <a:ea typeface="Arial" charset="0"/>
                <a:cs typeface="Arial" charset="0"/>
              </a:rPr>
              <a:t>. [2]. </a:t>
            </a:r>
            <a:r>
              <a:rPr lang="en-US" altLang="en-US" sz="1800" dirty="0" err="1">
                <a:ea typeface="Arial" charset="0"/>
                <a:cs typeface="Arial" charset="0"/>
              </a:rPr>
              <a:t>statista</a:t>
            </a:r>
            <a:r>
              <a:rPr lang="en-US" altLang="en-US" sz="1800" dirty="0">
                <a:ea typeface="Arial" charset="0"/>
                <a:cs typeface="Arial" charset="0"/>
              </a:rPr>
              <a:t> (2020). Infographic: High Demand for Lithium-Ion Batteries. [online] Statista Infographics. Available at: </a:t>
            </a:r>
            <a:r>
              <a:rPr lang="en-US" altLang="en-US" sz="1800" dirty="0">
                <a:ea typeface="Arial" charset="0"/>
                <a:cs typeface="Arial" charset="0"/>
                <a:hlinkClick r:id="rId5"/>
              </a:rPr>
              <a:t>https://www.statista.com/chart/23808/lithium-ion-battery-demand/</a:t>
            </a:r>
            <a:r>
              <a:rPr lang="en-US" altLang="en-US" sz="1800" dirty="0">
                <a:ea typeface="Arial" charset="0"/>
                <a:cs typeface="Arial" charset="0"/>
              </a:rPr>
              <a:t>.</a:t>
            </a:r>
          </a:p>
          <a:p>
            <a:pPr marL="0" indent="0">
              <a:spcBef>
                <a:spcPct val="50000"/>
              </a:spcBef>
            </a:pPr>
            <a:r>
              <a:rPr lang="en-US" altLang="en-US" sz="1800" dirty="0">
                <a:ea typeface="Arial" charset="0"/>
                <a:cs typeface="Arial" charset="0"/>
              </a:rPr>
              <a:t>. [3]. discover.bmw.co.uk. (n.d.). Introducing the BMW iX5 Hydrogen. - BMW Discover. [online] Available at: </a:t>
            </a:r>
            <a:r>
              <a:rPr lang="en-US" altLang="en-US" sz="1800" dirty="0">
                <a:ea typeface="Arial" charset="0"/>
                <a:cs typeface="Arial" charset="0"/>
                <a:hlinkClick r:id="rId6"/>
              </a:rPr>
              <a:t>https://discover.bmw.co.uk/article/introducing-the-bmw-ix5-hydrogen?#:~:text=The%20first%20BMW%20iX5%20Hydrogen</a:t>
            </a:r>
            <a:endParaRPr lang="en-US" altLang="en-US" sz="1800" dirty="0">
              <a:ea typeface="Arial" charset="0"/>
              <a:cs typeface="Arial" charset="0"/>
            </a:endParaRPr>
          </a:p>
          <a:p>
            <a:pPr marL="0" indent="0">
              <a:spcBef>
                <a:spcPct val="50000"/>
              </a:spcBef>
            </a:pPr>
            <a:r>
              <a:rPr lang="en-US" altLang="en-US" sz="1800" dirty="0">
                <a:ea typeface="Arial" charset="0"/>
                <a:cs typeface="Arial" charset="0"/>
              </a:rPr>
              <a:t>. [4]. Jolly, J. (2023). Do electric cars really produce fewer carbon emissions than petrol or diesel vehicles? The Guardian. [online] 23 Dec. Available at: </a:t>
            </a:r>
            <a:r>
              <a:rPr lang="en-US" altLang="en-US" sz="1800" dirty="0">
                <a:ea typeface="Arial" charset="0"/>
                <a:cs typeface="Arial" charset="0"/>
                <a:hlinkClick r:id="rId7"/>
              </a:rPr>
              <a:t>https://www.theguardian.com/business/2023/dec/23/do-electric-cars-really-produce-fewer-carbon-emissions-than-petrol-or-diesel-vehicles#:~:text=Analysis%20by%20the%20Argonne%20National</a:t>
            </a:r>
            <a:r>
              <a:rPr lang="en-US" altLang="en-US" sz="1800" dirty="0">
                <a:ea typeface="Arial" charset="0"/>
                <a:cs typeface="Arial" charset="0"/>
              </a:rPr>
              <a:t>.</a:t>
            </a:r>
          </a:p>
          <a:p>
            <a:pPr marL="0" indent="0">
              <a:spcBef>
                <a:spcPct val="50000"/>
              </a:spcBef>
            </a:pPr>
            <a:r>
              <a:rPr lang="en-US" altLang="en-US" sz="1800" dirty="0">
                <a:ea typeface="Arial" charset="0"/>
                <a:cs typeface="Arial" charset="0"/>
              </a:rPr>
              <a:t>. [5]. </a:t>
            </a:r>
            <a:r>
              <a:rPr lang="en-US" altLang="en-US" sz="1800" dirty="0" err="1">
                <a:ea typeface="Arial" charset="0"/>
                <a:cs typeface="Arial" charset="0"/>
              </a:rPr>
              <a:t>Chargemap</a:t>
            </a:r>
            <a:r>
              <a:rPr lang="en-US" altLang="en-US" sz="1800" dirty="0">
                <a:ea typeface="Arial" charset="0"/>
                <a:cs typeface="Arial" charset="0"/>
              </a:rPr>
              <a:t>, M. - (2023). Electric car battery replacement – what you need to know. [online] </a:t>
            </a:r>
            <a:r>
              <a:rPr lang="en-US" altLang="en-US" sz="1800" dirty="0" err="1">
                <a:ea typeface="Arial" charset="0"/>
                <a:cs typeface="Arial" charset="0"/>
              </a:rPr>
              <a:t>Chargemap</a:t>
            </a:r>
            <a:r>
              <a:rPr lang="en-US" altLang="en-US" sz="1800" dirty="0">
                <a:ea typeface="Arial" charset="0"/>
                <a:cs typeface="Arial" charset="0"/>
              </a:rPr>
              <a:t> blog. Available at: </a:t>
            </a:r>
            <a:r>
              <a:rPr lang="en-US" altLang="en-US" sz="1800" dirty="0">
                <a:ea typeface="Arial" charset="0"/>
                <a:cs typeface="Arial" charset="0"/>
                <a:hlinkClick r:id="rId8"/>
              </a:rPr>
              <a:t>https://blog.chargemap.com/electric-car-battery-replacement/#:~:text=The%20lifespan%20of%20an%20EV%20battery&amp;text=If%20the%20battery%20dies%2C%20so</a:t>
            </a:r>
            <a:r>
              <a:rPr lang="en-US" altLang="en-US" sz="1800" dirty="0">
                <a:ea typeface="Arial" charset="0"/>
                <a:cs typeface="Arial" charset="0"/>
              </a:rPr>
              <a:t>.</a:t>
            </a:r>
          </a:p>
          <a:p>
            <a:pPr marL="0" indent="0">
              <a:spcBef>
                <a:spcPct val="50000"/>
              </a:spcBef>
            </a:pPr>
            <a:endParaRPr lang="en-US" altLang="en-US" sz="1800" dirty="0">
              <a:ea typeface="Arial" charset="0"/>
              <a:cs typeface="Arial" charset="0"/>
            </a:endParaRPr>
          </a:p>
          <a:p>
            <a:pPr marL="0" indent="0">
              <a:spcBef>
                <a:spcPct val="50000"/>
              </a:spcBef>
            </a:pPr>
            <a:endParaRPr lang="en-US" altLang="en-US" sz="1800" dirty="0">
              <a:ea typeface="Arial" charset="0"/>
              <a:cs typeface="Arial" charset="0"/>
            </a:endParaRPr>
          </a:p>
          <a:p>
            <a:pPr marL="0" indent="0">
              <a:spcBef>
                <a:spcPct val="50000"/>
              </a:spcBef>
            </a:pPr>
            <a:r>
              <a:rPr lang="en-US" altLang="en-US" sz="1800" dirty="0">
                <a:ea typeface="Arial" charset="0"/>
                <a:cs typeface="Arial" charset="0"/>
              </a:rPr>
              <a:t>‌</a:t>
            </a:r>
          </a:p>
          <a:p>
            <a:pPr marL="0" indent="0">
              <a:spcBef>
                <a:spcPct val="50000"/>
              </a:spcBef>
            </a:pPr>
            <a:endParaRPr lang="en-US" altLang="en-US" sz="1800" dirty="0">
              <a:ea typeface="Arial" charset="0"/>
              <a:cs typeface="Arial" charset="0"/>
            </a:endParaRPr>
          </a:p>
          <a:p>
            <a:pPr marL="0" indent="0">
              <a:spcBef>
                <a:spcPct val="50000"/>
              </a:spcBef>
            </a:pPr>
            <a:r>
              <a:rPr lang="en-US" altLang="en-US" sz="1800" dirty="0">
                <a:ea typeface="Arial" charset="0"/>
                <a:cs typeface="Arial" charset="0"/>
              </a:rPr>
              <a:t>‌</a:t>
            </a:r>
          </a:p>
          <a:p>
            <a:pPr marL="0" indent="0">
              <a:spcBef>
                <a:spcPct val="50000"/>
              </a:spcBef>
            </a:pPr>
            <a:endParaRPr lang="en-US" altLang="en-US" sz="1800" dirty="0">
              <a:ea typeface="Arial" charset="0"/>
              <a:cs typeface="Arial" charset="0"/>
            </a:endParaRPr>
          </a:p>
          <a:p>
            <a:pPr marL="0" indent="0">
              <a:spcBef>
                <a:spcPct val="50000"/>
              </a:spcBef>
            </a:pPr>
            <a:r>
              <a:rPr lang="en-US" altLang="en-US" sz="1800" dirty="0">
                <a:ea typeface="Arial" charset="0"/>
                <a:cs typeface="Arial" charset="0"/>
              </a:rPr>
              <a:t>‌</a:t>
            </a:r>
          </a:p>
          <a:p>
            <a:pPr marL="0" indent="0">
              <a:spcBef>
                <a:spcPct val="50000"/>
              </a:spcBef>
            </a:pPr>
            <a:endParaRPr lang="en-US" altLang="en-US" sz="1800" dirty="0">
              <a:ea typeface="Arial" charset="0"/>
              <a:cs typeface="Arial" charset="0"/>
            </a:endParaRPr>
          </a:p>
          <a:p>
            <a:pPr marL="0" indent="0">
              <a:spcBef>
                <a:spcPct val="50000"/>
              </a:spcBef>
            </a:pPr>
            <a:r>
              <a:rPr lang="en-US" altLang="en-US" sz="1800" dirty="0">
                <a:ea typeface="Arial" charset="0"/>
                <a:cs typeface="Arial" charset="0"/>
              </a:rPr>
              <a:t>‌</a:t>
            </a:r>
          </a:p>
          <a:p>
            <a:pPr marL="0" indent="0">
              <a:spcBef>
                <a:spcPct val="50000"/>
              </a:spcBef>
            </a:pPr>
            <a:r>
              <a:rPr lang="en-US" altLang="en-US" sz="1800" dirty="0">
                <a:ea typeface="Arial" charset="0"/>
                <a:cs typeface="Arial" charset="0"/>
              </a:rPr>
              <a:t>‌</a:t>
            </a: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40" name="Picture 5" descr="http://vignette2.wikia.nocookie.net/logopedia/images/7/73/Ford1962.png/revision/latest?cb=20120411025402"/>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746654" y="29167427"/>
            <a:ext cx="1967734" cy="983867"/>
          </a:xfrm>
          <a:prstGeom prst="rect">
            <a:avLst/>
          </a:prstGeom>
          <a:noFill/>
          <a:extLst>
            <a:ext uri="{909E8E84-426E-40dd-AFC4-6F175D3DCCD1}">
              <a14:hiddenFill xmlns="" xmlns:a14="http://schemas.microsoft.com/office/drawing/2010/main">
                <a:solidFill>
                  <a:srgbClr val="FFFFFF"/>
                </a:solidFill>
              </a14:hiddenFill>
            </a:ext>
          </a:extLst>
        </p:spPr>
      </p:pic>
      <p:pic>
        <p:nvPicPr>
          <p:cNvPr id="42" name="Picture 6"/>
          <p:cNvPicPr>
            <a:picLocks noChangeAspect="1" noChangeArrowheads="1"/>
          </p:cNvPicPr>
          <p:nvPr/>
        </p:nvPicPr>
        <p:blipFill rotWithShape="1">
          <a:blip r:embed="rId10" cstate="print">
            <a:extLst>
              <a:ext uri="{28A0092B-C50C-407E-A947-70E740481C1C}">
                <a14:useLocalDpi xmlns:a14="http://schemas.microsoft.com/office/drawing/2010/main" val="0"/>
              </a:ext>
            </a:extLst>
          </a:blip>
          <a:srcRect t="7639" b="17427"/>
          <a:stretch/>
        </p:blipFill>
        <p:spPr bwMode="auto">
          <a:xfrm>
            <a:off x="222301" y="28953448"/>
            <a:ext cx="2363590" cy="1177876"/>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43" name="Picture 9" descr="http://www.oceaneering.com/wp-content/uploads/2011/12/OII-blue.png"/>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3353316" y="29118619"/>
            <a:ext cx="2853619" cy="832170"/>
          </a:xfrm>
          <a:prstGeom prst="rect">
            <a:avLst/>
          </a:prstGeom>
          <a:noFill/>
          <a:extLst>
            <a:ext uri="{909E8E84-426E-40dd-AFC4-6F175D3DCCD1}">
              <a14:hiddenFill xmlns="" xmlns:a14="http://schemas.microsoft.com/office/drawing/2010/main">
                <a:solidFill>
                  <a:srgbClr val="FFFFFF"/>
                </a:solidFill>
              </a14:hiddenFill>
            </a:ext>
          </a:extLst>
        </p:spPr>
      </p:pic>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Wales Institute for </a:t>
            </a:r>
            <a:r>
              <a:rPr lang="en-GB" altLang="en-US" sz="3200" dirty="0">
                <a:solidFill>
                  <a:srgbClr val="002060"/>
                </a:solidFill>
                <a:latin typeface="Eras Bold ITC" panose="020B0907030504020204" pitchFamily="34" charset="0"/>
                <a:ea typeface="Calibri" charset="0"/>
                <a:cs typeface="Calibri" charset="0"/>
              </a:rPr>
              <a:t>Science &amp; Art</a:t>
            </a:r>
            <a:endParaRPr lang="en-GB" sz="3200" dirty="0">
              <a:latin typeface="Eras Bold ITC" panose="020B0907030504020204" pitchFamily="34" charset="0"/>
            </a:endParaRPr>
          </a:p>
        </p:txBody>
      </p:sp>
      <p:sp>
        <p:nvSpPr>
          <p:cNvPr id="13" name="TextBox 12"/>
          <p:cNvSpPr txBox="1"/>
          <p:nvPr/>
        </p:nvSpPr>
        <p:spPr>
          <a:xfrm>
            <a:off x="348597" y="29076489"/>
            <a:ext cx="12108601" cy="931794"/>
          </a:xfrm>
          <a:prstGeom prst="rect">
            <a:avLst/>
          </a:prstGeom>
          <a:solidFill>
            <a:schemeClr val="bg1">
              <a:alpha val="60000"/>
            </a:schemeClr>
          </a:solidFill>
        </p:spPr>
        <p:txBody>
          <a:bodyPr wrap="square" rtlCol="0">
            <a:spAutoFit/>
          </a:bodyPr>
          <a:lstStyle/>
          <a:p>
            <a:r>
              <a:rPr lang="en-GB" b="1" dirty="0">
                <a:solidFill>
                  <a:srgbClr val="FF0000"/>
                </a:solidFill>
              </a:rPr>
              <a:t>Include any logos as appropriate</a:t>
            </a:r>
          </a:p>
        </p:txBody>
      </p:sp>
      <p:pic>
        <p:nvPicPr>
          <p:cNvPr id="2050" name="Picture 2" descr="Blank Face Png Photo - Self Portrait Coloring Pages , Free Transparent  Clipart - ClipartKey">
            <a:extLst>
              <a:ext uri="{FF2B5EF4-FFF2-40B4-BE49-F238E27FC236}">
                <a16:creationId xmlns:a16="http://schemas.microsoft.com/office/drawing/2014/main" id="{3B8E54AC-DEF5-4F19-AEFC-E5319CBC8075}"/>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79999" y="2302721"/>
            <a:ext cx="2876550" cy="3048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499627" y="2472059"/>
            <a:ext cx="2237294" cy="2554545"/>
          </a:xfrm>
          <a:prstGeom prst="rect">
            <a:avLst/>
          </a:prstGeom>
          <a:noFill/>
        </p:spPr>
        <p:txBody>
          <a:bodyPr wrap="square" rtlCol="0">
            <a:spAutoFit/>
          </a:bodyPr>
          <a:lstStyle/>
          <a:p>
            <a:pPr algn="ctr"/>
            <a:r>
              <a:rPr lang="en-US" sz="8000" b="1" dirty="0">
                <a:solidFill>
                  <a:srgbClr val="FF0000"/>
                </a:solidFill>
              </a:rPr>
              <a:t>Your Pic</a:t>
            </a:r>
          </a:p>
        </p:txBody>
      </p:sp>
      <p:pic>
        <p:nvPicPr>
          <p:cNvPr id="3" name="Picture 2">
            <a:extLst>
              <a:ext uri="{FF2B5EF4-FFF2-40B4-BE49-F238E27FC236}">
                <a16:creationId xmlns:a16="http://schemas.microsoft.com/office/drawing/2014/main" id="{6C2A6256-AB5E-7E88-9581-D9620ED4C25E}"/>
              </a:ext>
            </a:extLst>
          </p:cNvPr>
          <p:cNvPicPr>
            <a:picLocks noChangeAspect="1"/>
          </p:cNvPicPr>
          <p:nvPr/>
        </p:nvPicPr>
        <p:blipFill>
          <a:blip r:embed="rId13"/>
          <a:stretch>
            <a:fillRect/>
          </a:stretch>
        </p:blipFill>
        <p:spPr>
          <a:xfrm>
            <a:off x="749367" y="25794379"/>
            <a:ext cx="4432228" cy="2936351"/>
          </a:xfrm>
          <a:prstGeom prst="rect">
            <a:avLst/>
          </a:prstGeom>
        </p:spPr>
      </p:pic>
      <p:sp>
        <p:nvSpPr>
          <p:cNvPr id="11" name="TextBox 10">
            <a:extLst>
              <a:ext uri="{FF2B5EF4-FFF2-40B4-BE49-F238E27FC236}">
                <a16:creationId xmlns:a16="http://schemas.microsoft.com/office/drawing/2014/main" id="{5304FC31-7817-DC61-A7DA-D0F00CFC63E1}"/>
              </a:ext>
            </a:extLst>
          </p:cNvPr>
          <p:cNvSpPr txBox="1"/>
          <p:nvPr/>
        </p:nvSpPr>
        <p:spPr>
          <a:xfrm>
            <a:off x="6943440" y="6945514"/>
            <a:ext cx="7878443" cy="9694962"/>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Is it possible?</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Firstly, many companies don’t believe that this change is achievable in the given time scale.</a:t>
            </a:r>
          </a:p>
          <a:p>
            <a:r>
              <a:rPr lang="en-GB" sz="2800" dirty="0">
                <a:latin typeface="Arial" panose="020B0604020202020204" pitchFamily="34" charset="0"/>
                <a:cs typeface="Arial" panose="020B0604020202020204" pitchFamily="34" charset="0"/>
              </a:rPr>
              <a:t>.This change was delayed once before, being pushed forward by five years, from 2030-2035.</a:t>
            </a:r>
          </a:p>
          <a:p>
            <a:r>
              <a:rPr lang="en-GB" sz="2800" dirty="0">
                <a:latin typeface="Arial" panose="020B0604020202020204" pitchFamily="34" charset="0"/>
                <a:cs typeface="Arial" panose="020B0604020202020204" pitchFamily="34" charset="0"/>
              </a:rPr>
              <a:t>. Porsche believes that the production of new cars with combustion engines will survive past 2035 [1].</a:t>
            </a:r>
          </a:p>
          <a:p>
            <a:r>
              <a:rPr lang="en-GB" sz="2800" dirty="0">
                <a:latin typeface="Arial" panose="020B0604020202020204" pitchFamily="34" charset="0"/>
                <a:cs typeface="Arial" panose="020B0604020202020204" pitchFamily="34" charset="0"/>
              </a:rPr>
              <a:t>. Many manufacturers believe that they will struggle to meet this deadline and others believe that there must be a way forward with alternate fuels.</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Furthermore, not everyone will be able to afford an electric vehicle.</a:t>
            </a:r>
          </a:p>
          <a:p>
            <a:r>
              <a:rPr lang="en-GB" sz="2800" dirty="0">
                <a:latin typeface="Arial" panose="020B0604020202020204" pitchFamily="34" charset="0"/>
                <a:cs typeface="Arial" panose="020B0604020202020204" pitchFamily="34" charset="0"/>
              </a:rPr>
              <a:t>. Some of the components such as Lithium, which is used to produce the batteries in these vehicles, is expensive and the cost will only spiral because of the growing demand and how rare it is to obtain.</a:t>
            </a:r>
          </a:p>
          <a:p>
            <a:endParaRPr lang="en-GB" sz="2800" dirty="0">
              <a:latin typeface="Arial" panose="020B0604020202020204" pitchFamily="34" charset="0"/>
              <a:cs typeface="Arial" panose="020B0604020202020204" pitchFamily="34" charset="0"/>
            </a:endParaRPr>
          </a:p>
        </p:txBody>
      </p:sp>
      <p:pic>
        <p:nvPicPr>
          <p:cNvPr id="28" name="Picture 27">
            <a:extLst>
              <a:ext uri="{FF2B5EF4-FFF2-40B4-BE49-F238E27FC236}">
                <a16:creationId xmlns:a16="http://schemas.microsoft.com/office/drawing/2014/main" id="{69F92FE5-1351-378C-0EC8-05E3B40D7308}"/>
              </a:ext>
            </a:extLst>
          </p:cNvPr>
          <p:cNvPicPr>
            <a:picLocks noChangeAspect="1"/>
          </p:cNvPicPr>
          <p:nvPr/>
        </p:nvPicPr>
        <p:blipFill>
          <a:blip r:embed="rId14"/>
          <a:stretch>
            <a:fillRect/>
          </a:stretch>
        </p:blipFill>
        <p:spPr>
          <a:xfrm>
            <a:off x="6943440" y="16128128"/>
            <a:ext cx="4427450" cy="4427450"/>
          </a:xfrm>
          <a:prstGeom prst="rect">
            <a:avLst/>
          </a:prstGeom>
        </p:spPr>
      </p:pic>
      <p:sp>
        <p:nvSpPr>
          <p:cNvPr id="29" name="TextBox 28">
            <a:extLst>
              <a:ext uri="{FF2B5EF4-FFF2-40B4-BE49-F238E27FC236}">
                <a16:creationId xmlns:a16="http://schemas.microsoft.com/office/drawing/2014/main" id="{13BA12FF-6F34-CD42-C346-A745A62BCE79}"/>
              </a:ext>
            </a:extLst>
          </p:cNvPr>
          <p:cNvSpPr txBox="1"/>
          <p:nvPr/>
        </p:nvSpPr>
        <p:spPr>
          <a:xfrm>
            <a:off x="11455592" y="16936156"/>
            <a:ext cx="2276055" cy="2554545"/>
          </a:xfrm>
          <a:prstGeom prst="rect">
            <a:avLst/>
          </a:prstGeom>
          <a:noFill/>
        </p:spPr>
        <p:txBody>
          <a:bodyPr wrap="square" rtlCol="0">
            <a:spAutoFit/>
          </a:bodyPr>
          <a:lstStyle/>
          <a:p>
            <a:r>
              <a:rPr lang="en-GB" sz="2000" i="1" dirty="0" err="1">
                <a:latin typeface="Times New Roman" panose="02020603050405020304" pitchFamily="18" charset="0"/>
                <a:cs typeface="Times New Roman" panose="02020603050405020304" pitchFamily="18" charset="0"/>
              </a:rPr>
              <a:t>statista</a:t>
            </a:r>
            <a:r>
              <a:rPr lang="en-GB" sz="2000" i="1" dirty="0">
                <a:latin typeface="Times New Roman" panose="02020603050405020304" pitchFamily="18" charset="0"/>
                <a:cs typeface="Times New Roman" panose="02020603050405020304" pitchFamily="18" charset="0"/>
              </a:rPr>
              <a:t> (2020). Infographic: High Demand for Lithium-Ion Batteries. [online] Statista Infographics [2]</a:t>
            </a:r>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a:t>
            </a:r>
          </a:p>
        </p:txBody>
      </p:sp>
      <p:sp>
        <p:nvSpPr>
          <p:cNvPr id="33" name="TextBox 32">
            <a:extLst>
              <a:ext uri="{FF2B5EF4-FFF2-40B4-BE49-F238E27FC236}">
                <a16:creationId xmlns:a16="http://schemas.microsoft.com/office/drawing/2014/main" id="{4549B088-4125-8A81-40CE-CEDDADC75AF4}"/>
              </a:ext>
            </a:extLst>
          </p:cNvPr>
          <p:cNvSpPr txBox="1"/>
          <p:nvPr/>
        </p:nvSpPr>
        <p:spPr>
          <a:xfrm>
            <a:off x="6958690" y="20555578"/>
            <a:ext cx="7466243" cy="8402300"/>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Alternate fuels?</a:t>
            </a:r>
          </a:p>
          <a:p>
            <a:r>
              <a:rPr lang="en-GB" sz="2800" dirty="0">
                <a:latin typeface="Arial" panose="020B0604020202020204" pitchFamily="34" charset="0"/>
                <a:cs typeface="Arial" panose="020B0604020202020204" pitchFamily="34" charset="0"/>
              </a:rPr>
              <a:t>Some companies are considering using different fuels.</a:t>
            </a:r>
          </a:p>
          <a:p>
            <a:r>
              <a:rPr lang="en-GB" sz="2800" dirty="0">
                <a:latin typeface="Arial" panose="020B0604020202020204" pitchFamily="34" charset="0"/>
                <a:cs typeface="Arial" panose="020B0604020202020204" pitchFamily="34" charset="0"/>
              </a:rPr>
              <a:t>. Hydrogen – is extremely combustible and doesn’t have a big impact on how the vehicle performs. BMW recently created the iX5 Hydrogen, that uses a hydrogen fuel cell system [3]. However, hydrogen is hard to obtain.</a:t>
            </a:r>
          </a:p>
          <a:p>
            <a:r>
              <a:rPr lang="en-GB" sz="2800" dirty="0">
                <a:latin typeface="Arial" panose="020B0604020202020204" pitchFamily="34" charset="0"/>
                <a:cs typeface="Arial" panose="020B0604020202020204" pitchFamily="34" charset="0"/>
              </a:rPr>
              <a:t>. Biofuels – are carbon neutral and there are many different types such as Biomass ethanol which is used in Brazil. Butanol is also an option; it would be able to be run in petrol and diesel engines with very little change to the systems. However, these methods require farmland, contradicting the environmentally friendly aim.</a:t>
            </a:r>
          </a:p>
          <a:p>
            <a:r>
              <a:rPr lang="en-GB" sz="2800" dirty="0">
                <a:latin typeface="Arial" panose="020B0604020202020204" pitchFamily="34" charset="0"/>
                <a:cs typeface="Arial" panose="020B0604020202020204" pitchFamily="34" charset="0"/>
              </a:rPr>
              <a:t>We could see companies moving in different directions in a technology race.</a:t>
            </a:r>
          </a:p>
        </p:txBody>
      </p:sp>
      <p:sp>
        <p:nvSpPr>
          <p:cNvPr id="34" name="TextBox 33">
            <a:extLst>
              <a:ext uri="{FF2B5EF4-FFF2-40B4-BE49-F238E27FC236}">
                <a16:creationId xmlns:a16="http://schemas.microsoft.com/office/drawing/2014/main" id="{227447CB-31AD-207A-903A-B3686467C40A}"/>
              </a:ext>
            </a:extLst>
          </p:cNvPr>
          <p:cNvSpPr txBox="1"/>
          <p:nvPr/>
        </p:nvSpPr>
        <p:spPr>
          <a:xfrm>
            <a:off x="15018668" y="6945514"/>
            <a:ext cx="6185332" cy="12403395"/>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What does this mean for the environment?</a:t>
            </a:r>
          </a:p>
          <a:p>
            <a:r>
              <a:rPr lang="en-GB" sz="2800" dirty="0">
                <a:latin typeface="Arial" panose="020B0604020202020204" pitchFamily="34" charset="0"/>
                <a:cs typeface="Arial" panose="020B0604020202020204" pitchFamily="34" charset="0"/>
              </a:rPr>
              <a:t>Although electric vehicles are far more environmentally friendly on the roads, they fail to live up to their expectations when analysing their entire life cycle.</a:t>
            </a:r>
          </a:p>
          <a:p>
            <a:r>
              <a:rPr lang="en-GB" sz="2800" dirty="0">
                <a:latin typeface="Arial" panose="020B0604020202020204" pitchFamily="34" charset="0"/>
                <a:cs typeface="Arial" panose="020B0604020202020204" pitchFamily="34" charset="0"/>
              </a:rPr>
              <a:t>. Manufacturing battery powered cars produces at least 60% more carbon emissions than producing fossil fuel powered vehicles[4].</a:t>
            </a:r>
          </a:p>
          <a:p>
            <a:r>
              <a:rPr lang="en-GB" sz="2800" dirty="0">
                <a:latin typeface="Arial" panose="020B0604020202020204" pitchFamily="34" charset="0"/>
                <a:cs typeface="Arial" panose="020B0604020202020204" pitchFamily="34" charset="0"/>
              </a:rPr>
              <a:t>. They weigh more than the average car, so they require more power to run and to be transported by plane or boat.</a:t>
            </a:r>
          </a:p>
          <a:p>
            <a:r>
              <a:rPr lang="en-GB" sz="2800" dirty="0">
                <a:latin typeface="Arial" panose="020B0604020202020204" pitchFamily="34" charset="0"/>
                <a:cs typeface="Arial" panose="020B0604020202020204" pitchFamily="34" charset="0"/>
              </a:rPr>
              <a:t>. The batteries in these vehicle only have a life expectancy of 15-20 years [5], what happens to the car and the battery after this? More often than not the batteries are sent to landfill.</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This is not to mention the amount of combustion vehicles that would have to be scrapped and disposed of due to the implementation of this ban.</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Purely, electric vehicles on the roads would not be a renewable solution.</a:t>
            </a:r>
          </a:p>
        </p:txBody>
      </p:sp>
      <p:pic>
        <p:nvPicPr>
          <p:cNvPr id="35" name="Picture 34">
            <a:extLst>
              <a:ext uri="{FF2B5EF4-FFF2-40B4-BE49-F238E27FC236}">
                <a16:creationId xmlns:a16="http://schemas.microsoft.com/office/drawing/2014/main" id="{289077B9-588B-EDD0-D99A-2BCFE2E53650}"/>
              </a:ext>
            </a:extLst>
          </p:cNvPr>
          <p:cNvPicPr>
            <a:picLocks noChangeAspect="1"/>
          </p:cNvPicPr>
          <p:nvPr/>
        </p:nvPicPr>
        <p:blipFill>
          <a:blip r:embed="rId15"/>
          <a:stretch>
            <a:fillRect/>
          </a:stretch>
        </p:blipFill>
        <p:spPr>
          <a:xfrm>
            <a:off x="180001" y="2302721"/>
            <a:ext cx="2829898" cy="3072051"/>
          </a:xfrm>
          <a:prstGeom prst="rect">
            <a:avLst/>
          </a:prstGeom>
        </p:spPr>
      </p:pic>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ce6f2b2b-6640-4817-8e6c-4458abe2db8c">
      <Terms xmlns="http://schemas.microsoft.com/office/infopath/2007/PartnerControls"/>
    </lcf76f155ced4ddcb4097134ff3c332f>
    <TaxCatchAll xmlns="cfa77d29-860b-4626-a0d8-2c1ed50a125b"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1ECA3509CB55AA4D8CB4335F72640433" ma:contentTypeVersion="13" ma:contentTypeDescription="Create a new document." ma:contentTypeScope="" ma:versionID="2c0f693041040ff1f0700d5ba6a2d15a">
  <xsd:schema xmlns:xsd="http://www.w3.org/2001/XMLSchema" xmlns:xs="http://www.w3.org/2001/XMLSchema" xmlns:p="http://schemas.microsoft.com/office/2006/metadata/properties" xmlns:ns2="ce6f2b2b-6640-4817-8e6c-4458abe2db8c" xmlns:ns3="cfa77d29-860b-4626-a0d8-2c1ed50a125b" targetNamespace="http://schemas.microsoft.com/office/2006/metadata/properties" ma:root="true" ma:fieldsID="d71284a06a55f130902107ce66cc2707" ns2:_="" ns3:_="">
    <xsd:import namespace="ce6f2b2b-6640-4817-8e6c-4458abe2db8c"/>
    <xsd:import namespace="cfa77d29-860b-4626-a0d8-2c1ed50a125b"/>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SearchProperties" minOccurs="0"/>
                <xsd:element ref="ns2:MediaServiceObjectDetectorVersions" minOccurs="0"/>
                <xsd:element ref="ns2:MediaServiceOCR" minOccurs="0"/>
                <xsd:element ref="ns2:MediaServiceGenerationTime" minOccurs="0"/>
                <xsd:element ref="ns2:MediaServiceEventHashCode" minOccurs="0"/>
                <xsd:element ref="ns3:SharedWithUsers" minOccurs="0"/>
                <xsd:element ref="ns3:SharedWithDetail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e6f2b2b-6640-4817-8e6c-4458abe2db8c"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cfa77d29-860b-4626-a0d8-2c1ed50a125b"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14adbd96-bf7b-4780-9f3a-35d41f138017}" ma:internalName="TaxCatchAll" ma:showField="CatchAllData" ma:web="cfa77d29-860b-4626-a0d8-2c1ed50a125b">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FF76528-7D0E-496D-A395-7BAA63B3913A}">
  <ds:schemaRefs>
    <ds:schemaRef ds:uri="http://schemas.microsoft.com/office/2006/metadata/properties"/>
    <ds:schemaRef ds:uri="http://schemas.microsoft.com/office/infopath/2007/PartnerControls"/>
    <ds:schemaRef ds:uri="ce6f2b2b-6640-4817-8e6c-4458abe2db8c"/>
    <ds:schemaRef ds:uri="cfa77d29-860b-4626-a0d8-2c1ed50a125b"/>
  </ds:schemaRefs>
</ds:datastoreItem>
</file>

<file path=customXml/itemProps2.xml><?xml version="1.0" encoding="utf-8"?>
<ds:datastoreItem xmlns:ds="http://schemas.openxmlformats.org/officeDocument/2006/customXml" ds:itemID="{DC0B85D6-F802-4A4E-A0AC-74C0BF1703F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e6f2b2b-6640-4817-8e6c-4458abe2db8c"/>
    <ds:schemaRef ds:uri="cfa77d29-860b-4626-a0d8-2c1ed50a125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F7B8B3-BA2A-4016-9E32-FAC4CE882E3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612</TotalTime>
  <Words>989</Words>
  <Application>Microsoft Office PowerPoint</Application>
  <PresentationFormat>Custom</PresentationFormat>
  <Paragraphs>64</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Eras Bold ITC</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Keira Phillips (2321194)</cp:lastModifiedBy>
  <cp:revision>36</cp:revision>
  <dcterms:created xsi:type="dcterms:W3CDTF">2016-02-25T08:27:32Z</dcterms:created>
  <dcterms:modified xsi:type="dcterms:W3CDTF">2024-04-21T18:21:53Z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0x0101001ECA3509CB55AA4D8CB4335F72640433</vt:lpwstr>
  </property>
</Properties>
</file>