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15"/>
  </p:notesMasterIdLst>
  <p:sldIdLst>
    <p:sldId id="258" r:id="rId2"/>
    <p:sldId id="270" r:id="rId3"/>
    <p:sldId id="269" r:id="rId4"/>
    <p:sldId id="260" r:id="rId5"/>
    <p:sldId id="261" r:id="rId6"/>
    <p:sldId id="262" r:id="rId7"/>
    <p:sldId id="263" r:id="rId8"/>
    <p:sldId id="264" r:id="rId9"/>
    <p:sldId id="265" r:id="rId10"/>
    <p:sldId id="266" r:id="rId11"/>
    <p:sldId id="267" r:id="rId12"/>
    <p:sldId id="271"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4" autoAdjust="0"/>
    <p:restoredTop sz="94660"/>
  </p:normalViewPr>
  <p:slideViewPr>
    <p:cSldViewPr snapToGrid="0">
      <p:cViewPr varScale="1">
        <p:scale>
          <a:sx n="59" d="100"/>
          <a:sy n="59" d="100"/>
        </p:scale>
        <p:origin x="72" y="13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433CC1-9A1C-41DB-AC58-82E0BCA4A3B3}" type="datetimeFigureOut">
              <a:rPr lang="en-US" smtClean="0"/>
              <a:t>10/2/2025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B6C368-F33E-4E20-9780-3BB4BBD852EB}" type="slidenum">
              <a:rPr lang="en-US" smtClean="0"/>
              <a:t>‹#›</a:t>
            </a:fld>
            <a:endParaRPr lang="en-US"/>
          </a:p>
        </p:txBody>
      </p:sp>
    </p:spTree>
    <p:extLst>
      <p:ext uri="{BB962C8B-B14F-4D97-AF65-F5344CB8AC3E}">
        <p14:creationId xmlns:p14="http://schemas.microsoft.com/office/powerpoint/2010/main" val="30155690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My name is [Your Name], and I will present my analysis of Green Haven Florists today. I will begin by providing a brief overview of the company and its operations to set the context for the discussion. Next, I will explain the key problems the business faces, including the significant drop in sales and the competitive pressures it is dealing with. I will then apply the 5W2H model to break down the situation clearly and show what is happening, why it is happening, where and when it occurs, who is involved, and how it impacts the business. After that, I will critique and apply the PESTEL framework to explore external factors affecting the company, followed by a critique and application of the Cause-and-Effect model to identify root causes. Finally, I will </a:t>
            </a:r>
            <a:r>
              <a:rPr lang="en-US" dirty="0" err="1"/>
              <a:t>summarise</a:t>
            </a:r>
            <a:r>
              <a:rPr lang="en-US" dirty="0"/>
              <a:t> the key findings and insights guiding potential solutions.</a:t>
            </a:r>
          </a:p>
        </p:txBody>
      </p:sp>
      <p:sp>
        <p:nvSpPr>
          <p:cNvPr id="4" name="Slide Number Placeholder 3"/>
          <p:cNvSpPr>
            <a:spLocks noGrp="1"/>
          </p:cNvSpPr>
          <p:nvPr>
            <p:ph type="sldNum" sz="quarter" idx="5"/>
          </p:nvPr>
        </p:nvSpPr>
        <p:spPr/>
        <p:txBody>
          <a:bodyPr/>
          <a:lstStyle/>
          <a:p>
            <a:fld id="{22B6C368-F33E-4E20-9780-3BB4BBD852EB}" type="slidenum">
              <a:rPr lang="en-US" smtClean="0"/>
              <a:t>1</a:t>
            </a:fld>
            <a:endParaRPr lang="en-US"/>
          </a:p>
        </p:txBody>
      </p:sp>
    </p:spTree>
    <p:extLst>
      <p:ext uri="{BB962C8B-B14F-4D97-AF65-F5344CB8AC3E}">
        <p14:creationId xmlns:p14="http://schemas.microsoft.com/office/powerpoint/2010/main" val="13531666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My name is [Your Name], and I will present my analysis of Green Haven Florists today. I will begin by providing a brief overview of the company and its operations to set the context for the discussion. Next, I will explain the key problems the business faces, including the significant drop in sales and the competitive pressures it is dealing with. I will then apply the 5W2H model to break down the situation clearly and show what is happening, why it is happening, where and when it occurs, who is involved, and how it impacts the business. After that, I will critique and apply the PESTEL framework to explore external factors affecting the company, followed by a critique and application of the Cause-and-Effect model to identify root causes. Finally, I will </a:t>
            </a:r>
            <a:r>
              <a:rPr lang="en-US" dirty="0" err="1"/>
              <a:t>summarise</a:t>
            </a:r>
            <a:r>
              <a:rPr lang="en-US" dirty="0"/>
              <a:t> the key findings and insights guiding potential solutions.</a:t>
            </a:r>
          </a:p>
        </p:txBody>
      </p:sp>
      <p:sp>
        <p:nvSpPr>
          <p:cNvPr id="4" name="Slide Number Placeholder 3"/>
          <p:cNvSpPr>
            <a:spLocks noGrp="1"/>
          </p:cNvSpPr>
          <p:nvPr>
            <p:ph type="sldNum" sz="quarter" idx="5"/>
          </p:nvPr>
        </p:nvSpPr>
        <p:spPr/>
        <p:txBody>
          <a:bodyPr/>
          <a:lstStyle/>
          <a:p>
            <a:fld id="{22B6C368-F33E-4E20-9780-3BB4BBD852EB}" type="slidenum">
              <a:rPr lang="en-US" smtClean="0"/>
              <a:t>2</a:t>
            </a:fld>
            <a:endParaRPr lang="en-US"/>
          </a:p>
        </p:txBody>
      </p:sp>
    </p:spTree>
    <p:extLst>
      <p:ext uri="{BB962C8B-B14F-4D97-AF65-F5344CB8AC3E}">
        <p14:creationId xmlns:p14="http://schemas.microsoft.com/office/powerpoint/2010/main" val="41105398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Green Haven Florists started in 2016 and quickly grew into a well-known flower shop in Norwich. Located on a once-busy highway, the store serves local customers who value personal interaction and unique designs. The business focuses on bespoke floral arrangements for special occasions, including birthdays, anniversaries, and corporate events. They use sustainable packaging and materials, which have become one of their core selling points, attracting customers who care about environmentally friendly business practices (Duarte et al., 2024). The types of customers consist of walk-ins who buy the bouquets on impulse and those who make huge orders to cater to weddings and other occasions. The reputation of Green Haven has been founded on quality and community involvement. Several customers have been loyal due to the shop's good relations and service. This rich history makes the recent drop in sales more alarming, as it demonstrates that even a business with good values and quality service could be easily influenced by the shift in market conditions and the customers' behavior.</a:t>
            </a:r>
          </a:p>
        </p:txBody>
      </p:sp>
      <p:sp>
        <p:nvSpPr>
          <p:cNvPr id="4" name="Slide Number Placeholder 3"/>
          <p:cNvSpPr>
            <a:spLocks noGrp="1"/>
          </p:cNvSpPr>
          <p:nvPr>
            <p:ph type="sldNum" sz="quarter" idx="5"/>
          </p:nvPr>
        </p:nvSpPr>
        <p:spPr/>
        <p:txBody>
          <a:bodyPr/>
          <a:lstStyle/>
          <a:p>
            <a:fld id="{22B6C368-F33E-4E20-9780-3BB4BBD852EB}" type="slidenum">
              <a:rPr lang="en-US" smtClean="0"/>
              <a:t>3</a:t>
            </a:fld>
            <a:endParaRPr lang="en-US"/>
          </a:p>
        </p:txBody>
      </p:sp>
    </p:spTree>
    <p:extLst>
      <p:ext uri="{BB962C8B-B14F-4D97-AF65-F5344CB8AC3E}">
        <p14:creationId xmlns:p14="http://schemas.microsoft.com/office/powerpoint/2010/main" val="8824210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most significant issue that Green Haven Florists is experiencing is the thirty percent decrease in sales within the store in the past year. This reduction is a considerable threat to the business as walk-in clients have been one of the key sources of revenue in the past. The high prices of flowers have also raised operational costs, partially because of new border checks and supply chain pressure in the aftermath of Brexit (AIPH, 2024; Bakker et al., 2022). The shop's website is outdated and difficult to navigate, making it harder for customers to order online or access information easily (Statista, 2023). Competitors offer cheaper online flower delivery services with same-day options and frequent discounts, which attracts many price-sensitive customers away from Green Haven. Foot traffic has decreased in the local high street area due to nearby business closures and a shift in consumer </a:t>
            </a:r>
            <a:r>
              <a:rPr lang="en-US" dirty="0" err="1"/>
              <a:t>behaviour</a:t>
            </a:r>
            <a:r>
              <a:rPr lang="en-US" dirty="0"/>
              <a:t> toward online shopping (Rihn et al., 2024). These internal weaknesses and external threats create a challenging business environment, leaving Liam and Priya struggling to maintain profitability.</a:t>
            </a:r>
          </a:p>
        </p:txBody>
      </p:sp>
      <p:sp>
        <p:nvSpPr>
          <p:cNvPr id="4" name="Slide Number Placeholder 3"/>
          <p:cNvSpPr>
            <a:spLocks noGrp="1"/>
          </p:cNvSpPr>
          <p:nvPr>
            <p:ph type="sldNum" sz="quarter" idx="5"/>
          </p:nvPr>
        </p:nvSpPr>
        <p:spPr/>
        <p:txBody>
          <a:bodyPr/>
          <a:lstStyle/>
          <a:p>
            <a:fld id="{22B6C368-F33E-4E20-9780-3BB4BBD852EB}" type="slidenum">
              <a:rPr lang="en-US" smtClean="0"/>
              <a:t>4</a:t>
            </a:fld>
            <a:endParaRPr lang="en-US"/>
          </a:p>
        </p:txBody>
      </p:sp>
    </p:spTree>
    <p:extLst>
      <p:ext uri="{BB962C8B-B14F-4D97-AF65-F5344CB8AC3E}">
        <p14:creationId xmlns:p14="http://schemas.microsoft.com/office/powerpoint/2010/main" val="29281863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5W2H model helps to break down the situation clearly. The "What" is the decline in in-store sales, significantly affecting revenue. The "Why" relates to competition, rising costs, and an outdated digital strategy that prevents Green Haven Florists from fully </a:t>
            </a:r>
            <a:r>
              <a:rPr lang="en-US" dirty="0" err="1"/>
              <a:t>capitalising</a:t>
            </a:r>
            <a:r>
              <a:rPr lang="en-US" dirty="0"/>
              <a:t> on online demand (Statista, 2023). The "Where" is the Norwich High Street shop, which has seen a decrease in foot traffic due to surrounding business closures. The "When" is during the last twelve months, making it a recent but persistent problem. The "Who" refers to walk-in customers and loyal clients who are not visiting the shop as frequently as they used to (Rihn et al., 2024). The "How" explains that reduced foot traffic and limited marketing efforts contribute to this problem by lowering brand visibility and engagement. This model </a:t>
            </a:r>
            <a:r>
              <a:rPr lang="en-US" dirty="0" err="1"/>
              <a:t>summarises</a:t>
            </a:r>
            <a:r>
              <a:rPr lang="en-US" dirty="0"/>
              <a:t> the scope of the problem and helps the owners see how different factors combine to create the current situation.</a:t>
            </a:r>
          </a:p>
        </p:txBody>
      </p:sp>
      <p:sp>
        <p:nvSpPr>
          <p:cNvPr id="4" name="Slide Number Placeholder 3"/>
          <p:cNvSpPr>
            <a:spLocks noGrp="1"/>
          </p:cNvSpPr>
          <p:nvPr>
            <p:ph type="sldNum" sz="quarter" idx="5"/>
          </p:nvPr>
        </p:nvSpPr>
        <p:spPr/>
        <p:txBody>
          <a:bodyPr/>
          <a:lstStyle/>
          <a:p>
            <a:fld id="{22B6C368-F33E-4E20-9780-3BB4BBD852EB}" type="slidenum">
              <a:rPr lang="en-US" smtClean="0"/>
              <a:t>5</a:t>
            </a:fld>
            <a:endParaRPr lang="en-US"/>
          </a:p>
        </p:txBody>
      </p:sp>
    </p:spTree>
    <p:extLst>
      <p:ext uri="{BB962C8B-B14F-4D97-AF65-F5344CB8AC3E}">
        <p14:creationId xmlns:p14="http://schemas.microsoft.com/office/powerpoint/2010/main" val="16452732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PESTEL framework examines external macro-environmental factors, which are critical for understanding the market in which a business operates. It supports strategic business decision-making by systematically evaluating political, economic, social, technological, environmental, and legal influences. Benefits include offering a broad, structured analysis that ensures no major external factor is overlooked. It helps identify risks and opportunities by allowing managers to anticipate changes in the external environment and plan accordingly. However, PESTEL has limitations, including that it can be subjective because different people may interpret the same factors differently (Bakker et al., 2022). Another limitation is that macro-environmental factors can change rapidly, making the analysis outdated if not regularly reviewed. Additionally, factors may be weighed inconsistently over time, which could lead to biased decisions if one area is given more attention than others. Despite these limitations, PESTEL remains a valuable tool for businesses like Green Haven Florists.</a:t>
            </a:r>
          </a:p>
        </p:txBody>
      </p:sp>
      <p:sp>
        <p:nvSpPr>
          <p:cNvPr id="4" name="Slide Number Placeholder 3"/>
          <p:cNvSpPr>
            <a:spLocks noGrp="1"/>
          </p:cNvSpPr>
          <p:nvPr>
            <p:ph type="sldNum" sz="quarter" idx="5"/>
          </p:nvPr>
        </p:nvSpPr>
        <p:spPr/>
        <p:txBody>
          <a:bodyPr/>
          <a:lstStyle/>
          <a:p>
            <a:fld id="{22B6C368-F33E-4E20-9780-3BB4BBD852EB}" type="slidenum">
              <a:rPr lang="en-US" smtClean="0"/>
              <a:t>6</a:t>
            </a:fld>
            <a:endParaRPr lang="en-US"/>
          </a:p>
        </p:txBody>
      </p:sp>
    </p:spTree>
    <p:extLst>
      <p:ext uri="{BB962C8B-B14F-4D97-AF65-F5344CB8AC3E}">
        <p14:creationId xmlns:p14="http://schemas.microsoft.com/office/powerpoint/2010/main" val="33229362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Applying PESTEL to Green Haven Florists highlights several key factors. Politically, import regulations and trade policies affect flower prices, especially for imported blooms (AIPH, 2024). Economically, inflation increases operational business costs, putting pressure on profit margins (GOV.UK, 2025). Socially, consumers prefer convenient online shopping options and are moving away from traditional in-store purchases, which contributes to the decline in foot traffic (Rihn et al., 2024). Technologically, competitors invest in digital marketing and have strong online platforms that make ordering quick and easy, leaving Green Haven behind (Statista, 2023). Environmentally, demand rises for sustainable packaging and locally sourced products, which aligns with Green Haven's values but also increases costs due to higher supplier prices (Duarte et al., 2024). Legally, health and safety compliance is required, which adds operational responsibilities and expenses to the business (HTA, 2021). This PESTEL analysis shows multiple external forces are influencing Green Haven Florists, many of which are beyond their control.</a:t>
            </a:r>
          </a:p>
        </p:txBody>
      </p:sp>
      <p:sp>
        <p:nvSpPr>
          <p:cNvPr id="4" name="Slide Number Placeholder 3"/>
          <p:cNvSpPr>
            <a:spLocks noGrp="1"/>
          </p:cNvSpPr>
          <p:nvPr>
            <p:ph type="sldNum" sz="quarter" idx="5"/>
          </p:nvPr>
        </p:nvSpPr>
        <p:spPr/>
        <p:txBody>
          <a:bodyPr/>
          <a:lstStyle/>
          <a:p>
            <a:fld id="{22B6C368-F33E-4E20-9780-3BB4BBD852EB}" type="slidenum">
              <a:rPr lang="en-US" smtClean="0"/>
              <a:t>7</a:t>
            </a:fld>
            <a:endParaRPr lang="en-US"/>
          </a:p>
        </p:txBody>
      </p:sp>
    </p:spTree>
    <p:extLst>
      <p:ext uri="{BB962C8B-B14F-4D97-AF65-F5344CB8AC3E}">
        <p14:creationId xmlns:p14="http://schemas.microsoft.com/office/powerpoint/2010/main" val="10572510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Cause-and-Effect model, also called the fishbone diagram or Ishikawa diagram, identifies root problem causes by visually mapping them out. It uses a visual fishbone diagram with a clear "head" representing the problem and "bones" representing contributing factors. Benefits include clarity and easy communication since the diagram is straightforward and helps stakeholders quickly understand the root causes. It also helps </a:t>
            </a:r>
            <a:r>
              <a:rPr lang="en-US" dirty="0" err="1"/>
              <a:t>organise</a:t>
            </a:r>
            <a:r>
              <a:rPr lang="en-US" dirty="0"/>
              <a:t> problems into categories, such as people, process, technology, and market trends, making it easier to address them systematically. However, limitations include the potential for oversimplifying results because complex problems may have interrelated causes that are not easily separated. The model also requires accurate data for best outcomes; otherwise, it may lead to misleading conclusions (Bakker et al., 2022). Despite these limitations, the Cause-and-Effect diagram remains a practical tool for businesses like Green Haven Florists to identify priority areas for improvement and support decisions with clear evidence.</a:t>
            </a:r>
          </a:p>
        </p:txBody>
      </p:sp>
      <p:sp>
        <p:nvSpPr>
          <p:cNvPr id="4" name="Slide Number Placeholder 3"/>
          <p:cNvSpPr>
            <a:spLocks noGrp="1"/>
          </p:cNvSpPr>
          <p:nvPr>
            <p:ph type="sldNum" sz="quarter" idx="5"/>
          </p:nvPr>
        </p:nvSpPr>
        <p:spPr/>
        <p:txBody>
          <a:bodyPr/>
          <a:lstStyle/>
          <a:p>
            <a:fld id="{22B6C368-F33E-4E20-9780-3BB4BBD852EB}" type="slidenum">
              <a:rPr lang="en-US" smtClean="0"/>
              <a:t>8</a:t>
            </a:fld>
            <a:endParaRPr lang="en-US"/>
          </a:p>
        </p:txBody>
      </p:sp>
    </p:spTree>
    <p:extLst>
      <p:ext uri="{BB962C8B-B14F-4D97-AF65-F5344CB8AC3E}">
        <p14:creationId xmlns:p14="http://schemas.microsoft.com/office/powerpoint/2010/main" val="17453165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Cause-and-Effect diagram for Green Haven Florists identifies several categories contributing to declining performance. Regarding people, staff have limited digital marketing skill levels, so they are not effectively promoting the business online (Statista, 2023). In the process, the shop has no subscription or flexible delivery options, which limits convenience for customers who prefer regular flower deliveries. Technology is also a concern because the website is outdated and not engaging, discouraging potential online sales. Competition is fierce, with national chains offering cheaper prices and more exhaustive delivery coverage, which draws customers away (Rihn et al., 2024). Costs are rising because eco-friendly packaging and local sourcing, while valuable, increase expenses (Duarte et al., 2024). Market trends show declining foot traffic in the local area due to business closures and a general move to online shopping. These factors clearly show why sales are falling and where Liam and Priya must focus their efforts.</a:t>
            </a:r>
          </a:p>
        </p:txBody>
      </p:sp>
      <p:sp>
        <p:nvSpPr>
          <p:cNvPr id="4" name="Slide Number Placeholder 3"/>
          <p:cNvSpPr>
            <a:spLocks noGrp="1"/>
          </p:cNvSpPr>
          <p:nvPr>
            <p:ph type="sldNum" sz="quarter" idx="5"/>
          </p:nvPr>
        </p:nvSpPr>
        <p:spPr/>
        <p:txBody>
          <a:bodyPr/>
          <a:lstStyle/>
          <a:p>
            <a:fld id="{22B6C368-F33E-4E20-9780-3BB4BBD852EB}" type="slidenum">
              <a:rPr lang="en-US" smtClean="0"/>
              <a:t>9</a:t>
            </a:fld>
            <a:endParaRPr lang="en-US"/>
          </a:p>
        </p:txBody>
      </p:sp>
    </p:spTree>
    <p:extLst>
      <p:ext uri="{BB962C8B-B14F-4D97-AF65-F5344CB8AC3E}">
        <p14:creationId xmlns:p14="http://schemas.microsoft.com/office/powerpoint/2010/main" val="41196028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key findings of this analysis show that the main issue for Green Haven Florists is declining in-store sales, which have dropped significantly in the past year. The website and marketing efforts are outdated, preventing the business from reaching online customers effectively (Statista, 2023). Costs are rising due to inflation, import fees, and eco-friendly commitments, reducing profit margins (AIPH, 2024). Competition attracts customers with cheaper prices and aggressive digital campaigns, making it hard for Green Haven to keep up (Rihn et al., 2024). Consumers now prefer online ordering convenience, expecting easy navigation, quick checkout, and same-day delivery options. These findings indicate that immediate changes are needed to stay competitive, including </a:t>
            </a:r>
            <a:r>
              <a:rPr lang="en-US" dirty="0" err="1"/>
              <a:t>modernising</a:t>
            </a:r>
            <a:r>
              <a:rPr lang="en-US" dirty="0"/>
              <a:t> the website, improving marketing efforts, and exploring new services such as subscriptions and better delivery options. Green Haven risks continued decline without action, but with a targeted strategy, it can </a:t>
            </a:r>
            <a:r>
              <a:rPr lang="en-US" dirty="0" err="1"/>
              <a:t>stabilise</a:t>
            </a:r>
            <a:r>
              <a:rPr lang="en-US" dirty="0"/>
              <a:t> and regain customer loyalty in a competitive and changing market.</a:t>
            </a:r>
          </a:p>
        </p:txBody>
      </p:sp>
      <p:sp>
        <p:nvSpPr>
          <p:cNvPr id="4" name="Slide Number Placeholder 3"/>
          <p:cNvSpPr>
            <a:spLocks noGrp="1"/>
          </p:cNvSpPr>
          <p:nvPr>
            <p:ph type="sldNum" sz="quarter" idx="5"/>
          </p:nvPr>
        </p:nvSpPr>
        <p:spPr/>
        <p:txBody>
          <a:bodyPr/>
          <a:lstStyle/>
          <a:p>
            <a:fld id="{22B6C368-F33E-4E20-9780-3BB4BBD852EB}" type="slidenum">
              <a:rPr lang="en-US" smtClean="0"/>
              <a:t>10</a:t>
            </a:fld>
            <a:endParaRPr lang="en-US"/>
          </a:p>
        </p:txBody>
      </p:sp>
    </p:spTree>
    <p:extLst>
      <p:ext uri="{BB962C8B-B14F-4D97-AF65-F5344CB8AC3E}">
        <p14:creationId xmlns:p14="http://schemas.microsoft.com/office/powerpoint/2010/main" val="129378187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5.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691DCD1A-387B-4C64-9A8E-45A5817A8C9A}" type="datetimeFigureOut">
              <a:rPr lang="en-US" smtClean="0"/>
              <a:t>10/2/2025</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66EF2316-E331-4B76-B644-376593C60CBE}"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961076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1DCD1A-387B-4C64-9A8E-45A5817A8C9A}" type="datetimeFigureOut">
              <a:rPr lang="en-US" smtClean="0"/>
              <a:t>10/2/2025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6EF2316-E331-4B76-B644-376593C60CBE}" type="slidenum">
              <a:rPr lang="en-US" smtClean="0"/>
              <a:t>‹#›</a:t>
            </a:fld>
            <a:endParaRPr lang="en-US"/>
          </a:p>
        </p:txBody>
      </p:sp>
    </p:spTree>
    <p:extLst>
      <p:ext uri="{BB962C8B-B14F-4D97-AF65-F5344CB8AC3E}">
        <p14:creationId xmlns:p14="http://schemas.microsoft.com/office/powerpoint/2010/main" val="7086413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1DCD1A-387B-4C64-9A8E-45A5817A8C9A}" type="datetimeFigureOut">
              <a:rPr lang="en-US" smtClean="0"/>
              <a:t>10/2/2025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6EF2316-E331-4B76-B644-376593C60CBE}"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472421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DCD1A-387B-4C64-9A8E-45A5817A8C9A}" type="datetimeFigureOut">
              <a:rPr lang="en-US" smtClean="0"/>
              <a:t>10/2/2025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6EF2316-E331-4B76-B644-376593C60CBE}" type="slidenum">
              <a:rPr lang="en-US" smtClean="0"/>
              <a:t>‹#›</a:t>
            </a:fld>
            <a:endParaRPr lang="en-US"/>
          </a:p>
        </p:txBody>
      </p:sp>
    </p:spTree>
    <p:extLst>
      <p:ext uri="{BB962C8B-B14F-4D97-AF65-F5344CB8AC3E}">
        <p14:creationId xmlns:p14="http://schemas.microsoft.com/office/powerpoint/2010/main" val="41510283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1DCD1A-387B-4C64-9A8E-45A5817A8C9A}" type="datetimeFigureOut">
              <a:rPr lang="en-US" smtClean="0"/>
              <a:t>10/2/2025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6EF2316-E331-4B76-B644-376593C60CBE}"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922669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91DCD1A-387B-4C64-9A8E-45A5817A8C9A}" type="datetimeFigureOut">
              <a:rPr lang="en-US" smtClean="0"/>
              <a:t>10/2/2025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6EF2316-E331-4B76-B644-376593C60CBE}"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57933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1DCD1A-387B-4C64-9A8E-45A5817A8C9A}" type="datetimeFigureOut">
              <a:rPr lang="en-US" smtClean="0"/>
              <a:t>10/2/2025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6EF2316-E331-4B76-B644-376593C60CBE}" type="slidenum">
              <a:rPr lang="en-US" smtClean="0"/>
              <a:t>‹#›</a:t>
            </a:fld>
            <a:endParaRPr lang="en-US"/>
          </a:p>
        </p:txBody>
      </p:sp>
    </p:spTree>
    <p:extLst>
      <p:ext uri="{BB962C8B-B14F-4D97-AF65-F5344CB8AC3E}">
        <p14:creationId xmlns:p14="http://schemas.microsoft.com/office/powerpoint/2010/main" val="1866222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1DCD1A-387B-4C64-9A8E-45A5817A8C9A}" type="datetimeFigureOut">
              <a:rPr lang="en-US" smtClean="0"/>
              <a:t>10/2/2025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6EF2316-E331-4B76-B644-376593C60CBE}"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743621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1DCD1A-387B-4C64-9A8E-45A5817A8C9A}" type="datetimeFigureOut">
              <a:rPr lang="en-US" smtClean="0"/>
              <a:t>10/2/2025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6EF2316-E331-4B76-B644-376593C60CBE}" type="slidenum">
              <a:rPr lang="en-US" smtClean="0"/>
              <a:t>‹#›</a:t>
            </a:fld>
            <a:endParaRPr lang="en-US"/>
          </a:p>
        </p:txBody>
      </p:sp>
    </p:spTree>
    <p:extLst>
      <p:ext uri="{BB962C8B-B14F-4D97-AF65-F5344CB8AC3E}">
        <p14:creationId xmlns:p14="http://schemas.microsoft.com/office/powerpoint/2010/main" val="39991003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1DCD1A-387B-4C64-9A8E-45A5817A8C9A}" type="datetimeFigureOut">
              <a:rPr lang="en-US" smtClean="0"/>
              <a:t>10/2/2025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6EF2316-E331-4B76-B644-376593C60CBE}" type="slidenum">
              <a:rPr lang="en-US" smtClean="0"/>
              <a:t>‹#›</a:t>
            </a:fld>
            <a:endParaRPr lang="en-US"/>
          </a:p>
        </p:txBody>
      </p:sp>
    </p:spTree>
    <p:extLst>
      <p:ext uri="{BB962C8B-B14F-4D97-AF65-F5344CB8AC3E}">
        <p14:creationId xmlns:p14="http://schemas.microsoft.com/office/powerpoint/2010/main" val="18346721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1DCD1A-387B-4C64-9A8E-45A5817A8C9A}" type="datetimeFigureOut">
              <a:rPr lang="en-US" smtClean="0"/>
              <a:t>10/2/2025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6EF2316-E331-4B76-B644-376593C60CBE}"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448445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1DCD1A-387B-4C64-9A8E-45A5817A8C9A}" type="datetimeFigureOut">
              <a:rPr lang="en-US" smtClean="0"/>
              <a:t>10/2/2025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6EF2316-E331-4B76-B644-376593C60CBE}"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737000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1DCD1A-387B-4C64-9A8E-45A5817A8C9A}" type="datetimeFigureOut">
              <a:rPr lang="en-US" smtClean="0"/>
              <a:t>10/2/2025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6EF2316-E331-4B76-B644-376593C60CBE}" type="slidenum">
              <a:rPr lang="en-US" smtClean="0"/>
              <a:t>‹#›</a:t>
            </a:fld>
            <a:endParaRPr lang="en-US"/>
          </a:p>
        </p:txBody>
      </p:sp>
    </p:spTree>
    <p:extLst>
      <p:ext uri="{BB962C8B-B14F-4D97-AF65-F5344CB8AC3E}">
        <p14:creationId xmlns:p14="http://schemas.microsoft.com/office/powerpoint/2010/main" val="21508524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1DCD1A-387B-4C64-9A8E-45A5817A8C9A}" type="datetimeFigureOut">
              <a:rPr lang="en-US" smtClean="0"/>
              <a:t>10/2/2025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6EF2316-E331-4B76-B644-376593C60CBE}"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041922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1DCD1A-387B-4C64-9A8E-45A5817A8C9A}" type="datetimeFigureOut">
              <a:rPr lang="en-US" smtClean="0"/>
              <a:t>10/2/2025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6EF2316-E331-4B76-B644-376593C60CBE}"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988013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1DCD1A-387B-4C64-9A8E-45A5817A8C9A}" type="datetimeFigureOut">
              <a:rPr lang="en-US" smtClean="0"/>
              <a:t>10/2/2025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6EF2316-E331-4B76-B644-376593C60CBE}"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011507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1DCD1A-387B-4C64-9A8E-45A5817A8C9A}" type="datetimeFigureOut">
              <a:rPr lang="en-US" smtClean="0"/>
              <a:t>10/2/2025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6EF2316-E331-4B76-B644-376593C60CBE}"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220958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4.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3.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91DCD1A-387B-4C64-9A8E-45A5817A8C9A}" type="datetimeFigureOut">
              <a:rPr lang="en-US" smtClean="0"/>
              <a:t>10/2/2025</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6EF2316-E331-4B76-B644-376593C60CBE}" type="slidenum">
              <a:rPr lang="en-US" smtClean="0"/>
              <a:t>‹#›</a:t>
            </a:fld>
            <a:endParaRPr lang="en-US"/>
          </a:p>
        </p:txBody>
      </p:sp>
    </p:spTree>
    <p:extLst>
      <p:ext uri="{BB962C8B-B14F-4D97-AF65-F5344CB8AC3E}">
        <p14:creationId xmlns:p14="http://schemas.microsoft.com/office/powerpoint/2010/main" val="2939196118"/>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3.xml" /><Relationship Id="rId1" Type="http://schemas.openxmlformats.org/officeDocument/2006/relationships/slideLayout" Target="../slideLayouts/slideLayout4.xml" /></Relationships>
</file>

<file path=ppt/slides/_rels/slide4.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4.xml" /><Relationship Id="rId1" Type="http://schemas.openxmlformats.org/officeDocument/2006/relationships/slideLayout" Target="../slideLayouts/slideLayout4.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6.xml" /><Relationship Id="rId1" Type="http://schemas.openxmlformats.org/officeDocument/2006/relationships/slideLayout" Target="../slideLayouts/slideLayout4.xml" /></Relationships>
</file>

<file path=ppt/slides/_rels/slide7.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7.xml" /><Relationship Id="rId1" Type="http://schemas.openxmlformats.org/officeDocument/2006/relationships/slideLayout" Target="../slideLayouts/slideLayout4.xml" /></Relationships>
</file>

<file path=ppt/slides/_rels/slide8.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8.xml" /><Relationship Id="rId1" Type="http://schemas.openxmlformats.org/officeDocument/2006/relationships/slideLayout" Target="../slideLayouts/slideLayout4.xml" /></Relationships>
</file>

<file path=ppt/slides/_rels/slide9.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9.xml" /><Relationship Id="rId1" Type="http://schemas.openxmlformats.org/officeDocument/2006/relationships/slideLayout" Target="../slideLayouts/slideLayout4.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016/j.sftr.2024.100193" TargetMode="External" /><Relationship Id="rId2" Type="http://schemas.openxmlformats.org/officeDocument/2006/relationships/hyperlink" Target="https://media.ukandeu.ac.uk/wp-content/uploads/2022/04/UKICE-Supply-Chains-Report_Final.pdf" TargetMode="External" /><Relationship Id="rId1" Type="http://schemas.openxmlformats.org/officeDocument/2006/relationships/slideLayout" Target="../slideLayouts/slideLayout2.xml" /><Relationship Id="rId4" Type="http://schemas.openxmlformats.org/officeDocument/2006/relationships/hyperlink" Target="https://www.gov.uk/government/statistics/latest-horticulture-statistics/horticulture-statistics-2024" TargetMode="External" /></Relationships>
</file>

<file path=ppt/slides/_rels/slide12.xml.rels><?xml version="1.0" encoding="UTF-8" standalone="yes"?>
<Relationships xmlns="http://schemas.openxmlformats.org/package/2006/relationships"><Relationship Id="rId2" Type="http://schemas.openxmlformats.org/officeDocument/2006/relationships/hyperlink" Target="https://doi.org/10.21273/horttech05427-24" TargetMode="Externa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B128438C-7196-7355-4501-3EF26414157F}"/>
              </a:ext>
            </a:extLst>
          </p:cNvPr>
          <p:cNvSpPr txBox="1"/>
          <p:nvPr/>
        </p:nvSpPr>
        <p:spPr>
          <a:xfrm>
            <a:off x="3044952" y="1862388"/>
            <a:ext cx="8342376" cy="3139321"/>
          </a:xfrm>
          <a:prstGeom prst="rect">
            <a:avLst/>
          </a:prstGeom>
          <a:noFill/>
        </p:spPr>
        <p:txBody>
          <a:bodyPr wrap="square">
            <a:spAutoFit/>
          </a:bodyPr>
          <a:lstStyle/>
          <a:p>
            <a:r>
              <a:rPr lang="en-US" dirty="0"/>
              <a:t>Student Name: </a:t>
            </a:r>
            <a:r>
              <a:rPr lang="en-US" dirty="0" err="1"/>
              <a:t>Shteriyan</a:t>
            </a:r>
            <a:r>
              <a:rPr lang="en-US" dirty="0"/>
              <a:t> </a:t>
            </a:r>
            <a:r>
              <a:rPr lang="en-US" dirty="0" err="1"/>
              <a:t>Zoev</a:t>
            </a:r>
            <a:r>
              <a:rPr lang="en-US" dirty="0"/>
              <a:t> </a:t>
            </a:r>
          </a:p>
          <a:p>
            <a:endParaRPr lang="en-US" dirty="0"/>
          </a:p>
          <a:p>
            <a:r>
              <a:rPr lang="en-US" dirty="0"/>
              <a:t>Student ID:	2408130</a:t>
            </a:r>
          </a:p>
          <a:p>
            <a:endParaRPr lang="en-US" dirty="0"/>
          </a:p>
          <a:p>
            <a:r>
              <a:rPr lang="en-US" dirty="0"/>
              <a:t>Lecturer’s Name:	</a:t>
            </a:r>
            <a:r>
              <a:rPr lang="en-US" b="0" i="0" dirty="0">
                <a:solidFill>
                  <a:srgbClr val="242130"/>
                </a:solidFill>
                <a:effectLst/>
                <a:latin typeface="Source Sans Pro" panose="02000000000000000000" pitchFamily="2" charset="0"/>
              </a:rPr>
              <a:t>Annamarie </a:t>
            </a:r>
            <a:r>
              <a:rPr lang="en-US" b="0" i="0" dirty="0" err="1">
                <a:solidFill>
                  <a:srgbClr val="242130"/>
                </a:solidFill>
                <a:effectLst/>
                <a:latin typeface="Source Sans Pro" panose="02000000000000000000" pitchFamily="2" charset="0"/>
              </a:rPr>
              <a:t>Dufficy</a:t>
            </a:r>
            <a:endParaRPr lang="en-US" b="0" i="0" dirty="0">
              <a:solidFill>
                <a:srgbClr val="242130"/>
              </a:solidFill>
              <a:effectLst/>
              <a:latin typeface="Source Sans Pro" panose="02000000000000000000" pitchFamily="2" charset="0"/>
            </a:endParaRPr>
          </a:p>
          <a:p>
            <a:endParaRPr lang="en-US" dirty="0"/>
          </a:p>
          <a:p>
            <a:r>
              <a:rPr lang="en-US" dirty="0"/>
              <a:t>Module Code: 	LCLM4004</a:t>
            </a:r>
          </a:p>
          <a:p>
            <a:endParaRPr lang="en-US" dirty="0"/>
          </a:p>
          <a:p>
            <a:r>
              <a:rPr lang="en-US" dirty="0"/>
              <a:t>Module Name: Problem Solving and Decision-Making</a:t>
            </a:r>
          </a:p>
          <a:p>
            <a:endParaRPr lang="en-US" dirty="0"/>
          </a:p>
          <a:p>
            <a:r>
              <a:rPr lang="en-US" dirty="0"/>
              <a:t>Component 1: 	Green Haven Florists</a:t>
            </a:r>
          </a:p>
        </p:txBody>
      </p:sp>
    </p:spTree>
    <p:extLst>
      <p:ext uri="{BB962C8B-B14F-4D97-AF65-F5344CB8AC3E}">
        <p14:creationId xmlns:p14="http://schemas.microsoft.com/office/powerpoint/2010/main" val="29670891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B3150-1D71-072E-3924-7CEC8D08E2CE}"/>
              </a:ext>
            </a:extLst>
          </p:cNvPr>
          <p:cNvSpPr>
            <a:spLocks noGrp="1"/>
          </p:cNvSpPr>
          <p:nvPr>
            <p:ph type="title"/>
          </p:nvPr>
        </p:nvSpPr>
        <p:spPr/>
        <p:txBody>
          <a:bodyPr/>
          <a:lstStyle/>
          <a:p>
            <a:r>
              <a:rPr lang="en-US" b="1" dirty="0"/>
              <a:t>Overview of Presentation</a:t>
            </a:r>
          </a:p>
        </p:txBody>
      </p:sp>
      <p:sp>
        <p:nvSpPr>
          <p:cNvPr id="3" name="Content Placeholder 2">
            <a:extLst>
              <a:ext uri="{FF2B5EF4-FFF2-40B4-BE49-F238E27FC236}">
                <a16:creationId xmlns:a16="http://schemas.microsoft.com/office/drawing/2014/main" id="{C189DFFF-1A8C-D8F9-78A5-7A25A9559C1B}"/>
              </a:ext>
            </a:extLst>
          </p:cNvPr>
          <p:cNvSpPr>
            <a:spLocks noGrp="1"/>
          </p:cNvSpPr>
          <p:nvPr>
            <p:ph idx="1"/>
          </p:nvPr>
        </p:nvSpPr>
        <p:spPr>
          <a:xfrm>
            <a:off x="1295401" y="2556932"/>
            <a:ext cx="9601196" cy="3687114"/>
          </a:xfrm>
        </p:spPr>
        <p:txBody>
          <a:bodyPr>
            <a:noAutofit/>
          </a:bodyPr>
          <a:lstStyle/>
          <a:p>
            <a:r>
              <a:rPr lang="en-US" sz="2800" dirty="0"/>
              <a:t>I will introduce myself and topic.</a:t>
            </a:r>
          </a:p>
          <a:p>
            <a:r>
              <a:rPr lang="en-US" sz="2800" dirty="0"/>
              <a:t>I will explain Green Haven Florists.</a:t>
            </a:r>
          </a:p>
          <a:p>
            <a:r>
              <a:rPr lang="en-US" sz="2800" dirty="0"/>
              <a:t>I will describe the problems they face.</a:t>
            </a:r>
          </a:p>
          <a:p>
            <a:r>
              <a:rPr lang="en-US" sz="2800" dirty="0"/>
              <a:t>I will apply the 5W2H model.</a:t>
            </a:r>
          </a:p>
          <a:p>
            <a:r>
              <a:rPr lang="en-US" sz="2800" dirty="0"/>
              <a:t>I will critique and apply PESTEL.</a:t>
            </a:r>
          </a:p>
          <a:p>
            <a:r>
              <a:rPr lang="en-US" sz="2800" dirty="0"/>
              <a:t>I will present key findings summary.</a:t>
            </a:r>
          </a:p>
        </p:txBody>
      </p:sp>
    </p:spTree>
    <p:extLst>
      <p:ext uri="{BB962C8B-B14F-4D97-AF65-F5344CB8AC3E}">
        <p14:creationId xmlns:p14="http://schemas.microsoft.com/office/powerpoint/2010/main" val="1602554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5757B-77F6-C065-3E54-C3B5965FA024}"/>
              </a:ext>
            </a:extLst>
          </p:cNvPr>
          <p:cNvSpPr>
            <a:spLocks noGrp="1"/>
          </p:cNvSpPr>
          <p:nvPr>
            <p:ph type="title"/>
          </p:nvPr>
        </p:nvSpPr>
        <p:spPr/>
        <p:txBody>
          <a:bodyPr/>
          <a:lstStyle/>
          <a:p>
            <a:r>
              <a:rPr lang="en-US" b="1" dirty="0"/>
              <a:t>Company Overview</a:t>
            </a:r>
          </a:p>
        </p:txBody>
      </p:sp>
      <p:pic>
        <p:nvPicPr>
          <p:cNvPr id="5" name="Content Placeholder 4">
            <a:extLst>
              <a:ext uri="{FF2B5EF4-FFF2-40B4-BE49-F238E27FC236}">
                <a16:creationId xmlns:a16="http://schemas.microsoft.com/office/drawing/2014/main" id="{DBD394CB-6981-0A6D-B3B5-493A8559DAB3}"/>
              </a:ext>
            </a:extLst>
          </p:cNvPr>
          <p:cNvPicPr>
            <a:picLocks noGrp="1" noChangeAspect="1"/>
          </p:cNvPicPr>
          <p:nvPr>
            <p:ph sz="half" idx="1"/>
          </p:nvPr>
        </p:nvPicPr>
        <p:blipFill>
          <a:blip r:embed="rId3"/>
          <a:stretch>
            <a:fillRect/>
          </a:stretch>
        </p:blipFill>
        <p:spPr>
          <a:xfrm>
            <a:off x="1298575" y="2585835"/>
            <a:ext cx="4718050" cy="3259543"/>
          </a:xfrm>
          <a:prstGeom prst="rect">
            <a:avLst/>
          </a:prstGeom>
        </p:spPr>
      </p:pic>
      <p:sp>
        <p:nvSpPr>
          <p:cNvPr id="4" name="Content Placeholder 3">
            <a:extLst>
              <a:ext uri="{FF2B5EF4-FFF2-40B4-BE49-F238E27FC236}">
                <a16:creationId xmlns:a16="http://schemas.microsoft.com/office/drawing/2014/main" id="{7D62E1A5-5C27-DDC4-DBB3-262EF3D5B00B}"/>
              </a:ext>
            </a:extLst>
          </p:cNvPr>
          <p:cNvSpPr>
            <a:spLocks noGrp="1"/>
          </p:cNvSpPr>
          <p:nvPr>
            <p:ph sz="half" idx="2"/>
          </p:nvPr>
        </p:nvSpPr>
        <p:spPr/>
        <p:txBody>
          <a:bodyPr>
            <a:normAutofit fontScale="92500" lnSpcReduction="20000"/>
          </a:bodyPr>
          <a:lstStyle/>
          <a:p>
            <a:r>
              <a:rPr lang="en-US" dirty="0"/>
              <a:t>Green Haven Florists opened in 2016.</a:t>
            </a:r>
          </a:p>
          <a:p>
            <a:r>
              <a:rPr lang="en-US" dirty="0"/>
              <a:t>The shop is located in Norwich.</a:t>
            </a:r>
          </a:p>
          <a:p>
            <a:r>
              <a:rPr lang="en-US" dirty="0"/>
              <a:t>It serves loyal local walk-in customers.</a:t>
            </a:r>
          </a:p>
          <a:p>
            <a:r>
              <a:rPr lang="en-US" dirty="0"/>
              <a:t>It offers bespoke floral arrangements daily.</a:t>
            </a:r>
          </a:p>
          <a:p>
            <a:r>
              <a:rPr lang="en-US" dirty="0"/>
              <a:t>It uses sustainable packaging and materials.</a:t>
            </a:r>
          </a:p>
          <a:p>
            <a:r>
              <a:rPr lang="en-US" dirty="0"/>
              <a:t>The shop has strong community reputation.</a:t>
            </a:r>
          </a:p>
        </p:txBody>
      </p:sp>
    </p:spTree>
    <p:extLst>
      <p:ext uri="{BB962C8B-B14F-4D97-AF65-F5344CB8AC3E}">
        <p14:creationId xmlns:p14="http://schemas.microsoft.com/office/powerpoint/2010/main" val="37266161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FF4FD-1596-FCCD-8835-BCD9F9E1DFA9}"/>
              </a:ext>
            </a:extLst>
          </p:cNvPr>
          <p:cNvSpPr>
            <a:spLocks noGrp="1"/>
          </p:cNvSpPr>
          <p:nvPr>
            <p:ph type="title"/>
          </p:nvPr>
        </p:nvSpPr>
        <p:spPr/>
        <p:txBody>
          <a:bodyPr/>
          <a:lstStyle/>
          <a:p>
            <a:r>
              <a:rPr lang="en-US" b="1" dirty="0"/>
              <a:t>Problem Insight</a:t>
            </a:r>
          </a:p>
        </p:txBody>
      </p:sp>
      <p:sp>
        <p:nvSpPr>
          <p:cNvPr id="3" name="Content Placeholder 2">
            <a:extLst>
              <a:ext uri="{FF2B5EF4-FFF2-40B4-BE49-F238E27FC236}">
                <a16:creationId xmlns:a16="http://schemas.microsoft.com/office/drawing/2014/main" id="{5C1F8935-5966-E3F7-C281-8C772F687D55}"/>
              </a:ext>
            </a:extLst>
          </p:cNvPr>
          <p:cNvSpPr>
            <a:spLocks noGrp="1"/>
          </p:cNvSpPr>
          <p:nvPr>
            <p:ph sz="half" idx="1"/>
          </p:nvPr>
        </p:nvSpPr>
        <p:spPr/>
        <p:txBody>
          <a:bodyPr>
            <a:normAutofit fontScale="85000" lnSpcReduction="10000"/>
          </a:bodyPr>
          <a:lstStyle/>
          <a:p>
            <a:r>
              <a:rPr lang="en-US" dirty="0"/>
              <a:t>Main problem is declining in-store sales.</a:t>
            </a:r>
          </a:p>
          <a:p>
            <a:r>
              <a:rPr lang="en-US" dirty="0"/>
              <a:t>Sales dropped thirty percent last year.</a:t>
            </a:r>
          </a:p>
          <a:p>
            <a:r>
              <a:rPr lang="en-US" dirty="0"/>
              <a:t>Rising flower prices increase operating costs.</a:t>
            </a:r>
          </a:p>
          <a:p>
            <a:r>
              <a:rPr lang="en-US" dirty="0"/>
              <a:t>Website is outdated and difficult navigating.</a:t>
            </a:r>
          </a:p>
          <a:p>
            <a:r>
              <a:rPr lang="en-US" dirty="0"/>
              <a:t>Competitors offer cheaper online flower delivery.</a:t>
            </a:r>
          </a:p>
          <a:p>
            <a:r>
              <a:rPr lang="en-US" dirty="0"/>
              <a:t>Foot traffic decreased in local high street.</a:t>
            </a:r>
          </a:p>
        </p:txBody>
      </p:sp>
      <p:pic>
        <p:nvPicPr>
          <p:cNvPr id="5" name="Content Placeholder 4">
            <a:extLst>
              <a:ext uri="{FF2B5EF4-FFF2-40B4-BE49-F238E27FC236}">
                <a16:creationId xmlns:a16="http://schemas.microsoft.com/office/drawing/2014/main" id="{C9065300-B69A-00BD-4F49-A4E09CF422A3}"/>
              </a:ext>
            </a:extLst>
          </p:cNvPr>
          <p:cNvPicPr>
            <a:picLocks noGrp="1" noChangeAspect="1"/>
          </p:cNvPicPr>
          <p:nvPr>
            <p:ph sz="half" idx="2"/>
          </p:nvPr>
        </p:nvPicPr>
        <p:blipFill>
          <a:blip r:embed="rId3"/>
          <a:stretch>
            <a:fillRect/>
          </a:stretch>
        </p:blipFill>
        <p:spPr>
          <a:xfrm>
            <a:off x="6181725" y="2640005"/>
            <a:ext cx="4718050" cy="3151202"/>
          </a:xfrm>
          <a:prstGeom prst="rect">
            <a:avLst/>
          </a:prstGeom>
        </p:spPr>
      </p:pic>
    </p:spTree>
    <p:extLst>
      <p:ext uri="{BB962C8B-B14F-4D97-AF65-F5344CB8AC3E}">
        <p14:creationId xmlns:p14="http://schemas.microsoft.com/office/powerpoint/2010/main" val="3315070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B352E-9492-F1AB-7AA8-25D02F0B9DA0}"/>
              </a:ext>
            </a:extLst>
          </p:cNvPr>
          <p:cNvSpPr>
            <a:spLocks noGrp="1"/>
          </p:cNvSpPr>
          <p:nvPr>
            <p:ph type="title"/>
          </p:nvPr>
        </p:nvSpPr>
        <p:spPr/>
        <p:txBody>
          <a:bodyPr/>
          <a:lstStyle/>
          <a:p>
            <a:r>
              <a:rPr lang="en-US" b="1" dirty="0"/>
              <a:t>5W2H Model</a:t>
            </a:r>
          </a:p>
        </p:txBody>
      </p:sp>
      <p:sp>
        <p:nvSpPr>
          <p:cNvPr id="3" name="Content Placeholder 2">
            <a:extLst>
              <a:ext uri="{FF2B5EF4-FFF2-40B4-BE49-F238E27FC236}">
                <a16:creationId xmlns:a16="http://schemas.microsoft.com/office/drawing/2014/main" id="{B92DCB5B-56CD-EA35-06AA-2CC590944F91}"/>
              </a:ext>
            </a:extLst>
          </p:cNvPr>
          <p:cNvSpPr>
            <a:spLocks noGrp="1"/>
          </p:cNvSpPr>
          <p:nvPr>
            <p:ph idx="1"/>
          </p:nvPr>
        </p:nvSpPr>
        <p:spPr/>
        <p:txBody>
          <a:bodyPr/>
          <a:lstStyle/>
          <a:p>
            <a:r>
              <a:rPr lang="en-US" dirty="0"/>
              <a:t>What: Decline in in-store sales.</a:t>
            </a:r>
          </a:p>
          <a:p>
            <a:r>
              <a:rPr lang="en-US" dirty="0"/>
              <a:t>Why: Competition, costs, outdated digital strategy.</a:t>
            </a:r>
          </a:p>
          <a:p>
            <a:r>
              <a:rPr lang="en-US" dirty="0"/>
              <a:t>Where: Norwich high street flower shop.</a:t>
            </a:r>
          </a:p>
          <a:p>
            <a:r>
              <a:rPr lang="en-US" dirty="0"/>
              <a:t>When: During the last twelve months.</a:t>
            </a:r>
          </a:p>
          <a:p>
            <a:r>
              <a:rPr lang="en-US" dirty="0"/>
              <a:t>Who: Walk-in customers and loyal clients.</a:t>
            </a:r>
          </a:p>
          <a:p>
            <a:r>
              <a:rPr lang="en-US" dirty="0"/>
              <a:t>How: Reduced foot traffic and marketing.</a:t>
            </a:r>
          </a:p>
        </p:txBody>
      </p:sp>
    </p:spTree>
    <p:extLst>
      <p:ext uri="{BB962C8B-B14F-4D97-AF65-F5344CB8AC3E}">
        <p14:creationId xmlns:p14="http://schemas.microsoft.com/office/powerpoint/2010/main" val="9142440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FD7A2-7C1E-36C3-7BC9-968D78ED378E}"/>
              </a:ext>
            </a:extLst>
          </p:cNvPr>
          <p:cNvSpPr>
            <a:spLocks noGrp="1"/>
          </p:cNvSpPr>
          <p:nvPr>
            <p:ph type="title"/>
          </p:nvPr>
        </p:nvSpPr>
        <p:spPr/>
        <p:txBody>
          <a:bodyPr/>
          <a:lstStyle/>
          <a:p>
            <a:r>
              <a:rPr lang="en-US" b="1" dirty="0"/>
              <a:t>PESTEL Critique</a:t>
            </a:r>
          </a:p>
        </p:txBody>
      </p:sp>
      <p:pic>
        <p:nvPicPr>
          <p:cNvPr id="5" name="Content Placeholder 4">
            <a:extLst>
              <a:ext uri="{FF2B5EF4-FFF2-40B4-BE49-F238E27FC236}">
                <a16:creationId xmlns:a16="http://schemas.microsoft.com/office/drawing/2014/main" id="{539007C1-9B90-0D0A-8BF4-B5CFB3D6F18D}"/>
              </a:ext>
            </a:extLst>
          </p:cNvPr>
          <p:cNvPicPr>
            <a:picLocks noGrp="1" noChangeAspect="1"/>
          </p:cNvPicPr>
          <p:nvPr>
            <p:ph sz="half" idx="1"/>
          </p:nvPr>
        </p:nvPicPr>
        <p:blipFill>
          <a:blip r:embed="rId3"/>
          <a:stretch>
            <a:fillRect/>
          </a:stretch>
        </p:blipFill>
        <p:spPr>
          <a:xfrm>
            <a:off x="1207008" y="2657856"/>
            <a:ext cx="4809617" cy="3310128"/>
          </a:xfrm>
          <a:prstGeom prst="rect">
            <a:avLst/>
          </a:prstGeom>
        </p:spPr>
      </p:pic>
      <p:sp>
        <p:nvSpPr>
          <p:cNvPr id="4" name="Content Placeholder 3">
            <a:extLst>
              <a:ext uri="{FF2B5EF4-FFF2-40B4-BE49-F238E27FC236}">
                <a16:creationId xmlns:a16="http://schemas.microsoft.com/office/drawing/2014/main" id="{8804526E-5786-7763-2B0D-610FC0CC1711}"/>
              </a:ext>
            </a:extLst>
          </p:cNvPr>
          <p:cNvSpPr>
            <a:spLocks noGrp="1"/>
          </p:cNvSpPr>
          <p:nvPr>
            <p:ph sz="half" idx="2"/>
          </p:nvPr>
        </p:nvSpPr>
        <p:spPr/>
        <p:txBody>
          <a:bodyPr>
            <a:normAutofit/>
          </a:bodyPr>
          <a:lstStyle/>
          <a:p>
            <a:r>
              <a:rPr lang="en-US" sz="1800" dirty="0"/>
              <a:t>PESTEL examines external macro-environmental factors.</a:t>
            </a:r>
          </a:p>
          <a:p>
            <a:r>
              <a:rPr lang="en-US" sz="1800" dirty="0"/>
              <a:t>It supports strategic business decision making.</a:t>
            </a:r>
          </a:p>
          <a:p>
            <a:r>
              <a:rPr lang="en-US" sz="1800" dirty="0"/>
              <a:t>Benefits include broad and structured analysis.</a:t>
            </a:r>
          </a:p>
          <a:p>
            <a:r>
              <a:rPr lang="en-US" sz="1800" dirty="0"/>
              <a:t>It helps identify risks and opportunities.</a:t>
            </a:r>
          </a:p>
          <a:p>
            <a:r>
              <a:rPr lang="en-US" sz="1800" dirty="0"/>
              <a:t>Limitations include subjectivity and rapid change.</a:t>
            </a:r>
          </a:p>
          <a:p>
            <a:r>
              <a:rPr lang="en-US" sz="1800" dirty="0"/>
              <a:t>Factors may be weighed inconsistently over time.</a:t>
            </a:r>
          </a:p>
        </p:txBody>
      </p:sp>
    </p:spTree>
    <p:extLst>
      <p:ext uri="{BB962C8B-B14F-4D97-AF65-F5344CB8AC3E}">
        <p14:creationId xmlns:p14="http://schemas.microsoft.com/office/powerpoint/2010/main" val="41859751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9A20B-A7B3-267C-2C08-D36026068647}"/>
              </a:ext>
            </a:extLst>
          </p:cNvPr>
          <p:cNvSpPr>
            <a:spLocks noGrp="1"/>
          </p:cNvSpPr>
          <p:nvPr>
            <p:ph type="title"/>
          </p:nvPr>
        </p:nvSpPr>
        <p:spPr/>
        <p:txBody>
          <a:bodyPr/>
          <a:lstStyle/>
          <a:p>
            <a:r>
              <a:rPr lang="en-US" b="1" dirty="0"/>
              <a:t>PESTEL Application</a:t>
            </a:r>
          </a:p>
        </p:txBody>
      </p:sp>
      <p:sp>
        <p:nvSpPr>
          <p:cNvPr id="3" name="Content Placeholder 2">
            <a:extLst>
              <a:ext uri="{FF2B5EF4-FFF2-40B4-BE49-F238E27FC236}">
                <a16:creationId xmlns:a16="http://schemas.microsoft.com/office/drawing/2014/main" id="{15ECA363-2131-6EA2-BB8B-1E83390562DE}"/>
              </a:ext>
            </a:extLst>
          </p:cNvPr>
          <p:cNvSpPr>
            <a:spLocks noGrp="1"/>
          </p:cNvSpPr>
          <p:nvPr>
            <p:ph sz="half" idx="1"/>
          </p:nvPr>
        </p:nvSpPr>
        <p:spPr/>
        <p:txBody>
          <a:bodyPr>
            <a:noAutofit/>
          </a:bodyPr>
          <a:lstStyle/>
          <a:p>
            <a:r>
              <a:rPr lang="en-US" sz="1700" dirty="0"/>
              <a:t>Political: Import regulations impact flower prices.</a:t>
            </a:r>
          </a:p>
          <a:p>
            <a:r>
              <a:rPr lang="en-US" sz="1700" dirty="0"/>
              <a:t>Economic: Inflation increases operational business costs.</a:t>
            </a:r>
          </a:p>
          <a:p>
            <a:r>
              <a:rPr lang="en-US" sz="1700" dirty="0"/>
              <a:t>Social: Consumers prefer convenient online shopping.</a:t>
            </a:r>
          </a:p>
          <a:p>
            <a:r>
              <a:rPr lang="en-US" sz="1700" dirty="0"/>
              <a:t>Technological: Competitors invest in digital marketing.</a:t>
            </a:r>
          </a:p>
          <a:p>
            <a:r>
              <a:rPr lang="en-US" sz="1700" dirty="0"/>
              <a:t>Environmental: Demand rises for sustainable packaging.</a:t>
            </a:r>
          </a:p>
          <a:p>
            <a:r>
              <a:rPr lang="en-US" sz="1700" dirty="0"/>
              <a:t>Legal: Health and safety compliance required.</a:t>
            </a:r>
          </a:p>
        </p:txBody>
      </p:sp>
      <p:pic>
        <p:nvPicPr>
          <p:cNvPr id="5" name="Content Placeholder 4">
            <a:extLst>
              <a:ext uri="{FF2B5EF4-FFF2-40B4-BE49-F238E27FC236}">
                <a16:creationId xmlns:a16="http://schemas.microsoft.com/office/drawing/2014/main" id="{DB6A44B8-19BB-8577-E664-5642B091BB14}"/>
              </a:ext>
            </a:extLst>
          </p:cNvPr>
          <p:cNvPicPr>
            <a:picLocks noGrp="1" noChangeAspect="1"/>
          </p:cNvPicPr>
          <p:nvPr>
            <p:ph sz="half" idx="2"/>
          </p:nvPr>
        </p:nvPicPr>
        <p:blipFill>
          <a:blip r:embed="rId3"/>
          <a:stretch>
            <a:fillRect/>
          </a:stretch>
        </p:blipFill>
        <p:spPr>
          <a:xfrm>
            <a:off x="6508332" y="2560638"/>
            <a:ext cx="4562003" cy="3309937"/>
          </a:xfrm>
          <a:prstGeom prst="rect">
            <a:avLst/>
          </a:prstGeom>
        </p:spPr>
      </p:pic>
    </p:spTree>
    <p:extLst>
      <p:ext uri="{BB962C8B-B14F-4D97-AF65-F5344CB8AC3E}">
        <p14:creationId xmlns:p14="http://schemas.microsoft.com/office/powerpoint/2010/main" val="32439871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882D1-1DAB-0966-C61B-62A6146FAD70}"/>
              </a:ext>
            </a:extLst>
          </p:cNvPr>
          <p:cNvSpPr>
            <a:spLocks noGrp="1"/>
          </p:cNvSpPr>
          <p:nvPr>
            <p:ph type="title"/>
          </p:nvPr>
        </p:nvSpPr>
        <p:spPr/>
        <p:txBody>
          <a:bodyPr/>
          <a:lstStyle/>
          <a:p>
            <a:r>
              <a:rPr lang="en-US" b="1" dirty="0"/>
              <a:t>Cause-and-Effect Critique</a:t>
            </a:r>
          </a:p>
        </p:txBody>
      </p:sp>
      <p:sp>
        <p:nvSpPr>
          <p:cNvPr id="4" name="Content Placeholder 3">
            <a:extLst>
              <a:ext uri="{FF2B5EF4-FFF2-40B4-BE49-F238E27FC236}">
                <a16:creationId xmlns:a16="http://schemas.microsoft.com/office/drawing/2014/main" id="{D90D1C2C-74CA-583B-CB7E-F6ACC1E3CEBB}"/>
              </a:ext>
            </a:extLst>
          </p:cNvPr>
          <p:cNvSpPr>
            <a:spLocks noGrp="1"/>
          </p:cNvSpPr>
          <p:nvPr>
            <p:ph sz="half" idx="2"/>
          </p:nvPr>
        </p:nvSpPr>
        <p:spPr/>
        <p:txBody>
          <a:bodyPr>
            <a:normAutofit fontScale="85000" lnSpcReduction="10000"/>
          </a:bodyPr>
          <a:lstStyle/>
          <a:p>
            <a:r>
              <a:rPr lang="en-US" dirty="0"/>
              <a:t>Cause-and-Effect identifies root problem causes.</a:t>
            </a:r>
          </a:p>
          <a:p>
            <a:r>
              <a:rPr lang="en-US" dirty="0"/>
              <a:t>It uses a visual fishbone diagram.</a:t>
            </a:r>
          </a:p>
          <a:p>
            <a:r>
              <a:rPr lang="en-US" dirty="0"/>
              <a:t>Benefits include clarity and easy communication.</a:t>
            </a:r>
          </a:p>
          <a:p>
            <a:r>
              <a:rPr lang="en-US" dirty="0"/>
              <a:t>It helps </a:t>
            </a:r>
            <a:r>
              <a:rPr lang="en-US" dirty="0" err="1"/>
              <a:t>organise</a:t>
            </a:r>
            <a:r>
              <a:rPr lang="en-US" dirty="0"/>
              <a:t> problems into categories.</a:t>
            </a:r>
          </a:p>
          <a:p>
            <a:r>
              <a:rPr lang="en-US" dirty="0"/>
              <a:t>Limitations include potential oversimplifying results.</a:t>
            </a:r>
          </a:p>
          <a:p>
            <a:r>
              <a:rPr lang="en-US" dirty="0"/>
              <a:t>Requires accurate data for best outcomes.</a:t>
            </a:r>
          </a:p>
        </p:txBody>
      </p:sp>
      <p:pic>
        <p:nvPicPr>
          <p:cNvPr id="8" name="Content Placeholder 7">
            <a:extLst>
              <a:ext uri="{FF2B5EF4-FFF2-40B4-BE49-F238E27FC236}">
                <a16:creationId xmlns:a16="http://schemas.microsoft.com/office/drawing/2014/main" id="{DC43768B-F3B7-BC20-DCC6-9A3EFB0AA3DB}"/>
              </a:ext>
            </a:extLst>
          </p:cNvPr>
          <p:cNvPicPr>
            <a:picLocks noGrp="1" noChangeAspect="1"/>
          </p:cNvPicPr>
          <p:nvPr>
            <p:ph sz="half" idx="1"/>
          </p:nvPr>
        </p:nvPicPr>
        <p:blipFill>
          <a:blip r:embed="rId3"/>
          <a:stretch>
            <a:fillRect/>
          </a:stretch>
        </p:blipFill>
        <p:spPr>
          <a:xfrm>
            <a:off x="1194816" y="2560320"/>
            <a:ext cx="4821809" cy="3425952"/>
          </a:xfrm>
          <a:prstGeom prst="rect">
            <a:avLst/>
          </a:prstGeom>
        </p:spPr>
      </p:pic>
    </p:spTree>
    <p:extLst>
      <p:ext uri="{BB962C8B-B14F-4D97-AF65-F5344CB8AC3E}">
        <p14:creationId xmlns:p14="http://schemas.microsoft.com/office/powerpoint/2010/main" val="37652537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10219-CE57-C6DA-DE56-B28695C9271C}"/>
              </a:ext>
            </a:extLst>
          </p:cNvPr>
          <p:cNvSpPr>
            <a:spLocks noGrp="1"/>
          </p:cNvSpPr>
          <p:nvPr>
            <p:ph type="title"/>
          </p:nvPr>
        </p:nvSpPr>
        <p:spPr/>
        <p:txBody>
          <a:bodyPr/>
          <a:lstStyle/>
          <a:p>
            <a:r>
              <a:rPr lang="en-US" b="1" dirty="0"/>
              <a:t>Cause-and-Effect Application</a:t>
            </a:r>
          </a:p>
        </p:txBody>
      </p:sp>
      <p:pic>
        <p:nvPicPr>
          <p:cNvPr id="5" name="Content Placeholder 4">
            <a:extLst>
              <a:ext uri="{FF2B5EF4-FFF2-40B4-BE49-F238E27FC236}">
                <a16:creationId xmlns:a16="http://schemas.microsoft.com/office/drawing/2014/main" id="{6D270020-D6B7-13F5-E676-A4E3C7A39E73}"/>
              </a:ext>
            </a:extLst>
          </p:cNvPr>
          <p:cNvPicPr>
            <a:picLocks noGrp="1" noChangeAspect="1"/>
          </p:cNvPicPr>
          <p:nvPr>
            <p:ph sz="half" idx="1"/>
          </p:nvPr>
        </p:nvPicPr>
        <p:blipFill>
          <a:blip r:embed="rId3"/>
          <a:stretch>
            <a:fillRect/>
          </a:stretch>
        </p:blipFill>
        <p:spPr>
          <a:xfrm>
            <a:off x="902209" y="2560638"/>
            <a:ext cx="5193792" cy="3309937"/>
          </a:xfrm>
          <a:prstGeom prst="rect">
            <a:avLst/>
          </a:prstGeom>
        </p:spPr>
      </p:pic>
      <p:sp>
        <p:nvSpPr>
          <p:cNvPr id="4" name="Content Placeholder 3">
            <a:extLst>
              <a:ext uri="{FF2B5EF4-FFF2-40B4-BE49-F238E27FC236}">
                <a16:creationId xmlns:a16="http://schemas.microsoft.com/office/drawing/2014/main" id="{CFB53691-2370-526B-E34E-A7C1CF8CBD57}"/>
              </a:ext>
            </a:extLst>
          </p:cNvPr>
          <p:cNvSpPr>
            <a:spLocks noGrp="1"/>
          </p:cNvSpPr>
          <p:nvPr>
            <p:ph sz="half" idx="2"/>
          </p:nvPr>
        </p:nvSpPr>
        <p:spPr/>
        <p:txBody>
          <a:bodyPr>
            <a:normAutofit fontScale="77500" lnSpcReduction="20000"/>
          </a:bodyPr>
          <a:lstStyle/>
          <a:p>
            <a:r>
              <a:rPr lang="en-US" dirty="0"/>
              <a:t>People: Limited digital marketing skill levels.</a:t>
            </a:r>
          </a:p>
          <a:p>
            <a:r>
              <a:rPr lang="en-US" dirty="0"/>
              <a:t>Process: No subscription or delivery options.</a:t>
            </a:r>
          </a:p>
          <a:p>
            <a:r>
              <a:rPr lang="en-US" dirty="0"/>
              <a:t>Technology: Website outdated and not engaging.</a:t>
            </a:r>
          </a:p>
          <a:p>
            <a:r>
              <a:rPr lang="en-US" dirty="0"/>
              <a:t>Competition: National chains offer cheaper prices.</a:t>
            </a:r>
          </a:p>
          <a:p>
            <a:r>
              <a:rPr lang="en-US" dirty="0"/>
              <a:t>Costs: Eco-friendly packaging increases expenses.</a:t>
            </a:r>
          </a:p>
          <a:p>
            <a:r>
              <a:rPr lang="en-US" dirty="0"/>
              <a:t>Market Trends: Declining foot traffic in area.</a:t>
            </a:r>
          </a:p>
        </p:txBody>
      </p:sp>
    </p:spTree>
    <p:extLst>
      <p:ext uri="{BB962C8B-B14F-4D97-AF65-F5344CB8AC3E}">
        <p14:creationId xmlns:p14="http://schemas.microsoft.com/office/powerpoint/2010/main" val="9993263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C2D68-17AF-05C7-3F35-D2046F2BB20D}"/>
              </a:ext>
            </a:extLst>
          </p:cNvPr>
          <p:cNvSpPr>
            <a:spLocks noGrp="1"/>
          </p:cNvSpPr>
          <p:nvPr>
            <p:ph type="title"/>
          </p:nvPr>
        </p:nvSpPr>
        <p:spPr/>
        <p:txBody>
          <a:bodyPr/>
          <a:lstStyle/>
          <a:p>
            <a:r>
              <a:rPr lang="en-US" b="1" dirty="0"/>
              <a:t>Key Findings</a:t>
            </a:r>
          </a:p>
        </p:txBody>
      </p:sp>
      <p:sp>
        <p:nvSpPr>
          <p:cNvPr id="3" name="Content Placeholder 2">
            <a:extLst>
              <a:ext uri="{FF2B5EF4-FFF2-40B4-BE49-F238E27FC236}">
                <a16:creationId xmlns:a16="http://schemas.microsoft.com/office/drawing/2014/main" id="{024F514B-14BC-67D0-5DAD-9035DFD22D95}"/>
              </a:ext>
            </a:extLst>
          </p:cNvPr>
          <p:cNvSpPr>
            <a:spLocks noGrp="1"/>
          </p:cNvSpPr>
          <p:nvPr>
            <p:ph idx="1"/>
          </p:nvPr>
        </p:nvSpPr>
        <p:spPr/>
        <p:txBody>
          <a:bodyPr/>
          <a:lstStyle/>
          <a:p>
            <a:r>
              <a:rPr lang="en-US" dirty="0"/>
              <a:t>Main issue is declining in-store sales.</a:t>
            </a:r>
          </a:p>
          <a:p>
            <a:r>
              <a:rPr lang="en-US" dirty="0"/>
              <a:t>Website and marketing efforts are outdated.</a:t>
            </a:r>
          </a:p>
          <a:p>
            <a:r>
              <a:rPr lang="en-US" dirty="0"/>
              <a:t>Costs are rising, reducing profit margins.</a:t>
            </a:r>
          </a:p>
          <a:p>
            <a:r>
              <a:rPr lang="en-US" dirty="0"/>
              <a:t>Competition attracts customers with cheaper prices.</a:t>
            </a:r>
          </a:p>
          <a:p>
            <a:r>
              <a:rPr lang="en-US" dirty="0"/>
              <a:t>Consumers prefer online ordering convenience today.</a:t>
            </a:r>
          </a:p>
          <a:p>
            <a:r>
              <a:rPr lang="en-US" dirty="0"/>
              <a:t>Immediate changes needed to stay competitive.</a:t>
            </a:r>
          </a:p>
        </p:txBody>
      </p:sp>
    </p:spTree>
    <p:extLst>
      <p:ext uri="{BB962C8B-B14F-4D97-AF65-F5344CB8AC3E}">
        <p14:creationId xmlns:p14="http://schemas.microsoft.com/office/powerpoint/2010/main" val="29777977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59BAD-A4CD-EC9A-3934-9E3F861E07CD}"/>
              </a:ext>
            </a:extLst>
          </p:cNvPr>
          <p:cNvSpPr>
            <a:spLocks noGrp="1"/>
          </p:cNvSpPr>
          <p:nvPr>
            <p:ph type="title"/>
          </p:nvPr>
        </p:nvSpPr>
        <p:spPr/>
        <p:txBody>
          <a:bodyPr/>
          <a:lstStyle/>
          <a:p>
            <a:r>
              <a:rPr lang="en-US" b="1" dirty="0"/>
              <a:t>Reference List</a:t>
            </a:r>
          </a:p>
        </p:txBody>
      </p:sp>
      <p:sp>
        <p:nvSpPr>
          <p:cNvPr id="3" name="Content Placeholder 2">
            <a:extLst>
              <a:ext uri="{FF2B5EF4-FFF2-40B4-BE49-F238E27FC236}">
                <a16:creationId xmlns:a16="http://schemas.microsoft.com/office/drawing/2014/main" id="{835B75C4-E8B1-A690-7C5D-865E1D2C51DD}"/>
              </a:ext>
            </a:extLst>
          </p:cNvPr>
          <p:cNvSpPr>
            <a:spLocks noGrp="1"/>
          </p:cNvSpPr>
          <p:nvPr>
            <p:ph idx="1"/>
          </p:nvPr>
        </p:nvSpPr>
        <p:spPr/>
        <p:txBody>
          <a:bodyPr>
            <a:normAutofit fontScale="70000" lnSpcReduction="20000"/>
          </a:bodyPr>
          <a:lstStyle/>
          <a:p>
            <a:r>
              <a:rPr lang="en-US" dirty="0"/>
              <a:t>AIPH (2024). </a:t>
            </a:r>
            <a:r>
              <a:rPr lang="en-US" i="1" dirty="0"/>
              <a:t>The UK and EU plant and flower industry sound alarm over the mounting cost crises of imports </a:t>
            </a:r>
            <a:r>
              <a:rPr lang="en-US" dirty="0"/>
              <a:t>• AIPH. [online] AIPH. Available at: https://aiph.org/floraculture/news/the-uk-and-eu-plant-and-flower-industry-sound-alarm-over-the-mounting-cost-crises-of-imports/ [Accessed 23 Sep. 2025].</a:t>
            </a:r>
          </a:p>
          <a:p>
            <a:r>
              <a:rPr lang="en-US" dirty="0"/>
              <a:t>David Bakker, J., Datta, N., De Lyon, J., Opitz, L. and Yang, D. (2022). </a:t>
            </a:r>
            <a:r>
              <a:rPr lang="en-US" i="1" dirty="0"/>
              <a:t>POST-BREXIT IMPORTS, SUPPLY CHAINS, AND THE EFFECT ON CONSUMER PRICES</a:t>
            </a:r>
            <a:r>
              <a:rPr lang="en-US" dirty="0"/>
              <a:t>. [online] Available at: </a:t>
            </a:r>
            <a:r>
              <a:rPr lang="en-US" dirty="0">
                <a:solidFill>
                  <a:srgbClr val="0070C0"/>
                </a:solidFill>
                <a:hlinkClick r:id="rId2">
                  <a:extLst>
                    <a:ext uri="{A12FA001-AC4F-418D-AE19-62706E023703}">
                      <ahyp:hlinkClr xmlns:ahyp="http://schemas.microsoft.com/office/drawing/2018/hyperlinkcolor" val="tx"/>
                    </a:ext>
                  </a:extLst>
                </a:hlinkClick>
              </a:rPr>
              <a:t>https://media.ukandeu.ac.uk/wp-content/uploads/2022/04/UKICE-Supply-Chains-Report_Final.pdf</a:t>
            </a:r>
            <a:r>
              <a:rPr lang="en-US" dirty="0"/>
              <a:t>.</a:t>
            </a:r>
          </a:p>
          <a:p>
            <a:r>
              <a:rPr lang="en-US" dirty="0"/>
              <a:t>Duarte, P., Silva, S.C., Roza, A.S. and Dias, J.C. (2024). Enhancing Consumer Purchase Intentions for Sustainable Packaging Products: An In-Depth Analysis of Key Determinants and Strategic Insights. </a:t>
            </a:r>
            <a:r>
              <a:rPr lang="en-US" i="1" dirty="0"/>
              <a:t>Sustainable futures</a:t>
            </a:r>
            <a:r>
              <a:rPr lang="en-US" dirty="0"/>
              <a:t>, [online] 7(2666-1888), pp.100193–100193. Doi: </a:t>
            </a:r>
            <a:r>
              <a:rPr lang="en-US" dirty="0">
                <a:solidFill>
                  <a:srgbClr val="0070C0"/>
                </a:solidFill>
                <a:hlinkClick r:id="rId3">
                  <a:extLst>
                    <a:ext uri="{A12FA001-AC4F-418D-AE19-62706E023703}">
                      <ahyp:hlinkClr xmlns:ahyp="http://schemas.microsoft.com/office/drawing/2018/hyperlinkcolor" val="tx"/>
                    </a:ext>
                  </a:extLst>
                </a:hlinkClick>
              </a:rPr>
              <a:t>https://doi.org/10.1016/j.sftr.2024.100193</a:t>
            </a:r>
            <a:r>
              <a:rPr lang="en-US" dirty="0">
                <a:solidFill>
                  <a:srgbClr val="0070C0"/>
                </a:solidFill>
              </a:rPr>
              <a:t>.</a:t>
            </a:r>
          </a:p>
          <a:p>
            <a:r>
              <a:rPr lang="en-US" dirty="0"/>
              <a:t>for, D. (2025). </a:t>
            </a:r>
            <a:r>
              <a:rPr lang="en-US" i="1" dirty="0"/>
              <a:t>Horticulture statistics </a:t>
            </a:r>
            <a:r>
              <a:rPr lang="en-US" dirty="0"/>
              <a:t>2024. [online] GOV.UK. Available at: </a:t>
            </a:r>
            <a:r>
              <a:rPr lang="en-US" dirty="0">
                <a:solidFill>
                  <a:srgbClr val="0070C0"/>
                </a:solidFill>
                <a:hlinkClick r:id="rId4">
                  <a:extLst>
                    <a:ext uri="{A12FA001-AC4F-418D-AE19-62706E023703}">
                      <ahyp:hlinkClr xmlns:ahyp="http://schemas.microsoft.com/office/drawing/2018/hyperlinkcolor" val="tx"/>
                    </a:ext>
                  </a:extLst>
                </a:hlinkClick>
              </a:rPr>
              <a:t>https://www.gov.uk/government/statistics/latest-horticulture-statistics/horticulture-statistics-2024</a:t>
            </a:r>
            <a:r>
              <a:rPr lang="en-US" dirty="0">
                <a:solidFill>
                  <a:srgbClr val="0070C0"/>
                </a:solidFill>
              </a:rPr>
              <a:t>.</a:t>
            </a:r>
          </a:p>
          <a:p>
            <a:endParaRPr lang="en-US" dirty="0"/>
          </a:p>
        </p:txBody>
      </p:sp>
    </p:spTree>
    <p:extLst>
      <p:ext uri="{BB962C8B-B14F-4D97-AF65-F5344CB8AC3E}">
        <p14:creationId xmlns:p14="http://schemas.microsoft.com/office/powerpoint/2010/main" val="28126405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C91F8-20F6-070A-B470-936F9CB841F8}"/>
              </a:ext>
            </a:extLst>
          </p:cNvPr>
          <p:cNvSpPr>
            <a:spLocks noGrp="1"/>
          </p:cNvSpPr>
          <p:nvPr>
            <p:ph type="title"/>
          </p:nvPr>
        </p:nvSpPr>
        <p:spPr/>
        <p:txBody>
          <a:bodyPr/>
          <a:lstStyle/>
          <a:p>
            <a:r>
              <a:rPr lang="en-US" dirty="0"/>
              <a:t>Count:</a:t>
            </a:r>
          </a:p>
        </p:txBody>
      </p:sp>
      <p:sp>
        <p:nvSpPr>
          <p:cNvPr id="3" name="Content Placeholder 2">
            <a:extLst>
              <a:ext uri="{FF2B5EF4-FFF2-40B4-BE49-F238E27FC236}">
                <a16:creationId xmlns:a16="http://schemas.microsoft.com/office/drawing/2014/main" id="{10A16521-EB25-EABE-23A1-842E91408ABB}"/>
              </a:ext>
            </a:extLst>
          </p:cNvPr>
          <p:cNvSpPr>
            <a:spLocks noGrp="1"/>
          </p:cNvSpPr>
          <p:nvPr>
            <p:ph idx="1"/>
          </p:nvPr>
        </p:nvSpPr>
        <p:spPr/>
        <p:txBody>
          <a:bodyPr>
            <a:normAutofit lnSpcReduction="10000"/>
          </a:bodyPr>
          <a:lstStyle/>
          <a:p>
            <a:r>
              <a:rPr lang="en-US" dirty="0"/>
              <a:t>Rihn, A.L., Behe, B.K., Knuth, M. and Huddleston, P. (2024). Blooming Business: How Consumer Satisfaction Shapes Online Plant and Cut Flower Spending. </a:t>
            </a:r>
            <a:r>
              <a:rPr lang="en-US" i="1" dirty="0" err="1"/>
              <a:t>HortTechnology</a:t>
            </a:r>
            <a:r>
              <a:rPr lang="en-US" i="1" dirty="0"/>
              <a:t>,</a:t>
            </a:r>
            <a:r>
              <a:rPr lang="en-US" dirty="0"/>
              <a:t> 34(4), pp.481–484. </a:t>
            </a:r>
            <a:r>
              <a:rPr lang="en-US" dirty="0" err="1"/>
              <a:t>doi</a:t>
            </a:r>
            <a:r>
              <a:rPr lang="en-US" dirty="0"/>
              <a:t>: </a:t>
            </a:r>
            <a:r>
              <a:rPr lang="en-US" dirty="0">
                <a:solidFill>
                  <a:srgbClr val="0070C0"/>
                </a:solidFill>
                <a:hlinkClick r:id="rId2">
                  <a:extLst>
                    <a:ext uri="{A12FA001-AC4F-418D-AE19-62706E023703}">
                      <ahyp:hlinkClr xmlns:ahyp="http://schemas.microsoft.com/office/drawing/2018/hyperlinkcolor" val="tx"/>
                    </a:ext>
                  </a:extLst>
                </a:hlinkClick>
              </a:rPr>
              <a:t>https://doi.org/10.21273/horttech05427-24</a:t>
            </a:r>
            <a:r>
              <a:rPr lang="en-US" dirty="0">
                <a:solidFill>
                  <a:srgbClr val="0070C0"/>
                </a:solidFill>
              </a:rPr>
              <a:t>.</a:t>
            </a:r>
          </a:p>
          <a:p>
            <a:r>
              <a:rPr lang="en-US" dirty="0"/>
              <a:t>Statista (2023). </a:t>
            </a:r>
            <a:r>
              <a:rPr lang="en-US" i="1" dirty="0"/>
              <a:t>Florists brands online visibility change UK 2023| Statista</a:t>
            </a:r>
            <a:r>
              <a:rPr lang="en-US" dirty="0"/>
              <a:t>. [online] Statista. Available at: https://www.statista.com/statistics/1264433/florists-brands-online-visibility-change-uk/?srsltid=AfmBOorfV7Tw371eP0qVdbtFnyQP4TN-kzb48a53Ubjdsrznf-nO6qPJ [Accessed 23 Sep. 2025].</a:t>
            </a:r>
          </a:p>
          <a:p>
            <a:endParaRPr lang="en-US" dirty="0"/>
          </a:p>
          <a:p>
            <a:endParaRPr lang="en-US" dirty="0"/>
          </a:p>
        </p:txBody>
      </p:sp>
    </p:spTree>
    <p:extLst>
      <p:ext uri="{BB962C8B-B14F-4D97-AF65-F5344CB8AC3E}">
        <p14:creationId xmlns:p14="http://schemas.microsoft.com/office/powerpoint/2010/main" val="14014285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6950ABC-5110-2D13-B2F5-D2928512081C}"/>
              </a:ext>
            </a:extLst>
          </p:cNvPr>
          <p:cNvSpPr txBox="1"/>
          <p:nvPr/>
        </p:nvSpPr>
        <p:spPr>
          <a:xfrm>
            <a:off x="3038856" y="2966966"/>
            <a:ext cx="8287512" cy="923330"/>
          </a:xfrm>
          <a:prstGeom prst="rect">
            <a:avLst/>
          </a:prstGeom>
          <a:noFill/>
        </p:spPr>
        <p:txBody>
          <a:bodyPr wrap="square">
            <a:spAutoFit/>
          </a:bodyPr>
          <a:lstStyle/>
          <a:p>
            <a:r>
              <a:rPr lang="en-US" sz="5400" dirty="0"/>
              <a:t>Thank you for listening</a:t>
            </a:r>
          </a:p>
        </p:txBody>
      </p:sp>
    </p:spTree>
    <p:extLst>
      <p:ext uri="{BB962C8B-B14F-4D97-AF65-F5344CB8AC3E}">
        <p14:creationId xmlns:p14="http://schemas.microsoft.com/office/powerpoint/2010/main" val="205008392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image" Target="../media/image1.jpeg" /></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209</TotalTime>
  <Words>2556</Words>
  <Application>Microsoft Office PowerPoint</Application>
  <PresentationFormat>Widescreen</PresentationFormat>
  <Paragraphs>103</Paragraphs>
  <Slides>13</Slides>
  <Notes>10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Organic</vt:lpstr>
      <vt:lpstr>PowerPoint Presentation</vt:lpstr>
      <vt:lpstr>Overview of Presentation</vt:lpstr>
      <vt:lpstr>Company Overview</vt:lpstr>
      <vt:lpstr>Problem Insight</vt:lpstr>
      <vt:lpstr>5W2H Model</vt:lpstr>
      <vt:lpstr>PESTEL Critique</vt:lpstr>
      <vt:lpstr>PESTEL Application</vt:lpstr>
      <vt:lpstr>Cause-and-Effect Critique</vt:lpstr>
      <vt:lpstr>Cause-and-Effect Application</vt:lpstr>
      <vt:lpstr>Key Findings</vt:lpstr>
      <vt:lpstr>Reference List</vt:lpstr>
      <vt:lpstr>Count: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xx</dc:creator>
  <cp:lastModifiedBy>Shteriyan Zoev</cp:lastModifiedBy>
  <cp:revision>3</cp:revision>
  <dcterms:created xsi:type="dcterms:W3CDTF">2025-09-23T04:17:56Z</dcterms:created>
  <dcterms:modified xsi:type="dcterms:W3CDTF">2025-10-02T17:19:35Z</dcterms:modified>
</cp:coreProperties>
</file>