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4"/>
  </p:notesMasterIdLst>
  <p:handoutMasterIdLst>
    <p:handoutMasterId r:id="rId35"/>
  </p:handoutMasterIdLst>
  <p:sldIdLst>
    <p:sldId id="256" r:id="rId5"/>
    <p:sldId id="257" r:id="rId6"/>
    <p:sldId id="271" r:id="rId7"/>
    <p:sldId id="258" r:id="rId8"/>
    <p:sldId id="259" r:id="rId9"/>
    <p:sldId id="272" r:id="rId10"/>
    <p:sldId id="260" r:id="rId11"/>
    <p:sldId id="277" r:id="rId12"/>
    <p:sldId id="278" r:id="rId13"/>
    <p:sldId id="262" r:id="rId14"/>
    <p:sldId id="279" r:id="rId15"/>
    <p:sldId id="264" r:id="rId16"/>
    <p:sldId id="265" r:id="rId17"/>
    <p:sldId id="267" r:id="rId18"/>
    <p:sldId id="268" r:id="rId19"/>
    <p:sldId id="274" r:id="rId20"/>
    <p:sldId id="275" r:id="rId21"/>
    <p:sldId id="276" r:id="rId22"/>
    <p:sldId id="280" r:id="rId23"/>
    <p:sldId id="281" r:id="rId24"/>
    <p:sldId id="282" r:id="rId25"/>
    <p:sldId id="285" r:id="rId26"/>
    <p:sldId id="283" r:id="rId27"/>
    <p:sldId id="284" r:id="rId28"/>
    <p:sldId id="288" r:id="rId29"/>
    <p:sldId id="287" r:id="rId30"/>
    <p:sldId id="289" r:id="rId31"/>
    <p:sldId id="286" r:id="rId32"/>
    <p:sldId id="29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717" autoAdjust="0"/>
  </p:normalViewPr>
  <p:slideViewPr>
    <p:cSldViewPr snapToGrid="0">
      <p:cViewPr varScale="1">
        <p:scale>
          <a:sx n="114" d="100"/>
          <a:sy n="114" d="100"/>
        </p:scale>
        <p:origin x="360" y="10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11/22/2022</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11/22/2022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a:lstStyle>
            <a:lvl1pPr marL="0" indent="0" algn="ctr">
              <a:buNone/>
              <a:defRPr/>
            </a:lvl1pPr>
          </a:lstStyle>
          <a:p>
            <a:r>
              <a:rPr lang="en-US" dirty="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a:r>
              <a:rPr lang="en-US"/>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anchor="ctr"/>
          <a:lstStyle>
            <a:lvl1pPr marL="0" indent="0">
              <a:lnSpc>
                <a:spcPct val="80000"/>
              </a:lnSpc>
              <a:spcBef>
                <a:spcPts val="0"/>
              </a:spcBef>
              <a:buNone/>
              <a:defRPr sz="1600" cap="all" spc="100" baseline="0">
                <a:solidFill>
                  <a:schemeClr val="accent1"/>
                </a:solidFill>
                <a:latin typeface="+mn-lt"/>
              </a:defRPr>
            </a:lvl1pPr>
          </a:lstStyle>
          <a:p>
            <a:pPr lvl="0"/>
            <a:r>
              <a:rPr lang="en-US"/>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anchor="ctr"/>
          <a:lstStyle>
            <a:lvl1pPr>
              <a:lnSpc>
                <a:spcPct val="80000"/>
              </a:lnSpc>
              <a:defRPr sz="5000" spc="100" baseline="0">
                <a:solidFill>
                  <a:schemeClr val="accent5">
                    <a:lumMod val="20000"/>
                    <a:lumOff val="80000"/>
                  </a:schemeClr>
                </a:solidFill>
              </a:defRPr>
            </a:lvl1pPr>
          </a:lstStyle>
          <a:p>
            <a:r>
              <a:rPr lang="en-US" dirty="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a:lstStyle>
            <a:lvl1pPr>
              <a:defRPr>
                <a:solidFill>
                  <a:schemeClr val="accent5">
                    <a:lumMod val="20000"/>
                    <a:lumOff val="80000"/>
                  </a:schemeClr>
                </a:solidFill>
              </a:defRPr>
            </a:lvl1pPr>
          </a:lstStyle>
          <a:p>
            <a:r>
              <a:rPr lang="en-US" dirty="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anchor="ctr"/>
          <a:lstStyle>
            <a:lvl1pPr marL="0" indent="0">
              <a:lnSpc>
                <a:spcPct val="80000"/>
              </a:lnSpc>
              <a:spcBef>
                <a:spcPts val="0"/>
              </a:spcBef>
              <a:buNone/>
              <a:defRPr sz="1600" b="1" spc="100" baseline="0">
                <a:solidFill>
                  <a:schemeClr val="accent1"/>
                </a:solidFill>
                <a:latin typeface="+mj-lt"/>
              </a:defRPr>
            </a:lvl1pPr>
          </a:lstStyle>
          <a:p>
            <a:pPr lvl="0"/>
            <a:r>
              <a:rPr lang="en-US"/>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a:lstStyle>
            <a:lvl1pPr marL="0" indent="0">
              <a:lnSpc>
                <a:spcPct val="150000"/>
              </a:lnSpc>
              <a:spcBef>
                <a:spcPts val="0"/>
              </a:spcBef>
              <a:spcAft>
                <a:spcPts val="1000"/>
              </a:spcAft>
              <a:buNone/>
              <a:defRPr sz="1400" spc="100" baseline="0"/>
            </a:lvl1pPr>
          </a:lstStyle>
          <a:p>
            <a:pPr lvl="0"/>
            <a:r>
              <a:rPr lang="en-US"/>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anchor="ctr"/>
          <a:lstStyle>
            <a:lvl1pPr algn="r">
              <a:defRPr lang="en-US" sz="2400" spc="100" baseline="0">
                <a:solidFill>
                  <a:schemeClr val="accent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a:lstStyle>
            <a:lvl1pPr marL="0" indent="0" algn="ctr">
              <a:buNone/>
              <a:defRPr/>
            </a:lvl1pPr>
          </a:lstStyle>
          <a:p>
            <a:r>
              <a:rPr lang="en-US" dirty="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a:lstStyle>
            <a:lvl1pPr>
              <a:defRPr>
                <a:solidFill>
                  <a:schemeClr val="accent1"/>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a:lstStyle/>
          <a:p>
            <a:r>
              <a:rPr lang="en-US" dirty="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a:lstStyle>
            <a:lvl1pPr algn="l">
              <a:defRPr>
                <a:solidFill>
                  <a:schemeClr val="bg1"/>
                </a:solidFill>
              </a:defRPr>
            </a:lvl1pPr>
          </a:lstStyle>
          <a:p>
            <a:r>
              <a:rPr lang="en-US" dirty="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a:lstStyle>
            <a:lvl1pPr>
              <a:defRPr>
                <a:solidFill>
                  <a:schemeClr val="bg1"/>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a:lstStyle>
            <a:lvl1pPr>
              <a:defRPr>
                <a:solidFill>
                  <a:schemeClr val="bg1">
                    <a:lumMod val="95000"/>
                  </a:schemeClr>
                </a:solidFill>
              </a:defRPr>
            </a:lvl1pPr>
          </a:lstStyle>
          <a:p>
            <a:r>
              <a:rPr lang="en-US" dirty="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a:lstStyle>
            <a:lvl1pPr>
              <a:defRPr>
                <a:solidFill>
                  <a:schemeClr val="bg1">
                    <a:lumMod val="95000"/>
                  </a:schemeClr>
                </a:solidFill>
              </a:defRPr>
            </a:lvl1pPr>
          </a:lstStyle>
          <a:p>
            <a:r>
              <a:rPr lang="en-US" dirty="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a:lstStyle>
            <a:lvl1pPr>
              <a:defRPr>
                <a:solidFill>
                  <a:schemeClr val="bg1">
                    <a:lumMod val="95000"/>
                  </a:schemeClr>
                </a:solidFill>
              </a:defRPr>
            </a:lvl1pPr>
          </a:lstStyle>
          <a:p>
            <a:fld id="{18D65601-5AE2-46FC-B138-694DDD2B510D}" type="slidenum">
              <a:rPr lang="en-US" smtClean="0"/>
              <a:pPr/>
              <a:t>‹#›</a:t>
            </a:fld>
            <a:endParaRPr lang="en-US" dirty="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anchor="ctr"/>
          <a:lstStyle>
            <a:lvl1pPr marL="0" indent="0" algn="l">
              <a:lnSpc>
                <a:spcPct val="125000"/>
              </a:lnSpc>
              <a:spcBef>
                <a:spcPts val="0"/>
              </a:spcBef>
              <a:buNone/>
              <a:defRPr sz="3200" i="1" spc="100" baseline="0">
                <a:solidFill>
                  <a:schemeClr val="bg1"/>
                </a:solidFill>
                <a:latin typeface="+mj-lt"/>
              </a:defRPr>
            </a:lvl1pPr>
          </a:lstStyle>
          <a:p>
            <a:pPr lvl="0"/>
            <a:r>
              <a:rPr lang="en-US"/>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a:lstStyle>
            <a:lvl1pPr algn="r">
              <a:defRPr lang="en-US" sz="1800" spc="100" baseline="0">
                <a:solidFill>
                  <a:schemeClr val="bg1"/>
                </a:solidFill>
                <a:latin typeface="+mn-lt"/>
                <a:ea typeface="+mn-ea"/>
                <a:cs typeface="+mn-cs"/>
              </a:defRPr>
            </a:lvl1pPr>
          </a:lstStyle>
          <a:p>
            <a:pPr marL="0" lvl="0" indent="0" algn="r">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a:lstStyle>
            <a:lvl1pPr>
              <a:defRPr>
                <a:solidFill>
                  <a:schemeClr val="accent6">
                    <a:lumMod val="75000"/>
                  </a:schemeClr>
                </a:solidFill>
              </a:defRPr>
            </a:lvl1pPr>
          </a:lstStyle>
          <a:p>
            <a:r>
              <a:rPr lang="en-US" dirty="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anchor="ctr"/>
          <a:lstStyle>
            <a:lvl1pPr algn="r">
              <a:defRPr lang="en-US" sz="2400" spc="100" baseline="0">
                <a:solidFill>
                  <a:schemeClr val="bg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a:lstStyle/>
          <a:p>
            <a:r>
              <a:rPr lang="en-US" dirty="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a:lstStyle/>
          <a:p>
            <a:r>
              <a:rPr lang="en-US" dirty="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a:lstStyle>
            <a:lvl1pPr marL="0" indent="0">
              <a:lnSpc>
                <a:spcPct val="100000"/>
              </a:lnSpc>
              <a:spcBef>
                <a:spcPts val="0"/>
              </a:spcBef>
              <a:spcAft>
                <a:spcPts val="1200"/>
              </a:spcAft>
              <a:buNone/>
              <a:defRPr sz="1400" spc="100" baseline="0">
                <a:solidFill>
                  <a:schemeClr val="bg1"/>
                </a:solidFill>
              </a:defRPr>
            </a:lvl1pPr>
          </a:lstStyle>
          <a:p>
            <a:pPr lvl="0"/>
            <a:r>
              <a:rPr lang="en-US"/>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anchor="ctr"/>
          <a:lstStyle>
            <a:lvl1pPr>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a:lstStyle/>
          <a:p>
            <a:r>
              <a:rPr lang="en-US" dirty="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anchor="ctr"/>
          <a:lstStyle>
            <a:lvl1pPr marL="0" indent="0" algn="ctr">
              <a:buNone/>
              <a:defRPr sz="2000" cap="all" spc="100" baseline="0">
                <a:solidFill>
                  <a:schemeClr val="accent5">
                    <a:lumMod val="50000"/>
                  </a:schemeClr>
                </a:solidFill>
                <a:latin typeface="+mj-lt"/>
              </a:defRPr>
            </a:lvl1pPr>
          </a:lstStyle>
          <a:p>
            <a:pPr lvl="0"/>
            <a:r>
              <a:rPr lang="en-US"/>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anchor="ctr"/>
          <a:lstStyle>
            <a:lvl1pPr marL="0" indent="0" algn="ctr">
              <a:buNone/>
              <a:defRPr sz="2000" cap="all" spc="100" baseline="0">
                <a:solidFill>
                  <a:schemeClr val="accent5">
                    <a:lumMod val="50000"/>
                  </a:schemeClr>
                </a:solidFill>
                <a:latin typeface="+mj-lt"/>
              </a:defRPr>
            </a:lvl1pPr>
          </a:lstStyle>
          <a:p>
            <a:pPr lvl="0"/>
            <a:r>
              <a:rPr lang="en-US"/>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6"/>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anchor="ctr"/>
          <a:lstStyle>
            <a:lvl1pPr algn="r">
              <a:lnSpc>
                <a:spcPct val="125000"/>
              </a:lnSpc>
              <a:defRPr lang="en-US" sz="2400" spc="100" baseline="0">
                <a:solidFill>
                  <a:schemeClr val="accent1"/>
                </a:solidFill>
                <a:ea typeface="+mn-ea"/>
                <a:cs typeface="+mn-cs"/>
              </a:defRPr>
            </a:lvl1pPr>
          </a:lstStyle>
          <a:p>
            <a:pPr marL="0" lvl="0" indent="0" algn="r">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accent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lvl1pPr>
              <a:defRPr>
                <a:solidFill>
                  <a:schemeClr val="bg1"/>
                </a:solidFill>
              </a:defRPr>
            </a:lvl1pPr>
          </a:lstStyle>
          <a:p>
            <a:fld id="{18D65601-5AE2-46FC-B138-694DDD2B510D}" type="slidenum">
              <a:rPr lang="en-US" smtClean="0"/>
              <a:pPr/>
              <a:t>‹#›</a:t>
            </a:fld>
            <a:endParaRPr lang="en-US" dirty="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anchor="ctr"/>
          <a:lstStyle>
            <a:lvl1pPr algn="l">
              <a:lnSpc>
                <a:spcPct val="100000"/>
              </a:lnSpc>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a:lstStyle>
            <a:lvl1pPr marL="0" indent="0">
              <a:lnSpc>
                <a:spcPct val="150000"/>
              </a:lnSpc>
              <a:spcBef>
                <a:spcPts val="0"/>
              </a:spcBef>
              <a:spcAft>
                <a:spcPts val="1200"/>
              </a:spcAft>
              <a:buNone/>
              <a:defRPr sz="1400" spc="100" baseline="0">
                <a:solidFill>
                  <a:schemeClr val="bg1"/>
                </a:solidFill>
              </a:defRPr>
            </a:lvl1pPr>
          </a:lstStyle>
          <a:p>
            <a:pPr lvl="0"/>
            <a:r>
              <a:rPr lang="en-US"/>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anchor="ctr"/>
          <a:lstStyle>
            <a:lvl1pPr>
              <a:lnSpc>
                <a:spcPct val="100000"/>
              </a:lnSpc>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a:lstStyle>
            <a:lvl1pPr marL="0" indent="0">
              <a:lnSpc>
                <a:spcPct val="125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r>
              <a:rPr lang="en-US" dirty="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r>
              <a:rPr lang="en-US" dirty="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fld id="{18D65601-5AE2-46FC-B138-694DDD2B510D}" type="slidenum">
              <a:rPr lang="en-US" smtClean="0"/>
              <a:pPr/>
              <a:t>‹#›</a:t>
            </a:fld>
            <a:endParaRPr lang="en-US" dirty="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2.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1034962" y="4412974"/>
            <a:ext cx="5167056" cy="1822923"/>
          </a:xfrm>
        </p:spPr>
        <p:txBody>
          <a:bodyPr/>
          <a:lstStyle/>
          <a:p>
            <a:r>
              <a:rPr lang="en-US" dirty="0"/>
              <a:t>Communication &amp; Documentation</a:t>
            </a:r>
          </a:p>
        </p:txBody>
      </p:sp>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6359337" y="5779363"/>
            <a:ext cx="2459114" cy="685430"/>
          </a:xfrm>
        </p:spPr>
        <p:txBody>
          <a:bodyPr/>
          <a:lstStyle/>
          <a:p>
            <a:r>
              <a:rPr lang="en-US" dirty="0"/>
              <a:t>Rhodri Thomas​​</a:t>
            </a:r>
          </a:p>
        </p:txBody>
      </p:sp>
      <p:pic>
        <p:nvPicPr>
          <p:cNvPr id="9" name="Picture 8">
            <a:extLst>
              <a:ext uri="{FF2B5EF4-FFF2-40B4-BE49-F238E27FC236}">
                <a16:creationId xmlns:a16="http://schemas.microsoft.com/office/drawing/2014/main" id="{142C8E91-1C11-7D04-EFB1-F804C42592CE}"/>
              </a:ext>
            </a:extLst>
          </p:cNvPr>
          <p:cNvPicPr>
            <a:picLocks noChangeAspect="1"/>
          </p:cNvPicPr>
          <p:nvPr/>
        </p:nvPicPr>
        <p:blipFill>
          <a:blip r:embed="rId2"/>
          <a:stretch>
            <a:fillRect/>
          </a:stretch>
        </p:blipFill>
        <p:spPr>
          <a:xfrm>
            <a:off x="4734251" y="760925"/>
            <a:ext cx="6478249" cy="3044777"/>
          </a:xfrm>
          <a:prstGeom prst="rect">
            <a:avLst/>
          </a:prstGeom>
        </p:spPr>
      </p:pic>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B7E5B3-F6B1-4A5C-A942-9728FEC5764C}"/>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2" name="Straight Connector 21">
            <a:extLst>
              <a:ext uri="{FF2B5EF4-FFF2-40B4-BE49-F238E27FC236}">
                <a16:creationId xmlns:a16="http://schemas.microsoft.com/office/drawing/2014/main" id="{11C0FA35-FBFE-4B23-B0D5-ECBC4C90532E}"/>
              </a:ext>
              <a:ext uri="{C183D7F6-B498-43B3-948B-1728B52AA6E4}">
                <adec:decorative xmlns:adec="http://schemas.microsoft.com/office/drawing/2017/decorative" val="1"/>
              </a:ext>
            </a:extLst>
          </p:cNvPr>
          <p:cNvCxnSpPr>
            <a:cxnSpLocks/>
          </p:cNvCxnSpPr>
          <p:nvPr/>
        </p:nvCxnSpPr>
        <p:spPr>
          <a:xfrm>
            <a:off x="1389360" y="0"/>
            <a:ext cx="0" cy="171338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39B2324E-969D-4802-8BB3-E6EC3E221464}"/>
              </a:ext>
            </a:extLst>
          </p:cNvPr>
          <p:cNvSpPr>
            <a:spLocks noGrp="1"/>
          </p:cNvSpPr>
          <p:nvPr>
            <p:ph type="title"/>
          </p:nvPr>
        </p:nvSpPr>
        <p:spPr>
          <a:xfrm>
            <a:off x="1675242" y="1418953"/>
            <a:ext cx="751646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GB" noProof="0" dirty="0"/>
              <a:t>What is communication and how is it achieved? </a:t>
            </a:r>
            <a:br>
              <a:rPr lang="en-GB" noProof="0" dirty="0"/>
            </a:br>
            <a:endParaRPr lang="en-US" noProof="0" dirty="0"/>
          </a:p>
        </p:txBody>
      </p:sp>
      <p:sp>
        <p:nvSpPr>
          <p:cNvPr id="28" name="Content Placeholder 27">
            <a:extLst>
              <a:ext uri="{FF2B5EF4-FFF2-40B4-BE49-F238E27FC236}">
                <a16:creationId xmlns:a16="http://schemas.microsoft.com/office/drawing/2014/main" id="{29909120-B013-4872-BAFC-11D63AAABDD4}"/>
              </a:ext>
            </a:extLst>
          </p:cNvPr>
          <p:cNvSpPr>
            <a:spLocks noGrp="1"/>
          </p:cNvSpPr>
          <p:nvPr>
            <p:ph sz="quarter" idx="15"/>
          </p:nvPr>
        </p:nvSpPr>
        <p:spPr>
          <a:xfrm>
            <a:off x="1675242" y="2051170"/>
            <a:ext cx="9408876" cy="3532188"/>
          </a:xfrm>
        </p:spPr>
        <p:txBody>
          <a:bodyPr/>
          <a:lstStyle/>
          <a:p>
            <a:pPr marL="285750" indent="-285750">
              <a:buFont typeface="Arial" panose="020B0604020202020204" pitchFamily="34" charset="0"/>
              <a:buChar char="•"/>
            </a:pPr>
            <a:r>
              <a:rPr lang="en-GB" sz="2000" dirty="0"/>
              <a:t>Communication is the process or tool which people use to exchange or pass on information. </a:t>
            </a:r>
          </a:p>
          <a:p>
            <a:pPr marL="285750" indent="-285750">
              <a:buFont typeface="Arial" panose="020B0604020202020204" pitchFamily="34" charset="0"/>
              <a:buChar char="•"/>
            </a:pPr>
            <a:r>
              <a:rPr lang="en-GB" sz="2000" dirty="0"/>
              <a:t>How do we exchange or pass on information? </a:t>
            </a:r>
          </a:p>
          <a:p>
            <a:pPr marL="285750" indent="-285750">
              <a:buFont typeface="Arial" panose="020B0604020202020204" pitchFamily="34" charset="0"/>
              <a:buChar char="•"/>
            </a:pPr>
            <a:r>
              <a:rPr lang="en-GB" sz="2000" dirty="0"/>
              <a:t>There are many ways to communicate.</a:t>
            </a:r>
            <a:endParaRPr lang="en-US" sz="2000" dirty="0"/>
          </a:p>
        </p:txBody>
      </p:sp>
      <p:sp>
        <p:nvSpPr>
          <p:cNvPr id="3" name="Date Placeholder 2">
            <a:extLst>
              <a:ext uri="{FF2B5EF4-FFF2-40B4-BE49-F238E27FC236}">
                <a16:creationId xmlns:a16="http://schemas.microsoft.com/office/drawing/2014/main" id="{7C7F794E-8D8D-4E1B-9A9D-F5A6A9E31FF9}"/>
              </a:ext>
            </a:extLst>
          </p:cNvPr>
          <p:cNvSpPr>
            <a:spLocks noGrp="1"/>
          </p:cNvSpPr>
          <p:nvPr>
            <p:ph type="dt" sz="half" idx="10"/>
          </p:nvPr>
        </p:nvSpPr>
        <p:spPr>
          <a:xfrm>
            <a:off x="838200" y="6356350"/>
            <a:ext cx="2743200" cy="365125"/>
          </a:xfrm>
        </p:spPr>
        <p:txBody>
          <a:bodyPr/>
          <a:lstStyle/>
          <a:p>
            <a:r>
              <a:rPr lang="en-US" dirty="0"/>
              <a:t>8/05/20XX</a:t>
            </a:r>
          </a:p>
        </p:txBody>
      </p:sp>
      <p:sp>
        <p:nvSpPr>
          <p:cNvPr id="4" name="Footer Placeholder 3">
            <a:extLst>
              <a:ext uri="{FF2B5EF4-FFF2-40B4-BE49-F238E27FC236}">
                <a16:creationId xmlns:a16="http://schemas.microsoft.com/office/drawing/2014/main" id="{97DA5921-BFDC-41F2-85DA-24C802F282CD}"/>
              </a:ext>
            </a:extLst>
          </p:cNvPr>
          <p:cNvSpPr>
            <a:spLocks noGrp="1"/>
          </p:cNvSpPr>
          <p:nvPr>
            <p:ph type="ftr" sz="quarter" idx="11"/>
          </p:nvPr>
        </p:nvSpPr>
        <p:spPr>
          <a:xfrm>
            <a:off x="4038600" y="6356350"/>
            <a:ext cx="4114800" cy="365125"/>
          </a:xfrm>
        </p:spPr>
        <p:txBody>
          <a:bodyPr/>
          <a:lstStyle/>
          <a:p>
            <a:r>
              <a:rPr lang="en-US" dirty="0"/>
              <a:t>Conference Presentation</a:t>
            </a:r>
          </a:p>
        </p:txBody>
      </p:sp>
      <p:sp>
        <p:nvSpPr>
          <p:cNvPr id="5" name="Slide Number Placeholder 4">
            <a:extLst>
              <a:ext uri="{FF2B5EF4-FFF2-40B4-BE49-F238E27FC236}">
                <a16:creationId xmlns:a16="http://schemas.microsoft.com/office/drawing/2014/main" id="{646665B6-F02E-4FF8-AEBC-BEFA35EAFC65}"/>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a:t>
            </a:fld>
            <a:endParaRPr lang="en-US" dirty="0"/>
          </a:p>
        </p:txBody>
      </p:sp>
    </p:spTree>
    <p:extLst>
      <p:ext uri="{BB962C8B-B14F-4D97-AF65-F5344CB8AC3E}">
        <p14:creationId xmlns:p14="http://schemas.microsoft.com/office/powerpoint/2010/main" val="744007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3715247" y="2354740"/>
            <a:ext cx="4895353"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Methods of communication?</a:t>
            </a:r>
          </a:p>
        </p:txBody>
      </p:sp>
      <p:sp>
        <p:nvSpPr>
          <p:cNvPr id="17" name="Content Placeholder 16">
            <a:extLst>
              <a:ext uri="{FF2B5EF4-FFF2-40B4-BE49-F238E27FC236}">
                <a16:creationId xmlns:a16="http://schemas.microsoft.com/office/drawing/2014/main" id="{827F41A1-E0EA-41B4-89AC-89D0C6C9DF1A}"/>
              </a:ext>
            </a:extLst>
          </p:cNvPr>
          <p:cNvSpPr>
            <a:spLocks noGrp="1"/>
          </p:cNvSpPr>
          <p:nvPr>
            <p:ph sz="quarter" idx="15"/>
          </p:nvPr>
        </p:nvSpPr>
        <p:spPr>
          <a:xfrm>
            <a:off x="838200" y="2751944"/>
            <a:ext cx="10515600" cy="3359488"/>
          </a:xfrm>
        </p:spPr>
        <p:txBody>
          <a:bodyPr anchor="ctr"/>
          <a:lstStyle/>
          <a:p>
            <a:r>
              <a:rPr lang="en-US" dirty="0"/>
              <a:t>​</a:t>
            </a:r>
          </a:p>
        </p:txBody>
      </p:sp>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3</a:t>
            </a:fld>
            <a:endParaRPr lang="en-US" dirty="0"/>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85400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2154335" y="763326"/>
            <a:ext cx="5041595" cy="1183426"/>
          </a:xfrm>
        </p:spPr>
        <p:txBody>
          <a:bodyPr/>
          <a:lstStyle/>
          <a:p>
            <a:r>
              <a:rPr lang="en-US" sz="2400" dirty="0"/>
              <a:t>Categories of Communication</a:t>
            </a:r>
          </a:p>
        </p:txBody>
      </p:sp>
      <p:sp>
        <p:nvSpPr>
          <p:cNvPr id="36" name="Content Placeholder 35">
            <a:extLst>
              <a:ext uri="{FF2B5EF4-FFF2-40B4-BE49-F238E27FC236}">
                <a16:creationId xmlns:a16="http://schemas.microsoft.com/office/drawing/2014/main" id="{E729BB73-6CD7-44AA-A8FE-669B7271B5B8}"/>
              </a:ext>
            </a:extLst>
          </p:cNvPr>
          <p:cNvSpPr>
            <a:spLocks noGrp="1"/>
          </p:cNvSpPr>
          <p:nvPr>
            <p:ph sz="quarter" idx="15"/>
          </p:nvPr>
        </p:nvSpPr>
        <p:spPr>
          <a:xfrm>
            <a:off x="1242635" y="2168434"/>
            <a:ext cx="8632885" cy="2384195"/>
          </a:xfrm>
        </p:spPr>
        <p:txBody>
          <a:bodyPr/>
          <a:lstStyle/>
          <a:p>
            <a:pPr marL="285750" indent="-285750">
              <a:buFont typeface="Arial" panose="020B0604020202020204" pitchFamily="34" charset="0"/>
              <a:buChar char="•"/>
            </a:pPr>
            <a:r>
              <a:rPr lang="en-GB" sz="1800" dirty="0"/>
              <a:t>Verbal</a:t>
            </a:r>
          </a:p>
          <a:p>
            <a:pPr marL="285750" indent="-285750">
              <a:buFont typeface="Arial" panose="020B0604020202020204" pitchFamily="34" charset="0"/>
              <a:buChar char="•"/>
            </a:pPr>
            <a:r>
              <a:rPr lang="en-GB" sz="1800" dirty="0"/>
              <a:t>Written/signs</a:t>
            </a:r>
          </a:p>
          <a:p>
            <a:pPr marL="285750" indent="-285750">
              <a:buFont typeface="Arial" panose="020B0604020202020204" pitchFamily="34" charset="0"/>
              <a:buChar char="•"/>
            </a:pPr>
            <a:r>
              <a:rPr lang="en-GB" sz="1800" dirty="0"/>
              <a:t>Electronic</a:t>
            </a:r>
          </a:p>
          <a:p>
            <a:pPr marL="285750" indent="-285750">
              <a:buFont typeface="Arial" panose="020B0604020202020204" pitchFamily="34" charset="0"/>
              <a:buChar char="•"/>
            </a:pPr>
            <a:r>
              <a:rPr lang="en-GB" sz="1800" dirty="0"/>
              <a:t>Human signs/signals</a:t>
            </a:r>
          </a:p>
          <a:p>
            <a:endParaRPr lang="en-US" sz="1800" dirty="0"/>
          </a:p>
        </p:txBody>
      </p:sp>
      <p:sp>
        <p:nvSpPr>
          <p:cNvPr id="3" name="Date Placeholder 2">
            <a:extLst>
              <a:ext uri="{FF2B5EF4-FFF2-40B4-BE49-F238E27FC236}">
                <a16:creationId xmlns:a16="http://schemas.microsoft.com/office/drawing/2014/main" id="{87B47E8C-1F0A-40EF-81C0-6BA51F14DE35}"/>
              </a:ext>
            </a:extLst>
          </p:cNvPr>
          <p:cNvSpPr>
            <a:spLocks noGrp="1"/>
          </p:cNvSpPr>
          <p:nvPr>
            <p:ph type="dt" sz="half" idx="10"/>
          </p:nvPr>
        </p:nvSpPr>
        <p:spPr>
          <a:xfrm>
            <a:off x="1571846"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4</a:t>
            </a:fld>
            <a:endParaRPr lang="en-US" dirty="0"/>
          </a:p>
        </p:txBody>
      </p:sp>
    </p:spTree>
    <p:extLst>
      <p:ext uri="{BB962C8B-B14F-4D97-AF65-F5344CB8AC3E}">
        <p14:creationId xmlns:p14="http://schemas.microsoft.com/office/powerpoint/2010/main" val="66074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718268" y="746568"/>
            <a:ext cx="2909309"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Verbal Communication</a:t>
            </a:r>
          </a:p>
        </p:txBody>
      </p:sp>
      <p:sp>
        <p:nvSpPr>
          <p:cNvPr id="17" name="Content Placeholder 16">
            <a:extLst>
              <a:ext uri="{FF2B5EF4-FFF2-40B4-BE49-F238E27FC236}">
                <a16:creationId xmlns:a16="http://schemas.microsoft.com/office/drawing/2014/main" id="{827F41A1-E0EA-41B4-89AC-89D0C6C9DF1A}"/>
              </a:ext>
            </a:extLst>
          </p:cNvPr>
          <p:cNvSpPr>
            <a:spLocks noGrp="1"/>
          </p:cNvSpPr>
          <p:nvPr>
            <p:ph sz="quarter" idx="15"/>
          </p:nvPr>
        </p:nvSpPr>
        <p:spPr>
          <a:xfrm>
            <a:off x="838200" y="2751944"/>
            <a:ext cx="10515600" cy="3359488"/>
          </a:xfrm>
        </p:spPr>
        <p:txBody>
          <a:bodyPr anchor="ctr"/>
          <a:lstStyle/>
          <a:p>
            <a:r>
              <a:rPr lang="en-GB" sz="1800" dirty="0"/>
              <a:t>The quickest and most common method of communicating, although it can easily be forgotten. </a:t>
            </a:r>
          </a:p>
          <a:p>
            <a:endParaRPr lang="en-GB" sz="1800" dirty="0"/>
          </a:p>
          <a:p>
            <a:r>
              <a:rPr lang="en-GB" sz="1800" dirty="0"/>
              <a:t>We use speech in two ways: </a:t>
            </a:r>
          </a:p>
          <a:p>
            <a:r>
              <a:rPr lang="en-GB" sz="1800" dirty="0"/>
              <a:t>• informal – general conversations with your friends and relatives etc; </a:t>
            </a:r>
          </a:p>
          <a:p>
            <a:r>
              <a:rPr lang="en-GB" sz="1800" dirty="0"/>
              <a:t>chatting to people </a:t>
            </a:r>
          </a:p>
          <a:p>
            <a:r>
              <a:rPr lang="en-GB" sz="1800" dirty="0"/>
              <a:t>• Formal – at work, during interviews, on the telephone to customers</a:t>
            </a:r>
            <a:r>
              <a:rPr lang="en-GB" dirty="0"/>
              <a:t>.</a:t>
            </a:r>
            <a:r>
              <a:rPr lang="en-US" dirty="0"/>
              <a:t>​</a:t>
            </a:r>
          </a:p>
        </p:txBody>
      </p:sp>
      <p:pic>
        <p:nvPicPr>
          <p:cNvPr id="150" name="Picture Placeholder 149" descr="Two people talking in front of a window and a laptop">
            <a:extLst>
              <a:ext uri="{FF2B5EF4-FFF2-40B4-BE49-F238E27FC236}">
                <a16:creationId xmlns:a16="http://schemas.microsoft.com/office/drawing/2014/main" id="{FB8FDEA3-5342-4AA3-BD01-617F25717CAA}"/>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a:stretch/>
        </p:blipFill>
        <p:spPr>
          <a:xfrm>
            <a:off x="3744073" y="0"/>
            <a:ext cx="8447927" cy="2814762"/>
          </a:xfrm>
        </p:spPr>
      </p:pic>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a:lstStyle/>
          <a:p>
            <a:r>
              <a:rPr lang="en-US" dirty="0"/>
              <a:t>8/05/20XX</a:t>
            </a:r>
          </a:p>
        </p:txBody>
      </p:sp>
      <p:sp>
        <p:nvSpPr>
          <p:cNvPr id="4" name="Footer Placeholder 3">
            <a:extLst>
              <a:ext uri="{FF2B5EF4-FFF2-40B4-BE49-F238E27FC236}">
                <a16:creationId xmlns:a16="http://schemas.microsoft.com/office/drawing/2014/main" id="{24BCFDDC-0123-4F38-A130-41DA14797549}"/>
              </a:ext>
            </a:extLst>
          </p:cNvPr>
          <p:cNvSpPr>
            <a:spLocks noGrp="1"/>
          </p:cNvSpPr>
          <p:nvPr>
            <p:ph type="ftr" sz="quarter" idx="11"/>
          </p:nvPr>
        </p:nvSpPr>
        <p:spPr>
          <a:xfrm>
            <a:off x="4038600" y="6356350"/>
            <a:ext cx="4114800" cy="365125"/>
          </a:xfrm>
        </p:spPr>
        <p:txBody>
          <a:bodyPr/>
          <a:lstStyle/>
          <a:p>
            <a:r>
              <a:rPr lang="en-US" dirty="0"/>
              <a:t>Conference Presentation</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5</a:t>
            </a:fld>
            <a:endParaRPr lang="en-US" dirty="0"/>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61975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2154335" y="763326"/>
            <a:ext cx="5041595" cy="1183426"/>
          </a:xfrm>
        </p:spPr>
        <p:txBody>
          <a:bodyPr/>
          <a:lstStyle/>
          <a:p>
            <a:r>
              <a:rPr lang="en-US" sz="2800" dirty="0"/>
              <a:t>Communication methods</a:t>
            </a:r>
          </a:p>
        </p:txBody>
      </p:sp>
      <p:sp>
        <p:nvSpPr>
          <p:cNvPr id="36" name="Content Placeholder 35">
            <a:extLst>
              <a:ext uri="{FF2B5EF4-FFF2-40B4-BE49-F238E27FC236}">
                <a16:creationId xmlns:a16="http://schemas.microsoft.com/office/drawing/2014/main" id="{E729BB73-6CD7-44AA-A8FE-669B7271B5B8}"/>
              </a:ext>
            </a:extLst>
          </p:cNvPr>
          <p:cNvSpPr>
            <a:spLocks noGrp="1"/>
          </p:cNvSpPr>
          <p:nvPr>
            <p:ph sz="quarter" idx="15"/>
          </p:nvPr>
        </p:nvSpPr>
        <p:spPr>
          <a:xfrm>
            <a:off x="1242635" y="2168434"/>
            <a:ext cx="8632885" cy="2384195"/>
          </a:xfrm>
        </p:spPr>
        <p:txBody>
          <a:bodyPr/>
          <a:lstStyle/>
          <a:p>
            <a:r>
              <a:rPr lang="en-GB" sz="1800" dirty="0"/>
              <a:t>Verbal or oral communication (talking) is an example. </a:t>
            </a:r>
          </a:p>
          <a:p>
            <a:r>
              <a:rPr lang="en-GB" sz="1800" dirty="0"/>
              <a:t>This includes: </a:t>
            </a:r>
          </a:p>
          <a:p>
            <a:r>
              <a:rPr lang="en-GB" sz="1800" dirty="0"/>
              <a:t>• group discussions </a:t>
            </a:r>
          </a:p>
          <a:p>
            <a:r>
              <a:rPr lang="en-GB" sz="1800" dirty="0"/>
              <a:t>• meetings, lectures etc</a:t>
            </a:r>
          </a:p>
          <a:p>
            <a:r>
              <a:rPr lang="en-GB" sz="1800" dirty="0"/>
              <a:t>• face-to-face, one-to-one </a:t>
            </a:r>
          </a:p>
          <a:p>
            <a:r>
              <a:rPr lang="en-GB" sz="1800" dirty="0"/>
              <a:t>• telephone conversations</a:t>
            </a:r>
          </a:p>
          <a:p>
            <a:r>
              <a:rPr lang="en-GB" sz="1800" dirty="0"/>
              <a:t>• video meetings </a:t>
            </a:r>
          </a:p>
          <a:p>
            <a:r>
              <a:rPr lang="en-GB" sz="1800" dirty="0"/>
              <a:t> </a:t>
            </a:r>
            <a:endParaRPr lang="en-US" sz="1800" dirty="0"/>
          </a:p>
        </p:txBody>
      </p:sp>
      <p:sp>
        <p:nvSpPr>
          <p:cNvPr id="3" name="Date Placeholder 2">
            <a:extLst>
              <a:ext uri="{FF2B5EF4-FFF2-40B4-BE49-F238E27FC236}">
                <a16:creationId xmlns:a16="http://schemas.microsoft.com/office/drawing/2014/main" id="{87B47E8C-1F0A-40EF-81C0-6BA51F14DE35}"/>
              </a:ext>
            </a:extLst>
          </p:cNvPr>
          <p:cNvSpPr>
            <a:spLocks noGrp="1"/>
          </p:cNvSpPr>
          <p:nvPr>
            <p:ph type="dt" sz="half" idx="10"/>
          </p:nvPr>
        </p:nvSpPr>
        <p:spPr>
          <a:xfrm>
            <a:off x="1571846"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6</a:t>
            </a:fld>
            <a:endParaRPr lang="en-US" dirty="0"/>
          </a:p>
        </p:txBody>
      </p:sp>
      <p:sp>
        <p:nvSpPr>
          <p:cNvPr id="4" name="TextBox 3">
            <a:extLst>
              <a:ext uri="{FF2B5EF4-FFF2-40B4-BE49-F238E27FC236}">
                <a16:creationId xmlns:a16="http://schemas.microsoft.com/office/drawing/2014/main" id="{94478620-F10B-209F-0F85-17E6BB486EED}"/>
              </a:ext>
            </a:extLst>
          </p:cNvPr>
          <p:cNvSpPr txBox="1"/>
          <p:nvPr/>
        </p:nvSpPr>
        <p:spPr>
          <a:xfrm>
            <a:off x="7884426" y="3360531"/>
            <a:ext cx="2625918" cy="369332"/>
          </a:xfrm>
          <a:prstGeom prst="rect">
            <a:avLst/>
          </a:prstGeom>
          <a:noFill/>
        </p:spPr>
        <p:txBody>
          <a:bodyPr wrap="square">
            <a:spAutoFit/>
          </a:bodyPr>
          <a:lstStyle/>
          <a:p>
            <a:r>
              <a:rPr lang="en-GB" dirty="0">
                <a:solidFill>
                  <a:srgbClr val="0070C0"/>
                </a:solidFill>
              </a:rPr>
              <a:t>Positives / Negatives?</a:t>
            </a:r>
          </a:p>
        </p:txBody>
      </p:sp>
    </p:spTree>
    <p:extLst>
      <p:ext uri="{BB962C8B-B14F-4D97-AF65-F5344CB8AC3E}">
        <p14:creationId xmlns:p14="http://schemas.microsoft.com/office/powerpoint/2010/main" val="1269923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753609" y="873956"/>
            <a:ext cx="4607268" cy="46947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dirty="0"/>
              <a:t>Verbal</a:t>
            </a:r>
            <a:r>
              <a:rPr lang="en-US" noProof="0" dirty="0"/>
              <a:t> communication</a:t>
            </a:r>
          </a:p>
        </p:txBody>
      </p:sp>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6519230" y="6356350"/>
            <a:ext cx="3152912" cy="365125"/>
          </a:xfrm>
        </p:spPr>
        <p:txBody>
          <a:bodyPr/>
          <a:lstStyle/>
          <a:p>
            <a:r>
              <a:rPr lang="en-US" dirty="0"/>
              <a:t>Conference Presentation</a:t>
            </a: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7</a:t>
            </a:fld>
            <a:endParaRPr lang="en-US" dirty="0"/>
          </a:p>
        </p:txBody>
      </p:sp>
      <p:sp>
        <p:nvSpPr>
          <p:cNvPr id="7" name="TextBox 6">
            <a:extLst>
              <a:ext uri="{FF2B5EF4-FFF2-40B4-BE49-F238E27FC236}">
                <a16:creationId xmlns:a16="http://schemas.microsoft.com/office/drawing/2014/main" id="{4807C235-1C4D-C403-65FD-EA46F049ABFF}"/>
              </a:ext>
            </a:extLst>
          </p:cNvPr>
          <p:cNvSpPr txBox="1"/>
          <p:nvPr/>
        </p:nvSpPr>
        <p:spPr>
          <a:xfrm>
            <a:off x="8857753" y="3037398"/>
            <a:ext cx="45719" cy="369332"/>
          </a:xfrm>
          <a:prstGeom prst="rect">
            <a:avLst/>
          </a:prstGeom>
          <a:noFill/>
        </p:spPr>
        <p:txBody>
          <a:bodyPr wrap="square" rtlCol="0">
            <a:spAutoFit/>
          </a:bodyPr>
          <a:lstStyle/>
          <a:p>
            <a:endParaRPr lang="en-GB" dirty="0"/>
          </a:p>
        </p:txBody>
      </p:sp>
      <p:graphicFrame>
        <p:nvGraphicFramePr>
          <p:cNvPr id="11" name="Table 10">
            <a:extLst>
              <a:ext uri="{FF2B5EF4-FFF2-40B4-BE49-F238E27FC236}">
                <a16:creationId xmlns:a16="http://schemas.microsoft.com/office/drawing/2014/main" id="{D9511EB1-04B5-024C-3321-BC81D9F3C800}"/>
              </a:ext>
            </a:extLst>
          </p:cNvPr>
          <p:cNvGraphicFramePr>
            <a:graphicFrameLocks noGrp="1"/>
          </p:cNvGraphicFramePr>
          <p:nvPr/>
        </p:nvGraphicFramePr>
        <p:xfrm>
          <a:off x="838200" y="1825625"/>
          <a:ext cx="8229600" cy="303276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978881373"/>
                    </a:ext>
                  </a:extLst>
                </a:gridCol>
                <a:gridCol w="4114800">
                  <a:extLst>
                    <a:ext uri="{9D8B030D-6E8A-4147-A177-3AD203B41FA5}">
                      <a16:colId xmlns:a16="http://schemas.microsoft.com/office/drawing/2014/main" val="1363591897"/>
                    </a:ext>
                  </a:extLst>
                </a:gridCol>
              </a:tblGrid>
              <a:tr h="370840">
                <a:tc>
                  <a:txBody>
                    <a:bodyPr/>
                    <a:lstStyle/>
                    <a:p>
                      <a:r>
                        <a:rPr lang="en-US" dirty="0">
                          <a:solidFill>
                            <a:schemeClr val="tx1"/>
                          </a:solidFill>
                        </a:rPr>
                        <a:t>Advantages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solidFill>
                            <a:schemeClr val="tx1"/>
                          </a:solidFill>
                        </a:rPr>
                        <a:t>Disadvantages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597446784"/>
                  </a:ext>
                </a:extLst>
              </a:tr>
              <a:tr h="370840">
                <a:tc>
                  <a:txBody>
                    <a:bodyPr/>
                    <a:lstStyle/>
                    <a:p>
                      <a:r>
                        <a:rPr lang="en-US" dirty="0"/>
                        <a:t>Instant</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Can be easily forgotten</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2385927814"/>
                  </a:ext>
                </a:extLst>
              </a:tr>
              <a:tr h="370840">
                <a:tc>
                  <a:txBody>
                    <a:bodyPr/>
                    <a:lstStyle/>
                    <a:p>
                      <a:r>
                        <a:rPr lang="en-US" dirty="0"/>
                        <a:t>Easy</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No physical evidence</a:t>
                      </a:r>
                      <a:r>
                        <a:rPr lang="en-US" baseline="0" dirty="0"/>
                        <a:t> of the message</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1885726729"/>
                  </a:ext>
                </a:extLst>
              </a:tr>
              <a:tr h="370840">
                <a:tc>
                  <a:txBody>
                    <a:bodyPr/>
                    <a:lstStyle/>
                    <a:p>
                      <a:r>
                        <a:rPr lang="en-US" dirty="0"/>
                        <a:t>Can be repeated</a:t>
                      </a:r>
                      <a:r>
                        <a:rPr lang="en-US" baseline="0" dirty="0"/>
                        <a:t> or rephrased until the message is understood</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Might</a:t>
                      </a:r>
                      <a:r>
                        <a:rPr lang="en-US" baseline="0" dirty="0"/>
                        <a:t> be changed unintentionally</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3899621874"/>
                  </a:ext>
                </a:extLst>
              </a:tr>
              <a:tr h="370840">
                <a:tc>
                  <a:txBody>
                    <a:bodyPr/>
                    <a:lstStyle/>
                    <a:p>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More than one language</a:t>
                      </a:r>
                      <a:r>
                        <a:rPr lang="en-US" baseline="0" dirty="0"/>
                        <a:t> may be spoken on site</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922887987"/>
                  </a:ext>
                </a:extLst>
              </a:tr>
              <a:tr h="370840">
                <a:tc>
                  <a:txBody>
                    <a:bodyPr/>
                    <a:lstStyle/>
                    <a:p>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Different accents or slang</a:t>
                      </a:r>
                      <a:r>
                        <a:rPr lang="en-US" baseline="0" dirty="0"/>
                        <a:t> may not be understood by everyone</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1243551669"/>
                  </a:ext>
                </a:extLst>
              </a:tr>
            </a:tbl>
          </a:graphicData>
        </a:graphic>
      </p:graphicFrame>
    </p:spTree>
    <p:extLst>
      <p:ext uri="{BB962C8B-B14F-4D97-AF65-F5344CB8AC3E}">
        <p14:creationId xmlns:p14="http://schemas.microsoft.com/office/powerpoint/2010/main" val="3037267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753609" y="873956"/>
            <a:ext cx="4607268" cy="46947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Written communication methods include: </a:t>
            </a:r>
          </a:p>
        </p:txBody>
      </p:sp>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5"/>
          </p:nvPr>
        </p:nvSpPr>
        <p:spPr>
          <a:xfrm>
            <a:off x="1016255" y="2099144"/>
            <a:ext cx="8843362" cy="3991555"/>
          </a:xfrm>
        </p:spPr>
        <p:txBody>
          <a:bodyPr/>
          <a:lstStyle/>
          <a:p>
            <a:r>
              <a:rPr lang="en-ZA" sz="2000" dirty="0"/>
              <a:t>​</a:t>
            </a:r>
            <a:r>
              <a:rPr lang="en-GB" sz="2000" dirty="0"/>
              <a:t>• letters – personal and official </a:t>
            </a:r>
          </a:p>
          <a:p>
            <a:r>
              <a:rPr lang="en-GB" sz="2000" dirty="0"/>
              <a:t>• memos and notes – short and precise </a:t>
            </a:r>
          </a:p>
          <a:p>
            <a:r>
              <a:rPr lang="en-GB" sz="2000" dirty="0"/>
              <a:t>• timesheets – various forms </a:t>
            </a:r>
          </a:p>
          <a:p>
            <a:r>
              <a:rPr lang="en-GB" sz="2000" dirty="0"/>
              <a:t>• invoices – used to bill customers </a:t>
            </a:r>
          </a:p>
          <a:p>
            <a:r>
              <a:rPr lang="en-GB" sz="2000" dirty="0"/>
              <a:t>• drawings and sketches </a:t>
            </a:r>
          </a:p>
          <a:p>
            <a:r>
              <a:rPr lang="en-GB" sz="2000" dirty="0"/>
              <a:t>• specifications </a:t>
            </a:r>
          </a:p>
          <a:p>
            <a:r>
              <a:rPr lang="en-GB" sz="2000" dirty="0"/>
              <a:t>• schedules – lists of building components </a:t>
            </a:r>
          </a:p>
          <a:p>
            <a:r>
              <a:rPr lang="en-GB" sz="2000" dirty="0"/>
              <a:t>• graphs and charts – used to display data.</a:t>
            </a:r>
          </a:p>
          <a:p>
            <a:r>
              <a:rPr lang="en-GB" sz="2000" dirty="0"/>
              <a:t>• texts</a:t>
            </a:r>
            <a:endParaRPr lang="en-ZA" sz="2000" dirty="0"/>
          </a:p>
        </p:txBody>
      </p:sp>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6519230" y="6356350"/>
            <a:ext cx="3152912" cy="365125"/>
          </a:xfrm>
        </p:spPr>
        <p:txBody>
          <a:bodyPr/>
          <a:lstStyle/>
          <a:p>
            <a:r>
              <a:rPr lang="en-US" dirty="0"/>
              <a:t>Conference Presentation</a:t>
            </a: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8</a:t>
            </a:fld>
            <a:endParaRPr lang="en-US" dirty="0"/>
          </a:p>
        </p:txBody>
      </p:sp>
      <p:sp>
        <p:nvSpPr>
          <p:cNvPr id="7" name="TextBox 6">
            <a:extLst>
              <a:ext uri="{FF2B5EF4-FFF2-40B4-BE49-F238E27FC236}">
                <a16:creationId xmlns:a16="http://schemas.microsoft.com/office/drawing/2014/main" id="{4807C235-1C4D-C403-65FD-EA46F049ABFF}"/>
              </a:ext>
            </a:extLst>
          </p:cNvPr>
          <p:cNvSpPr txBox="1"/>
          <p:nvPr/>
        </p:nvSpPr>
        <p:spPr>
          <a:xfrm>
            <a:off x="8857753" y="3037398"/>
            <a:ext cx="45719"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32E620B4-5143-75FC-BC0F-42791D826F0F}"/>
              </a:ext>
            </a:extLst>
          </p:cNvPr>
          <p:cNvSpPr txBox="1"/>
          <p:nvPr/>
        </p:nvSpPr>
        <p:spPr>
          <a:xfrm>
            <a:off x="9096292" y="2555940"/>
            <a:ext cx="2536466" cy="369332"/>
          </a:xfrm>
          <a:prstGeom prst="rect">
            <a:avLst/>
          </a:prstGeom>
          <a:noFill/>
        </p:spPr>
        <p:txBody>
          <a:bodyPr wrap="square" rtlCol="0">
            <a:spAutoFit/>
          </a:bodyPr>
          <a:lstStyle/>
          <a:p>
            <a:r>
              <a:rPr lang="en-GB" dirty="0">
                <a:solidFill>
                  <a:srgbClr val="0070C0"/>
                </a:solidFill>
              </a:rPr>
              <a:t>Positives / Negatives?</a:t>
            </a:r>
          </a:p>
        </p:txBody>
      </p:sp>
    </p:spTree>
    <p:extLst>
      <p:ext uri="{BB962C8B-B14F-4D97-AF65-F5344CB8AC3E}">
        <p14:creationId xmlns:p14="http://schemas.microsoft.com/office/powerpoint/2010/main" val="3581618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753609" y="873956"/>
            <a:ext cx="4607268" cy="46947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Written communication</a:t>
            </a:r>
          </a:p>
        </p:txBody>
      </p:sp>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6519230" y="6356350"/>
            <a:ext cx="3152912" cy="365125"/>
          </a:xfrm>
        </p:spPr>
        <p:txBody>
          <a:bodyPr/>
          <a:lstStyle/>
          <a:p>
            <a:r>
              <a:rPr lang="en-US" dirty="0"/>
              <a:t>Conference Presentation</a:t>
            </a: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9</a:t>
            </a:fld>
            <a:endParaRPr lang="en-US" dirty="0"/>
          </a:p>
        </p:txBody>
      </p:sp>
      <p:sp>
        <p:nvSpPr>
          <p:cNvPr id="7" name="TextBox 6">
            <a:extLst>
              <a:ext uri="{FF2B5EF4-FFF2-40B4-BE49-F238E27FC236}">
                <a16:creationId xmlns:a16="http://schemas.microsoft.com/office/drawing/2014/main" id="{4807C235-1C4D-C403-65FD-EA46F049ABFF}"/>
              </a:ext>
            </a:extLst>
          </p:cNvPr>
          <p:cNvSpPr txBox="1"/>
          <p:nvPr/>
        </p:nvSpPr>
        <p:spPr>
          <a:xfrm>
            <a:off x="8857753" y="3037398"/>
            <a:ext cx="45719" cy="369332"/>
          </a:xfrm>
          <a:prstGeom prst="rect">
            <a:avLst/>
          </a:prstGeom>
          <a:noFill/>
        </p:spPr>
        <p:txBody>
          <a:bodyPr wrap="square" rtlCol="0">
            <a:spAutoFit/>
          </a:bodyPr>
          <a:lstStyle/>
          <a:p>
            <a:endParaRPr lang="en-GB" dirty="0"/>
          </a:p>
        </p:txBody>
      </p:sp>
      <p:graphicFrame>
        <p:nvGraphicFramePr>
          <p:cNvPr id="6" name="Table 5">
            <a:extLst>
              <a:ext uri="{FF2B5EF4-FFF2-40B4-BE49-F238E27FC236}">
                <a16:creationId xmlns:a16="http://schemas.microsoft.com/office/drawing/2014/main" id="{9AB9F27E-A1CB-E0B9-A849-F80CF04AF893}"/>
              </a:ext>
            </a:extLst>
          </p:cNvPr>
          <p:cNvGraphicFramePr>
            <a:graphicFrameLocks noGrp="1"/>
          </p:cNvGraphicFramePr>
          <p:nvPr>
            <p:extLst>
              <p:ext uri="{D42A27DB-BD31-4B8C-83A1-F6EECF244321}">
                <p14:modId xmlns:p14="http://schemas.microsoft.com/office/powerpoint/2010/main" val="2990111570"/>
              </p:ext>
            </p:extLst>
          </p:nvPr>
        </p:nvGraphicFramePr>
        <p:xfrm>
          <a:off x="838200" y="1825625"/>
          <a:ext cx="8229600" cy="33020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401784508"/>
                    </a:ext>
                  </a:extLst>
                </a:gridCol>
                <a:gridCol w="4114800">
                  <a:extLst>
                    <a:ext uri="{9D8B030D-6E8A-4147-A177-3AD203B41FA5}">
                      <a16:colId xmlns:a16="http://schemas.microsoft.com/office/drawing/2014/main" val="1719765665"/>
                    </a:ext>
                  </a:extLst>
                </a:gridCol>
              </a:tblGrid>
              <a:tr h="370840">
                <a:tc>
                  <a:txBody>
                    <a:bodyPr/>
                    <a:lstStyle/>
                    <a:p>
                      <a:r>
                        <a:rPr lang="en-US" dirty="0">
                          <a:solidFill>
                            <a:schemeClr val="tx1"/>
                          </a:solidFill>
                        </a:rPr>
                        <a:t>Advantages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solidFill>
                            <a:schemeClr val="tx1"/>
                          </a:solidFill>
                        </a:rPr>
                        <a:t>Disadvantages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958066483"/>
                  </a:ext>
                </a:extLst>
              </a:tr>
              <a:tr h="370840">
                <a:tc>
                  <a:txBody>
                    <a:bodyPr/>
                    <a:lstStyle/>
                    <a:p>
                      <a:r>
                        <a:rPr lang="en-US" dirty="0"/>
                        <a:t>Physical evidence</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Takes longer to arrive, read and understand</a:t>
                      </a:r>
                      <a:r>
                        <a:rPr lang="en-US" baseline="0" dirty="0"/>
                        <a:t> than some other methods of communication</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2440139042"/>
                  </a:ext>
                </a:extLst>
              </a:tr>
              <a:tr h="370840">
                <a:tc>
                  <a:txBody>
                    <a:bodyPr/>
                    <a:lstStyle/>
                    <a:p>
                      <a:r>
                        <a:rPr lang="en-US" dirty="0"/>
                        <a:t>Can be passed to others without being changed</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Can be misunderstood</a:t>
                      </a:r>
                      <a:r>
                        <a:rPr lang="en-US" baseline="0" dirty="0"/>
                        <a:t> (especially if text is poorly constructed)</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3927160913"/>
                  </a:ext>
                </a:extLst>
              </a:tr>
              <a:tr h="370840">
                <a:tc>
                  <a:txBody>
                    <a:bodyPr/>
                    <a:lstStyle/>
                    <a:p>
                      <a:r>
                        <a:rPr lang="en-US" dirty="0"/>
                        <a:t>Can be copied</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Can be lost</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200714394"/>
                  </a:ext>
                </a:extLst>
              </a:tr>
              <a:tr h="320040">
                <a:tc>
                  <a:txBody>
                    <a:bodyPr/>
                    <a:lstStyle/>
                    <a:p>
                      <a:r>
                        <a:rPr lang="en-US" dirty="0"/>
                        <a:t>Can be ready again if not understood</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If poorly</a:t>
                      </a:r>
                      <a:r>
                        <a:rPr lang="en-US" baseline="0" dirty="0"/>
                        <a:t> written, the reader may not be able to understand it</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2179203257"/>
                  </a:ext>
                </a:extLst>
              </a:tr>
              <a:tr h="320040">
                <a:tc>
                  <a:txBody>
                    <a:bodyPr/>
                    <a:lstStyle/>
                    <a:p>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t>Unable to gauge a person's reaction</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578956012"/>
                  </a:ext>
                </a:extLst>
              </a:tr>
            </a:tbl>
          </a:graphicData>
        </a:graphic>
      </p:graphicFrame>
    </p:spTree>
    <p:extLst>
      <p:ext uri="{BB962C8B-B14F-4D97-AF65-F5344CB8AC3E}">
        <p14:creationId xmlns:p14="http://schemas.microsoft.com/office/powerpoint/2010/main" val="859240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8" name="Content Placeholder 17">
            <a:extLst>
              <a:ext uri="{FF2B5EF4-FFF2-40B4-BE49-F238E27FC236}">
                <a16:creationId xmlns:a16="http://schemas.microsoft.com/office/drawing/2014/main" id="{FA3B8B57-53E4-4533-98FE-DA8FC4A5684C}"/>
              </a:ext>
            </a:extLst>
          </p:cNvPr>
          <p:cNvSpPr>
            <a:spLocks noGrp="1"/>
          </p:cNvSpPr>
          <p:nvPr>
            <p:ph sz="quarter" idx="15"/>
          </p:nvPr>
        </p:nvSpPr>
        <p:spPr>
          <a:xfrm>
            <a:off x="6066844" y="667910"/>
            <a:ext cx="4866197" cy="2498697"/>
          </a:xfrm>
        </p:spPr>
        <p:txBody>
          <a:bodyPr/>
          <a:lstStyle/>
          <a:p>
            <a:r>
              <a:rPr lang="en-GB" sz="1800" dirty="0"/>
              <a:t>• Phone calls (cable or satellite),</a:t>
            </a:r>
          </a:p>
          <a:p>
            <a:r>
              <a:rPr lang="en-GB" sz="1800" dirty="0"/>
              <a:t>• video calling equipment </a:t>
            </a:r>
          </a:p>
          <a:p>
            <a:r>
              <a:rPr lang="en-GB" sz="1800" dirty="0"/>
              <a:t>• fax machines </a:t>
            </a:r>
          </a:p>
          <a:p>
            <a:r>
              <a:rPr lang="en-GB" sz="1800" dirty="0"/>
              <a:t>• television and radio </a:t>
            </a:r>
          </a:p>
          <a:p>
            <a:r>
              <a:rPr lang="en-GB" sz="1800" dirty="0"/>
              <a:t>• computers – email and the Internet</a:t>
            </a:r>
            <a:r>
              <a:rPr lang="en-GB" dirty="0"/>
              <a:t>.</a:t>
            </a:r>
            <a:r>
              <a:rPr lang="en-US" dirty="0"/>
              <a:t>​</a:t>
            </a:r>
          </a:p>
        </p:txBody>
      </p:sp>
      <p:sp>
        <p:nvSpPr>
          <p:cNvPr id="59" name="Content Placeholder 58">
            <a:extLst>
              <a:ext uri="{FF2B5EF4-FFF2-40B4-BE49-F238E27FC236}">
                <a16:creationId xmlns:a16="http://schemas.microsoft.com/office/drawing/2014/main" id="{B9E9DD8A-3636-40F3-B90A-638534A1C5F7}"/>
              </a:ext>
            </a:extLst>
          </p:cNvPr>
          <p:cNvSpPr>
            <a:spLocks noGrp="1"/>
          </p:cNvSpPr>
          <p:nvPr>
            <p:ph sz="quarter" idx="16"/>
          </p:nvPr>
        </p:nvSpPr>
        <p:spPr>
          <a:xfrm>
            <a:off x="6376948" y="3620707"/>
            <a:ext cx="4261898" cy="1992914"/>
          </a:xfrm>
        </p:spPr>
        <p:txBody>
          <a:bodyPr/>
          <a:lstStyle/>
          <a:p>
            <a:r>
              <a:rPr lang="en-US" dirty="0"/>
              <a:t>​</a:t>
            </a:r>
          </a:p>
          <a:p>
            <a:r>
              <a:rPr lang="en-US" dirty="0"/>
              <a:t>​</a:t>
            </a:r>
          </a:p>
        </p:txBody>
      </p:sp>
      <p:sp>
        <p:nvSpPr>
          <p:cNvPr id="5" name="Slide Number Placeholder 4">
            <a:extLst>
              <a:ext uri="{FF2B5EF4-FFF2-40B4-BE49-F238E27FC236}">
                <a16:creationId xmlns:a16="http://schemas.microsoft.com/office/drawing/2014/main" id="{DD5F5660-F6B8-485C-94CC-0A886850689E}"/>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10</a:t>
            </a:fld>
            <a:endParaRPr lang="en-US" dirty="0"/>
          </a:p>
        </p:txBody>
      </p:sp>
      <p:sp>
        <p:nvSpPr>
          <p:cNvPr id="6" name="Title 5">
            <a:extLst>
              <a:ext uri="{FF2B5EF4-FFF2-40B4-BE49-F238E27FC236}">
                <a16:creationId xmlns:a16="http://schemas.microsoft.com/office/drawing/2014/main" id="{19CCC21E-7E2F-4E09-1E07-243B4DE8C695}"/>
              </a:ext>
            </a:extLst>
          </p:cNvPr>
          <p:cNvSpPr>
            <a:spLocks noGrp="1"/>
          </p:cNvSpPr>
          <p:nvPr>
            <p:ph type="title"/>
          </p:nvPr>
        </p:nvSpPr>
        <p:spPr>
          <a:xfrm>
            <a:off x="152400" y="3952021"/>
            <a:ext cx="4114800" cy="523213"/>
          </a:xfrm>
        </p:spPr>
        <p:txBody>
          <a:bodyPr/>
          <a:lstStyle/>
          <a:p>
            <a:r>
              <a:rPr lang="en-GB" dirty="0"/>
              <a:t>Electronic communication</a:t>
            </a:r>
          </a:p>
        </p:txBody>
      </p:sp>
      <p:sp>
        <p:nvSpPr>
          <p:cNvPr id="2" name="TextBox 1">
            <a:extLst>
              <a:ext uri="{FF2B5EF4-FFF2-40B4-BE49-F238E27FC236}">
                <a16:creationId xmlns:a16="http://schemas.microsoft.com/office/drawing/2014/main" id="{521D7E4B-634A-0ACB-A7F8-C8DC0AA4129C}"/>
              </a:ext>
            </a:extLst>
          </p:cNvPr>
          <p:cNvSpPr txBox="1"/>
          <p:nvPr/>
        </p:nvSpPr>
        <p:spPr>
          <a:xfrm>
            <a:off x="6376948" y="3620707"/>
            <a:ext cx="4113401" cy="1477328"/>
          </a:xfrm>
          <a:prstGeom prst="rect">
            <a:avLst/>
          </a:prstGeom>
          <a:noFill/>
        </p:spPr>
        <p:txBody>
          <a:bodyPr wrap="square" rtlCol="0">
            <a:spAutoFit/>
          </a:bodyPr>
          <a:lstStyle/>
          <a:p>
            <a:r>
              <a:rPr lang="en-GB" dirty="0"/>
              <a:t>Specialist apps</a:t>
            </a:r>
          </a:p>
          <a:p>
            <a:r>
              <a:rPr lang="en-GB" dirty="0"/>
              <a:t>Collaborative work platforms</a:t>
            </a:r>
          </a:p>
          <a:p>
            <a:r>
              <a:rPr lang="en-GB" dirty="0"/>
              <a:t>Pictures</a:t>
            </a:r>
          </a:p>
          <a:p>
            <a:r>
              <a:rPr lang="en-GB" dirty="0"/>
              <a:t>VR</a:t>
            </a:r>
          </a:p>
          <a:p>
            <a:r>
              <a:rPr lang="en-GB" dirty="0"/>
              <a:t>Voice notes</a:t>
            </a:r>
          </a:p>
        </p:txBody>
      </p:sp>
    </p:spTree>
    <p:extLst>
      <p:ext uri="{BB962C8B-B14F-4D97-AF65-F5344CB8AC3E}">
        <p14:creationId xmlns:p14="http://schemas.microsoft.com/office/powerpoint/2010/main" val="2507141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pattFill prst="smGrid">
          <a:fgClr>
            <a:schemeClr val="accent5">
              <a:lumMod val="20000"/>
              <a:lumOff val="80000"/>
            </a:schemeClr>
          </a:fgClr>
          <a:bgClr>
            <a:schemeClr val="accent1">
              <a:lumMod val="60000"/>
              <a:lumOff val="40000"/>
            </a:schemeClr>
          </a:bgClr>
        </a:pattFill>
        <a:effectLst/>
      </p:bgPr>
    </p:bg>
    <p:spTree>
      <p:nvGrpSpPr>
        <p:cNvPr id="1" name=""/>
        <p:cNvGrpSpPr/>
        <p:nvPr/>
      </p:nvGrpSpPr>
      <p:grpSpPr>
        <a:xfrm>
          <a:off x="0" y="0"/>
          <a:ext cx="0" cy="0"/>
          <a:chOff x="0" y="0"/>
          <a:chExt cx="0" cy="0"/>
        </a:xfrm>
      </p:grpSpPr>
      <p:sp>
        <p:nvSpPr>
          <p:cNvPr id="59" name="Content Placeholder 58">
            <a:extLst>
              <a:ext uri="{FF2B5EF4-FFF2-40B4-BE49-F238E27FC236}">
                <a16:creationId xmlns:a16="http://schemas.microsoft.com/office/drawing/2014/main" id="{B9E9DD8A-3636-40F3-B90A-638534A1C5F7}"/>
              </a:ext>
            </a:extLst>
          </p:cNvPr>
          <p:cNvSpPr>
            <a:spLocks noGrp="1"/>
          </p:cNvSpPr>
          <p:nvPr>
            <p:ph sz="quarter" idx="16"/>
          </p:nvPr>
        </p:nvSpPr>
        <p:spPr>
          <a:xfrm>
            <a:off x="6376948" y="3620707"/>
            <a:ext cx="4261898" cy="1992914"/>
          </a:xfrm>
        </p:spPr>
        <p:txBody>
          <a:bodyPr/>
          <a:lstStyle/>
          <a:p>
            <a:r>
              <a:rPr lang="en-US" dirty="0"/>
              <a:t>​</a:t>
            </a:r>
          </a:p>
          <a:p>
            <a:r>
              <a:rPr lang="en-US" dirty="0"/>
              <a:t>​</a:t>
            </a:r>
          </a:p>
        </p:txBody>
      </p:sp>
      <p:sp>
        <p:nvSpPr>
          <p:cNvPr id="5" name="Slide Number Placeholder 4">
            <a:extLst>
              <a:ext uri="{FF2B5EF4-FFF2-40B4-BE49-F238E27FC236}">
                <a16:creationId xmlns:a16="http://schemas.microsoft.com/office/drawing/2014/main" id="{DD5F5660-F6B8-485C-94CC-0A886850689E}"/>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11</a:t>
            </a:fld>
            <a:endParaRPr lang="en-US" dirty="0"/>
          </a:p>
        </p:txBody>
      </p:sp>
      <p:sp>
        <p:nvSpPr>
          <p:cNvPr id="6" name="Title 5">
            <a:extLst>
              <a:ext uri="{FF2B5EF4-FFF2-40B4-BE49-F238E27FC236}">
                <a16:creationId xmlns:a16="http://schemas.microsoft.com/office/drawing/2014/main" id="{19CCC21E-7E2F-4E09-1E07-243B4DE8C695}"/>
              </a:ext>
            </a:extLst>
          </p:cNvPr>
          <p:cNvSpPr>
            <a:spLocks noGrp="1"/>
          </p:cNvSpPr>
          <p:nvPr>
            <p:ph type="title"/>
          </p:nvPr>
        </p:nvSpPr>
        <p:spPr>
          <a:xfrm>
            <a:off x="4038600" y="860770"/>
            <a:ext cx="4114800" cy="523213"/>
          </a:xfrm>
        </p:spPr>
        <p:txBody>
          <a:bodyPr/>
          <a:lstStyle/>
          <a:p>
            <a:r>
              <a:rPr lang="en-GB" dirty="0">
                <a:solidFill>
                  <a:schemeClr val="tx1"/>
                </a:solidFill>
              </a:rPr>
              <a:t>Electronic communication</a:t>
            </a:r>
          </a:p>
        </p:txBody>
      </p:sp>
      <p:graphicFrame>
        <p:nvGraphicFramePr>
          <p:cNvPr id="4" name="Table 3">
            <a:extLst>
              <a:ext uri="{FF2B5EF4-FFF2-40B4-BE49-F238E27FC236}">
                <a16:creationId xmlns:a16="http://schemas.microsoft.com/office/drawing/2014/main" id="{3F85D1BE-6AB8-E698-88D0-D84D16D4BD05}"/>
              </a:ext>
            </a:extLst>
          </p:cNvPr>
          <p:cNvGraphicFramePr>
            <a:graphicFrameLocks noGrp="1"/>
          </p:cNvGraphicFramePr>
          <p:nvPr>
            <p:extLst>
              <p:ext uri="{D42A27DB-BD31-4B8C-83A1-F6EECF244321}">
                <p14:modId xmlns:p14="http://schemas.microsoft.com/office/powerpoint/2010/main" val="4138013071"/>
              </p:ext>
            </p:extLst>
          </p:nvPr>
        </p:nvGraphicFramePr>
        <p:xfrm>
          <a:off x="1981200" y="1865106"/>
          <a:ext cx="8229600" cy="41198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366872872"/>
                    </a:ext>
                  </a:extLst>
                </a:gridCol>
                <a:gridCol w="4114800">
                  <a:extLst>
                    <a:ext uri="{9D8B030D-6E8A-4147-A177-3AD203B41FA5}">
                      <a16:colId xmlns:a16="http://schemas.microsoft.com/office/drawing/2014/main" val="2360737910"/>
                    </a:ext>
                  </a:extLst>
                </a:gridCol>
              </a:tblGrid>
              <a:tr h="370840">
                <a:tc>
                  <a:txBody>
                    <a:bodyPr/>
                    <a:lstStyle/>
                    <a:p>
                      <a:r>
                        <a:rPr lang="en-US" dirty="0">
                          <a:solidFill>
                            <a:schemeClr val="tx1"/>
                          </a:solidFill>
                        </a:rPr>
                        <a:t>Advantages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solidFill>
                            <a:schemeClr val="tx1"/>
                          </a:solidFill>
                        </a:rPr>
                        <a:t>Disadvantages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1721546676"/>
                  </a:ext>
                </a:extLst>
              </a:tr>
              <a:tr h="370840">
                <a:tc>
                  <a:txBody>
                    <a:bodyPr/>
                    <a:lstStyle/>
                    <a:p>
                      <a:r>
                        <a:rPr lang="en-US" dirty="0"/>
                        <a:t>Instant</a:t>
                      </a:r>
                      <a:r>
                        <a:rPr lang="en-US" baseline="0" dirty="0"/>
                        <a:t> and easy. Phone and video calls (phone calls don’t require internet)</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Low or loss of signals and flat batteries can prevent information being sent</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3394398406"/>
                  </a:ext>
                </a:extLst>
              </a:tr>
              <a:tr h="370840">
                <a:tc>
                  <a:txBody>
                    <a:bodyPr/>
                    <a:lstStyle/>
                    <a:p>
                      <a:r>
                        <a:rPr lang="en-US" dirty="0"/>
                        <a:t>With</a:t>
                      </a:r>
                      <a:r>
                        <a:rPr lang="en-US" baseline="0" dirty="0"/>
                        <a:t> emails and faxes there</a:t>
                      </a:r>
                      <a:r>
                        <a:rPr lang="en-US" dirty="0"/>
                        <a:t> is a written record</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Not everyone is familiar or comfortable using electronic communication</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2773166795"/>
                  </a:ext>
                </a:extLst>
              </a:tr>
              <a:tr h="370840">
                <a:tc>
                  <a:txBody>
                    <a:bodyPr/>
                    <a:lstStyle/>
                    <a:p>
                      <a:r>
                        <a:rPr lang="en-US" dirty="0"/>
                        <a:t>Can record receipt of</a:t>
                      </a:r>
                      <a:r>
                        <a:rPr lang="en-US" baseline="0" dirty="0"/>
                        <a:t> communication (</a:t>
                      </a:r>
                      <a:r>
                        <a:rPr lang="en-US" baseline="0" dirty="0" err="1"/>
                        <a:t>eg</a:t>
                      </a:r>
                      <a:r>
                        <a:rPr lang="en-US" baseline="0" dirty="0"/>
                        <a:t> emails)</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The receiver may not be able to access the information</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3873055374"/>
                  </a:ext>
                </a:extLst>
              </a:tr>
              <a:tr h="370840">
                <a:tc>
                  <a:txBody>
                    <a:bodyPr/>
                    <a:lstStyle/>
                    <a:p>
                      <a:r>
                        <a:rPr lang="en-US" dirty="0"/>
                        <a:t>Emails can be sent with a vast amount of information</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Viruses and hackers can causes problems and read private information</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3596287036"/>
                  </a:ext>
                </a:extLst>
              </a:tr>
              <a:tr h="370840">
                <a:tc>
                  <a:txBody>
                    <a:bodyPr/>
                    <a:lstStyle/>
                    <a:p>
                      <a:r>
                        <a:rPr lang="en-US" dirty="0"/>
                        <a:t>Emails can also have attachments,</a:t>
                      </a:r>
                      <a:r>
                        <a:rPr lang="en-US" baseline="0" dirty="0"/>
                        <a:t> </a:t>
                      </a:r>
                      <a:r>
                        <a:rPr lang="en-US" baseline="0" dirty="0" err="1"/>
                        <a:t>eg</a:t>
                      </a:r>
                      <a:r>
                        <a:rPr lang="en-US" baseline="0" dirty="0"/>
                        <a:t> drawings, plans, invoices, etc</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1235490229"/>
                  </a:ext>
                </a:extLst>
              </a:tr>
            </a:tbl>
          </a:graphicData>
        </a:graphic>
      </p:graphicFrame>
    </p:spTree>
    <p:extLst>
      <p:ext uri="{BB962C8B-B14F-4D97-AF65-F5344CB8AC3E}">
        <p14:creationId xmlns:p14="http://schemas.microsoft.com/office/powerpoint/2010/main" val="32169099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CBCB163A-DD49-4E4B-9289-C8ABBE6C2E23}"/>
              </a:ext>
            </a:extLst>
          </p:cNvPr>
          <p:cNvSpPr>
            <a:spLocks noGrp="1"/>
          </p:cNvSpPr>
          <p:nvPr>
            <p:ph type="title"/>
          </p:nvPr>
        </p:nvSpPr>
        <p:spPr>
          <a:xfrm>
            <a:off x="6934201" y="2794595"/>
            <a:ext cx="5257799"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solidFill>
                  <a:schemeClr val="tx1"/>
                </a:solidFill>
              </a:rPr>
              <a:t>Communication</a:t>
            </a:r>
          </a:p>
        </p:txBody>
      </p:sp>
      <p:pic>
        <p:nvPicPr>
          <p:cNvPr id="173" name="Picture Placeholder 172" descr="A group of people raising their hands">
            <a:extLst>
              <a:ext uri="{FF2B5EF4-FFF2-40B4-BE49-F238E27FC236}">
                <a16:creationId xmlns:a16="http://schemas.microsoft.com/office/drawing/2014/main" id="{971515B1-92BF-428B-805A-F5D5532285FB}"/>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a:stretch/>
        </p:blipFill>
        <p:spPr>
          <a:xfrm>
            <a:off x="1" y="0"/>
            <a:ext cx="6311899" cy="6858000"/>
          </a:xfrm>
        </p:spPr>
      </p:pic>
      <p:sp>
        <p:nvSpPr>
          <p:cNvPr id="47" name="Content Placeholder 46">
            <a:extLst>
              <a:ext uri="{FF2B5EF4-FFF2-40B4-BE49-F238E27FC236}">
                <a16:creationId xmlns:a16="http://schemas.microsoft.com/office/drawing/2014/main" id="{5FB43F08-6A5D-4853-9EB0-FBB34B4D9C34}"/>
              </a:ext>
            </a:extLst>
          </p:cNvPr>
          <p:cNvSpPr>
            <a:spLocks noGrp="1"/>
          </p:cNvSpPr>
          <p:nvPr>
            <p:ph sz="quarter" idx="15"/>
          </p:nvPr>
        </p:nvSpPr>
        <p:spPr>
          <a:xfrm>
            <a:off x="100608" y="321739"/>
            <a:ext cx="11253191" cy="4945711"/>
          </a:xfrm>
        </p:spPr>
        <p:txBody>
          <a:bodyPr/>
          <a:lstStyle/>
          <a:p>
            <a:r>
              <a:rPr lang="en-GB" sz="2000" dirty="0">
                <a:solidFill>
                  <a:schemeClr val="tx1"/>
                </a:solidFill>
              </a:rPr>
              <a:t>As far as you and your jobs within the construction industry are </a:t>
            </a:r>
          </a:p>
          <a:p>
            <a:r>
              <a:rPr lang="en-GB" sz="2000" dirty="0">
                <a:solidFill>
                  <a:schemeClr val="tx1"/>
                </a:solidFill>
              </a:rPr>
              <a:t>concerned, you are most likely to use the following methods of verbal </a:t>
            </a:r>
          </a:p>
          <a:p>
            <a:r>
              <a:rPr lang="en-GB" sz="2000" dirty="0">
                <a:solidFill>
                  <a:schemeClr val="tx1"/>
                </a:solidFill>
              </a:rPr>
              <a:t>communication: </a:t>
            </a:r>
          </a:p>
          <a:p>
            <a:r>
              <a:rPr lang="en-GB" sz="2000" dirty="0">
                <a:solidFill>
                  <a:schemeClr val="tx1"/>
                </a:solidFill>
              </a:rPr>
              <a:t>• informal conversations </a:t>
            </a:r>
          </a:p>
          <a:p>
            <a:r>
              <a:rPr lang="en-GB" sz="2000" dirty="0">
                <a:solidFill>
                  <a:schemeClr val="tx1"/>
                </a:solidFill>
              </a:rPr>
              <a:t>• formal conversations </a:t>
            </a:r>
          </a:p>
          <a:p>
            <a:r>
              <a:rPr lang="en-GB" sz="2000" dirty="0">
                <a:solidFill>
                  <a:schemeClr val="tx1"/>
                </a:solidFill>
              </a:rPr>
              <a:t>• receiving instructions </a:t>
            </a:r>
          </a:p>
          <a:p>
            <a:r>
              <a:rPr lang="en-GB" sz="2000" dirty="0">
                <a:solidFill>
                  <a:schemeClr val="tx1"/>
                </a:solidFill>
              </a:rPr>
              <a:t>• telephone calls </a:t>
            </a:r>
          </a:p>
          <a:p>
            <a:r>
              <a:rPr lang="en-GB" sz="2000" dirty="0">
                <a:solidFill>
                  <a:schemeClr val="tx1"/>
                </a:solidFill>
              </a:rPr>
              <a:t>• taking part in meetings </a:t>
            </a:r>
          </a:p>
          <a:p>
            <a:r>
              <a:rPr lang="en-GB" sz="2000" dirty="0">
                <a:solidFill>
                  <a:schemeClr val="tx1"/>
                </a:solidFill>
              </a:rPr>
              <a:t>• oral presentations.</a:t>
            </a:r>
            <a:endParaRPr lang="en-US" sz="2000" dirty="0">
              <a:solidFill>
                <a:schemeClr val="tx1"/>
              </a:solidFill>
            </a:endParaRPr>
          </a:p>
        </p:txBody>
      </p:sp>
      <p:sp>
        <p:nvSpPr>
          <p:cNvPr id="4" name="Slide Number Placeholder 3">
            <a:extLst>
              <a:ext uri="{FF2B5EF4-FFF2-40B4-BE49-F238E27FC236}">
                <a16:creationId xmlns:a16="http://schemas.microsoft.com/office/drawing/2014/main" id="{1599C981-FFE0-4DE7-BCE3-2AFFA0D61B83}"/>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12</a:t>
            </a:fld>
            <a:endParaRPr lang="en-US" dirty="0"/>
          </a:p>
        </p:txBody>
      </p:sp>
    </p:spTree>
    <p:extLst>
      <p:ext uri="{BB962C8B-B14F-4D97-AF65-F5344CB8AC3E}">
        <p14:creationId xmlns:p14="http://schemas.microsoft.com/office/powerpoint/2010/main" val="4056131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9" name="Straight Connector 108">
            <a:extLst>
              <a:ext uri="{FF2B5EF4-FFF2-40B4-BE49-F238E27FC236}">
                <a16:creationId xmlns:a16="http://schemas.microsoft.com/office/drawing/2014/main" id="{8347921B-775C-41FF-AD6F-5A1B2D382804}"/>
              </a:ext>
              <a:ext uri="{C183D7F6-B498-43B3-948B-1728B52AA6E4}">
                <adec:decorative xmlns:adec="http://schemas.microsoft.com/office/drawing/2017/decorative" val="1"/>
              </a:ext>
            </a:extLst>
          </p:cNvPr>
          <p:cNvCxnSpPr>
            <a:cxnSpLocks/>
          </p:cNvCxnSpPr>
          <p:nvPr/>
        </p:nvCxnSpPr>
        <p:spPr>
          <a:xfrm>
            <a:off x="0" y="7554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7B92578-BA63-47A9-A529-C8D672FC9625}"/>
              </a:ext>
              <a:ext uri="{C183D7F6-B498-43B3-948B-1728B52AA6E4}">
                <adec:decorative xmlns:adec="http://schemas.microsoft.com/office/drawing/2017/decorative" val="1"/>
              </a:ext>
            </a:extLst>
          </p:cNvPr>
          <p:cNvCxnSpPr>
            <a:cxnSpLocks/>
          </p:cNvCxnSpPr>
          <p:nvPr/>
        </p:nvCxnSpPr>
        <p:spPr>
          <a:xfrm>
            <a:off x="737290" y="0"/>
            <a:ext cx="0" cy="2509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20CB150D-1315-4E18-9CC3-E374E92113DF}"/>
              </a:ext>
            </a:extLst>
          </p:cNvPr>
          <p:cNvSpPr>
            <a:spLocks noGrp="1"/>
          </p:cNvSpPr>
          <p:nvPr>
            <p:ph type="title"/>
          </p:nvPr>
        </p:nvSpPr>
        <p:spPr>
          <a:xfrm>
            <a:off x="737290" y="765853"/>
            <a:ext cx="3980182"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GB" noProof="0" dirty="0"/>
              <a:t>Using the telephone has many advantages:</a:t>
            </a:r>
            <a:endParaRPr lang="en-US" noProof="0" dirty="0"/>
          </a:p>
        </p:txBody>
      </p:sp>
      <p:sp>
        <p:nvSpPr>
          <p:cNvPr id="17" name="Content Placeholder 16">
            <a:extLst>
              <a:ext uri="{FF2B5EF4-FFF2-40B4-BE49-F238E27FC236}">
                <a16:creationId xmlns:a16="http://schemas.microsoft.com/office/drawing/2014/main" id="{6668B644-7AFA-4167-9073-B9168870D232}"/>
              </a:ext>
            </a:extLst>
          </p:cNvPr>
          <p:cNvSpPr>
            <a:spLocks noGrp="1"/>
          </p:cNvSpPr>
          <p:nvPr>
            <p:ph sz="quarter" idx="16"/>
          </p:nvPr>
        </p:nvSpPr>
        <p:spPr>
          <a:xfrm>
            <a:off x="1008685" y="2034663"/>
            <a:ext cx="10520704" cy="4183256"/>
          </a:xfrm>
        </p:spPr>
        <p:txBody>
          <a:bodyPr/>
          <a:lstStyle/>
          <a:p>
            <a:r>
              <a:rPr lang="en-US" dirty="0"/>
              <a:t>​</a:t>
            </a:r>
            <a:endParaRPr lang="en-GB" dirty="0"/>
          </a:p>
          <a:p>
            <a:pPr>
              <a:lnSpc>
                <a:spcPct val="100000"/>
              </a:lnSpc>
            </a:pPr>
            <a:r>
              <a:rPr lang="en-GB" sz="2000" dirty="0"/>
              <a:t>• It is accessible and can be used by people of all abilities and employment statuses. </a:t>
            </a:r>
          </a:p>
          <a:p>
            <a:pPr>
              <a:lnSpc>
                <a:spcPct val="100000"/>
              </a:lnSpc>
            </a:pPr>
            <a:r>
              <a:rPr lang="en-GB" sz="2000" dirty="0"/>
              <a:t>• You receive a rapid response. </a:t>
            </a:r>
          </a:p>
          <a:p>
            <a:pPr>
              <a:lnSpc>
                <a:spcPct val="100000"/>
              </a:lnSpc>
            </a:pPr>
            <a:r>
              <a:rPr lang="en-GB" sz="2000" dirty="0"/>
              <a:t>• It is used by every firm, company or organisation throughout the world. </a:t>
            </a:r>
          </a:p>
          <a:p>
            <a:pPr>
              <a:lnSpc>
                <a:spcPct val="100000"/>
              </a:lnSpc>
            </a:pPr>
            <a:r>
              <a:rPr lang="en-GB" sz="2000" dirty="0"/>
              <a:t>• It has a global network. </a:t>
            </a:r>
          </a:p>
          <a:p>
            <a:pPr>
              <a:lnSpc>
                <a:spcPct val="100000"/>
              </a:lnSpc>
            </a:pPr>
            <a:r>
              <a:rPr lang="en-GB" sz="2000" dirty="0"/>
              <a:t>• The equipment is both simple and easy to use. </a:t>
            </a:r>
            <a:endParaRPr lang="en-US" sz="2000" dirty="0"/>
          </a:p>
          <a:p>
            <a:r>
              <a:rPr lang="en-US" dirty="0"/>
              <a:t>​</a:t>
            </a:r>
          </a:p>
        </p:txBody>
      </p:sp>
      <p:sp>
        <p:nvSpPr>
          <p:cNvPr id="5" name="Slide Number Placeholder 4">
            <a:extLst>
              <a:ext uri="{FF2B5EF4-FFF2-40B4-BE49-F238E27FC236}">
                <a16:creationId xmlns:a16="http://schemas.microsoft.com/office/drawing/2014/main" id="{00B1EED4-8761-4D39-902B-6FC13A97FA4A}"/>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13</a:t>
            </a:fld>
            <a:endParaRPr lang="en-US" dirty="0"/>
          </a:p>
        </p:txBody>
      </p:sp>
      <p:sp>
        <p:nvSpPr>
          <p:cNvPr id="8" name="TextBox 7">
            <a:extLst>
              <a:ext uri="{FF2B5EF4-FFF2-40B4-BE49-F238E27FC236}">
                <a16:creationId xmlns:a16="http://schemas.microsoft.com/office/drawing/2014/main" id="{F56153E8-4C36-62A3-B7AF-870503A2BCD6}"/>
              </a:ext>
            </a:extLst>
          </p:cNvPr>
          <p:cNvSpPr txBox="1"/>
          <p:nvPr/>
        </p:nvSpPr>
        <p:spPr>
          <a:xfrm>
            <a:off x="4643562" y="5685183"/>
            <a:ext cx="1326004" cy="369332"/>
          </a:xfrm>
          <a:prstGeom prst="rect">
            <a:avLst/>
          </a:prstGeom>
          <a:noFill/>
        </p:spPr>
        <p:txBody>
          <a:bodyPr wrap="none" rtlCol="0">
            <a:spAutoFit/>
          </a:bodyPr>
          <a:lstStyle/>
          <a:p>
            <a:r>
              <a:rPr lang="en-GB" dirty="0"/>
              <a:t>Negatives?</a:t>
            </a:r>
          </a:p>
        </p:txBody>
      </p:sp>
    </p:spTree>
    <p:extLst>
      <p:ext uri="{BB962C8B-B14F-4D97-AF65-F5344CB8AC3E}">
        <p14:creationId xmlns:p14="http://schemas.microsoft.com/office/powerpoint/2010/main" val="2004063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6998139" y="136525"/>
            <a:ext cx="4920866"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Importance of Communication</a:t>
            </a:r>
          </a:p>
        </p:txBody>
      </p:sp>
      <p:sp>
        <p:nvSpPr>
          <p:cNvPr id="13" name="Content Placeholder 12">
            <a:extLst>
              <a:ext uri="{FF2B5EF4-FFF2-40B4-BE49-F238E27FC236}">
                <a16:creationId xmlns:a16="http://schemas.microsoft.com/office/drawing/2014/main" id="{206FACBD-B244-4420-BE24-AD9110F31EC4}"/>
              </a:ext>
            </a:extLst>
          </p:cNvPr>
          <p:cNvSpPr>
            <a:spLocks noGrp="1"/>
          </p:cNvSpPr>
          <p:nvPr>
            <p:ph sz="quarter" idx="16"/>
          </p:nvPr>
        </p:nvSpPr>
        <p:spPr>
          <a:xfrm>
            <a:off x="413469" y="2431279"/>
            <a:ext cx="10977012" cy="3571956"/>
          </a:xfrm>
        </p:spPr>
        <p:txBody>
          <a:bodyPr/>
          <a:lstStyle/>
          <a:p>
            <a:r>
              <a:rPr lang="en-US" dirty="0"/>
              <a:t>​</a:t>
            </a:r>
            <a:r>
              <a:rPr lang="en-GB" sz="2000" dirty="0"/>
              <a:t>Good communication is important, as it can help to: </a:t>
            </a:r>
          </a:p>
          <a:p>
            <a:r>
              <a:rPr lang="en-GB" sz="2000" dirty="0"/>
              <a:t>• increase work productivity </a:t>
            </a:r>
          </a:p>
          <a:p>
            <a:r>
              <a:rPr lang="en-GB" sz="2000" dirty="0"/>
              <a:t>• ensure smooth day-to-day running of the site </a:t>
            </a:r>
          </a:p>
          <a:p>
            <a:r>
              <a:rPr lang="en-GB" sz="2000" dirty="0"/>
              <a:t>• reduce unseen costs – storage, damage, returned deliveries, slow work progress </a:t>
            </a:r>
          </a:p>
          <a:p>
            <a:r>
              <a:rPr lang="en-GB" sz="2000" dirty="0"/>
              <a:t>• enhance morale and friendship among the workforce </a:t>
            </a:r>
          </a:p>
          <a:p>
            <a:r>
              <a:rPr lang="en-GB" sz="2000" dirty="0"/>
              <a:t>• encourage quick relaying of information between members of the workforce. </a:t>
            </a:r>
            <a:endParaRPr lang="en-US" sz="2000" dirty="0"/>
          </a:p>
        </p:txBody>
      </p:sp>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14</a:t>
            </a:fld>
            <a:endParaRPr lang="en-US" dirty="0"/>
          </a:p>
        </p:txBody>
      </p:sp>
    </p:spTree>
    <p:extLst>
      <p:ext uri="{BB962C8B-B14F-4D97-AF65-F5344CB8AC3E}">
        <p14:creationId xmlns:p14="http://schemas.microsoft.com/office/powerpoint/2010/main" val="3199711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871559" y="1352736"/>
            <a:ext cx="3037792"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Signals​</a:t>
            </a:r>
          </a:p>
        </p:txBody>
      </p:sp>
      <p:sp>
        <p:nvSpPr>
          <p:cNvPr id="14" name="Content Placeholder 13">
            <a:extLst>
              <a:ext uri="{FF2B5EF4-FFF2-40B4-BE49-F238E27FC236}">
                <a16:creationId xmlns:a16="http://schemas.microsoft.com/office/drawing/2014/main" id="{D529AC97-CEEF-4F49-9BAD-DD30A7E3B5D4}"/>
              </a:ext>
            </a:extLst>
          </p:cNvPr>
          <p:cNvSpPr>
            <a:spLocks noGrp="1"/>
          </p:cNvSpPr>
          <p:nvPr>
            <p:ph sz="quarter" idx="15"/>
          </p:nvPr>
        </p:nvSpPr>
        <p:spPr>
          <a:xfrm>
            <a:off x="3390455" y="2027343"/>
            <a:ext cx="7007261" cy="1408770"/>
          </a:xfrm>
        </p:spPr>
        <p:txBody>
          <a:bodyPr anchor="ctr"/>
          <a:lstStyle/>
          <a:p>
            <a:r>
              <a:rPr lang="en-GB" sz="2000" dirty="0"/>
              <a:t>Signals are widely used on building sites mainly directing traffic or manoeuvring and directing cranes. Signalling is a complex and very important method of communication. </a:t>
            </a:r>
          </a:p>
          <a:p>
            <a:endParaRPr lang="en-US" dirty="0"/>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15</a:t>
            </a:fld>
            <a:endParaRPr lang="en-US" dirty="0"/>
          </a:p>
        </p:txBody>
      </p:sp>
      <p:pic>
        <p:nvPicPr>
          <p:cNvPr id="7" name="Picture 6">
            <a:extLst>
              <a:ext uri="{FF2B5EF4-FFF2-40B4-BE49-F238E27FC236}">
                <a16:creationId xmlns:a16="http://schemas.microsoft.com/office/drawing/2014/main" id="{F15CF906-B53F-9348-992A-B8FF790053BE}"/>
              </a:ext>
            </a:extLst>
          </p:cNvPr>
          <p:cNvPicPr>
            <a:picLocks noChangeAspect="1"/>
          </p:cNvPicPr>
          <p:nvPr/>
        </p:nvPicPr>
        <p:blipFill>
          <a:blip r:embed="rId2"/>
          <a:stretch>
            <a:fillRect/>
          </a:stretch>
        </p:blipFill>
        <p:spPr>
          <a:xfrm>
            <a:off x="5940202" y="3367924"/>
            <a:ext cx="4041998" cy="2682472"/>
          </a:xfrm>
          <a:prstGeom prst="rect">
            <a:avLst/>
          </a:prstGeom>
        </p:spPr>
      </p:pic>
    </p:spTree>
    <p:extLst>
      <p:ext uri="{BB962C8B-B14F-4D97-AF65-F5344CB8AC3E}">
        <p14:creationId xmlns:p14="http://schemas.microsoft.com/office/powerpoint/2010/main" val="1355698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871559" y="1352736"/>
            <a:ext cx="3037792"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Signals​</a:t>
            </a:r>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16</a:t>
            </a:fld>
            <a:endParaRPr lang="en-US" dirty="0"/>
          </a:p>
        </p:txBody>
      </p:sp>
      <p:sp>
        <p:nvSpPr>
          <p:cNvPr id="3" name="TextBox 2">
            <a:extLst>
              <a:ext uri="{FF2B5EF4-FFF2-40B4-BE49-F238E27FC236}">
                <a16:creationId xmlns:a16="http://schemas.microsoft.com/office/drawing/2014/main" id="{442C2FA4-FECD-8828-ACF7-1FC6E00882CD}"/>
              </a:ext>
            </a:extLst>
          </p:cNvPr>
          <p:cNvSpPr txBox="1"/>
          <p:nvPr/>
        </p:nvSpPr>
        <p:spPr>
          <a:xfrm>
            <a:off x="2315818" y="2793667"/>
            <a:ext cx="1135048" cy="369332"/>
          </a:xfrm>
          <a:prstGeom prst="rect">
            <a:avLst/>
          </a:prstGeom>
          <a:noFill/>
        </p:spPr>
        <p:txBody>
          <a:bodyPr wrap="square">
            <a:spAutoFit/>
          </a:bodyPr>
          <a:lstStyle/>
          <a:p>
            <a:r>
              <a:rPr lang="en-GB" dirty="0"/>
              <a:t>Start</a:t>
            </a:r>
          </a:p>
        </p:txBody>
      </p:sp>
      <p:pic>
        <p:nvPicPr>
          <p:cNvPr id="4" name="Picture 3">
            <a:extLst>
              <a:ext uri="{FF2B5EF4-FFF2-40B4-BE49-F238E27FC236}">
                <a16:creationId xmlns:a16="http://schemas.microsoft.com/office/drawing/2014/main" id="{692078DE-5C55-C1D8-CDC7-0D7CEBFB81E3}"/>
              </a:ext>
            </a:extLst>
          </p:cNvPr>
          <p:cNvPicPr>
            <a:picLocks noChangeAspect="1"/>
          </p:cNvPicPr>
          <p:nvPr/>
        </p:nvPicPr>
        <p:blipFill>
          <a:blip r:embed="rId2"/>
          <a:stretch>
            <a:fillRect/>
          </a:stretch>
        </p:blipFill>
        <p:spPr>
          <a:xfrm>
            <a:off x="963024" y="3666510"/>
            <a:ext cx="3316511" cy="2164268"/>
          </a:xfrm>
          <a:prstGeom prst="rect">
            <a:avLst/>
          </a:prstGeom>
        </p:spPr>
      </p:pic>
      <p:pic>
        <p:nvPicPr>
          <p:cNvPr id="6" name="Picture 5">
            <a:extLst>
              <a:ext uri="{FF2B5EF4-FFF2-40B4-BE49-F238E27FC236}">
                <a16:creationId xmlns:a16="http://schemas.microsoft.com/office/drawing/2014/main" id="{2D4987B5-2264-1C56-D8B6-B6F8EAB0EB4F}"/>
              </a:ext>
            </a:extLst>
          </p:cNvPr>
          <p:cNvPicPr>
            <a:picLocks noChangeAspect="1"/>
          </p:cNvPicPr>
          <p:nvPr/>
        </p:nvPicPr>
        <p:blipFill>
          <a:blip r:embed="rId3"/>
          <a:stretch>
            <a:fillRect/>
          </a:stretch>
        </p:blipFill>
        <p:spPr>
          <a:xfrm>
            <a:off x="4816421" y="3319008"/>
            <a:ext cx="1859441" cy="2859272"/>
          </a:xfrm>
          <a:prstGeom prst="rect">
            <a:avLst/>
          </a:prstGeom>
        </p:spPr>
      </p:pic>
      <p:sp>
        <p:nvSpPr>
          <p:cNvPr id="9" name="TextBox 8">
            <a:extLst>
              <a:ext uri="{FF2B5EF4-FFF2-40B4-BE49-F238E27FC236}">
                <a16:creationId xmlns:a16="http://schemas.microsoft.com/office/drawing/2014/main" id="{4E2FDF06-937B-0C1C-C5BB-B3F145B3ABAF}"/>
              </a:ext>
            </a:extLst>
          </p:cNvPr>
          <p:cNvSpPr txBox="1"/>
          <p:nvPr/>
        </p:nvSpPr>
        <p:spPr>
          <a:xfrm>
            <a:off x="5556201" y="2771949"/>
            <a:ext cx="809045" cy="369332"/>
          </a:xfrm>
          <a:prstGeom prst="rect">
            <a:avLst/>
          </a:prstGeom>
          <a:noFill/>
        </p:spPr>
        <p:txBody>
          <a:bodyPr wrap="square">
            <a:spAutoFit/>
          </a:bodyPr>
          <a:lstStyle/>
          <a:p>
            <a:r>
              <a:rPr lang="en-GB" dirty="0"/>
              <a:t>Stop</a:t>
            </a:r>
          </a:p>
        </p:txBody>
      </p:sp>
      <p:pic>
        <p:nvPicPr>
          <p:cNvPr id="10" name="Picture 9">
            <a:extLst>
              <a:ext uri="{FF2B5EF4-FFF2-40B4-BE49-F238E27FC236}">
                <a16:creationId xmlns:a16="http://schemas.microsoft.com/office/drawing/2014/main" id="{5A9ECC30-1A66-6E63-1E11-1C23B7839B59}"/>
              </a:ext>
            </a:extLst>
          </p:cNvPr>
          <p:cNvPicPr>
            <a:picLocks noChangeAspect="1"/>
          </p:cNvPicPr>
          <p:nvPr/>
        </p:nvPicPr>
        <p:blipFill>
          <a:blip r:embed="rId4"/>
          <a:stretch>
            <a:fillRect/>
          </a:stretch>
        </p:blipFill>
        <p:spPr>
          <a:xfrm>
            <a:off x="8344359" y="3130016"/>
            <a:ext cx="2231329" cy="3048264"/>
          </a:xfrm>
          <a:prstGeom prst="rect">
            <a:avLst/>
          </a:prstGeom>
        </p:spPr>
      </p:pic>
      <p:sp>
        <p:nvSpPr>
          <p:cNvPr id="12" name="TextBox 11">
            <a:extLst>
              <a:ext uri="{FF2B5EF4-FFF2-40B4-BE49-F238E27FC236}">
                <a16:creationId xmlns:a16="http://schemas.microsoft.com/office/drawing/2014/main" id="{287C81B3-57FE-9FD5-BC13-64EE0C8F25A1}"/>
              </a:ext>
            </a:extLst>
          </p:cNvPr>
          <p:cNvSpPr txBox="1"/>
          <p:nvPr/>
        </p:nvSpPr>
        <p:spPr>
          <a:xfrm>
            <a:off x="8470581" y="2712415"/>
            <a:ext cx="2105107" cy="369332"/>
          </a:xfrm>
          <a:prstGeom prst="rect">
            <a:avLst/>
          </a:prstGeom>
          <a:noFill/>
        </p:spPr>
        <p:txBody>
          <a:bodyPr wrap="square">
            <a:spAutoFit/>
          </a:bodyPr>
          <a:lstStyle/>
          <a:p>
            <a:r>
              <a:rPr lang="en-GB" dirty="0"/>
              <a:t>Emergency stop</a:t>
            </a:r>
          </a:p>
        </p:txBody>
      </p:sp>
    </p:spTree>
    <p:extLst>
      <p:ext uri="{BB962C8B-B14F-4D97-AF65-F5344CB8AC3E}">
        <p14:creationId xmlns:p14="http://schemas.microsoft.com/office/powerpoint/2010/main" val="1987084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871559" y="1352736"/>
            <a:ext cx="3037792"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Signals​</a:t>
            </a:r>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17</a:t>
            </a:fld>
            <a:endParaRPr lang="en-US" dirty="0"/>
          </a:p>
        </p:txBody>
      </p:sp>
      <p:sp>
        <p:nvSpPr>
          <p:cNvPr id="3" name="TextBox 2">
            <a:extLst>
              <a:ext uri="{FF2B5EF4-FFF2-40B4-BE49-F238E27FC236}">
                <a16:creationId xmlns:a16="http://schemas.microsoft.com/office/drawing/2014/main" id="{442C2FA4-FECD-8828-ACF7-1FC6E00882CD}"/>
              </a:ext>
            </a:extLst>
          </p:cNvPr>
          <p:cNvSpPr txBox="1"/>
          <p:nvPr/>
        </p:nvSpPr>
        <p:spPr>
          <a:xfrm>
            <a:off x="2331822" y="2402617"/>
            <a:ext cx="1431025" cy="369332"/>
          </a:xfrm>
          <a:prstGeom prst="rect">
            <a:avLst/>
          </a:prstGeom>
          <a:noFill/>
        </p:spPr>
        <p:txBody>
          <a:bodyPr wrap="square">
            <a:spAutoFit/>
          </a:bodyPr>
          <a:lstStyle/>
          <a:p>
            <a:r>
              <a:rPr lang="en-GB" dirty="0"/>
              <a:t>Extend jib</a:t>
            </a:r>
          </a:p>
        </p:txBody>
      </p:sp>
      <p:sp>
        <p:nvSpPr>
          <p:cNvPr id="9" name="TextBox 8">
            <a:extLst>
              <a:ext uri="{FF2B5EF4-FFF2-40B4-BE49-F238E27FC236}">
                <a16:creationId xmlns:a16="http://schemas.microsoft.com/office/drawing/2014/main" id="{4E2FDF06-937B-0C1C-C5BB-B3F145B3ABAF}"/>
              </a:ext>
            </a:extLst>
          </p:cNvPr>
          <p:cNvSpPr txBox="1"/>
          <p:nvPr/>
        </p:nvSpPr>
        <p:spPr>
          <a:xfrm>
            <a:off x="5271140" y="2402617"/>
            <a:ext cx="1649718" cy="369332"/>
          </a:xfrm>
          <a:prstGeom prst="rect">
            <a:avLst/>
          </a:prstGeom>
          <a:noFill/>
        </p:spPr>
        <p:txBody>
          <a:bodyPr wrap="square">
            <a:spAutoFit/>
          </a:bodyPr>
          <a:lstStyle/>
          <a:p>
            <a:r>
              <a:rPr lang="en-GB" dirty="0"/>
              <a:t>Lower slowly</a:t>
            </a:r>
          </a:p>
        </p:txBody>
      </p:sp>
      <p:sp>
        <p:nvSpPr>
          <p:cNvPr id="12" name="TextBox 11">
            <a:extLst>
              <a:ext uri="{FF2B5EF4-FFF2-40B4-BE49-F238E27FC236}">
                <a16:creationId xmlns:a16="http://schemas.microsoft.com/office/drawing/2014/main" id="{287C81B3-57FE-9FD5-BC13-64EE0C8F25A1}"/>
              </a:ext>
            </a:extLst>
          </p:cNvPr>
          <p:cNvSpPr txBox="1"/>
          <p:nvPr/>
        </p:nvSpPr>
        <p:spPr>
          <a:xfrm>
            <a:off x="9144663" y="2402617"/>
            <a:ext cx="1431025" cy="369332"/>
          </a:xfrm>
          <a:prstGeom prst="rect">
            <a:avLst/>
          </a:prstGeom>
          <a:noFill/>
        </p:spPr>
        <p:txBody>
          <a:bodyPr wrap="square">
            <a:spAutoFit/>
          </a:bodyPr>
          <a:lstStyle/>
          <a:p>
            <a:r>
              <a:rPr lang="en-GB" dirty="0"/>
              <a:t>Raise load</a:t>
            </a:r>
          </a:p>
        </p:txBody>
      </p:sp>
      <p:pic>
        <p:nvPicPr>
          <p:cNvPr id="2" name="Picture 1">
            <a:extLst>
              <a:ext uri="{FF2B5EF4-FFF2-40B4-BE49-F238E27FC236}">
                <a16:creationId xmlns:a16="http://schemas.microsoft.com/office/drawing/2014/main" id="{91193D0B-274F-4F9F-809B-F2E52D7C1491}"/>
              </a:ext>
            </a:extLst>
          </p:cNvPr>
          <p:cNvPicPr>
            <a:picLocks noChangeAspect="1"/>
          </p:cNvPicPr>
          <p:nvPr/>
        </p:nvPicPr>
        <p:blipFill>
          <a:blip r:embed="rId2"/>
          <a:stretch>
            <a:fillRect/>
          </a:stretch>
        </p:blipFill>
        <p:spPr>
          <a:xfrm>
            <a:off x="1453136" y="3032719"/>
            <a:ext cx="2011854" cy="2926334"/>
          </a:xfrm>
          <a:prstGeom prst="rect">
            <a:avLst/>
          </a:prstGeom>
        </p:spPr>
      </p:pic>
      <p:pic>
        <p:nvPicPr>
          <p:cNvPr id="7" name="Picture 6">
            <a:extLst>
              <a:ext uri="{FF2B5EF4-FFF2-40B4-BE49-F238E27FC236}">
                <a16:creationId xmlns:a16="http://schemas.microsoft.com/office/drawing/2014/main" id="{F97C4EE7-F542-75D8-FF32-64257BED7634}"/>
              </a:ext>
            </a:extLst>
          </p:cNvPr>
          <p:cNvPicPr>
            <a:picLocks noChangeAspect="1"/>
          </p:cNvPicPr>
          <p:nvPr/>
        </p:nvPicPr>
        <p:blipFill>
          <a:blip r:embed="rId3"/>
          <a:stretch>
            <a:fillRect/>
          </a:stretch>
        </p:blipFill>
        <p:spPr>
          <a:xfrm>
            <a:off x="4506889" y="3101666"/>
            <a:ext cx="2505673" cy="2975106"/>
          </a:xfrm>
          <a:prstGeom prst="rect">
            <a:avLst/>
          </a:prstGeom>
        </p:spPr>
      </p:pic>
      <p:pic>
        <p:nvPicPr>
          <p:cNvPr id="8" name="Picture 7">
            <a:extLst>
              <a:ext uri="{FF2B5EF4-FFF2-40B4-BE49-F238E27FC236}">
                <a16:creationId xmlns:a16="http://schemas.microsoft.com/office/drawing/2014/main" id="{DDB73E42-EA71-3C6A-1DFD-261910C11002}"/>
              </a:ext>
            </a:extLst>
          </p:cNvPr>
          <p:cNvPicPr>
            <a:picLocks noChangeAspect="1"/>
          </p:cNvPicPr>
          <p:nvPr/>
        </p:nvPicPr>
        <p:blipFill>
          <a:blip r:embed="rId4"/>
          <a:stretch>
            <a:fillRect/>
          </a:stretch>
        </p:blipFill>
        <p:spPr>
          <a:xfrm>
            <a:off x="8068585" y="2849824"/>
            <a:ext cx="2670279" cy="3292125"/>
          </a:xfrm>
          <a:prstGeom prst="rect">
            <a:avLst/>
          </a:prstGeom>
        </p:spPr>
      </p:pic>
    </p:spTree>
    <p:extLst>
      <p:ext uri="{BB962C8B-B14F-4D97-AF65-F5344CB8AC3E}">
        <p14:creationId xmlns:p14="http://schemas.microsoft.com/office/powerpoint/2010/main" val="1833239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871559" y="1352736"/>
            <a:ext cx="3037792"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Signals​</a:t>
            </a:r>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18</a:t>
            </a:fld>
            <a:endParaRPr lang="en-US" dirty="0"/>
          </a:p>
        </p:txBody>
      </p:sp>
      <p:pic>
        <p:nvPicPr>
          <p:cNvPr id="4" name="Picture 3">
            <a:extLst>
              <a:ext uri="{FF2B5EF4-FFF2-40B4-BE49-F238E27FC236}">
                <a16:creationId xmlns:a16="http://schemas.microsoft.com/office/drawing/2014/main" id="{84E1AC5D-2A73-3DAE-AE9C-09763083E9E4}"/>
              </a:ext>
            </a:extLst>
          </p:cNvPr>
          <p:cNvPicPr>
            <a:picLocks noChangeAspect="1"/>
          </p:cNvPicPr>
          <p:nvPr/>
        </p:nvPicPr>
        <p:blipFill>
          <a:blip r:embed="rId2"/>
          <a:stretch>
            <a:fillRect/>
          </a:stretch>
        </p:blipFill>
        <p:spPr>
          <a:xfrm>
            <a:off x="2273409" y="3171220"/>
            <a:ext cx="3097036" cy="2743438"/>
          </a:xfrm>
          <a:prstGeom prst="rect">
            <a:avLst/>
          </a:prstGeom>
        </p:spPr>
      </p:pic>
      <p:pic>
        <p:nvPicPr>
          <p:cNvPr id="6" name="Picture 5">
            <a:extLst>
              <a:ext uri="{FF2B5EF4-FFF2-40B4-BE49-F238E27FC236}">
                <a16:creationId xmlns:a16="http://schemas.microsoft.com/office/drawing/2014/main" id="{1C5B7D05-B8C8-CFDF-9272-DBB9685D8385}"/>
              </a:ext>
            </a:extLst>
          </p:cNvPr>
          <p:cNvPicPr>
            <a:picLocks noChangeAspect="1"/>
          </p:cNvPicPr>
          <p:nvPr/>
        </p:nvPicPr>
        <p:blipFill>
          <a:blip r:embed="rId3"/>
          <a:stretch>
            <a:fillRect/>
          </a:stretch>
        </p:blipFill>
        <p:spPr>
          <a:xfrm>
            <a:off x="7121979" y="3055386"/>
            <a:ext cx="3164098" cy="2975106"/>
          </a:xfrm>
          <a:prstGeom prst="rect">
            <a:avLst/>
          </a:prstGeom>
        </p:spPr>
      </p:pic>
      <p:pic>
        <p:nvPicPr>
          <p:cNvPr id="10" name="Picture 9">
            <a:extLst>
              <a:ext uri="{FF2B5EF4-FFF2-40B4-BE49-F238E27FC236}">
                <a16:creationId xmlns:a16="http://schemas.microsoft.com/office/drawing/2014/main" id="{82CF9491-465D-3D2D-87DD-36A3ED18AC5C}"/>
              </a:ext>
            </a:extLst>
          </p:cNvPr>
          <p:cNvPicPr>
            <a:picLocks noChangeAspect="1"/>
          </p:cNvPicPr>
          <p:nvPr/>
        </p:nvPicPr>
        <p:blipFill>
          <a:blip r:embed="rId4"/>
          <a:stretch>
            <a:fillRect/>
          </a:stretch>
        </p:blipFill>
        <p:spPr>
          <a:xfrm>
            <a:off x="2610548" y="2376269"/>
            <a:ext cx="7675529" cy="542591"/>
          </a:xfrm>
          <a:prstGeom prst="rect">
            <a:avLst/>
          </a:prstGeom>
        </p:spPr>
      </p:pic>
      <p:sp>
        <p:nvSpPr>
          <p:cNvPr id="14" name="TextBox 13">
            <a:extLst>
              <a:ext uri="{FF2B5EF4-FFF2-40B4-BE49-F238E27FC236}">
                <a16:creationId xmlns:a16="http://schemas.microsoft.com/office/drawing/2014/main" id="{0331FB2F-80CE-857E-12D1-BC4F3C6E3B7B}"/>
              </a:ext>
            </a:extLst>
          </p:cNvPr>
          <p:cNvSpPr txBox="1"/>
          <p:nvPr/>
        </p:nvSpPr>
        <p:spPr>
          <a:xfrm>
            <a:off x="3395207" y="641760"/>
            <a:ext cx="8158615" cy="923330"/>
          </a:xfrm>
          <a:prstGeom prst="rect">
            <a:avLst/>
          </a:prstGeom>
          <a:noFill/>
        </p:spPr>
        <p:txBody>
          <a:bodyPr wrap="square">
            <a:spAutoFit/>
          </a:bodyPr>
          <a:lstStyle/>
          <a:p>
            <a:r>
              <a:rPr lang="en-GB" dirty="0"/>
              <a:t>The directions you are giving have to be interpreted by someone facing you. So when you are giving directions you are to operate directions as the driver will receive them.</a:t>
            </a:r>
          </a:p>
        </p:txBody>
      </p:sp>
    </p:spTree>
    <p:extLst>
      <p:ext uri="{BB962C8B-B14F-4D97-AF65-F5344CB8AC3E}">
        <p14:creationId xmlns:p14="http://schemas.microsoft.com/office/powerpoint/2010/main" val="1878780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871559" y="1352736"/>
            <a:ext cx="4155530"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Signal Communication​</a:t>
            </a:r>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19</a:t>
            </a:fld>
            <a:endParaRPr lang="en-US" dirty="0"/>
          </a:p>
        </p:txBody>
      </p:sp>
      <p:graphicFrame>
        <p:nvGraphicFramePr>
          <p:cNvPr id="3" name="Table 2">
            <a:extLst>
              <a:ext uri="{FF2B5EF4-FFF2-40B4-BE49-F238E27FC236}">
                <a16:creationId xmlns:a16="http://schemas.microsoft.com/office/drawing/2014/main" id="{B8A79BE3-64F2-2A69-30BB-095FF2B73B91}"/>
              </a:ext>
            </a:extLst>
          </p:cNvPr>
          <p:cNvGraphicFramePr>
            <a:graphicFrameLocks noGrp="1"/>
          </p:cNvGraphicFramePr>
          <p:nvPr>
            <p:extLst>
              <p:ext uri="{D42A27DB-BD31-4B8C-83A1-F6EECF244321}">
                <p14:modId xmlns:p14="http://schemas.microsoft.com/office/powerpoint/2010/main" val="3447044863"/>
              </p:ext>
            </p:extLst>
          </p:nvPr>
        </p:nvGraphicFramePr>
        <p:xfrm>
          <a:off x="2158116" y="2010619"/>
          <a:ext cx="8229600" cy="412496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629988062"/>
                    </a:ext>
                  </a:extLst>
                </a:gridCol>
                <a:gridCol w="4114800">
                  <a:extLst>
                    <a:ext uri="{9D8B030D-6E8A-4147-A177-3AD203B41FA5}">
                      <a16:colId xmlns:a16="http://schemas.microsoft.com/office/drawing/2014/main" val="610459606"/>
                    </a:ext>
                  </a:extLst>
                </a:gridCol>
              </a:tblGrid>
              <a:tr h="370840">
                <a:tc>
                  <a:txBody>
                    <a:bodyPr/>
                    <a:lstStyle/>
                    <a:p>
                      <a:r>
                        <a:rPr lang="en-US" dirty="0">
                          <a:solidFill>
                            <a:schemeClr val="tx1"/>
                          </a:solidFill>
                        </a:rPr>
                        <a:t>Advantages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r>
                        <a:rPr lang="en-US" dirty="0">
                          <a:solidFill>
                            <a:schemeClr val="tx1"/>
                          </a:solidFill>
                        </a:rPr>
                        <a:t>Disadvantages</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1377391470"/>
                  </a:ext>
                </a:extLst>
              </a:tr>
              <a:tr h="370840">
                <a:tc>
                  <a:txBody>
                    <a:bodyPr/>
                    <a:lstStyle/>
                    <a:p>
                      <a:pPr eaLnBrk="1" hangingPunct="1"/>
                      <a:r>
                        <a:rPr lang="en-GB" dirty="0"/>
                        <a:t>Internationally standardised, so same signals used around the world</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Can be misinterpreted</a:t>
                      </a:r>
                    </a:p>
                    <a:p>
                      <a:pPr marL="0" marR="0" indent="0" algn="l" defTabSz="457200" rtl="0" eaLnBrk="1" fontAlgn="auto" latinLnBrk="0" hangingPunct="1">
                        <a:lnSpc>
                          <a:spcPct val="100000"/>
                        </a:lnSpc>
                        <a:spcBef>
                          <a:spcPts val="0"/>
                        </a:spcBef>
                        <a:spcAft>
                          <a:spcPts val="0"/>
                        </a:spcAft>
                        <a:buClrTx/>
                        <a:buSzTx/>
                        <a:buFontTx/>
                        <a:buNone/>
                        <a:tabLst/>
                        <a:defRPr/>
                      </a:pPr>
                      <a:endParaRPr lang="en-GB"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2984157241"/>
                  </a:ext>
                </a:extLst>
              </a:tr>
              <a:tr h="37084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Can be carried out at a safe distance</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People may display</a:t>
                      </a:r>
                      <a:r>
                        <a:rPr lang="en-GB" baseline="0" dirty="0"/>
                        <a:t> the wrong signal</a:t>
                      </a:r>
                      <a:r>
                        <a:rPr lang="en-GB" dirty="0"/>
                        <a:t> or forget signals when in operation</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261782643"/>
                  </a:ext>
                </a:extLst>
              </a:tr>
              <a:tr h="37084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By manoeuvring the load via</a:t>
                      </a:r>
                      <a:r>
                        <a:rPr lang="en-GB" baseline="0" dirty="0"/>
                        <a:t> signals, </a:t>
                      </a:r>
                      <a:r>
                        <a:rPr lang="en-GB" dirty="0"/>
                        <a:t>it reduces the risk of accidents especially when the driver cannot see the load’s destination</a:t>
                      </a:r>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If signalling from a distance, the driver may not be able to understand</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1924657250"/>
                  </a:ext>
                </a:extLst>
              </a:tr>
              <a:tr h="370840">
                <a:tc>
                  <a:txBody>
                    <a:bodyPr/>
                    <a:lstStyle/>
                    <a:p>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eaLnBrk="1" hangingPunct="1"/>
                      <a:r>
                        <a:rPr lang="en-GB" dirty="0"/>
                        <a:t>No verbal communication</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1500315452"/>
                  </a:ext>
                </a:extLst>
              </a:tr>
              <a:tr h="370840">
                <a:tc>
                  <a:txBody>
                    <a:bodyPr/>
                    <a:lstStyle/>
                    <a:p>
                      <a:endParaRPr lang="en-US" dirty="0"/>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a:t>The </a:t>
                      </a:r>
                      <a:r>
                        <a:rPr lang="en-GB" dirty="0" err="1"/>
                        <a:t>banksman</a:t>
                      </a:r>
                      <a:r>
                        <a:rPr lang="en-GB" dirty="0"/>
                        <a:t> may get tired or distracted and display signals unknowingly</a:t>
                      </a: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noFill/>
                  </a:tcPr>
                </a:tc>
                <a:extLst>
                  <a:ext uri="{0D108BD9-81ED-4DB2-BD59-A6C34878D82A}">
                    <a16:rowId xmlns:a16="http://schemas.microsoft.com/office/drawing/2014/main" val="801136672"/>
                  </a:ext>
                </a:extLst>
              </a:tr>
            </a:tbl>
          </a:graphicData>
        </a:graphic>
      </p:graphicFrame>
    </p:spTree>
    <p:extLst>
      <p:ext uri="{BB962C8B-B14F-4D97-AF65-F5344CB8AC3E}">
        <p14:creationId xmlns:p14="http://schemas.microsoft.com/office/powerpoint/2010/main" val="2637062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1034962" y="4412974"/>
            <a:ext cx="5167056" cy="1822923"/>
          </a:xfrm>
        </p:spPr>
        <p:txBody>
          <a:bodyPr/>
          <a:lstStyle/>
          <a:p>
            <a:r>
              <a:rPr lang="en-US" dirty="0"/>
              <a:t>Documentation</a:t>
            </a:r>
          </a:p>
        </p:txBody>
      </p:sp>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6359337" y="5779363"/>
            <a:ext cx="2459114" cy="685430"/>
          </a:xfrm>
        </p:spPr>
        <p:txBody>
          <a:bodyPr/>
          <a:lstStyle/>
          <a:p>
            <a:r>
              <a:rPr lang="en-US" dirty="0"/>
              <a:t>Rhodri Thomas​​</a:t>
            </a:r>
          </a:p>
        </p:txBody>
      </p:sp>
      <p:pic>
        <p:nvPicPr>
          <p:cNvPr id="2" name="Picture 1">
            <a:extLst>
              <a:ext uri="{FF2B5EF4-FFF2-40B4-BE49-F238E27FC236}">
                <a16:creationId xmlns:a16="http://schemas.microsoft.com/office/drawing/2014/main" id="{2EC0506D-76E9-0853-20D2-C90C137A389C}"/>
              </a:ext>
            </a:extLst>
          </p:cNvPr>
          <p:cNvPicPr>
            <a:picLocks noChangeAspect="1"/>
          </p:cNvPicPr>
          <p:nvPr/>
        </p:nvPicPr>
        <p:blipFill>
          <a:blip r:embed="rId2"/>
          <a:stretch>
            <a:fillRect/>
          </a:stretch>
        </p:blipFill>
        <p:spPr>
          <a:xfrm>
            <a:off x="7588894" y="575661"/>
            <a:ext cx="2554445" cy="3353091"/>
          </a:xfrm>
          <a:prstGeom prst="rect">
            <a:avLst/>
          </a:prstGeom>
        </p:spPr>
      </p:pic>
    </p:spTree>
    <p:extLst>
      <p:ext uri="{BB962C8B-B14F-4D97-AF65-F5344CB8AC3E}">
        <p14:creationId xmlns:p14="http://schemas.microsoft.com/office/powerpoint/2010/main" val="3045892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963098" y="565895"/>
            <a:ext cx="5302529"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Types of documentation used in Construction</a:t>
            </a:r>
          </a:p>
        </p:txBody>
      </p:sp>
      <p:sp>
        <p:nvSpPr>
          <p:cNvPr id="13" name="Content Placeholder 12">
            <a:extLst>
              <a:ext uri="{FF2B5EF4-FFF2-40B4-BE49-F238E27FC236}">
                <a16:creationId xmlns:a16="http://schemas.microsoft.com/office/drawing/2014/main" id="{206FACBD-B244-4420-BE24-AD9110F31EC4}"/>
              </a:ext>
            </a:extLst>
          </p:cNvPr>
          <p:cNvSpPr>
            <a:spLocks noGrp="1"/>
          </p:cNvSpPr>
          <p:nvPr>
            <p:ph sz="quarter" idx="16"/>
          </p:nvPr>
        </p:nvSpPr>
        <p:spPr>
          <a:xfrm>
            <a:off x="469128" y="2081422"/>
            <a:ext cx="10977012" cy="3571956"/>
          </a:xfrm>
        </p:spPr>
        <p:txBody>
          <a:bodyPr/>
          <a:lstStyle/>
          <a:p>
            <a:r>
              <a:rPr lang="en-US" sz="1800" dirty="0"/>
              <a:t>​</a:t>
            </a:r>
            <a:r>
              <a:rPr lang="en-GB" sz="1800" dirty="0"/>
              <a:t>In small groups, discuss the different types of documentation used on construction sites.  </a:t>
            </a:r>
          </a:p>
          <a:p>
            <a:r>
              <a:rPr lang="en-GB" sz="1800" dirty="0"/>
              <a:t>Use the flip chart paper given to create a mind map.</a:t>
            </a:r>
          </a:p>
          <a:p>
            <a:r>
              <a:rPr lang="en-GB" sz="1800" dirty="0"/>
              <a:t>Think about:</a:t>
            </a:r>
          </a:p>
          <a:p>
            <a:pPr marL="285750" indent="-285750">
              <a:buFont typeface="Arial" panose="020B0604020202020204" pitchFamily="34" charset="0"/>
              <a:buChar char="•"/>
            </a:pPr>
            <a:r>
              <a:rPr lang="en-GB" sz="1800" dirty="0"/>
              <a:t>payment information</a:t>
            </a:r>
          </a:p>
          <a:p>
            <a:pPr marL="285750" indent="-285750">
              <a:buFont typeface="Arial" panose="020B0604020202020204" pitchFamily="34" charset="0"/>
              <a:buChar char="•"/>
            </a:pPr>
            <a:r>
              <a:rPr lang="en-GB" sz="1800" dirty="0"/>
              <a:t>personal information</a:t>
            </a:r>
          </a:p>
          <a:p>
            <a:pPr marL="285750" indent="-285750">
              <a:buFont typeface="Arial" panose="020B0604020202020204" pitchFamily="34" charset="0"/>
              <a:buChar char="•"/>
            </a:pPr>
            <a:r>
              <a:rPr lang="en-GB" sz="1800" dirty="0"/>
              <a:t>work information</a:t>
            </a:r>
          </a:p>
          <a:p>
            <a:pPr marL="285750" indent="-285750">
              <a:buFont typeface="Arial" panose="020B0604020202020204" pitchFamily="34" charset="0"/>
              <a:buChar char="•"/>
            </a:pPr>
            <a:r>
              <a:rPr lang="en-GB" sz="1800" dirty="0"/>
              <a:t>client requirements.</a:t>
            </a:r>
          </a:p>
          <a:p>
            <a:endParaRPr lang="en-US" sz="2000" dirty="0"/>
          </a:p>
        </p:txBody>
      </p:sp>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21</a:t>
            </a:fld>
            <a:endParaRPr lang="en-US" dirty="0"/>
          </a:p>
        </p:txBody>
      </p:sp>
    </p:spTree>
    <p:extLst>
      <p:ext uri="{BB962C8B-B14F-4D97-AF65-F5344CB8AC3E}">
        <p14:creationId xmlns:p14="http://schemas.microsoft.com/office/powerpoint/2010/main" val="2549320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963098" y="565895"/>
            <a:ext cx="5302529"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Types of documentation used in Construction</a:t>
            </a:r>
          </a:p>
        </p:txBody>
      </p:sp>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22</a:t>
            </a:fld>
            <a:endParaRPr lang="en-US" dirty="0"/>
          </a:p>
        </p:txBody>
      </p:sp>
      <p:sp>
        <p:nvSpPr>
          <p:cNvPr id="2" name="Content Placeholder 2">
            <a:extLst>
              <a:ext uri="{FF2B5EF4-FFF2-40B4-BE49-F238E27FC236}">
                <a16:creationId xmlns:a16="http://schemas.microsoft.com/office/drawing/2014/main" id="{9BA89340-F7AA-CC6E-D0FB-89E414BFFAE0}"/>
              </a:ext>
            </a:extLst>
          </p:cNvPr>
          <p:cNvSpPr txBox="1">
            <a:spLocks/>
          </p:cNvSpPr>
          <p:nvPr/>
        </p:nvSpPr>
        <p:spPr>
          <a:xfrm>
            <a:off x="4220275" y="3536748"/>
            <a:ext cx="3094921" cy="504056"/>
          </a:xfrm>
          <a:prstGeom prst="rect">
            <a:avLst/>
          </a:prstGeom>
        </p:spPr>
        <p:txBody>
          <a:bodyPr vert="horz" lIns="91440" tIns="45720" rIns="91440" bIns="45720" rtlCol="0" anchor="ctr"/>
          <a:lstStyle>
            <a:defPPr>
              <a:defRPr lang="en-US"/>
            </a:defPPr>
            <a:lvl1pPr marL="0" algn="l" defTabSz="914400" rtl="0" eaLnBrk="1" latinLnBrk="0" hangingPunct="1">
              <a:defRPr sz="900" b="0" kern="1200" cap="all" spc="150" baseline="0">
                <a:solidFill>
                  <a:schemeClr val="bg1"/>
                </a:solidFill>
                <a:latin typeface="Univers Light" panose="020B0403020202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b="1" dirty="0">
                <a:solidFill>
                  <a:srgbClr val="E90268"/>
                </a:solidFill>
                <a:latin typeface="+mj-lt"/>
              </a:rPr>
              <a:t>Types of documents</a:t>
            </a:r>
          </a:p>
          <a:p>
            <a:endParaRPr lang="en-US" dirty="0">
              <a:solidFill>
                <a:srgbClr val="FF0000"/>
              </a:solidFill>
              <a:latin typeface="+mj-lt"/>
            </a:endParaRPr>
          </a:p>
        </p:txBody>
      </p:sp>
      <p:cxnSp>
        <p:nvCxnSpPr>
          <p:cNvPr id="4" name="Straight Arrow Connector 3">
            <a:extLst>
              <a:ext uri="{FF2B5EF4-FFF2-40B4-BE49-F238E27FC236}">
                <a16:creationId xmlns:a16="http://schemas.microsoft.com/office/drawing/2014/main" id="{40F4A45B-57FC-4F88-C6B6-325F4B43A1A0}"/>
              </a:ext>
            </a:extLst>
          </p:cNvPr>
          <p:cNvCxnSpPr/>
          <p:nvPr/>
        </p:nvCxnSpPr>
        <p:spPr>
          <a:xfrm flipV="1">
            <a:off x="5516420" y="2783299"/>
            <a:ext cx="0" cy="720080"/>
          </a:xfrm>
          <a:prstGeom prst="straightConnector1">
            <a:avLst/>
          </a:prstGeom>
          <a:ln>
            <a:solidFill>
              <a:schemeClr val="tx2"/>
            </a:solidFill>
            <a:tailEnd type="arrow"/>
          </a:ln>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A8E332F0-14E7-4147-E387-FF1872265C5C}"/>
              </a:ext>
            </a:extLst>
          </p:cNvPr>
          <p:cNvCxnSpPr/>
          <p:nvPr/>
        </p:nvCxnSpPr>
        <p:spPr>
          <a:xfrm>
            <a:off x="5516420" y="3887791"/>
            <a:ext cx="0" cy="729077"/>
          </a:xfrm>
          <a:prstGeom prst="straightConnector1">
            <a:avLst/>
          </a:prstGeom>
          <a:ln>
            <a:solidFill>
              <a:schemeClr val="tx2"/>
            </a:solidFill>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6FA7472F-FF82-E4C2-5B1D-F1EAFB96EC7F}"/>
              </a:ext>
            </a:extLst>
          </p:cNvPr>
          <p:cNvCxnSpPr/>
          <p:nvPr/>
        </p:nvCxnSpPr>
        <p:spPr>
          <a:xfrm flipV="1">
            <a:off x="6740556" y="2825052"/>
            <a:ext cx="0" cy="720080"/>
          </a:xfrm>
          <a:prstGeom prst="straightConnector1">
            <a:avLst/>
          </a:prstGeom>
          <a:ln>
            <a:solidFill>
              <a:schemeClr val="tx2"/>
            </a:solidFill>
            <a:tailEnd type="arrow"/>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CBEE1BFF-3309-0C0E-27E5-2C8843A7F5EA}"/>
              </a:ext>
            </a:extLst>
          </p:cNvPr>
          <p:cNvCxnSpPr/>
          <p:nvPr/>
        </p:nvCxnSpPr>
        <p:spPr>
          <a:xfrm flipH="1">
            <a:off x="3572204" y="3739276"/>
            <a:ext cx="685516" cy="0"/>
          </a:xfrm>
          <a:prstGeom prst="straightConnector1">
            <a:avLst/>
          </a:prstGeom>
          <a:ln>
            <a:solidFill>
              <a:schemeClr val="tx2"/>
            </a:solidFill>
            <a:tailEnd type="arrow"/>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2B7A071-CFD9-9CD3-CC41-C2F1305D662E}"/>
              </a:ext>
            </a:extLst>
          </p:cNvPr>
          <p:cNvCxnSpPr/>
          <p:nvPr/>
        </p:nvCxnSpPr>
        <p:spPr>
          <a:xfrm>
            <a:off x="7176084" y="3739276"/>
            <a:ext cx="720080" cy="0"/>
          </a:xfrm>
          <a:prstGeom prst="straightConnector1">
            <a:avLst/>
          </a:prstGeom>
          <a:ln>
            <a:solidFill>
              <a:schemeClr val="tx2"/>
            </a:solidFill>
            <a:tailEnd type="arrow"/>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15C8A9EB-FFAE-8364-9D1A-C96C82BD1E49}"/>
              </a:ext>
            </a:extLst>
          </p:cNvPr>
          <p:cNvCxnSpPr/>
          <p:nvPr/>
        </p:nvCxnSpPr>
        <p:spPr>
          <a:xfrm>
            <a:off x="6740556" y="3849932"/>
            <a:ext cx="0" cy="729077"/>
          </a:xfrm>
          <a:prstGeom prst="straightConnector1">
            <a:avLst/>
          </a:prstGeom>
          <a:ln>
            <a:solidFill>
              <a:schemeClr val="tx2"/>
            </a:solidFill>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75F93704-2D05-1D84-3882-429F4075ADDA}"/>
              </a:ext>
            </a:extLst>
          </p:cNvPr>
          <p:cNvCxnSpPr/>
          <p:nvPr/>
        </p:nvCxnSpPr>
        <p:spPr>
          <a:xfrm>
            <a:off x="4319390" y="3898515"/>
            <a:ext cx="0" cy="729077"/>
          </a:xfrm>
          <a:prstGeom prst="straightConnector1">
            <a:avLst/>
          </a:prstGeom>
          <a:ln>
            <a:solidFill>
              <a:schemeClr val="tx2"/>
            </a:solidFill>
            <a:tailEnd type="arrow"/>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A3CFBBFB-98CE-26C7-F4F4-88532BBE5023}"/>
              </a:ext>
            </a:extLst>
          </p:cNvPr>
          <p:cNvCxnSpPr/>
          <p:nvPr/>
        </p:nvCxnSpPr>
        <p:spPr>
          <a:xfrm flipV="1">
            <a:off x="4319390" y="2825052"/>
            <a:ext cx="0" cy="720080"/>
          </a:xfrm>
          <a:prstGeom prst="straightConnector1">
            <a:avLst/>
          </a:prstGeom>
          <a:ln>
            <a:solidFill>
              <a:schemeClr val="tx2"/>
            </a:solidFill>
            <a:tailEnd type="arrow"/>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57177FEE-D123-DBE3-F928-3102BB90B609}"/>
              </a:ext>
            </a:extLst>
          </p:cNvPr>
          <p:cNvSpPr txBox="1"/>
          <p:nvPr/>
        </p:nvSpPr>
        <p:spPr>
          <a:xfrm>
            <a:off x="3167079" y="2411294"/>
            <a:ext cx="1584176" cy="369332"/>
          </a:xfrm>
          <a:prstGeom prst="rect">
            <a:avLst/>
          </a:prstGeom>
          <a:noFill/>
          <a:ln>
            <a:solidFill>
              <a:schemeClr val="tx2"/>
            </a:solidFill>
          </a:ln>
        </p:spPr>
        <p:txBody>
          <a:bodyPr wrap="square" rtlCol="0">
            <a:spAutoFit/>
          </a:bodyPr>
          <a:lstStyle/>
          <a:p>
            <a:r>
              <a:rPr lang="en-GB" dirty="0">
                <a:latin typeface="+mj-lt"/>
              </a:rPr>
              <a:t>Pay slips</a:t>
            </a:r>
          </a:p>
        </p:txBody>
      </p:sp>
      <p:sp>
        <p:nvSpPr>
          <p:cNvPr id="16" name="TextBox 15">
            <a:extLst>
              <a:ext uri="{FF2B5EF4-FFF2-40B4-BE49-F238E27FC236}">
                <a16:creationId xmlns:a16="http://schemas.microsoft.com/office/drawing/2014/main" id="{EAAB07C2-9EAC-C6CD-ABDD-DBA1916FA342}"/>
              </a:ext>
            </a:extLst>
          </p:cNvPr>
          <p:cNvSpPr txBox="1"/>
          <p:nvPr/>
        </p:nvSpPr>
        <p:spPr>
          <a:xfrm>
            <a:off x="1988028" y="3539221"/>
            <a:ext cx="1584176" cy="369332"/>
          </a:xfrm>
          <a:prstGeom prst="rect">
            <a:avLst/>
          </a:prstGeom>
          <a:noFill/>
          <a:ln>
            <a:solidFill>
              <a:schemeClr val="tx2"/>
            </a:solidFill>
          </a:ln>
        </p:spPr>
        <p:txBody>
          <a:bodyPr wrap="square" rtlCol="0">
            <a:spAutoFit/>
          </a:bodyPr>
          <a:lstStyle/>
          <a:p>
            <a:r>
              <a:rPr lang="en-GB" dirty="0">
                <a:latin typeface="+mj-lt"/>
              </a:rPr>
              <a:t>Timesheets</a:t>
            </a:r>
          </a:p>
        </p:txBody>
      </p:sp>
      <p:sp>
        <p:nvSpPr>
          <p:cNvPr id="17" name="TextBox 16">
            <a:extLst>
              <a:ext uri="{FF2B5EF4-FFF2-40B4-BE49-F238E27FC236}">
                <a16:creationId xmlns:a16="http://schemas.microsoft.com/office/drawing/2014/main" id="{330C0AAA-AF1D-E638-809D-4AB126755052}"/>
              </a:ext>
            </a:extLst>
          </p:cNvPr>
          <p:cNvSpPr txBox="1"/>
          <p:nvPr/>
        </p:nvSpPr>
        <p:spPr>
          <a:xfrm>
            <a:off x="7918366" y="3572786"/>
            <a:ext cx="1584176" cy="369332"/>
          </a:xfrm>
          <a:prstGeom prst="rect">
            <a:avLst/>
          </a:prstGeom>
          <a:noFill/>
          <a:ln>
            <a:solidFill>
              <a:schemeClr val="tx2"/>
            </a:solidFill>
          </a:ln>
        </p:spPr>
        <p:txBody>
          <a:bodyPr wrap="square" rtlCol="0">
            <a:spAutoFit/>
          </a:bodyPr>
          <a:lstStyle/>
          <a:p>
            <a:r>
              <a:rPr lang="en-GB" dirty="0">
                <a:latin typeface="+mj-lt"/>
              </a:rPr>
              <a:t>Requisitions</a:t>
            </a:r>
          </a:p>
        </p:txBody>
      </p:sp>
      <p:sp>
        <p:nvSpPr>
          <p:cNvPr id="18" name="TextBox 17">
            <a:extLst>
              <a:ext uri="{FF2B5EF4-FFF2-40B4-BE49-F238E27FC236}">
                <a16:creationId xmlns:a16="http://schemas.microsoft.com/office/drawing/2014/main" id="{0D24DCE0-6E29-37A8-D369-003EBE518C6E}"/>
              </a:ext>
            </a:extLst>
          </p:cNvPr>
          <p:cNvSpPr txBox="1"/>
          <p:nvPr/>
        </p:nvSpPr>
        <p:spPr>
          <a:xfrm>
            <a:off x="4835371" y="4616866"/>
            <a:ext cx="1584176" cy="400110"/>
          </a:xfrm>
          <a:prstGeom prst="rect">
            <a:avLst/>
          </a:prstGeom>
          <a:noFill/>
          <a:ln>
            <a:solidFill>
              <a:schemeClr val="tx2"/>
            </a:solidFill>
          </a:ln>
        </p:spPr>
        <p:txBody>
          <a:bodyPr wrap="square" rtlCol="0">
            <a:spAutoFit/>
          </a:bodyPr>
          <a:lstStyle/>
          <a:p>
            <a:r>
              <a:rPr lang="en-GB" dirty="0"/>
              <a:t>Work logs</a:t>
            </a:r>
          </a:p>
        </p:txBody>
      </p:sp>
      <p:sp>
        <p:nvSpPr>
          <p:cNvPr id="19" name="TextBox 18">
            <a:extLst>
              <a:ext uri="{FF2B5EF4-FFF2-40B4-BE49-F238E27FC236}">
                <a16:creationId xmlns:a16="http://schemas.microsoft.com/office/drawing/2014/main" id="{95289FCC-BE00-1779-3CC6-000B05C14956}"/>
              </a:ext>
            </a:extLst>
          </p:cNvPr>
          <p:cNvSpPr txBox="1"/>
          <p:nvPr/>
        </p:nvSpPr>
        <p:spPr>
          <a:xfrm>
            <a:off x="6490250" y="2432806"/>
            <a:ext cx="2554561" cy="369332"/>
          </a:xfrm>
          <a:prstGeom prst="rect">
            <a:avLst/>
          </a:prstGeom>
          <a:noFill/>
          <a:ln>
            <a:solidFill>
              <a:schemeClr val="tx2"/>
            </a:solidFill>
          </a:ln>
        </p:spPr>
        <p:txBody>
          <a:bodyPr wrap="square" rtlCol="0">
            <a:spAutoFit/>
          </a:bodyPr>
          <a:lstStyle/>
          <a:p>
            <a:r>
              <a:rPr lang="en-GB" dirty="0">
                <a:latin typeface="+mj-lt"/>
              </a:rPr>
              <a:t>Delivery notes</a:t>
            </a:r>
          </a:p>
        </p:txBody>
      </p:sp>
      <p:sp>
        <p:nvSpPr>
          <p:cNvPr id="20" name="TextBox 19">
            <a:extLst>
              <a:ext uri="{FF2B5EF4-FFF2-40B4-BE49-F238E27FC236}">
                <a16:creationId xmlns:a16="http://schemas.microsoft.com/office/drawing/2014/main" id="{5F19E9BA-65C8-9CE6-BC14-9B55CB9A98D6}"/>
              </a:ext>
            </a:extLst>
          </p:cNvPr>
          <p:cNvSpPr txBox="1"/>
          <p:nvPr/>
        </p:nvSpPr>
        <p:spPr>
          <a:xfrm>
            <a:off x="4835371" y="2411294"/>
            <a:ext cx="1584176" cy="369332"/>
          </a:xfrm>
          <a:prstGeom prst="rect">
            <a:avLst/>
          </a:prstGeom>
          <a:noFill/>
          <a:ln>
            <a:solidFill>
              <a:schemeClr val="tx2"/>
            </a:solidFill>
          </a:ln>
        </p:spPr>
        <p:txBody>
          <a:bodyPr wrap="square" rtlCol="0">
            <a:spAutoFit/>
          </a:bodyPr>
          <a:lstStyle/>
          <a:p>
            <a:r>
              <a:rPr lang="en-GB" dirty="0">
                <a:latin typeface="+mj-lt"/>
              </a:rPr>
              <a:t>Drawings</a:t>
            </a:r>
          </a:p>
        </p:txBody>
      </p:sp>
      <p:sp>
        <p:nvSpPr>
          <p:cNvPr id="21" name="TextBox 20">
            <a:extLst>
              <a:ext uri="{FF2B5EF4-FFF2-40B4-BE49-F238E27FC236}">
                <a16:creationId xmlns:a16="http://schemas.microsoft.com/office/drawing/2014/main" id="{348DD88C-07D0-90AD-A01E-CC36123D237E}"/>
              </a:ext>
            </a:extLst>
          </p:cNvPr>
          <p:cNvSpPr txBox="1"/>
          <p:nvPr/>
        </p:nvSpPr>
        <p:spPr>
          <a:xfrm>
            <a:off x="2924132" y="4627592"/>
            <a:ext cx="1782918" cy="400110"/>
          </a:xfrm>
          <a:prstGeom prst="rect">
            <a:avLst/>
          </a:prstGeom>
          <a:noFill/>
          <a:ln>
            <a:solidFill>
              <a:schemeClr val="tx2"/>
            </a:solidFill>
          </a:ln>
        </p:spPr>
        <p:txBody>
          <a:bodyPr wrap="square" rtlCol="0">
            <a:spAutoFit/>
          </a:bodyPr>
          <a:lstStyle/>
          <a:p>
            <a:r>
              <a:rPr lang="en-GB" dirty="0"/>
              <a:t>Specifications</a:t>
            </a:r>
          </a:p>
        </p:txBody>
      </p:sp>
      <p:sp>
        <p:nvSpPr>
          <p:cNvPr id="22" name="TextBox 21">
            <a:extLst>
              <a:ext uri="{FF2B5EF4-FFF2-40B4-BE49-F238E27FC236}">
                <a16:creationId xmlns:a16="http://schemas.microsoft.com/office/drawing/2014/main" id="{D9FE8F83-ACEA-E5D9-BA5C-7BD2F752FA5F}"/>
              </a:ext>
            </a:extLst>
          </p:cNvPr>
          <p:cNvSpPr txBox="1"/>
          <p:nvPr/>
        </p:nvSpPr>
        <p:spPr>
          <a:xfrm>
            <a:off x="6517669" y="4616868"/>
            <a:ext cx="2944383" cy="400110"/>
          </a:xfrm>
          <a:prstGeom prst="rect">
            <a:avLst/>
          </a:prstGeom>
          <a:noFill/>
          <a:ln>
            <a:solidFill>
              <a:schemeClr val="tx2"/>
            </a:solidFill>
          </a:ln>
        </p:spPr>
        <p:txBody>
          <a:bodyPr wrap="square" rtlCol="0">
            <a:spAutoFit/>
          </a:bodyPr>
          <a:lstStyle/>
          <a:p>
            <a:r>
              <a:rPr lang="en-GB" dirty="0"/>
              <a:t>Programme of works</a:t>
            </a:r>
          </a:p>
        </p:txBody>
      </p:sp>
    </p:spTree>
    <p:extLst>
      <p:ext uri="{BB962C8B-B14F-4D97-AF65-F5344CB8AC3E}">
        <p14:creationId xmlns:p14="http://schemas.microsoft.com/office/powerpoint/2010/main" val="1658909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963098" y="565895"/>
            <a:ext cx="5302529"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Types of documentation used in Construction</a:t>
            </a:r>
          </a:p>
        </p:txBody>
      </p:sp>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23</a:t>
            </a:fld>
            <a:endParaRPr lang="en-US" dirty="0"/>
          </a:p>
        </p:txBody>
      </p:sp>
      <p:pic>
        <p:nvPicPr>
          <p:cNvPr id="6" name="Picture 5">
            <a:extLst>
              <a:ext uri="{FF2B5EF4-FFF2-40B4-BE49-F238E27FC236}">
                <a16:creationId xmlns:a16="http://schemas.microsoft.com/office/drawing/2014/main" id="{AE005D2E-AE9C-3E89-B2A5-6D9CB7859DB7}"/>
              </a:ext>
            </a:extLst>
          </p:cNvPr>
          <p:cNvPicPr>
            <a:picLocks noChangeAspect="1"/>
          </p:cNvPicPr>
          <p:nvPr/>
        </p:nvPicPr>
        <p:blipFill>
          <a:blip r:embed="rId2"/>
          <a:stretch>
            <a:fillRect/>
          </a:stretch>
        </p:blipFill>
        <p:spPr>
          <a:xfrm>
            <a:off x="365737" y="2316998"/>
            <a:ext cx="2994359" cy="3930544"/>
          </a:xfrm>
          <a:prstGeom prst="rect">
            <a:avLst/>
          </a:prstGeom>
        </p:spPr>
      </p:pic>
      <p:pic>
        <p:nvPicPr>
          <p:cNvPr id="7" name="Picture 6">
            <a:extLst>
              <a:ext uri="{FF2B5EF4-FFF2-40B4-BE49-F238E27FC236}">
                <a16:creationId xmlns:a16="http://schemas.microsoft.com/office/drawing/2014/main" id="{428AB2A3-5703-DD39-4954-4E83FBAD8E28}"/>
              </a:ext>
            </a:extLst>
          </p:cNvPr>
          <p:cNvPicPr>
            <a:picLocks noChangeAspect="1"/>
          </p:cNvPicPr>
          <p:nvPr/>
        </p:nvPicPr>
        <p:blipFill>
          <a:blip r:embed="rId3"/>
          <a:stretch>
            <a:fillRect/>
          </a:stretch>
        </p:blipFill>
        <p:spPr>
          <a:xfrm>
            <a:off x="4516183" y="2316997"/>
            <a:ext cx="2965773" cy="3930544"/>
          </a:xfrm>
          <a:prstGeom prst="rect">
            <a:avLst/>
          </a:prstGeom>
        </p:spPr>
      </p:pic>
      <p:pic>
        <p:nvPicPr>
          <p:cNvPr id="8" name="Picture 7">
            <a:extLst>
              <a:ext uri="{FF2B5EF4-FFF2-40B4-BE49-F238E27FC236}">
                <a16:creationId xmlns:a16="http://schemas.microsoft.com/office/drawing/2014/main" id="{D7738C03-A395-2DAD-DD18-026E9A03CDA4}"/>
              </a:ext>
            </a:extLst>
          </p:cNvPr>
          <p:cNvPicPr>
            <a:picLocks noChangeAspect="1"/>
          </p:cNvPicPr>
          <p:nvPr/>
        </p:nvPicPr>
        <p:blipFill>
          <a:blip r:embed="rId4"/>
          <a:stretch>
            <a:fillRect/>
          </a:stretch>
        </p:blipFill>
        <p:spPr>
          <a:xfrm>
            <a:off x="8635935" y="2316997"/>
            <a:ext cx="2937188" cy="3930544"/>
          </a:xfrm>
          <a:prstGeom prst="rect">
            <a:avLst/>
          </a:prstGeom>
        </p:spPr>
      </p:pic>
    </p:spTree>
    <p:extLst>
      <p:ext uri="{BB962C8B-B14F-4D97-AF65-F5344CB8AC3E}">
        <p14:creationId xmlns:p14="http://schemas.microsoft.com/office/powerpoint/2010/main" val="2394532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963098" y="565895"/>
            <a:ext cx="5302529"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Types of documentation used in Construction</a:t>
            </a:r>
          </a:p>
        </p:txBody>
      </p:sp>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24</a:t>
            </a:fld>
            <a:endParaRPr lang="en-US" dirty="0"/>
          </a:p>
        </p:txBody>
      </p:sp>
      <p:pic>
        <p:nvPicPr>
          <p:cNvPr id="2" name="Picture 1">
            <a:extLst>
              <a:ext uri="{FF2B5EF4-FFF2-40B4-BE49-F238E27FC236}">
                <a16:creationId xmlns:a16="http://schemas.microsoft.com/office/drawing/2014/main" id="{4287C0F1-5859-39BD-B505-A472DA12E7E9}"/>
              </a:ext>
            </a:extLst>
          </p:cNvPr>
          <p:cNvPicPr>
            <a:picLocks noChangeAspect="1"/>
          </p:cNvPicPr>
          <p:nvPr/>
        </p:nvPicPr>
        <p:blipFill>
          <a:blip r:embed="rId2"/>
          <a:stretch>
            <a:fillRect/>
          </a:stretch>
        </p:blipFill>
        <p:spPr>
          <a:xfrm>
            <a:off x="549008" y="1643443"/>
            <a:ext cx="4356947" cy="4712907"/>
          </a:xfrm>
          <a:prstGeom prst="rect">
            <a:avLst/>
          </a:prstGeom>
        </p:spPr>
      </p:pic>
      <p:pic>
        <p:nvPicPr>
          <p:cNvPr id="4" name="Picture 3">
            <a:extLst>
              <a:ext uri="{FF2B5EF4-FFF2-40B4-BE49-F238E27FC236}">
                <a16:creationId xmlns:a16="http://schemas.microsoft.com/office/drawing/2014/main" id="{BBB0E28A-EAFF-6B47-B6EB-7362B2A27EB1}"/>
              </a:ext>
            </a:extLst>
          </p:cNvPr>
          <p:cNvPicPr>
            <a:picLocks noChangeAspect="1"/>
          </p:cNvPicPr>
          <p:nvPr/>
        </p:nvPicPr>
        <p:blipFill>
          <a:blip r:embed="rId3"/>
          <a:stretch>
            <a:fillRect/>
          </a:stretch>
        </p:blipFill>
        <p:spPr>
          <a:xfrm>
            <a:off x="7124365" y="1643443"/>
            <a:ext cx="3127519" cy="4096867"/>
          </a:xfrm>
          <a:prstGeom prst="rect">
            <a:avLst/>
          </a:prstGeom>
        </p:spPr>
      </p:pic>
    </p:spTree>
    <p:extLst>
      <p:ext uri="{BB962C8B-B14F-4D97-AF65-F5344CB8AC3E}">
        <p14:creationId xmlns:p14="http://schemas.microsoft.com/office/powerpoint/2010/main" val="272239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963098" y="565895"/>
            <a:ext cx="5302529"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Working Drawings</a:t>
            </a:r>
          </a:p>
        </p:txBody>
      </p:sp>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25</a:t>
            </a:fld>
            <a:endParaRPr lang="en-US" dirty="0"/>
          </a:p>
        </p:txBody>
      </p:sp>
      <p:pic>
        <p:nvPicPr>
          <p:cNvPr id="6" name="Picture 5">
            <a:extLst>
              <a:ext uri="{FF2B5EF4-FFF2-40B4-BE49-F238E27FC236}">
                <a16:creationId xmlns:a16="http://schemas.microsoft.com/office/drawing/2014/main" id="{ED517056-3087-384F-656A-D8FBC8E241C9}"/>
              </a:ext>
            </a:extLst>
          </p:cNvPr>
          <p:cNvPicPr>
            <a:picLocks noChangeAspect="1"/>
          </p:cNvPicPr>
          <p:nvPr/>
        </p:nvPicPr>
        <p:blipFill>
          <a:blip r:embed="rId2"/>
          <a:stretch>
            <a:fillRect/>
          </a:stretch>
        </p:blipFill>
        <p:spPr>
          <a:xfrm>
            <a:off x="5915104" y="0"/>
            <a:ext cx="6275570" cy="4929809"/>
          </a:xfrm>
          <a:prstGeom prst="rect">
            <a:avLst/>
          </a:prstGeom>
        </p:spPr>
      </p:pic>
      <p:sp>
        <p:nvSpPr>
          <p:cNvPr id="8" name="TextBox 7">
            <a:extLst>
              <a:ext uri="{FF2B5EF4-FFF2-40B4-BE49-F238E27FC236}">
                <a16:creationId xmlns:a16="http://schemas.microsoft.com/office/drawing/2014/main" id="{CFCB8F23-FAD0-4084-56D7-DD8A287CFA65}"/>
              </a:ext>
            </a:extLst>
          </p:cNvPr>
          <p:cNvSpPr txBox="1"/>
          <p:nvPr/>
        </p:nvSpPr>
        <p:spPr>
          <a:xfrm>
            <a:off x="1326" y="3133851"/>
            <a:ext cx="6094674" cy="3693319"/>
          </a:xfrm>
          <a:prstGeom prst="rect">
            <a:avLst/>
          </a:prstGeom>
          <a:noFill/>
        </p:spPr>
        <p:txBody>
          <a:bodyPr wrap="square">
            <a:spAutoFit/>
          </a:bodyPr>
          <a:lstStyle/>
          <a:p>
            <a:r>
              <a:rPr lang="en-GB" dirty="0"/>
              <a:t>Working drawings provide dimensioned, graphical information that can be used; by a contractor to construct the works, or by suppliers to fabricate components of the works or to assemble or install components. They may include architectural drawings, structural drawings, civil drawings, mechanical drawings, electrical drawings, and so on.</a:t>
            </a:r>
          </a:p>
          <a:p>
            <a:endParaRPr lang="en-GB" dirty="0"/>
          </a:p>
          <a:p>
            <a:r>
              <a:rPr lang="en-GB" dirty="0"/>
              <a:t>Traditionally, working drawings consist of two-dimensional projections of the building or component they are describing, such as plans, sections and elevations. These may be drawn to scale by hand, or prepared using Computer Aided Design (CAD) software.</a:t>
            </a:r>
          </a:p>
        </p:txBody>
      </p:sp>
      <p:pic>
        <p:nvPicPr>
          <p:cNvPr id="9" name="Picture 8">
            <a:extLst>
              <a:ext uri="{FF2B5EF4-FFF2-40B4-BE49-F238E27FC236}">
                <a16:creationId xmlns:a16="http://schemas.microsoft.com/office/drawing/2014/main" id="{4176F402-93D6-0F0C-4703-3A3FB108D6B2}"/>
              </a:ext>
            </a:extLst>
          </p:cNvPr>
          <p:cNvPicPr>
            <a:picLocks noChangeAspect="1"/>
          </p:cNvPicPr>
          <p:nvPr/>
        </p:nvPicPr>
        <p:blipFill>
          <a:blip r:embed="rId3"/>
          <a:stretch>
            <a:fillRect/>
          </a:stretch>
        </p:blipFill>
        <p:spPr>
          <a:xfrm>
            <a:off x="0" y="1164369"/>
            <a:ext cx="2419350" cy="1714500"/>
          </a:xfrm>
          <a:prstGeom prst="rect">
            <a:avLst/>
          </a:prstGeom>
        </p:spPr>
      </p:pic>
    </p:spTree>
    <p:extLst>
      <p:ext uri="{BB962C8B-B14F-4D97-AF65-F5344CB8AC3E}">
        <p14:creationId xmlns:p14="http://schemas.microsoft.com/office/powerpoint/2010/main" val="2454803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963098" y="565895"/>
            <a:ext cx="5302529"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Specifications</a:t>
            </a:r>
          </a:p>
        </p:txBody>
      </p:sp>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a:xfrm>
            <a:off x="838200" y="6356350"/>
            <a:ext cx="2743200" cy="365125"/>
          </a:xfrm>
        </p:spPr>
        <p:txBody>
          <a:bodyPr/>
          <a:lstStyle/>
          <a:p>
            <a:r>
              <a:rPr lang="en-US" dirty="0"/>
              <a:t>8/05/20XX</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26</a:t>
            </a:fld>
            <a:endParaRPr lang="en-US" dirty="0"/>
          </a:p>
        </p:txBody>
      </p:sp>
      <p:sp>
        <p:nvSpPr>
          <p:cNvPr id="7" name="TextBox 6">
            <a:extLst>
              <a:ext uri="{FF2B5EF4-FFF2-40B4-BE49-F238E27FC236}">
                <a16:creationId xmlns:a16="http://schemas.microsoft.com/office/drawing/2014/main" id="{1DCF2681-ADD3-AFA3-5F05-7606E3493581}"/>
              </a:ext>
            </a:extLst>
          </p:cNvPr>
          <p:cNvSpPr txBox="1"/>
          <p:nvPr/>
        </p:nvSpPr>
        <p:spPr>
          <a:xfrm>
            <a:off x="580445" y="2295321"/>
            <a:ext cx="8593372" cy="2585323"/>
          </a:xfrm>
          <a:prstGeom prst="rect">
            <a:avLst/>
          </a:prstGeom>
          <a:noFill/>
        </p:spPr>
        <p:txBody>
          <a:bodyPr wrap="square">
            <a:spAutoFit/>
          </a:bodyPr>
          <a:lstStyle/>
          <a:p>
            <a:r>
              <a:rPr lang="en-GB" dirty="0"/>
              <a:t>Specifications describe the products, materials, and work required by a construction contract. They do not include cost, quantity, or drawn information, and so need to be read alongside other information such as quantities, schedules, and drawings.</a:t>
            </a:r>
          </a:p>
          <a:p>
            <a:endParaRPr lang="en-GB" dirty="0"/>
          </a:p>
          <a:p>
            <a:r>
              <a:rPr lang="en-GB" dirty="0"/>
              <a:t>Specifications vary considerably depending on the stage to which the design has been developed, performance specifications (open specifications) that require further design work to be carried out are used on straight forward and well known building types.</a:t>
            </a:r>
          </a:p>
        </p:txBody>
      </p:sp>
    </p:spTree>
    <p:extLst>
      <p:ext uri="{BB962C8B-B14F-4D97-AF65-F5344CB8AC3E}">
        <p14:creationId xmlns:p14="http://schemas.microsoft.com/office/powerpoint/2010/main" val="3398106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6A756B5-0060-9987-5CE1-AEC4846E9232}"/>
              </a:ext>
            </a:extLst>
          </p:cNvPr>
          <p:cNvSpPr>
            <a:spLocks noGrp="1"/>
          </p:cNvSpPr>
          <p:nvPr>
            <p:ph type="dt" sz="half" idx="10"/>
          </p:nvPr>
        </p:nvSpPr>
        <p:spPr/>
        <p:txBody>
          <a:bodyPr/>
          <a:lstStyle/>
          <a:p>
            <a:r>
              <a:rPr lang="en-US"/>
              <a:t>8/05/20XX</a:t>
            </a:r>
            <a:endParaRPr lang="en-US" dirty="0"/>
          </a:p>
        </p:txBody>
      </p:sp>
      <p:sp>
        <p:nvSpPr>
          <p:cNvPr id="6" name="Slide Number Placeholder 5">
            <a:extLst>
              <a:ext uri="{FF2B5EF4-FFF2-40B4-BE49-F238E27FC236}">
                <a16:creationId xmlns:a16="http://schemas.microsoft.com/office/drawing/2014/main" id="{83033834-372D-F5AC-4BC8-A12FFF6C851F}"/>
              </a:ext>
            </a:extLst>
          </p:cNvPr>
          <p:cNvSpPr>
            <a:spLocks noGrp="1"/>
          </p:cNvSpPr>
          <p:nvPr>
            <p:ph type="sldNum" sz="quarter" idx="12"/>
          </p:nvPr>
        </p:nvSpPr>
        <p:spPr/>
        <p:txBody>
          <a:bodyPr/>
          <a:lstStyle/>
          <a:p>
            <a:fld id="{18D65601-5AE2-46FC-B138-694DDD2B510D}" type="slidenum">
              <a:rPr lang="en-US" smtClean="0"/>
              <a:pPr/>
              <a:t>27</a:t>
            </a:fld>
            <a:endParaRPr lang="en-US" dirty="0"/>
          </a:p>
        </p:txBody>
      </p:sp>
      <p:sp>
        <p:nvSpPr>
          <p:cNvPr id="7" name="Title 6">
            <a:extLst>
              <a:ext uri="{FF2B5EF4-FFF2-40B4-BE49-F238E27FC236}">
                <a16:creationId xmlns:a16="http://schemas.microsoft.com/office/drawing/2014/main" id="{3B511E93-082D-2967-3C02-01CBAB363556}"/>
              </a:ext>
            </a:extLst>
          </p:cNvPr>
          <p:cNvSpPr>
            <a:spLocks noGrp="1"/>
          </p:cNvSpPr>
          <p:nvPr>
            <p:ph type="title"/>
          </p:nvPr>
        </p:nvSpPr>
        <p:spPr>
          <a:xfrm>
            <a:off x="549631" y="545342"/>
            <a:ext cx="4288971" cy="532862"/>
          </a:xfrm>
        </p:spPr>
        <p:txBody>
          <a:bodyPr/>
          <a:lstStyle/>
          <a:p>
            <a:r>
              <a:rPr lang="en-GB" dirty="0"/>
              <a:t>And many others…</a:t>
            </a:r>
          </a:p>
        </p:txBody>
      </p:sp>
      <p:sp>
        <p:nvSpPr>
          <p:cNvPr id="9" name="TextBox 8">
            <a:extLst>
              <a:ext uri="{FF2B5EF4-FFF2-40B4-BE49-F238E27FC236}">
                <a16:creationId xmlns:a16="http://schemas.microsoft.com/office/drawing/2014/main" id="{0A441B57-EF8B-3677-A3A4-5968659BC311}"/>
              </a:ext>
            </a:extLst>
          </p:cNvPr>
          <p:cNvSpPr txBox="1"/>
          <p:nvPr/>
        </p:nvSpPr>
        <p:spPr>
          <a:xfrm>
            <a:off x="552947" y="1515529"/>
            <a:ext cx="6056905" cy="3693319"/>
          </a:xfrm>
          <a:prstGeom prst="rect">
            <a:avLst/>
          </a:prstGeom>
          <a:noFill/>
        </p:spPr>
        <p:txBody>
          <a:bodyPr wrap="square">
            <a:spAutoFit/>
          </a:bodyPr>
          <a:lstStyle/>
          <a:p>
            <a:r>
              <a:rPr lang="en-GB" dirty="0"/>
              <a:t>Risk Assessments</a:t>
            </a:r>
          </a:p>
          <a:p>
            <a:r>
              <a:rPr lang="en-GB" dirty="0"/>
              <a:t>Method Statements</a:t>
            </a:r>
          </a:p>
          <a:p>
            <a:r>
              <a:rPr lang="en-GB" dirty="0"/>
              <a:t>Permits</a:t>
            </a:r>
          </a:p>
          <a:p>
            <a:r>
              <a:rPr lang="en-GB" dirty="0"/>
              <a:t>Health &amp; Safety File</a:t>
            </a:r>
          </a:p>
          <a:p>
            <a:r>
              <a:rPr lang="en-GB" dirty="0"/>
              <a:t>Articles of agreement.</a:t>
            </a:r>
          </a:p>
          <a:p>
            <a:r>
              <a:rPr lang="en-GB" dirty="0"/>
              <a:t>Contractual documents.</a:t>
            </a:r>
          </a:p>
          <a:p>
            <a:r>
              <a:rPr lang="en-GB" dirty="0"/>
              <a:t>Contractors proposals.</a:t>
            </a:r>
          </a:p>
          <a:p>
            <a:r>
              <a:rPr lang="en-GB" dirty="0"/>
              <a:t>Contract sum analysis.</a:t>
            </a:r>
          </a:p>
          <a:p>
            <a:r>
              <a:rPr lang="en-GB" dirty="0"/>
              <a:t>Information release schedule.</a:t>
            </a:r>
          </a:p>
          <a:p>
            <a:r>
              <a:rPr lang="en-GB" dirty="0"/>
              <a:t>Prescriptive specification.</a:t>
            </a:r>
          </a:p>
          <a:p>
            <a:r>
              <a:rPr lang="en-GB" dirty="0"/>
              <a:t>Schedules of work.</a:t>
            </a:r>
          </a:p>
          <a:p>
            <a:r>
              <a:rPr lang="en-GB" dirty="0"/>
              <a:t>Supply contract.</a:t>
            </a:r>
          </a:p>
          <a:p>
            <a:r>
              <a:rPr lang="en-GB" dirty="0"/>
              <a:t>Tender documents.</a:t>
            </a:r>
          </a:p>
        </p:txBody>
      </p:sp>
    </p:spTree>
    <p:extLst>
      <p:ext uri="{BB962C8B-B14F-4D97-AF65-F5344CB8AC3E}">
        <p14:creationId xmlns:p14="http://schemas.microsoft.com/office/powerpoint/2010/main" val="2921362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5E8B91A-E7A5-1DEA-0560-0C986B176CF6}"/>
              </a:ext>
            </a:extLst>
          </p:cNvPr>
          <p:cNvSpPr>
            <a:spLocks noGrp="1"/>
          </p:cNvSpPr>
          <p:nvPr>
            <p:ph type="dt" sz="half" idx="10"/>
          </p:nvPr>
        </p:nvSpPr>
        <p:spPr/>
        <p:txBody>
          <a:bodyPr/>
          <a:lstStyle/>
          <a:p>
            <a:r>
              <a:rPr lang="en-US"/>
              <a:t>8/05/20XX</a:t>
            </a:r>
            <a:endParaRPr lang="en-US" dirty="0"/>
          </a:p>
        </p:txBody>
      </p:sp>
      <p:sp>
        <p:nvSpPr>
          <p:cNvPr id="6" name="Slide Number Placeholder 5">
            <a:extLst>
              <a:ext uri="{FF2B5EF4-FFF2-40B4-BE49-F238E27FC236}">
                <a16:creationId xmlns:a16="http://schemas.microsoft.com/office/drawing/2014/main" id="{48841810-FB5C-8311-FA69-0237614EE7F1}"/>
              </a:ext>
            </a:extLst>
          </p:cNvPr>
          <p:cNvSpPr>
            <a:spLocks noGrp="1"/>
          </p:cNvSpPr>
          <p:nvPr>
            <p:ph type="sldNum" sz="quarter" idx="12"/>
          </p:nvPr>
        </p:nvSpPr>
        <p:spPr/>
        <p:txBody>
          <a:bodyPr/>
          <a:lstStyle/>
          <a:p>
            <a:fld id="{18D65601-5AE2-46FC-B138-694DDD2B510D}" type="slidenum">
              <a:rPr lang="en-US" smtClean="0"/>
              <a:pPr/>
              <a:t>28</a:t>
            </a:fld>
            <a:endParaRPr lang="en-US" dirty="0"/>
          </a:p>
        </p:txBody>
      </p:sp>
      <p:sp>
        <p:nvSpPr>
          <p:cNvPr id="7" name="Title 6">
            <a:extLst>
              <a:ext uri="{FF2B5EF4-FFF2-40B4-BE49-F238E27FC236}">
                <a16:creationId xmlns:a16="http://schemas.microsoft.com/office/drawing/2014/main" id="{9A324EFB-BC98-9CDC-8A34-A660881D9F82}"/>
              </a:ext>
            </a:extLst>
          </p:cNvPr>
          <p:cNvSpPr>
            <a:spLocks noGrp="1"/>
          </p:cNvSpPr>
          <p:nvPr>
            <p:ph type="title"/>
          </p:nvPr>
        </p:nvSpPr>
        <p:spPr>
          <a:xfrm>
            <a:off x="2839607" y="744124"/>
            <a:ext cx="4288971" cy="532862"/>
          </a:xfrm>
        </p:spPr>
        <p:txBody>
          <a:bodyPr/>
          <a:lstStyle/>
          <a:p>
            <a:r>
              <a:rPr lang="en-GB" dirty="0"/>
              <a:t>Document Security</a:t>
            </a:r>
          </a:p>
        </p:txBody>
      </p:sp>
      <p:sp>
        <p:nvSpPr>
          <p:cNvPr id="8" name="TextBox 7">
            <a:extLst>
              <a:ext uri="{FF2B5EF4-FFF2-40B4-BE49-F238E27FC236}">
                <a16:creationId xmlns:a16="http://schemas.microsoft.com/office/drawing/2014/main" id="{400E5239-5625-80AA-E89F-9D5D58A1F95B}"/>
              </a:ext>
            </a:extLst>
          </p:cNvPr>
          <p:cNvSpPr txBox="1"/>
          <p:nvPr/>
        </p:nvSpPr>
        <p:spPr>
          <a:xfrm>
            <a:off x="524785" y="2313830"/>
            <a:ext cx="1505540" cy="923330"/>
          </a:xfrm>
          <a:prstGeom prst="rect">
            <a:avLst/>
          </a:prstGeom>
          <a:noFill/>
        </p:spPr>
        <p:txBody>
          <a:bodyPr wrap="none" rtlCol="0">
            <a:spAutoFit/>
          </a:bodyPr>
          <a:lstStyle/>
          <a:p>
            <a:r>
              <a:rPr lang="en-GB" dirty="0"/>
              <a:t>GDPR</a:t>
            </a:r>
          </a:p>
          <a:p>
            <a:endParaRPr lang="en-GB" dirty="0"/>
          </a:p>
          <a:p>
            <a:r>
              <a:rPr lang="en-GB" dirty="0"/>
              <a:t>Identity theft</a:t>
            </a:r>
          </a:p>
        </p:txBody>
      </p:sp>
      <p:sp>
        <p:nvSpPr>
          <p:cNvPr id="11" name="TextBox 10">
            <a:extLst>
              <a:ext uri="{FF2B5EF4-FFF2-40B4-BE49-F238E27FC236}">
                <a16:creationId xmlns:a16="http://schemas.microsoft.com/office/drawing/2014/main" id="{58FB47B6-0FEB-D53D-F7BE-4F6381D41BDF}"/>
              </a:ext>
            </a:extLst>
          </p:cNvPr>
          <p:cNvSpPr txBox="1"/>
          <p:nvPr/>
        </p:nvSpPr>
        <p:spPr>
          <a:xfrm>
            <a:off x="7203882" y="2313830"/>
            <a:ext cx="1223412" cy="369332"/>
          </a:xfrm>
          <a:prstGeom prst="rect">
            <a:avLst/>
          </a:prstGeom>
          <a:noFill/>
        </p:spPr>
        <p:txBody>
          <a:bodyPr wrap="none" rtlCol="0">
            <a:spAutoFit/>
          </a:bodyPr>
          <a:lstStyle/>
          <a:p>
            <a:r>
              <a:rPr lang="en-GB" dirty="0"/>
              <a:t>Methods?</a:t>
            </a:r>
          </a:p>
        </p:txBody>
      </p:sp>
    </p:spTree>
    <p:extLst>
      <p:ext uri="{BB962C8B-B14F-4D97-AF65-F5344CB8AC3E}">
        <p14:creationId xmlns:p14="http://schemas.microsoft.com/office/powerpoint/2010/main" val="35445243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834B2C2-A5B9-A286-61D5-C3FF58A2ED50}"/>
              </a:ext>
            </a:extLst>
          </p:cNvPr>
          <p:cNvSpPr>
            <a:spLocks noGrp="1"/>
          </p:cNvSpPr>
          <p:nvPr>
            <p:ph type="dt" sz="half" idx="10"/>
          </p:nvPr>
        </p:nvSpPr>
        <p:spPr/>
        <p:txBody>
          <a:bodyPr/>
          <a:lstStyle/>
          <a:p>
            <a:r>
              <a:rPr lang="en-US"/>
              <a:t>8/05/20XX</a:t>
            </a:r>
            <a:endParaRPr lang="en-US" dirty="0"/>
          </a:p>
        </p:txBody>
      </p:sp>
      <p:sp>
        <p:nvSpPr>
          <p:cNvPr id="6" name="Slide Number Placeholder 5">
            <a:extLst>
              <a:ext uri="{FF2B5EF4-FFF2-40B4-BE49-F238E27FC236}">
                <a16:creationId xmlns:a16="http://schemas.microsoft.com/office/drawing/2014/main" id="{F8A31E6A-4E13-81F1-BB82-250F8E0E1FFC}"/>
              </a:ext>
            </a:extLst>
          </p:cNvPr>
          <p:cNvSpPr>
            <a:spLocks noGrp="1"/>
          </p:cNvSpPr>
          <p:nvPr>
            <p:ph type="sldNum" sz="quarter" idx="12"/>
          </p:nvPr>
        </p:nvSpPr>
        <p:spPr/>
        <p:txBody>
          <a:bodyPr/>
          <a:lstStyle/>
          <a:p>
            <a:fld id="{18D65601-5AE2-46FC-B138-694DDD2B510D}" type="slidenum">
              <a:rPr lang="en-US" smtClean="0"/>
              <a:pPr/>
              <a:t>29</a:t>
            </a:fld>
            <a:endParaRPr lang="en-US" dirty="0"/>
          </a:p>
        </p:txBody>
      </p:sp>
      <p:sp>
        <p:nvSpPr>
          <p:cNvPr id="7" name="Title 6">
            <a:extLst>
              <a:ext uri="{FF2B5EF4-FFF2-40B4-BE49-F238E27FC236}">
                <a16:creationId xmlns:a16="http://schemas.microsoft.com/office/drawing/2014/main" id="{0F872914-191F-67DC-7E26-CC636AC03DAB}"/>
              </a:ext>
            </a:extLst>
          </p:cNvPr>
          <p:cNvSpPr>
            <a:spLocks noGrp="1"/>
          </p:cNvSpPr>
          <p:nvPr>
            <p:ph type="title"/>
          </p:nvPr>
        </p:nvSpPr>
        <p:spPr>
          <a:xfrm>
            <a:off x="4736822" y="2896138"/>
            <a:ext cx="2718355" cy="532862"/>
          </a:xfrm>
        </p:spPr>
        <p:txBody>
          <a:bodyPr/>
          <a:lstStyle/>
          <a:p>
            <a:r>
              <a:rPr lang="en-GB" dirty="0"/>
              <a:t>Any Questions?</a:t>
            </a:r>
          </a:p>
        </p:txBody>
      </p:sp>
    </p:spTree>
    <p:extLst>
      <p:ext uri="{BB962C8B-B14F-4D97-AF65-F5344CB8AC3E}">
        <p14:creationId xmlns:p14="http://schemas.microsoft.com/office/powerpoint/2010/main" val="3146355539"/>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Modern Conference PPT_TM78544816_Win32_JC_v2.potx" id="{35CB27CA-E61E-4531-88B2-D5572B8A3A01}" vid="{854ED03E-8373-4C81-B2CB-0118884FF5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3.xml><?xml version="1.0" encoding="utf-8"?>
<ds:datastoreItem xmlns:ds="http://schemas.openxmlformats.org/officeDocument/2006/customXml" ds:itemID="{059B3369-3F0F-499C-9EE7-8EC46B6E8A7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{239F3A29-6335-4088-99C8-6661A8B82DF5}tf78544816_win32</Template>
  <TotalTime>54</TotalTime>
  <Words>1213</Words>
  <Application>Microsoft Office PowerPoint</Application>
  <PresentationFormat>Widescreen</PresentationFormat>
  <Paragraphs>237</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Univers LT Std 45 Light</vt:lpstr>
      <vt:lpstr>Arial</vt:lpstr>
      <vt:lpstr>Calibri</vt:lpstr>
      <vt:lpstr>Tisa Offc Serif Pro</vt:lpstr>
      <vt:lpstr>Univers Light</vt:lpstr>
      <vt:lpstr>Office Theme</vt:lpstr>
      <vt:lpstr>Communication &amp; Documentation</vt:lpstr>
      <vt:lpstr>What is communication and how is it achieved?  </vt:lpstr>
      <vt:lpstr>Methods of communication?</vt:lpstr>
      <vt:lpstr>PowerPoint Presentation</vt:lpstr>
      <vt:lpstr>Verbal Communication</vt:lpstr>
      <vt:lpstr>PowerPoint Presentation</vt:lpstr>
      <vt:lpstr>Verbal communication</vt:lpstr>
      <vt:lpstr>Written communication methods include: </vt:lpstr>
      <vt:lpstr>Written communication</vt:lpstr>
      <vt:lpstr>Electronic communication</vt:lpstr>
      <vt:lpstr>Electronic communication</vt:lpstr>
      <vt:lpstr>Communication</vt:lpstr>
      <vt:lpstr>Using the telephone has many advantages:</vt:lpstr>
      <vt:lpstr>Importance of Communication</vt:lpstr>
      <vt:lpstr>Signals​</vt:lpstr>
      <vt:lpstr>Signals​</vt:lpstr>
      <vt:lpstr>Signals​</vt:lpstr>
      <vt:lpstr>Signals​</vt:lpstr>
      <vt:lpstr>Signal Communication​</vt:lpstr>
      <vt:lpstr>Documentation</vt:lpstr>
      <vt:lpstr>Types of documentation used in Construction</vt:lpstr>
      <vt:lpstr>Types of documentation used in Construction</vt:lpstr>
      <vt:lpstr>Types of documentation used in Construction</vt:lpstr>
      <vt:lpstr>Types of documentation used in Construction</vt:lpstr>
      <vt:lpstr>Working Drawings</vt:lpstr>
      <vt:lpstr>Specifications</vt:lpstr>
      <vt:lpstr>And many others…</vt:lpstr>
      <vt:lpstr>Document Security</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&amp; Documentation</dc:title>
  <dc:creator>Rhodri Thomas</dc:creator>
  <cp:lastModifiedBy>Rhodri Thomas</cp:lastModifiedBy>
  <cp:revision>2</cp:revision>
  <dcterms:created xsi:type="dcterms:W3CDTF">2022-11-22T09:11:25Z</dcterms:created>
  <dcterms:modified xsi:type="dcterms:W3CDTF">2022-11-22T12:29:12Z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