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4"/>
  </p:sldMasterIdLst>
  <p:notesMasterIdLst>
    <p:notesMasterId r:id="rId19"/>
  </p:notesMasterIdLst>
  <p:sldIdLst>
    <p:sldId id="256" r:id="rId5"/>
    <p:sldId id="257" r:id="rId6"/>
    <p:sldId id="258" r:id="rId7"/>
    <p:sldId id="269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0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7D947D-8A54-4623-9A0C-8D547FDA4D56}" type="doc">
      <dgm:prSet loTypeId="urn:microsoft.com/office/officeart/2005/8/layout/arrow5" loCatId="relationship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74A86EB-58AB-4F37-B256-6E67C4829986}">
      <dgm:prSet/>
      <dgm:spPr>
        <a:solidFill>
          <a:schemeClr val="accent2"/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ERP (Enterprise Resource Planning) – Integrates finance, HR, Supply chain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2D5730-61C9-4DFB-B4DA-25FF0F5B531B}" type="parTrans" cxnId="{36AF922F-9417-487C-B0E2-FD57345D216D}">
      <dgm:prSet/>
      <dgm:spPr/>
      <dgm:t>
        <a:bodyPr/>
        <a:lstStyle/>
        <a:p>
          <a:endParaRPr lang="en-US"/>
        </a:p>
      </dgm:t>
    </dgm:pt>
    <dgm:pt modelId="{D68FE6B7-E1B2-47B5-A538-0B7799B6BD5F}" type="sibTrans" cxnId="{36AF922F-9417-487C-B0E2-FD57345D216D}">
      <dgm:prSet/>
      <dgm:spPr/>
      <dgm:t>
        <a:bodyPr/>
        <a:lstStyle/>
        <a:p>
          <a:endParaRPr lang="en-US"/>
        </a:p>
      </dgm:t>
    </dgm:pt>
    <dgm:pt modelId="{A9829D72-840A-4D9F-B982-0D0AA0510760}">
      <dgm:prSet/>
      <dgm:spPr>
        <a:solidFill>
          <a:schemeClr val="accent2"/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CRM (Customer relationship Management)- manages customer data &amp; interactions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DEA490-EFEB-4935-A9A5-05AD57A78EC0}" type="parTrans" cxnId="{5536A233-C05A-4F8A-B7B7-757CA6B70009}">
      <dgm:prSet/>
      <dgm:spPr/>
      <dgm:t>
        <a:bodyPr/>
        <a:lstStyle/>
        <a:p>
          <a:endParaRPr lang="en-US"/>
        </a:p>
      </dgm:t>
    </dgm:pt>
    <dgm:pt modelId="{180B6800-0E57-4483-8F4D-E0BC2B221C2F}" type="sibTrans" cxnId="{5536A233-C05A-4F8A-B7B7-757CA6B70009}">
      <dgm:prSet/>
      <dgm:spPr/>
      <dgm:t>
        <a:bodyPr/>
        <a:lstStyle/>
        <a:p>
          <a:endParaRPr lang="en-US"/>
        </a:p>
      </dgm:t>
    </dgm:pt>
    <dgm:pt modelId="{6E7F6CA3-336E-4582-B3D3-EC0D1193264C}">
      <dgm:prSet/>
      <dgm:spPr>
        <a:solidFill>
          <a:schemeClr val="accent2"/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BI (Business Intelligence) – Analyse data for strategic insights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FEEC71-E4F7-4DB8-9F00-D70D48AF2538}" type="parTrans" cxnId="{09919C35-96BA-4760-A1EB-99B5EC664FC5}">
      <dgm:prSet/>
      <dgm:spPr/>
      <dgm:t>
        <a:bodyPr/>
        <a:lstStyle/>
        <a:p>
          <a:endParaRPr lang="en-US"/>
        </a:p>
      </dgm:t>
    </dgm:pt>
    <dgm:pt modelId="{137600EB-B306-4532-BB48-4C90B6D1BB5F}" type="sibTrans" cxnId="{09919C35-96BA-4760-A1EB-99B5EC664FC5}">
      <dgm:prSet/>
      <dgm:spPr/>
      <dgm:t>
        <a:bodyPr/>
        <a:lstStyle/>
        <a:p>
          <a:endParaRPr lang="en-US"/>
        </a:p>
      </dgm:t>
    </dgm:pt>
    <dgm:pt modelId="{516E7B5D-A986-4931-9F2D-445C56E4EF9A}" type="pres">
      <dgm:prSet presAssocID="{A67D947D-8A54-4623-9A0C-8D547FDA4D56}" presName="diagram" presStyleCnt="0">
        <dgm:presLayoutVars>
          <dgm:dir/>
          <dgm:resizeHandles val="exact"/>
        </dgm:presLayoutVars>
      </dgm:prSet>
      <dgm:spPr/>
    </dgm:pt>
    <dgm:pt modelId="{468AE5ED-95E0-4410-BC62-D9CB6169F18A}" type="pres">
      <dgm:prSet presAssocID="{174A86EB-58AB-4F37-B256-6E67C4829986}" presName="arrow" presStyleLbl="node1" presStyleIdx="0" presStyleCnt="3">
        <dgm:presLayoutVars>
          <dgm:bulletEnabled val="1"/>
        </dgm:presLayoutVars>
      </dgm:prSet>
      <dgm:spPr/>
    </dgm:pt>
    <dgm:pt modelId="{44469A40-2753-4F32-95B5-1DE488DA9280}" type="pres">
      <dgm:prSet presAssocID="{A9829D72-840A-4D9F-B982-0D0AA0510760}" presName="arrow" presStyleLbl="node1" presStyleIdx="1" presStyleCnt="3">
        <dgm:presLayoutVars>
          <dgm:bulletEnabled val="1"/>
        </dgm:presLayoutVars>
      </dgm:prSet>
      <dgm:spPr/>
    </dgm:pt>
    <dgm:pt modelId="{D2E9DD62-8649-4C92-BFF6-D829CAD16C0C}" type="pres">
      <dgm:prSet presAssocID="{6E7F6CA3-336E-4582-B3D3-EC0D1193264C}" presName="arrow" presStyleLbl="node1" presStyleIdx="2" presStyleCnt="3">
        <dgm:presLayoutVars>
          <dgm:bulletEnabled val="1"/>
        </dgm:presLayoutVars>
      </dgm:prSet>
      <dgm:spPr/>
    </dgm:pt>
  </dgm:ptLst>
  <dgm:cxnLst>
    <dgm:cxn modelId="{36AF922F-9417-487C-B0E2-FD57345D216D}" srcId="{A67D947D-8A54-4623-9A0C-8D547FDA4D56}" destId="{174A86EB-58AB-4F37-B256-6E67C4829986}" srcOrd="0" destOrd="0" parTransId="{E42D5730-61C9-4DFB-B4DA-25FF0F5B531B}" sibTransId="{D68FE6B7-E1B2-47B5-A538-0B7799B6BD5F}"/>
    <dgm:cxn modelId="{5536A233-C05A-4F8A-B7B7-757CA6B70009}" srcId="{A67D947D-8A54-4623-9A0C-8D547FDA4D56}" destId="{A9829D72-840A-4D9F-B982-0D0AA0510760}" srcOrd="1" destOrd="0" parTransId="{A7DEA490-EFEB-4935-A9A5-05AD57A78EC0}" sibTransId="{180B6800-0E57-4483-8F4D-E0BC2B221C2F}"/>
    <dgm:cxn modelId="{09919C35-96BA-4760-A1EB-99B5EC664FC5}" srcId="{A67D947D-8A54-4623-9A0C-8D547FDA4D56}" destId="{6E7F6CA3-336E-4582-B3D3-EC0D1193264C}" srcOrd="2" destOrd="0" parTransId="{2EFEEC71-E4F7-4DB8-9F00-D70D48AF2538}" sibTransId="{137600EB-B306-4532-BB48-4C90B6D1BB5F}"/>
    <dgm:cxn modelId="{BF9B0A69-3348-4D55-B4DA-CD0CA34AE46D}" type="presOf" srcId="{174A86EB-58AB-4F37-B256-6E67C4829986}" destId="{468AE5ED-95E0-4410-BC62-D9CB6169F18A}" srcOrd="0" destOrd="0" presId="urn:microsoft.com/office/officeart/2005/8/layout/arrow5"/>
    <dgm:cxn modelId="{CCC5569E-5CDA-4235-97BA-D2D458646CC2}" type="presOf" srcId="{A67D947D-8A54-4623-9A0C-8D547FDA4D56}" destId="{516E7B5D-A986-4931-9F2D-445C56E4EF9A}" srcOrd="0" destOrd="0" presId="urn:microsoft.com/office/officeart/2005/8/layout/arrow5"/>
    <dgm:cxn modelId="{165B1FCE-FD49-4DE4-B237-DBA46C4FB1D5}" type="presOf" srcId="{A9829D72-840A-4D9F-B982-0D0AA0510760}" destId="{44469A40-2753-4F32-95B5-1DE488DA9280}" srcOrd="0" destOrd="0" presId="urn:microsoft.com/office/officeart/2005/8/layout/arrow5"/>
    <dgm:cxn modelId="{05BEB8DF-5A8F-4401-8AD9-6DB648B12CB1}" type="presOf" srcId="{6E7F6CA3-336E-4582-B3D3-EC0D1193264C}" destId="{D2E9DD62-8649-4C92-BFF6-D829CAD16C0C}" srcOrd="0" destOrd="0" presId="urn:microsoft.com/office/officeart/2005/8/layout/arrow5"/>
    <dgm:cxn modelId="{5368EA1C-5A32-4F6C-A749-FFE1E72CA66D}" type="presParOf" srcId="{516E7B5D-A986-4931-9F2D-445C56E4EF9A}" destId="{468AE5ED-95E0-4410-BC62-D9CB6169F18A}" srcOrd="0" destOrd="0" presId="urn:microsoft.com/office/officeart/2005/8/layout/arrow5"/>
    <dgm:cxn modelId="{896E65E6-F745-450A-BFC9-E50911C8BF15}" type="presParOf" srcId="{516E7B5D-A986-4931-9F2D-445C56E4EF9A}" destId="{44469A40-2753-4F32-95B5-1DE488DA9280}" srcOrd="1" destOrd="0" presId="urn:microsoft.com/office/officeart/2005/8/layout/arrow5"/>
    <dgm:cxn modelId="{7FB6C69C-810B-443C-98CE-03E64BD3E3F7}" type="presParOf" srcId="{516E7B5D-A986-4931-9F2D-445C56E4EF9A}" destId="{D2E9DD62-8649-4C92-BFF6-D829CAD16C0C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8A31EC-A662-4FCD-B54F-52050DFADFFC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996D08-5899-43C6-87C4-8499F5DDB218}">
      <dgm:prSet/>
      <dgm:spPr/>
      <dgm:t>
        <a:bodyPr/>
        <a:lstStyle/>
        <a:p>
          <a:r>
            <a:rPr lang="en-GB"/>
            <a:t>Communicate policies clearly</a:t>
          </a:r>
          <a:endParaRPr lang="en-US"/>
        </a:p>
      </dgm:t>
    </dgm:pt>
    <dgm:pt modelId="{D5DEB35A-15C5-4D22-9644-9FBD981F118E}" type="parTrans" cxnId="{78DE20FD-2F67-4EDD-9B31-97130CE53C83}">
      <dgm:prSet/>
      <dgm:spPr/>
      <dgm:t>
        <a:bodyPr/>
        <a:lstStyle/>
        <a:p>
          <a:endParaRPr lang="en-US"/>
        </a:p>
      </dgm:t>
    </dgm:pt>
    <dgm:pt modelId="{397B6818-9935-44A7-8250-9CD63D4ED68B}" type="sibTrans" cxnId="{78DE20FD-2F67-4EDD-9B31-97130CE53C83}">
      <dgm:prSet/>
      <dgm:spPr/>
      <dgm:t>
        <a:bodyPr/>
        <a:lstStyle/>
        <a:p>
          <a:endParaRPr lang="en-US"/>
        </a:p>
      </dgm:t>
    </dgm:pt>
    <dgm:pt modelId="{3CDFE6AB-6F91-43CA-986A-CCECD6BE5F02}">
      <dgm:prSet/>
      <dgm:spPr/>
      <dgm:t>
        <a:bodyPr/>
        <a:lstStyle/>
        <a:p>
          <a:r>
            <a:rPr lang="en-GB"/>
            <a:t>Collect only necessary data</a:t>
          </a:r>
          <a:endParaRPr lang="en-US"/>
        </a:p>
      </dgm:t>
    </dgm:pt>
    <dgm:pt modelId="{399A143E-1389-4B09-88D9-93B32876BDAF}" type="parTrans" cxnId="{017A60B3-287E-41A8-BFFA-59A450FC1E57}">
      <dgm:prSet/>
      <dgm:spPr/>
      <dgm:t>
        <a:bodyPr/>
        <a:lstStyle/>
        <a:p>
          <a:endParaRPr lang="en-US"/>
        </a:p>
      </dgm:t>
    </dgm:pt>
    <dgm:pt modelId="{ECBAA935-89B9-46E5-A1E6-7E878F5FEAB4}" type="sibTrans" cxnId="{017A60B3-287E-41A8-BFFA-59A450FC1E57}">
      <dgm:prSet/>
      <dgm:spPr/>
      <dgm:t>
        <a:bodyPr/>
        <a:lstStyle/>
        <a:p>
          <a:endParaRPr lang="en-US"/>
        </a:p>
      </dgm:t>
    </dgm:pt>
    <dgm:pt modelId="{9EFD42AB-4E7A-4D5D-9EEE-B6B2AAF168E5}">
      <dgm:prSet/>
      <dgm:spPr/>
      <dgm:t>
        <a:bodyPr/>
        <a:lstStyle/>
        <a:p>
          <a:r>
            <a:rPr lang="en-GB"/>
            <a:t>Use encryption and access control</a:t>
          </a:r>
          <a:endParaRPr lang="en-US"/>
        </a:p>
      </dgm:t>
    </dgm:pt>
    <dgm:pt modelId="{8BA10822-1E02-4C86-AAD5-7FF65E255D43}" type="parTrans" cxnId="{DEBCEFE4-8476-4837-8967-DFF46C89C943}">
      <dgm:prSet/>
      <dgm:spPr/>
      <dgm:t>
        <a:bodyPr/>
        <a:lstStyle/>
        <a:p>
          <a:endParaRPr lang="en-US"/>
        </a:p>
      </dgm:t>
    </dgm:pt>
    <dgm:pt modelId="{52E2EA6F-F968-4290-B460-F4DD019438CF}" type="sibTrans" cxnId="{DEBCEFE4-8476-4837-8967-DFF46C89C943}">
      <dgm:prSet/>
      <dgm:spPr/>
      <dgm:t>
        <a:bodyPr/>
        <a:lstStyle/>
        <a:p>
          <a:endParaRPr lang="en-US"/>
        </a:p>
      </dgm:t>
    </dgm:pt>
    <dgm:pt modelId="{31D01712-F960-4FF2-8120-8D464E1F3CF7}">
      <dgm:prSet/>
      <dgm:spPr/>
      <dgm:t>
        <a:bodyPr/>
        <a:lstStyle/>
        <a:p>
          <a:r>
            <a:rPr lang="en-GB" dirty="0"/>
            <a:t>Audit AI Systems for bias</a:t>
          </a:r>
          <a:endParaRPr lang="en-US" dirty="0"/>
        </a:p>
      </dgm:t>
    </dgm:pt>
    <dgm:pt modelId="{1C8462E3-68FC-4007-9C29-985876B50C1F}" type="parTrans" cxnId="{AA2535B2-4C30-40BA-AF48-B6ED8BA91F8E}">
      <dgm:prSet/>
      <dgm:spPr/>
      <dgm:t>
        <a:bodyPr/>
        <a:lstStyle/>
        <a:p>
          <a:endParaRPr lang="en-US"/>
        </a:p>
      </dgm:t>
    </dgm:pt>
    <dgm:pt modelId="{161AFCC0-BAFB-4C5C-BDEB-3C563620BD54}" type="sibTrans" cxnId="{AA2535B2-4C30-40BA-AF48-B6ED8BA91F8E}">
      <dgm:prSet/>
      <dgm:spPr/>
      <dgm:t>
        <a:bodyPr/>
        <a:lstStyle/>
        <a:p>
          <a:endParaRPr lang="en-US"/>
        </a:p>
      </dgm:t>
    </dgm:pt>
    <dgm:pt modelId="{041448B1-19DE-4CBD-B2D4-FF098EB34BAC}">
      <dgm:prSet/>
      <dgm:spPr/>
      <dgm:t>
        <a:bodyPr/>
        <a:lstStyle/>
        <a:p>
          <a:r>
            <a:rPr lang="en-GB"/>
            <a:t>Maintain human oversight for AI decisions</a:t>
          </a:r>
          <a:endParaRPr lang="en-US"/>
        </a:p>
      </dgm:t>
    </dgm:pt>
    <dgm:pt modelId="{DA63B1AD-82F3-4E34-ADD0-023A810C9909}" type="parTrans" cxnId="{A5B56860-9DEA-4C72-A7AF-26B2497A334E}">
      <dgm:prSet/>
      <dgm:spPr/>
      <dgm:t>
        <a:bodyPr/>
        <a:lstStyle/>
        <a:p>
          <a:endParaRPr lang="en-US"/>
        </a:p>
      </dgm:t>
    </dgm:pt>
    <dgm:pt modelId="{5E5344F1-25BD-4964-B9D1-F7B9E3101167}" type="sibTrans" cxnId="{A5B56860-9DEA-4C72-A7AF-26B2497A334E}">
      <dgm:prSet/>
      <dgm:spPr/>
      <dgm:t>
        <a:bodyPr/>
        <a:lstStyle/>
        <a:p>
          <a:endParaRPr lang="en-US"/>
        </a:p>
      </dgm:t>
    </dgm:pt>
    <dgm:pt modelId="{5F8836B0-E6E3-4EAD-B4C5-80DEDD6B22CD}" type="pres">
      <dgm:prSet presAssocID="{AC8A31EC-A662-4FCD-B54F-52050DFADFFC}" presName="diagram" presStyleCnt="0">
        <dgm:presLayoutVars>
          <dgm:dir/>
          <dgm:resizeHandles val="exact"/>
        </dgm:presLayoutVars>
      </dgm:prSet>
      <dgm:spPr/>
    </dgm:pt>
    <dgm:pt modelId="{48AEFC79-A806-410F-A0EE-6379A54C45F8}" type="pres">
      <dgm:prSet presAssocID="{04996D08-5899-43C6-87C4-8499F5DDB218}" presName="node" presStyleLbl="node1" presStyleIdx="0" presStyleCnt="5">
        <dgm:presLayoutVars>
          <dgm:bulletEnabled val="1"/>
        </dgm:presLayoutVars>
      </dgm:prSet>
      <dgm:spPr/>
    </dgm:pt>
    <dgm:pt modelId="{A400BD7D-E25D-47DD-A48C-70A3B94A4E34}" type="pres">
      <dgm:prSet presAssocID="{397B6818-9935-44A7-8250-9CD63D4ED68B}" presName="sibTrans" presStyleCnt="0"/>
      <dgm:spPr/>
    </dgm:pt>
    <dgm:pt modelId="{31A1E4A7-2FE0-4FF2-8C5B-78E917B1DE59}" type="pres">
      <dgm:prSet presAssocID="{3CDFE6AB-6F91-43CA-986A-CCECD6BE5F02}" presName="node" presStyleLbl="node1" presStyleIdx="1" presStyleCnt="5">
        <dgm:presLayoutVars>
          <dgm:bulletEnabled val="1"/>
        </dgm:presLayoutVars>
      </dgm:prSet>
      <dgm:spPr/>
    </dgm:pt>
    <dgm:pt modelId="{3F6656CA-B7BD-47E1-8244-78B0618B3621}" type="pres">
      <dgm:prSet presAssocID="{ECBAA935-89B9-46E5-A1E6-7E878F5FEAB4}" presName="sibTrans" presStyleCnt="0"/>
      <dgm:spPr/>
    </dgm:pt>
    <dgm:pt modelId="{E5C010A3-B650-4380-A9F9-6CA0CD2E9A13}" type="pres">
      <dgm:prSet presAssocID="{9EFD42AB-4E7A-4D5D-9EEE-B6B2AAF168E5}" presName="node" presStyleLbl="node1" presStyleIdx="2" presStyleCnt="5">
        <dgm:presLayoutVars>
          <dgm:bulletEnabled val="1"/>
        </dgm:presLayoutVars>
      </dgm:prSet>
      <dgm:spPr/>
    </dgm:pt>
    <dgm:pt modelId="{8F28A023-F3B6-4D4D-9466-14ED6AB8F61B}" type="pres">
      <dgm:prSet presAssocID="{52E2EA6F-F968-4290-B460-F4DD019438CF}" presName="sibTrans" presStyleCnt="0"/>
      <dgm:spPr/>
    </dgm:pt>
    <dgm:pt modelId="{965F861C-F315-4C1E-A257-3A0C40B68CFA}" type="pres">
      <dgm:prSet presAssocID="{31D01712-F960-4FF2-8120-8D464E1F3CF7}" presName="node" presStyleLbl="node1" presStyleIdx="3" presStyleCnt="5">
        <dgm:presLayoutVars>
          <dgm:bulletEnabled val="1"/>
        </dgm:presLayoutVars>
      </dgm:prSet>
      <dgm:spPr/>
    </dgm:pt>
    <dgm:pt modelId="{257B2668-562C-4AA5-9F59-7CFC8790F121}" type="pres">
      <dgm:prSet presAssocID="{161AFCC0-BAFB-4C5C-BDEB-3C563620BD54}" presName="sibTrans" presStyleCnt="0"/>
      <dgm:spPr/>
    </dgm:pt>
    <dgm:pt modelId="{A8DBFB30-26B2-48ED-91D2-DBB764EDBDB5}" type="pres">
      <dgm:prSet presAssocID="{041448B1-19DE-4CBD-B2D4-FF098EB34BAC}" presName="node" presStyleLbl="node1" presStyleIdx="4" presStyleCnt="5">
        <dgm:presLayoutVars>
          <dgm:bulletEnabled val="1"/>
        </dgm:presLayoutVars>
      </dgm:prSet>
      <dgm:spPr/>
    </dgm:pt>
  </dgm:ptLst>
  <dgm:cxnLst>
    <dgm:cxn modelId="{1AA6273E-A3A6-4251-90EC-51A027E73319}" type="presOf" srcId="{041448B1-19DE-4CBD-B2D4-FF098EB34BAC}" destId="{A8DBFB30-26B2-48ED-91D2-DBB764EDBDB5}" srcOrd="0" destOrd="0" presId="urn:microsoft.com/office/officeart/2005/8/layout/default"/>
    <dgm:cxn modelId="{A5B56860-9DEA-4C72-A7AF-26B2497A334E}" srcId="{AC8A31EC-A662-4FCD-B54F-52050DFADFFC}" destId="{041448B1-19DE-4CBD-B2D4-FF098EB34BAC}" srcOrd="4" destOrd="0" parTransId="{DA63B1AD-82F3-4E34-ADD0-023A810C9909}" sibTransId="{5E5344F1-25BD-4964-B9D1-F7B9E3101167}"/>
    <dgm:cxn modelId="{D3C38668-34B1-4948-B650-BF5FA9FA6DC2}" type="presOf" srcId="{04996D08-5899-43C6-87C4-8499F5DDB218}" destId="{48AEFC79-A806-410F-A0EE-6379A54C45F8}" srcOrd="0" destOrd="0" presId="urn:microsoft.com/office/officeart/2005/8/layout/default"/>
    <dgm:cxn modelId="{CA95AC7F-74B8-426F-AC1F-659AB7EE9AC0}" type="presOf" srcId="{AC8A31EC-A662-4FCD-B54F-52050DFADFFC}" destId="{5F8836B0-E6E3-4EAD-B4C5-80DEDD6B22CD}" srcOrd="0" destOrd="0" presId="urn:microsoft.com/office/officeart/2005/8/layout/default"/>
    <dgm:cxn modelId="{AA2535B2-4C30-40BA-AF48-B6ED8BA91F8E}" srcId="{AC8A31EC-A662-4FCD-B54F-52050DFADFFC}" destId="{31D01712-F960-4FF2-8120-8D464E1F3CF7}" srcOrd="3" destOrd="0" parTransId="{1C8462E3-68FC-4007-9C29-985876B50C1F}" sibTransId="{161AFCC0-BAFB-4C5C-BDEB-3C563620BD54}"/>
    <dgm:cxn modelId="{017A60B3-287E-41A8-BFFA-59A450FC1E57}" srcId="{AC8A31EC-A662-4FCD-B54F-52050DFADFFC}" destId="{3CDFE6AB-6F91-43CA-986A-CCECD6BE5F02}" srcOrd="1" destOrd="0" parTransId="{399A143E-1389-4B09-88D9-93B32876BDAF}" sibTransId="{ECBAA935-89B9-46E5-A1E6-7E878F5FEAB4}"/>
    <dgm:cxn modelId="{9381D6C6-44EF-49F1-B08F-A0D2C82BBCD0}" type="presOf" srcId="{9EFD42AB-4E7A-4D5D-9EEE-B6B2AAF168E5}" destId="{E5C010A3-B650-4380-A9F9-6CA0CD2E9A13}" srcOrd="0" destOrd="0" presId="urn:microsoft.com/office/officeart/2005/8/layout/default"/>
    <dgm:cxn modelId="{63505ED9-9206-407D-BDA2-378D9EE579C7}" type="presOf" srcId="{31D01712-F960-4FF2-8120-8D464E1F3CF7}" destId="{965F861C-F315-4C1E-A257-3A0C40B68CFA}" srcOrd="0" destOrd="0" presId="urn:microsoft.com/office/officeart/2005/8/layout/default"/>
    <dgm:cxn modelId="{DEBCEFE4-8476-4837-8967-DFF46C89C943}" srcId="{AC8A31EC-A662-4FCD-B54F-52050DFADFFC}" destId="{9EFD42AB-4E7A-4D5D-9EEE-B6B2AAF168E5}" srcOrd="2" destOrd="0" parTransId="{8BA10822-1E02-4C86-AAD5-7FF65E255D43}" sibTransId="{52E2EA6F-F968-4290-B460-F4DD019438CF}"/>
    <dgm:cxn modelId="{65C60BEB-548F-406C-83BD-38069A68CF86}" type="presOf" srcId="{3CDFE6AB-6F91-43CA-986A-CCECD6BE5F02}" destId="{31A1E4A7-2FE0-4FF2-8C5B-78E917B1DE59}" srcOrd="0" destOrd="0" presId="urn:microsoft.com/office/officeart/2005/8/layout/default"/>
    <dgm:cxn modelId="{78DE20FD-2F67-4EDD-9B31-97130CE53C83}" srcId="{AC8A31EC-A662-4FCD-B54F-52050DFADFFC}" destId="{04996D08-5899-43C6-87C4-8499F5DDB218}" srcOrd="0" destOrd="0" parTransId="{D5DEB35A-15C5-4D22-9644-9FBD981F118E}" sibTransId="{397B6818-9935-44A7-8250-9CD63D4ED68B}"/>
    <dgm:cxn modelId="{BEE639BB-AD82-4E48-A1AE-E4D051B31E41}" type="presParOf" srcId="{5F8836B0-E6E3-4EAD-B4C5-80DEDD6B22CD}" destId="{48AEFC79-A806-410F-A0EE-6379A54C45F8}" srcOrd="0" destOrd="0" presId="urn:microsoft.com/office/officeart/2005/8/layout/default"/>
    <dgm:cxn modelId="{98BD5D0E-BE79-450C-8766-88159815EE69}" type="presParOf" srcId="{5F8836B0-E6E3-4EAD-B4C5-80DEDD6B22CD}" destId="{A400BD7D-E25D-47DD-A48C-70A3B94A4E34}" srcOrd="1" destOrd="0" presId="urn:microsoft.com/office/officeart/2005/8/layout/default"/>
    <dgm:cxn modelId="{2735DCE0-4085-4329-9B20-7EF7ECA7D2D9}" type="presParOf" srcId="{5F8836B0-E6E3-4EAD-B4C5-80DEDD6B22CD}" destId="{31A1E4A7-2FE0-4FF2-8C5B-78E917B1DE59}" srcOrd="2" destOrd="0" presId="urn:microsoft.com/office/officeart/2005/8/layout/default"/>
    <dgm:cxn modelId="{1BF22D0D-2114-4CAE-A734-5DD905E9CB2A}" type="presParOf" srcId="{5F8836B0-E6E3-4EAD-B4C5-80DEDD6B22CD}" destId="{3F6656CA-B7BD-47E1-8244-78B0618B3621}" srcOrd="3" destOrd="0" presId="urn:microsoft.com/office/officeart/2005/8/layout/default"/>
    <dgm:cxn modelId="{C0EC962B-36EF-4289-8E4A-829EC0B4B99D}" type="presParOf" srcId="{5F8836B0-E6E3-4EAD-B4C5-80DEDD6B22CD}" destId="{E5C010A3-B650-4380-A9F9-6CA0CD2E9A13}" srcOrd="4" destOrd="0" presId="urn:microsoft.com/office/officeart/2005/8/layout/default"/>
    <dgm:cxn modelId="{668BBBC7-54E7-4238-8813-FD1F0E7AED44}" type="presParOf" srcId="{5F8836B0-E6E3-4EAD-B4C5-80DEDD6B22CD}" destId="{8F28A023-F3B6-4D4D-9466-14ED6AB8F61B}" srcOrd="5" destOrd="0" presId="urn:microsoft.com/office/officeart/2005/8/layout/default"/>
    <dgm:cxn modelId="{872AAC07-0C4F-4162-B359-407F5493B61A}" type="presParOf" srcId="{5F8836B0-E6E3-4EAD-B4C5-80DEDD6B22CD}" destId="{965F861C-F315-4C1E-A257-3A0C40B68CFA}" srcOrd="6" destOrd="0" presId="urn:microsoft.com/office/officeart/2005/8/layout/default"/>
    <dgm:cxn modelId="{CE438742-D6F8-4E37-BD13-849493B7FF65}" type="presParOf" srcId="{5F8836B0-E6E3-4EAD-B4C5-80DEDD6B22CD}" destId="{257B2668-562C-4AA5-9F59-7CFC8790F121}" srcOrd="7" destOrd="0" presId="urn:microsoft.com/office/officeart/2005/8/layout/default"/>
    <dgm:cxn modelId="{F67EB2DD-975D-404F-B185-AD472D5FA8DF}" type="presParOf" srcId="{5F8836B0-E6E3-4EAD-B4C5-80DEDD6B22CD}" destId="{A8DBFB30-26B2-48ED-91D2-DBB764EDBDB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AE5ED-95E0-4410-BC62-D9CB6169F18A}">
      <dsp:nvSpPr>
        <dsp:cNvPr id="0" name=""/>
        <dsp:cNvSpPr/>
      </dsp:nvSpPr>
      <dsp:spPr>
        <a:xfrm>
          <a:off x="3173535" y="267"/>
          <a:ext cx="3281671" cy="328167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ERP (Enterprise Resource Planning) – Integrates finance, HR, Supply chain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93953" y="267"/>
        <a:ext cx="1640835" cy="2707379"/>
      </dsp:txXfrm>
    </dsp:sp>
    <dsp:sp modelId="{44469A40-2753-4F32-95B5-1DE488DA9280}">
      <dsp:nvSpPr>
        <dsp:cNvPr id="0" name=""/>
        <dsp:cNvSpPr/>
      </dsp:nvSpPr>
      <dsp:spPr>
        <a:xfrm rot="7200000">
          <a:off x="5073327" y="3290803"/>
          <a:ext cx="3281671" cy="328167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CRM (Customer relationship Management)- manages customer data &amp; interactions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5609149" y="4254794"/>
        <a:ext cx="2707379" cy="1640835"/>
      </dsp:txXfrm>
    </dsp:sp>
    <dsp:sp modelId="{D2E9DD62-8649-4C92-BFF6-D829CAD16C0C}">
      <dsp:nvSpPr>
        <dsp:cNvPr id="0" name=""/>
        <dsp:cNvSpPr/>
      </dsp:nvSpPr>
      <dsp:spPr>
        <a:xfrm rot="14400000">
          <a:off x="1273744" y="3290803"/>
          <a:ext cx="3281671" cy="3281671"/>
        </a:xfrm>
        <a:prstGeom prst="downArrow">
          <a:avLst>
            <a:gd name="adj1" fmla="val 50000"/>
            <a:gd name="adj2" fmla="val 35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BI (Business Intelligence) – Analyse data for strategic insights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1312214" y="4254794"/>
        <a:ext cx="2707379" cy="16408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AEFC79-A806-410F-A0EE-6379A54C45F8}">
      <dsp:nvSpPr>
        <dsp:cNvPr id="0" name=""/>
        <dsp:cNvSpPr/>
      </dsp:nvSpPr>
      <dsp:spPr>
        <a:xfrm>
          <a:off x="1073586" y="3281"/>
          <a:ext cx="2710383" cy="162623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Communicate policies clearly</a:t>
          </a:r>
          <a:endParaRPr lang="en-US" sz="2600" kern="1200"/>
        </a:p>
      </dsp:txBody>
      <dsp:txXfrm>
        <a:off x="1073586" y="3281"/>
        <a:ext cx="2710383" cy="1626230"/>
      </dsp:txXfrm>
    </dsp:sp>
    <dsp:sp modelId="{31A1E4A7-2FE0-4FF2-8C5B-78E917B1DE59}">
      <dsp:nvSpPr>
        <dsp:cNvPr id="0" name=""/>
        <dsp:cNvSpPr/>
      </dsp:nvSpPr>
      <dsp:spPr>
        <a:xfrm>
          <a:off x="4055008" y="3281"/>
          <a:ext cx="2710383" cy="162623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Collect only necessary data</a:t>
          </a:r>
          <a:endParaRPr lang="en-US" sz="2600" kern="1200"/>
        </a:p>
      </dsp:txBody>
      <dsp:txXfrm>
        <a:off x="4055008" y="3281"/>
        <a:ext cx="2710383" cy="1626230"/>
      </dsp:txXfrm>
    </dsp:sp>
    <dsp:sp modelId="{E5C010A3-B650-4380-A9F9-6CA0CD2E9A13}">
      <dsp:nvSpPr>
        <dsp:cNvPr id="0" name=""/>
        <dsp:cNvSpPr/>
      </dsp:nvSpPr>
      <dsp:spPr>
        <a:xfrm>
          <a:off x="7036430" y="3281"/>
          <a:ext cx="2710383" cy="162623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Use encryption and access control</a:t>
          </a:r>
          <a:endParaRPr lang="en-US" sz="2600" kern="1200"/>
        </a:p>
      </dsp:txBody>
      <dsp:txXfrm>
        <a:off x="7036430" y="3281"/>
        <a:ext cx="2710383" cy="1626230"/>
      </dsp:txXfrm>
    </dsp:sp>
    <dsp:sp modelId="{965F861C-F315-4C1E-A257-3A0C40B68CFA}">
      <dsp:nvSpPr>
        <dsp:cNvPr id="0" name=""/>
        <dsp:cNvSpPr/>
      </dsp:nvSpPr>
      <dsp:spPr>
        <a:xfrm>
          <a:off x="2564297" y="1900550"/>
          <a:ext cx="2710383" cy="162623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Audit AI Systems for bias</a:t>
          </a:r>
          <a:endParaRPr lang="en-US" sz="2600" kern="1200" dirty="0"/>
        </a:p>
      </dsp:txBody>
      <dsp:txXfrm>
        <a:off x="2564297" y="1900550"/>
        <a:ext cx="2710383" cy="1626230"/>
      </dsp:txXfrm>
    </dsp:sp>
    <dsp:sp modelId="{A8DBFB30-26B2-48ED-91D2-DBB764EDBDB5}">
      <dsp:nvSpPr>
        <dsp:cNvPr id="0" name=""/>
        <dsp:cNvSpPr/>
      </dsp:nvSpPr>
      <dsp:spPr>
        <a:xfrm>
          <a:off x="5545719" y="1900550"/>
          <a:ext cx="2710383" cy="162623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Maintain human oversight for AI decisions</a:t>
          </a:r>
          <a:endParaRPr lang="en-US" sz="2600" kern="1200"/>
        </a:p>
      </dsp:txBody>
      <dsp:txXfrm>
        <a:off x="5545719" y="1900550"/>
        <a:ext cx="2710383" cy="1626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C8391-D0CF-46CB-9844-1693717E0B80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203F95-CA75-4B2C-A82A-07AEF184D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156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203F95-CA75-4B2C-A82A-07AEF184D3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092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8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77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699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0510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468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982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907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2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45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7275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227636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392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504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9869863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818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33132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1441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879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714201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607645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129358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149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447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164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4220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235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193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27/07/2026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698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  <p:sldLayoutId id="2147483780" r:id="rId17"/>
    <p:sldLayoutId id="2147483781" r:id="rId18"/>
    <p:sldLayoutId id="2147483782" r:id="rId19"/>
    <p:sldLayoutId id="2147483783" r:id="rId20"/>
    <p:sldLayoutId id="2147483784" r:id="rId21"/>
    <p:sldLayoutId id="2147483785" r:id="rId22"/>
    <p:sldLayoutId id="2147483786" r:id="rId23"/>
    <p:sldLayoutId id="2147483787" r:id="rId24"/>
    <p:sldLayoutId id="2147483788" r:id="rId25"/>
    <p:sldLayoutId id="2147483789" r:id="rId26"/>
    <p:sldLayoutId id="2147483790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vo.org.uk/help-and-guidance/digital-technology/technology-tools-and-software/responsible-and-ethical-use-technology/understanding-ethical-and-responsible-use-technology/#technology-comes-with-risks-and-benefits" TargetMode="External"/><Relationship Id="rId3" Type="http://schemas.openxmlformats.org/officeDocument/2006/relationships/hyperlink" Target="https://openapi.com/blog/commercial-information" TargetMode="External"/><Relationship Id="rId7" Type="http://schemas.openxmlformats.org/officeDocument/2006/relationships/hyperlink" Target="https://doi.org/10.1080/08839514.2025.246372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6" Type="http://schemas.openxmlformats.org/officeDocument/2006/relationships/hyperlink" Target="https://www.sap.com/resources/erp-vs-crm" TargetMode="External"/><Relationship Id="rId5" Type="http://schemas.openxmlformats.org/officeDocument/2006/relationships/hyperlink" Target="https://slm.mba/mmpc-008/information-systems-types/#enterprise-resource-planning-erp" TargetMode="External"/><Relationship Id="rId4" Type="http://schemas.openxmlformats.org/officeDocument/2006/relationships/hyperlink" Target="https://ischool.syracuse.edu/types-of-information-system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E5D23C-DDEF-00FC-7F6A-AA3839E7F3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3428" r="-1" b="3911"/>
          <a:stretch>
            <a:fillRect/>
          </a:stretch>
        </p:blipFill>
        <p:spPr>
          <a:xfrm>
            <a:off x="187388" y="182880"/>
            <a:ext cx="11824481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162CC2-A606-4FA4-5124-48C332A05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78" y="1759062"/>
            <a:ext cx="9795637" cy="2217158"/>
          </a:xfrm>
        </p:spPr>
        <p:txBody>
          <a:bodyPr>
            <a:normAutofit/>
          </a:bodyPr>
          <a:lstStyle/>
          <a:p>
            <a:pPr algn="ctr"/>
            <a:r>
              <a:rPr lang="en-GB" sz="44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of Business Information Systems in Achieving Organisational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7D273-EA69-1D6C-72A0-F1303F578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79" y="4649085"/>
            <a:ext cx="9795637" cy="1513114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Efficiency, decision-making and customer experience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EE32E-AD2C-E908-DD60-A167EF79FB99}"/>
              </a:ext>
            </a:extLst>
          </p:cNvPr>
          <p:cNvSpPr txBox="1"/>
          <p:nvPr/>
        </p:nvSpPr>
        <p:spPr>
          <a:xfrm>
            <a:off x="379348" y="487969"/>
            <a:ext cx="4768769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Katrina Wiggetts </a:t>
            </a:r>
          </a:p>
          <a:p>
            <a:pPr>
              <a:spcAft>
                <a:spcPts val="600"/>
              </a:spcAft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2220245</a:t>
            </a:r>
          </a:p>
          <a:p>
            <a:pPr>
              <a:spcAft>
                <a:spcPts val="600"/>
              </a:spcAft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Managing Business Information LCLM5004</a:t>
            </a:r>
          </a:p>
          <a:p>
            <a:pPr>
              <a:spcAft>
                <a:spcPts val="600"/>
              </a:spcAft>
            </a:pP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60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9BA36-16A7-8E2C-2ADA-6B95B5A6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5"/>
            <a:ext cx="10515600" cy="1001471"/>
          </a:xfrm>
        </p:spPr>
        <p:txBody>
          <a:bodyPr/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are Business Information Systems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CA2F1-DA8F-B0ED-9C65-E982204E7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608" y="830397"/>
            <a:ext cx="11146420" cy="595262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Modernization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Trends</a:t>
            </a:r>
          </a:p>
          <a:p>
            <a:pPr marL="0" indent="0">
              <a:buNone/>
            </a:pPr>
            <a:endParaRPr lang="en-GB" sz="2600" dirty="0">
              <a:solidFill>
                <a:schemeClr val="accent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Information Systems are critical for modern organizations, acting as the “brains” of a company by integrating technology, people, and processes to manage data effectively.</a:t>
            </a:r>
          </a:p>
          <a:p>
            <a:pPr marL="0" indent="0">
              <a:buNone/>
            </a:pPr>
            <a:endParaRPr lang="en-GB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Key benefits: Efficiency, Accuracy, Customer satiation, Competitive Advantage.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8C7D692-3C8A-3973-F72B-FE6494709614}"/>
              </a:ext>
            </a:extLst>
          </p:cNvPr>
          <p:cNvSpPr/>
          <p:nvPr/>
        </p:nvSpPr>
        <p:spPr>
          <a:xfrm>
            <a:off x="5034708" y="830397"/>
            <a:ext cx="6520684" cy="2287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Integrated technologies to collect, manage, and process data</a:t>
            </a: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1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 operations, decisions, and strategic goals.</a:t>
            </a:r>
            <a:endParaRPr kumimoji="0" lang="en-GB" sz="2000" b="1" i="1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996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5D12-111A-7394-1ABE-CFCE8C55DA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679" y="150090"/>
            <a:ext cx="9144000" cy="82218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/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Why they matter.?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3AB609-C0BD-166A-6E18-9ABC0168D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010" y="308473"/>
            <a:ext cx="11181144" cy="654952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Efficiency: Reduces manual work, standardizes processes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Decision-Making: Provided dashboards, analytics, forecasts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Customer Experience: Improves responsiveness and personalization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Competitive Advantage: Enables faster adaptation to market changes</a:t>
            </a:r>
          </a:p>
          <a:p>
            <a:pPr algn="ctr"/>
            <a:endParaRPr lang="en-GB" sz="20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i="1" u="sng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organizations stay competitive and operate more effectively</a:t>
            </a:r>
          </a:p>
          <a:p>
            <a:pPr algn="ctr"/>
            <a:endParaRPr lang="en-GB" sz="2000" b="1" i="1" u="sng" dirty="0">
              <a:solidFill>
                <a:schemeClr val="accent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(Mollicone, 2025)</a:t>
            </a:r>
          </a:p>
          <a:p>
            <a:pPr algn="ctr"/>
            <a:endParaRPr lang="en-GB" sz="2000" b="1" i="1" u="sng" dirty="0">
              <a:solidFill>
                <a:schemeClr val="accent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883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699C9-2B25-21BF-DE96-27947F181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423" y="477934"/>
            <a:ext cx="8610600" cy="1293028"/>
          </a:xfrm>
        </p:spPr>
        <p:txBody>
          <a:bodyPr/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Core types of information systems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E3883C-C238-37A5-1B05-D7775BB2DF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902927"/>
              </p:ext>
            </p:extLst>
          </p:nvPr>
        </p:nvGraphicFramePr>
        <p:xfrm>
          <a:off x="533007" y="1421175"/>
          <a:ext cx="10940142" cy="4572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6714">
                  <a:extLst>
                    <a:ext uri="{9D8B030D-6E8A-4147-A177-3AD203B41FA5}">
                      <a16:colId xmlns:a16="http://schemas.microsoft.com/office/drawing/2014/main" val="3746790537"/>
                    </a:ext>
                  </a:extLst>
                </a:gridCol>
                <a:gridCol w="3646714">
                  <a:extLst>
                    <a:ext uri="{9D8B030D-6E8A-4147-A177-3AD203B41FA5}">
                      <a16:colId xmlns:a16="http://schemas.microsoft.com/office/drawing/2014/main" val="3517723897"/>
                    </a:ext>
                  </a:extLst>
                </a:gridCol>
                <a:gridCol w="3646714">
                  <a:extLst>
                    <a:ext uri="{9D8B030D-6E8A-4147-A177-3AD203B41FA5}">
                      <a16:colId xmlns:a16="http://schemas.microsoft.com/office/drawing/2014/main" val="3940089653"/>
                    </a:ext>
                  </a:extLst>
                </a:gridCol>
              </a:tblGrid>
              <a:tr h="624044">
                <a:tc>
                  <a:txBody>
                    <a:bodyPr/>
                    <a:lstStyle/>
                    <a:p>
                      <a:r>
                        <a:rPr lang="en-GB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Purpose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Users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1435566121"/>
                  </a:ext>
                </a:extLst>
              </a:tr>
              <a:tr h="667936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business operations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Managers, operations teams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119734481"/>
                  </a:ext>
                </a:extLst>
              </a:tr>
              <a:tr h="667936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relationships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and marketing teams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2015321987"/>
                  </a:ext>
                </a:extLst>
              </a:tr>
              <a:tr h="652169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strategic decision making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 and executives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1974354305"/>
                  </a:ext>
                </a:extLst>
              </a:tr>
              <a:tr h="667936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reports for management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Middle managers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1811851969"/>
                  </a:ext>
                </a:extLst>
              </a:tr>
              <a:tr h="624044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Processes daily transactions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 staff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4039771797"/>
                  </a:ext>
                </a:extLst>
              </a:tr>
              <a:tr h="667936">
                <a:tc>
                  <a:txBody>
                    <a:bodyPr/>
                    <a:lstStyle/>
                    <a:p>
                      <a:r>
                        <a:rPr lang="en-GB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SCM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supply chain activities</a:t>
                      </a:r>
                    </a:p>
                  </a:txBody>
                  <a:tcPr marL="84021" marR="84021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Logistics and supply chain teams</a:t>
                      </a:r>
                    </a:p>
                  </a:txBody>
                  <a:tcPr marL="84021" marR="84021"/>
                </a:tc>
                <a:extLst>
                  <a:ext uri="{0D108BD9-81ED-4DB2-BD59-A6C34878D82A}">
                    <a16:rowId xmlns:a16="http://schemas.microsoft.com/office/drawing/2014/main" val="4261633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5145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E2DD8-47BC-E77A-D40B-EFFF603FF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472101">
            <a:off x="351292" y="2088061"/>
            <a:ext cx="6545925" cy="495911"/>
          </a:xfrm>
        </p:spPr>
        <p:txBody>
          <a:bodyPr anchor="t"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Core types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5F5A26-3523-7240-5E0A-C1563267E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968077"/>
              </p:ext>
            </p:extLst>
          </p:nvPr>
        </p:nvGraphicFramePr>
        <p:xfrm>
          <a:off x="3007604" y="142629"/>
          <a:ext cx="9628743" cy="657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726B1D3-31C4-6A4E-619D-FB271D722B53}"/>
              </a:ext>
            </a:extLst>
          </p:cNvPr>
          <p:cNvSpPr txBox="1"/>
          <p:nvPr/>
        </p:nvSpPr>
        <p:spPr>
          <a:xfrm>
            <a:off x="533007" y="6211669"/>
            <a:ext cx="2210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(Aawoods, 2025)</a:t>
            </a:r>
          </a:p>
        </p:txBody>
      </p:sp>
    </p:spTree>
    <p:extLst>
      <p:ext uri="{BB962C8B-B14F-4D97-AF65-F5344CB8AC3E}">
        <p14:creationId xmlns:p14="http://schemas.microsoft.com/office/powerpoint/2010/main" val="3798647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7B06-6F93-1D41-8061-B3892AB97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11135318" cy="882561"/>
          </a:xfrm>
        </p:spPr>
        <p:txBody>
          <a:bodyPr anchor="t"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Enterprise</a:t>
            </a:r>
            <a:r>
              <a:rPr lang="en-GB" sz="3200" b="1" u="sng" dirty="0"/>
              <a:t> Resource Planning (ERP)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66990-8848-E1C8-4171-C8CDBDC80F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3219" y="2732208"/>
            <a:ext cx="12048781" cy="4924540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Benefits: Reduces duplication, improves Coordination, single source of truth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Limitations: High implementation cost, change management challenges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1D3159-3E04-9603-32FD-E1B1BA8E0F0E}"/>
              </a:ext>
            </a:extLst>
          </p:cNvPr>
          <p:cNvSpPr txBox="1"/>
          <p:nvPr/>
        </p:nvSpPr>
        <p:spPr>
          <a:xfrm>
            <a:off x="1992217" y="1925931"/>
            <a:ext cx="8207566" cy="56188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Integrates all core business functions</a:t>
            </a:r>
          </a:p>
        </p:txBody>
      </p:sp>
    </p:spTree>
    <p:extLst>
      <p:ext uri="{BB962C8B-B14F-4D97-AF65-F5344CB8AC3E}">
        <p14:creationId xmlns:p14="http://schemas.microsoft.com/office/powerpoint/2010/main" val="63046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ED32-6657-F02E-598F-462AF70D0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17" y="419100"/>
            <a:ext cx="10659993" cy="129302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6E52-033C-2667-DC77-79E86D44D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17" y="2908453"/>
            <a:ext cx="11391682" cy="3530448"/>
          </a:xfrm>
        </p:spPr>
        <p:txBody>
          <a:bodyPr>
            <a:norm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Benefits: Improved Customer insights, retention, targeted marketing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Limitations: Requires quality data &amp; user adaption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(Kumar, 2026)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408C19-0A05-22A3-35E1-E0C2361D4847}"/>
              </a:ext>
            </a:extLst>
          </p:cNvPr>
          <p:cNvSpPr txBox="1"/>
          <p:nvPr/>
        </p:nvSpPr>
        <p:spPr>
          <a:xfrm>
            <a:off x="2137151" y="1255923"/>
            <a:ext cx="7244523" cy="10789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Tracks customer interactions &amp; manages sales pipelines.</a:t>
            </a:r>
          </a:p>
        </p:txBody>
      </p:sp>
    </p:spTree>
    <p:extLst>
      <p:ext uri="{BB962C8B-B14F-4D97-AF65-F5344CB8AC3E}">
        <p14:creationId xmlns:p14="http://schemas.microsoft.com/office/powerpoint/2010/main" val="27466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ECB63-1B4A-D288-EA6A-316657E7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121" y="385590"/>
            <a:ext cx="9942409" cy="980501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(BI)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6C9E9-7D06-D0DA-814E-187C6B0E4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650" y="2754676"/>
            <a:ext cx="11402699" cy="371773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Benefits: Trend spotting, forecasting, risk assessment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Limitations: Requires analysts, data quality challenge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(Wood, 2024)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2F9B7A-394C-6A5E-8DFB-D26654F947D9}"/>
              </a:ext>
            </a:extLst>
          </p:cNvPr>
          <p:cNvSpPr txBox="1"/>
          <p:nvPr/>
        </p:nvSpPr>
        <p:spPr>
          <a:xfrm>
            <a:off x="1035586" y="1582781"/>
            <a:ext cx="9760944" cy="56188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Collect &amp; analyse large datasets for strategic decisions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93759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B07B-17EB-0726-F32B-B3CE795E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93943"/>
            <a:ext cx="10744200" cy="68578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Comparing ERP, CRM, BI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DFB37C-04C6-CF61-5E59-1C79FD3FF8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057849"/>
              </p:ext>
            </p:extLst>
          </p:nvPr>
        </p:nvGraphicFramePr>
        <p:xfrm>
          <a:off x="838200" y="1622624"/>
          <a:ext cx="10515600" cy="39556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6732">
                  <a:extLst>
                    <a:ext uri="{9D8B030D-6E8A-4147-A177-3AD203B41FA5}">
                      <a16:colId xmlns:a16="http://schemas.microsoft.com/office/drawing/2014/main" val="206710381"/>
                    </a:ext>
                  </a:extLst>
                </a:gridCol>
                <a:gridCol w="2331068">
                  <a:extLst>
                    <a:ext uri="{9D8B030D-6E8A-4147-A177-3AD203B41FA5}">
                      <a16:colId xmlns:a16="http://schemas.microsoft.com/office/drawing/2014/main" val="41778315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8285285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36160338"/>
                    </a:ext>
                  </a:extLst>
                </a:gridCol>
              </a:tblGrid>
              <a:tr h="791129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49197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60735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 managers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&amp;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Analytics &amp; executives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12154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Insights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insights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667076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 rollout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quality dependant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skilled 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938977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D9BE8C0-1AF6-281B-E9DE-984158F6822E}"/>
              </a:ext>
            </a:extLst>
          </p:cNvPr>
          <p:cNvSpPr txBox="1">
            <a:spLocks/>
          </p:cNvSpPr>
          <p:nvPr/>
        </p:nvSpPr>
        <p:spPr>
          <a:xfrm>
            <a:off x="723900" y="6088190"/>
            <a:ext cx="10744200" cy="6857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000" b="0" kern="1200" spc="-11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ERP Vs CRM? | SAP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981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E654F-33C2-1C10-C2FE-776849E0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188" y="630717"/>
            <a:ext cx="8053329" cy="1176049"/>
          </a:xfrm>
        </p:spPr>
        <p:txBody>
          <a:bodyPr anchor="t">
            <a:normAutofit/>
          </a:bodyPr>
          <a:lstStyle/>
          <a:p>
            <a:pPr algn="ctr"/>
            <a:r>
              <a:rPr lang="en-GB" b="1" u="sng" dirty="0"/>
              <a:t>Ethics, Privacy, and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46CC1-9419-DCA1-5984-1C3CBE4608E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26265" y="1291728"/>
            <a:ext cx="10807547" cy="5078774"/>
          </a:xfrm>
        </p:spPr>
        <p:txBody>
          <a:bodyPr>
            <a:normAutofit fontScale="92500" lnSpcReduction="10000"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Data Privacy &amp; Security: Protect sensitive Customer/employee data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AI Decision-Making: Avoid bias, maintain transparency.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/>
              <a:t>Employee Monitoring: Ensure consent, avoid over-surveillance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000" dirty="0"/>
              <a:t>(Radanliev, 2025)</a:t>
            </a:r>
            <a:endParaRPr lang="en-GB" sz="2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933878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7ACCD-8F2C-E20E-1BD5-183B259B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1" y="687255"/>
            <a:ext cx="9971314" cy="129302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Responsible use of information systems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213D2D5-6013-E559-F639-099B3CFCA4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304625"/>
              </p:ext>
            </p:extLst>
          </p:nvPr>
        </p:nvGraphicFramePr>
        <p:xfrm>
          <a:off x="843578" y="184808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408D6AC2-6B2D-1145-39DB-995CD9BB2661}"/>
              </a:ext>
            </a:extLst>
          </p:cNvPr>
          <p:cNvSpPr txBox="1">
            <a:spLocks/>
          </p:cNvSpPr>
          <p:nvPr/>
        </p:nvSpPr>
        <p:spPr>
          <a:xfrm>
            <a:off x="1268121" y="5999869"/>
            <a:ext cx="9971314" cy="923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000" b="0" kern="1200" spc="-11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Responsible and Ethical Use of Technology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994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2212C-1CF5-3542-7910-34C3F1DB0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142" y="1806282"/>
            <a:ext cx="9942409" cy="876193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lvl="0"/>
            <a:r>
              <a:rPr lang="en-GB" sz="2400" b="1" u="sng" dirty="0"/>
              <a:t>SAP ERP: Streamlined operations in manufacturing</a:t>
            </a:r>
            <a:br>
              <a:rPr lang="en-US" dirty="0"/>
            </a:b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BF5636A-AC60-C32F-583D-31D8695877B5}"/>
              </a:ext>
            </a:extLst>
          </p:cNvPr>
          <p:cNvSpPr txBox="1">
            <a:spLocks/>
          </p:cNvSpPr>
          <p:nvPr/>
        </p:nvSpPr>
        <p:spPr>
          <a:xfrm>
            <a:off x="652143" y="5079128"/>
            <a:ext cx="9942409" cy="87619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000" b="0" kern="1200" spc="-11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Retail BI Systems: Optimized inventory &amp; forecasting.</a:t>
            </a:r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D061209-9419-905F-07AA-68B7FF13D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038" y="3429000"/>
            <a:ext cx="9942513" cy="876193"/>
          </a:xfrm>
          <a:solidFill>
            <a:schemeClr val="accent2"/>
          </a:solidFill>
        </p:spPr>
        <p:txBody>
          <a:bodyPr/>
          <a:lstStyle/>
          <a:p>
            <a:pPr lvl="0"/>
            <a:br>
              <a:rPr lang="en-US" dirty="0"/>
            </a:br>
            <a:r>
              <a:rPr lang="en-GB" sz="2400" b="1" u="sng" dirty="0"/>
              <a:t>Sales force CRM: Enhanced customer engagement in retail.</a:t>
            </a:r>
            <a:endParaRPr lang="en-US" sz="2400" b="1" u="sng" dirty="0"/>
          </a:p>
          <a:p>
            <a:pPr lv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8DBB12-D8E9-B37C-0C4C-890414ED01A7}"/>
              </a:ext>
            </a:extLst>
          </p:cNvPr>
          <p:cNvSpPr txBox="1">
            <a:spLocks/>
          </p:cNvSpPr>
          <p:nvPr/>
        </p:nvSpPr>
        <p:spPr>
          <a:xfrm>
            <a:off x="530959" y="209320"/>
            <a:ext cx="11378275" cy="850437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000" b="0" kern="1200" spc="-11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Success Stories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04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22A7-D557-2038-8593-E6A548112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911" y="391230"/>
            <a:ext cx="11182120" cy="2733384"/>
          </a:xfrm>
        </p:spPr>
        <p:txBody>
          <a:bodyPr anchor="t"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Takeaways for businesses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E26C9-C999-259A-0C51-E1BA4AFAAEA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4969" y="1090669"/>
            <a:ext cx="11538331" cy="5177929"/>
          </a:xfrm>
        </p:spPr>
        <p:txBody>
          <a:bodyPr>
            <a:normAutofit lnSpcReduction="10000"/>
          </a:bodyPr>
          <a:lstStyle/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Align systems with business objectives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robust data governance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Integrate systems for seamless insights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Train employees and manage change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Audit systems regularly for ethics &amp; performance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87116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094E9-BD81-43FA-B4E7-D52F39F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370" y="319488"/>
            <a:ext cx="12427028" cy="853677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2700" b="1" u="sng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6AA3-D2D1-D0F8-910A-0D17EF1C3BD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2029" y="848299"/>
            <a:ext cx="11277601" cy="5690213"/>
          </a:xfrm>
        </p:spPr>
        <p:txBody>
          <a:bodyPr>
            <a:no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Mollicone, A. (2025, July 24). Commercial Information: what it is, what it’s for, and why it’s essential.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https://openapi.com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https://openapi.com/blog/commercial-information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Aawoods. (2025, October 29). All 8 types of information systems: A full breakdown.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iSchool | Syracuse University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https://ischool.syracuse.edu/types-of-information-systems/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Kumar, P. (2026, May 4). Different Types of Information Systems in Modern Organizations • SLM (Self Learning Material) for MBA.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SLM (Self Learning Material) for MBA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https://slm.mba/mmpc-008/information-systems-types/#enterprise-resource-planning-erp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difference between ERP vs CRM? | SAP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https://www.sap.com/resources/erp-vs-crm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Radanliev, P. (2025). AI Ethics: Integrating transparency, fairness, and privacy in AI development.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 Artificial Intelligence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39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https://doi.org/10.1080/08839514.2025.2463722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responsible and ethical use of technology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 NCVO.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https://www.ncvo.org.uk/help-and-guidance/digital-technology/technology-tools-and-software/responsible-and-ethical-use-technology/understanding-ethical-and-responsible-use-technology/#technology-comes-with-risks-and-benefits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15764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0" ma:contentTypeDescription="Create a new document." ma:contentTypeScope="" ma:versionID="c4f02f574087fe85619b30b381a3a504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a65ad5172e8369aecca9949531446303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A97463-4271-4C6B-BC29-5DF7932A164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d8e79d84-78fb-44a9-92e9-d04bdd8f0359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5354A0-EA84-462B-9094-04592D5F5449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www.w3.org/XML/1998/namespace"/>
    <ds:schemaRef ds:uri="d8e79d84-78fb-44a9-92e9-d04bdd8f0359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2A025DC-1FD8-42F2-ADFC-D71062789D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6345</TotalTime>
  <Words>783</Words>
  <Application>Microsoft Office PowerPoint</Application>
  <PresentationFormat>Widescreen</PresentationFormat>
  <Paragraphs>143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Neue Haas Grotesk Text Pro</vt:lpstr>
      <vt:lpstr>Wingdings</vt:lpstr>
      <vt:lpstr>Film Burn</vt:lpstr>
      <vt:lpstr>The Role of Business Information Systems in Achieving Organisational Success</vt:lpstr>
      <vt:lpstr>What are Business Information Systems</vt:lpstr>
      <vt:lpstr> Why they matter.?</vt:lpstr>
      <vt:lpstr>Core types of information systems</vt:lpstr>
      <vt:lpstr>Core types of information systems</vt:lpstr>
      <vt:lpstr>Enterprise Resource Planning (ERP)</vt:lpstr>
      <vt:lpstr>Customer Relationship Management (CRM)</vt:lpstr>
      <vt:lpstr>Business Intelligence (BI)</vt:lpstr>
      <vt:lpstr>Comparing ERP, CRM, BI</vt:lpstr>
      <vt:lpstr>Ethics, Privacy, and AI</vt:lpstr>
      <vt:lpstr> Responsible use of information systems</vt:lpstr>
      <vt:lpstr>SAP ERP: Streamlined operations in manufacturing </vt:lpstr>
      <vt:lpstr>Takeaways for businesses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with information</dc:title>
  <dc:creator>Katrina Wiggetts (2220245)</dc:creator>
  <cp:lastModifiedBy>Katrina Wiggetts (2220245)</cp:lastModifiedBy>
  <cp:revision>31</cp:revision>
  <dcterms:created xsi:type="dcterms:W3CDTF">2026-02-25T18:28:54Z</dcterms:created>
  <dcterms:modified xsi:type="dcterms:W3CDTF">2026-07-27T23:07:03Z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