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35" r:id="rId1"/>
  </p:sldMasterIdLst>
  <p:notesMasterIdLst>
    <p:notesMasterId r:id="rId12"/>
  </p:notesMasterIdLst>
  <p:sldIdLst>
    <p:sldId id="736" r:id="rId2"/>
    <p:sldId id="759" r:id="rId3"/>
    <p:sldId id="760" r:id="rId4"/>
    <p:sldId id="761" r:id="rId5"/>
    <p:sldId id="762" r:id="rId6"/>
    <p:sldId id="763" r:id="rId7"/>
    <p:sldId id="764" r:id="rId8"/>
    <p:sldId id="765" r:id="rId9"/>
    <p:sldId id="766" r:id="rId10"/>
    <p:sldId id="74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E8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4B2FC8-9715-C0F4-BBDB-81C54C81687A}" v="134" dt="2025-11-04T12:11:55.769"/>
    <p1510:client id="{55423A5B-9D85-D479-4F91-7F1C417B17CD}" v="129" dt="2025-11-04T11:10:12.876"/>
    <p1510:client id="{DACCC165-7386-0F18-8616-5F31604FAF1C}" v="123" dt="2025-11-03T17:00:18.0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708" y="2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011484-152D-429E-B286-32CCC421BE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FFCFC69-AC5C-4B04-B367-7C8DB192A593}">
      <dgm:prSet/>
      <dgm:spPr/>
      <dgm:t>
        <a:bodyPr/>
        <a:lstStyle/>
        <a:p>
          <a:pPr algn="l">
            <a:lnSpc>
              <a:spcPct val="90000"/>
            </a:lnSpc>
          </a:pPr>
          <a:r>
            <a:rPr lang="en-US" sz="4000" dirty="0">
              <a:solidFill>
                <a:srgbClr val="FFFFFF"/>
              </a:solidFill>
              <a:latin typeface="Times New Roman"/>
              <a:ea typeface="+mn-ea"/>
              <a:cs typeface="+mn-cs"/>
            </a:rPr>
            <a:t>Business hit by digital gap &amp; cost pressure</a:t>
          </a:r>
        </a:p>
      </dgm:t>
    </dgm:pt>
    <dgm:pt modelId="{0BB9CAC5-57AE-4D5C-BDFA-C1C377675776}" type="parTrans" cxnId="{09D84344-195D-434A-9E0B-2E5BF05E2B70}">
      <dgm:prSet/>
      <dgm:spPr/>
      <dgm:t>
        <a:bodyPr/>
        <a:lstStyle/>
        <a:p>
          <a:endParaRPr lang="en-US"/>
        </a:p>
      </dgm:t>
    </dgm:pt>
    <dgm:pt modelId="{25ADFE55-62E4-4F87-AD33-CC31EC0FDD74}" type="sibTrans" cxnId="{09D84344-195D-434A-9E0B-2E5BF05E2B70}">
      <dgm:prSet/>
      <dgm:spPr/>
      <dgm:t>
        <a:bodyPr/>
        <a:lstStyle/>
        <a:p>
          <a:endParaRPr lang="en-US"/>
        </a:p>
      </dgm:t>
    </dgm:pt>
    <dgm:pt modelId="{017751D7-71D9-4C41-A58B-1E375570A46F}">
      <dgm:prSet/>
      <dgm:spPr/>
      <dgm:t>
        <a:bodyPr/>
        <a:lstStyle/>
        <a:p>
          <a:pPr algn="l">
            <a:lnSpc>
              <a:spcPct val="90000"/>
            </a:lnSpc>
          </a:pPr>
          <a:r>
            <a:rPr lang="en-US" sz="4000" dirty="0" err="1">
              <a:latin typeface="Times New Roman"/>
              <a:ea typeface="+mn-ea"/>
              <a:cs typeface="+mn-cs"/>
            </a:rPr>
            <a:t>Modernisation</a:t>
          </a:r>
          <a:r>
            <a:rPr lang="en-US" sz="4000" dirty="0">
              <a:latin typeface="Times New Roman"/>
              <a:ea typeface="+mn-ea"/>
              <a:cs typeface="+mn-cs"/>
            </a:rPr>
            <a:t> essential for recovery</a:t>
          </a:r>
        </a:p>
      </dgm:t>
    </dgm:pt>
    <dgm:pt modelId="{3688BA09-503F-4C4F-9E95-A844EC10252F}" type="parTrans" cxnId="{DF88FA68-8361-4F03-9A0F-48BE4735AF96}">
      <dgm:prSet/>
      <dgm:spPr/>
      <dgm:t>
        <a:bodyPr/>
        <a:lstStyle/>
        <a:p>
          <a:endParaRPr lang="en-US"/>
        </a:p>
      </dgm:t>
    </dgm:pt>
    <dgm:pt modelId="{B38FFBA5-7293-42FB-AAC4-A74BB1B52E23}" type="sibTrans" cxnId="{DF88FA68-8361-4F03-9A0F-48BE4735AF96}">
      <dgm:prSet/>
      <dgm:spPr/>
      <dgm:t>
        <a:bodyPr/>
        <a:lstStyle/>
        <a:p>
          <a:endParaRPr lang="en-US"/>
        </a:p>
      </dgm:t>
    </dgm:pt>
    <dgm:pt modelId="{DE6B46EB-46C5-45D6-8B79-DC5ADF7FDBF0}">
      <dgm:prSet/>
      <dgm:spPr/>
      <dgm:t>
        <a:bodyPr/>
        <a:lstStyle/>
        <a:p>
          <a:pPr algn="l">
            <a:lnSpc>
              <a:spcPct val="90000"/>
            </a:lnSpc>
          </a:pPr>
          <a:r>
            <a:rPr lang="en-US" sz="4000" dirty="0">
              <a:solidFill>
                <a:srgbClr val="FFFFFF"/>
              </a:solidFill>
              <a:latin typeface="Times New Roman"/>
              <a:ea typeface="+mn-ea"/>
              <a:cs typeface="+mn-cs"/>
            </a:rPr>
            <a:t>Sustainability = long-term advantage</a:t>
          </a:r>
        </a:p>
      </dgm:t>
    </dgm:pt>
    <dgm:pt modelId="{305AB629-7C11-461C-AD91-09F32439640C}" type="parTrans" cxnId="{103A81FF-8C70-44C1-B160-88CCF5A1D298}">
      <dgm:prSet/>
      <dgm:spPr/>
      <dgm:t>
        <a:bodyPr/>
        <a:lstStyle/>
        <a:p>
          <a:endParaRPr lang="en-US"/>
        </a:p>
      </dgm:t>
    </dgm:pt>
    <dgm:pt modelId="{6E9E315C-1FEA-4E43-A402-DCA987A7BD07}" type="sibTrans" cxnId="{103A81FF-8C70-44C1-B160-88CCF5A1D298}">
      <dgm:prSet/>
      <dgm:spPr/>
      <dgm:t>
        <a:bodyPr/>
        <a:lstStyle/>
        <a:p>
          <a:endParaRPr lang="en-US"/>
        </a:p>
      </dgm:t>
    </dgm:pt>
    <dgm:pt modelId="{D54E3FE4-7097-40BC-8FC4-901B7B140F5E}">
      <dgm:prSet/>
      <dgm:spPr/>
      <dgm:t>
        <a:bodyPr/>
        <a:lstStyle/>
        <a:p>
          <a:pPr algn="l">
            <a:lnSpc>
              <a:spcPct val="90000"/>
            </a:lnSpc>
          </a:pPr>
          <a:r>
            <a:rPr lang="en-US" sz="4000" dirty="0">
              <a:solidFill>
                <a:srgbClr val="FFFFFF"/>
              </a:solidFill>
              <a:latin typeface="Times New Roman"/>
              <a:ea typeface="+mn-ea"/>
              <a:cs typeface="+mn-cs"/>
            </a:rPr>
            <a:t>Focus: Online, eco, customer loyalty</a:t>
          </a:r>
        </a:p>
      </dgm:t>
    </dgm:pt>
    <dgm:pt modelId="{0541DDC2-0418-493D-9F17-E6ED65E9510D}" type="parTrans" cxnId="{8D0A1D00-7F73-4A6B-8051-6BBB8DACA29E}">
      <dgm:prSet/>
      <dgm:spPr/>
      <dgm:t>
        <a:bodyPr/>
        <a:lstStyle/>
        <a:p>
          <a:endParaRPr lang="en-US"/>
        </a:p>
      </dgm:t>
    </dgm:pt>
    <dgm:pt modelId="{15EFFF31-7B82-4E30-AACC-D73436853A2D}" type="sibTrans" cxnId="{8D0A1D00-7F73-4A6B-8051-6BBB8DACA29E}">
      <dgm:prSet/>
      <dgm:spPr/>
      <dgm:t>
        <a:bodyPr/>
        <a:lstStyle/>
        <a:p>
          <a:endParaRPr lang="en-US"/>
        </a:p>
      </dgm:t>
    </dgm:pt>
    <dgm:pt modelId="{AE9F41FB-7167-48CD-A6FC-1A7BB90E9FB4}" type="pres">
      <dgm:prSet presAssocID="{AB011484-152D-429E-B286-32CCC421BE9E}" presName="linear" presStyleCnt="0">
        <dgm:presLayoutVars>
          <dgm:animLvl val="lvl"/>
          <dgm:resizeHandles val="exact"/>
        </dgm:presLayoutVars>
      </dgm:prSet>
      <dgm:spPr/>
    </dgm:pt>
    <dgm:pt modelId="{5DC55793-6CCE-4022-B14A-11C6769A9660}" type="pres">
      <dgm:prSet presAssocID="{2FFCFC69-AC5C-4B04-B367-7C8DB192A593}" presName="parentText" presStyleLbl="node1" presStyleIdx="0" presStyleCnt="4">
        <dgm:presLayoutVars>
          <dgm:chMax val="0"/>
          <dgm:bulletEnabled val="1"/>
        </dgm:presLayoutVars>
      </dgm:prSet>
      <dgm:spPr/>
    </dgm:pt>
    <dgm:pt modelId="{8B1CD0C9-6A05-422B-AC44-E581CBD5E5FE}" type="pres">
      <dgm:prSet presAssocID="{25ADFE55-62E4-4F87-AD33-CC31EC0FDD74}" presName="spacer" presStyleCnt="0"/>
      <dgm:spPr/>
    </dgm:pt>
    <dgm:pt modelId="{AECCBABB-C947-4185-A43E-4940A41E4DFF}" type="pres">
      <dgm:prSet presAssocID="{017751D7-71D9-4C41-A58B-1E375570A46F}" presName="parentText" presStyleLbl="node1" presStyleIdx="1" presStyleCnt="4">
        <dgm:presLayoutVars>
          <dgm:chMax val="0"/>
          <dgm:bulletEnabled val="1"/>
        </dgm:presLayoutVars>
      </dgm:prSet>
      <dgm:spPr/>
    </dgm:pt>
    <dgm:pt modelId="{64C7E989-BDFA-4E06-BAC6-DA5A86A70C42}" type="pres">
      <dgm:prSet presAssocID="{B38FFBA5-7293-42FB-AAC4-A74BB1B52E23}" presName="spacer" presStyleCnt="0"/>
      <dgm:spPr/>
    </dgm:pt>
    <dgm:pt modelId="{C2DDCA34-E513-4B70-BFBB-E29EE20409C9}" type="pres">
      <dgm:prSet presAssocID="{DE6B46EB-46C5-45D6-8B79-DC5ADF7FDBF0}" presName="parentText" presStyleLbl="node1" presStyleIdx="2" presStyleCnt="4">
        <dgm:presLayoutVars>
          <dgm:chMax val="0"/>
          <dgm:bulletEnabled val="1"/>
        </dgm:presLayoutVars>
      </dgm:prSet>
      <dgm:spPr/>
    </dgm:pt>
    <dgm:pt modelId="{C5F497C9-7276-4060-9064-37D419539C53}" type="pres">
      <dgm:prSet presAssocID="{6E9E315C-1FEA-4E43-A402-DCA987A7BD07}" presName="spacer" presStyleCnt="0"/>
      <dgm:spPr/>
    </dgm:pt>
    <dgm:pt modelId="{19022E93-3B5F-4F56-BB2F-04441F9057F2}" type="pres">
      <dgm:prSet presAssocID="{D54E3FE4-7097-40BC-8FC4-901B7B140F5E}" presName="parentText" presStyleLbl="node1" presStyleIdx="3" presStyleCnt="4">
        <dgm:presLayoutVars>
          <dgm:chMax val="0"/>
          <dgm:bulletEnabled val="1"/>
        </dgm:presLayoutVars>
      </dgm:prSet>
      <dgm:spPr/>
    </dgm:pt>
  </dgm:ptLst>
  <dgm:cxnLst>
    <dgm:cxn modelId="{8D0A1D00-7F73-4A6B-8051-6BBB8DACA29E}" srcId="{AB011484-152D-429E-B286-32CCC421BE9E}" destId="{D54E3FE4-7097-40BC-8FC4-901B7B140F5E}" srcOrd="3" destOrd="0" parTransId="{0541DDC2-0418-493D-9F17-E6ED65E9510D}" sibTransId="{15EFFF31-7B82-4E30-AACC-D73436853A2D}"/>
    <dgm:cxn modelId="{8C1B372E-2262-44B0-BFF7-F0E6C7AFDAFD}" type="presOf" srcId="{017751D7-71D9-4C41-A58B-1E375570A46F}" destId="{AECCBABB-C947-4185-A43E-4940A41E4DFF}" srcOrd="0" destOrd="0" presId="urn:microsoft.com/office/officeart/2005/8/layout/vList2"/>
    <dgm:cxn modelId="{0EAD755B-6283-4018-85D1-94275775F761}" type="presOf" srcId="{2FFCFC69-AC5C-4B04-B367-7C8DB192A593}" destId="{5DC55793-6CCE-4022-B14A-11C6769A9660}" srcOrd="0" destOrd="0" presId="urn:microsoft.com/office/officeart/2005/8/layout/vList2"/>
    <dgm:cxn modelId="{09D84344-195D-434A-9E0B-2E5BF05E2B70}" srcId="{AB011484-152D-429E-B286-32CCC421BE9E}" destId="{2FFCFC69-AC5C-4B04-B367-7C8DB192A593}" srcOrd="0" destOrd="0" parTransId="{0BB9CAC5-57AE-4D5C-BDFA-C1C377675776}" sibTransId="{25ADFE55-62E4-4F87-AD33-CC31EC0FDD74}"/>
    <dgm:cxn modelId="{DF88FA68-8361-4F03-9A0F-48BE4735AF96}" srcId="{AB011484-152D-429E-B286-32CCC421BE9E}" destId="{017751D7-71D9-4C41-A58B-1E375570A46F}" srcOrd="1" destOrd="0" parTransId="{3688BA09-503F-4C4F-9E95-A844EC10252F}" sibTransId="{B38FFBA5-7293-42FB-AAC4-A74BB1B52E23}"/>
    <dgm:cxn modelId="{29DB4C77-C0BB-4675-BBAA-D9D4BB39D376}" type="presOf" srcId="{DE6B46EB-46C5-45D6-8B79-DC5ADF7FDBF0}" destId="{C2DDCA34-E513-4B70-BFBB-E29EE20409C9}" srcOrd="0" destOrd="0" presId="urn:microsoft.com/office/officeart/2005/8/layout/vList2"/>
    <dgm:cxn modelId="{458DB181-CED2-4CA0-A08C-5ABA6179AE5E}" type="presOf" srcId="{D54E3FE4-7097-40BC-8FC4-901B7B140F5E}" destId="{19022E93-3B5F-4F56-BB2F-04441F9057F2}" srcOrd="0" destOrd="0" presId="urn:microsoft.com/office/officeart/2005/8/layout/vList2"/>
    <dgm:cxn modelId="{EE6AFBCF-3047-450A-A071-1823BD880771}" type="presOf" srcId="{AB011484-152D-429E-B286-32CCC421BE9E}" destId="{AE9F41FB-7167-48CD-A6FC-1A7BB90E9FB4}" srcOrd="0" destOrd="0" presId="urn:microsoft.com/office/officeart/2005/8/layout/vList2"/>
    <dgm:cxn modelId="{103A81FF-8C70-44C1-B160-88CCF5A1D298}" srcId="{AB011484-152D-429E-B286-32CCC421BE9E}" destId="{DE6B46EB-46C5-45D6-8B79-DC5ADF7FDBF0}" srcOrd="2" destOrd="0" parTransId="{305AB629-7C11-461C-AD91-09F32439640C}" sibTransId="{6E9E315C-1FEA-4E43-A402-DCA987A7BD07}"/>
    <dgm:cxn modelId="{A19E3444-7AAD-4708-B5E8-C3DAE5B3D627}" type="presParOf" srcId="{AE9F41FB-7167-48CD-A6FC-1A7BB90E9FB4}" destId="{5DC55793-6CCE-4022-B14A-11C6769A9660}" srcOrd="0" destOrd="0" presId="urn:microsoft.com/office/officeart/2005/8/layout/vList2"/>
    <dgm:cxn modelId="{82565C6B-586C-4418-8187-1C9A909BF5F7}" type="presParOf" srcId="{AE9F41FB-7167-48CD-A6FC-1A7BB90E9FB4}" destId="{8B1CD0C9-6A05-422B-AC44-E581CBD5E5FE}" srcOrd="1" destOrd="0" presId="urn:microsoft.com/office/officeart/2005/8/layout/vList2"/>
    <dgm:cxn modelId="{DC35B7AE-D0D1-42FB-B820-F129AD8C7A79}" type="presParOf" srcId="{AE9F41FB-7167-48CD-A6FC-1A7BB90E9FB4}" destId="{AECCBABB-C947-4185-A43E-4940A41E4DFF}" srcOrd="2" destOrd="0" presId="urn:microsoft.com/office/officeart/2005/8/layout/vList2"/>
    <dgm:cxn modelId="{BBACD681-FCB3-4109-810F-3288D1FE2FDE}" type="presParOf" srcId="{AE9F41FB-7167-48CD-A6FC-1A7BB90E9FB4}" destId="{64C7E989-BDFA-4E06-BAC6-DA5A86A70C42}" srcOrd="3" destOrd="0" presId="urn:microsoft.com/office/officeart/2005/8/layout/vList2"/>
    <dgm:cxn modelId="{A7724D2D-C02F-4F2F-9492-68740086AA01}" type="presParOf" srcId="{AE9F41FB-7167-48CD-A6FC-1A7BB90E9FB4}" destId="{C2DDCA34-E513-4B70-BFBB-E29EE20409C9}" srcOrd="4" destOrd="0" presId="urn:microsoft.com/office/officeart/2005/8/layout/vList2"/>
    <dgm:cxn modelId="{22ACF31D-4A6C-4010-8893-406AFFA9B404}" type="presParOf" srcId="{AE9F41FB-7167-48CD-A6FC-1A7BB90E9FB4}" destId="{C5F497C9-7276-4060-9064-37D419539C53}" srcOrd="5" destOrd="0" presId="urn:microsoft.com/office/officeart/2005/8/layout/vList2"/>
    <dgm:cxn modelId="{001CAE10-03B0-4A10-B9E1-771DE4E95C94}" type="presParOf" srcId="{AE9F41FB-7167-48CD-A6FC-1A7BB90E9FB4}" destId="{19022E93-3B5F-4F56-BB2F-04441F9057F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55793-6CCE-4022-B14A-11C6769A9660}">
      <dsp:nvSpPr>
        <dsp:cNvPr id="0" name=""/>
        <dsp:cNvSpPr/>
      </dsp:nvSpPr>
      <dsp:spPr>
        <a:xfrm>
          <a:off x="0" y="40361"/>
          <a:ext cx="10515600" cy="982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solidFill>
                <a:srgbClr val="FFFFFF"/>
              </a:solidFill>
              <a:latin typeface="Times New Roman"/>
              <a:ea typeface="+mn-ea"/>
              <a:cs typeface="+mn-cs"/>
            </a:rPr>
            <a:t>Business hit by digital gap &amp; cost pressure</a:t>
          </a:r>
        </a:p>
      </dsp:txBody>
      <dsp:txXfrm>
        <a:off x="47976" y="88337"/>
        <a:ext cx="10419648" cy="886848"/>
      </dsp:txXfrm>
    </dsp:sp>
    <dsp:sp modelId="{AECCBABB-C947-4185-A43E-4940A41E4DFF}">
      <dsp:nvSpPr>
        <dsp:cNvPr id="0" name=""/>
        <dsp:cNvSpPr/>
      </dsp:nvSpPr>
      <dsp:spPr>
        <a:xfrm>
          <a:off x="0" y="1138361"/>
          <a:ext cx="10515600" cy="98280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err="1">
              <a:latin typeface="Times New Roman"/>
              <a:ea typeface="+mn-ea"/>
              <a:cs typeface="+mn-cs"/>
            </a:rPr>
            <a:t>Modernisation</a:t>
          </a:r>
          <a:r>
            <a:rPr lang="en-US" sz="4000" kern="1200" dirty="0">
              <a:latin typeface="Times New Roman"/>
              <a:ea typeface="+mn-ea"/>
              <a:cs typeface="+mn-cs"/>
            </a:rPr>
            <a:t> essential for recovery</a:t>
          </a:r>
        </a:p>
      </dsp:txBody>
      <dsp:txXfrm>
        <a:off x="47976" y="1186337"/>
        <a:ext cx="10419648" cy="886848"/>
      </dsp:txXfrm>
    </dsp:sp>
    <dsp:sp modelId="{C2DDCA34-E513-4B70-BFBB-E29EE20409C9}">
      <dsp:nvSpPr>
        <dsp:cNvPr id="0" name=""/>
        <dsp:cNvSpPr/>
      </dsp:nvSpPr>
      <dsp:spPr>
        <a:xfrm>
          <a:off x="0" y="2236362"/>
          <a:ext cx="10515600" cy="98280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solidFill>
                <a:srgbClr val="FFFFFF"/>
              </a:solidFill>
              <a:latin typeface="Times New Roman"/>
              <a:ea typeface="+mn-ea"/>
              <a:cs typeface="+mn-cs"/>
            </a:rPr>
            <a:t>Sustainability = long-term advantage</a:t>
          </a:r>
        </a:p>
      </dsp:txBody>
      <dsp:txXfrm>
        <a:off x="47976" y="2284338"/>
        <a:ext cx="10419648" cy="886848"/>
      </dsp:txXfrm>
    </dsp:sp>
    <dsp:sp modelId="{19022E93-3B5F-4F56-BB2F-04441F9057F2}">
      <dsp:nvSpPr>
        <dsp:cNvPr id="0" name=""/>
        <dsp:cNvSpPr/>
      </dsp:nvSpPr>
      <dsp:spPr>
        <a:xfrm>
          <a:off x="0" y="3334362"/>
          <a:ext cx="10515600" cy="9828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solidFill>
                <a:srgbClr val="FFFFFF"/>
              </a:solidFill>
              <a:latin typeface="Times New Roman"/>
              <a:ea typeface="+mn-ea"/>
              <a:cs typeface="+mn-cs"/>
            </a:rPr>
            <a:t>Focus: Online, eco, customer loyalty</a:t>
          </a:r>
        </a:p>
      </dsp:txBody>
      <dsp:txXfrm>
        <a:off x="47976" y="3382338"/>
        <a:ext cx="10419648" cy="8868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28902-ACDD-46FB-9705-F42573BCD2CF}" type="datetimeFigureOut">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6CFF70-FC4A-4BD7-BEB5-3A847830C221}" type="slidenum">
              <a:t>‹#›</a:t>
            </a:fld>
            <a:endParaRPr lang="en-US"/>
          </a:p>
        </p:txBody>
      </p:sp>
    </p:spTree>
    <p:extLst>
      <p:ext uri="{BB962C8B-B14F-4D97-AF65-F5344CB8AC3E}">
        <p14:creationId xmlns:p14="http://schemas.microsoft.com/office/powerpoint/2010/main" val="3325805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Haven Florist is a small local company that was started in 2016 in Norwich. Creative and </a:t>
            </a:r>
            <a:r>
              <a:rPr lang="en-US" dirty="0" err="1"/>
              <a:t>customised</a:t>
            </a:r>
            <a:r>
              <a:rPr lang="en-US" dirty="0"/>
              <a:t> floral designs and eco-friendly wrapping made the shop famous and contributed to the positive reputation in the community. The recent performance has begun to decrease as the flower market has become more digital and competitive. This presentation aims to find the primary issues that are impacting the shop, examine internal flaws, and external market forces and hence provide viable solutions to assist in recovery. The discussion has a simple format, and the first part outlines the problem, then it looks at the external factors using PESTEL, the root causes of the problem and finally draws explicit conclusions and recommendations.</a:t>
            </a:r>
          </a:p>
        </p:txBody>
      </p:sp>
      <p:sp>
        <p:nvSpPr>
          <p:cNvPr id="4" name="Slide Number Placeholder 3"/>
          <p:cNvSpPr>
            <a:spLocks noGrp="1"/>
          </p:cNvSpPr>
          <p:nvPr>
            <p:ph type="sldNum" sz="quarter" idx="5"/>
          </p:nvPr>
        </p:nvSpPr>
        <p:spPr/>
        <p:txBody>
          <a:bodyPr/>
          <a:lstStyle/>
          <a:p>
            <a:fld id="{516CFF70-FC4A-4BD7-BEB5-3A847830C221}" type="slidenum">
              <a:rPr lang="en-US"/>
              <a:t>2</a:t>
            </a:fld>
            <a:endParaRPr lang="en-US"/>
          </a:p>
        </p:txBody>
      </p:sp>
    </p:spTree>
    <p:extLst>
      <p:ext uri="{BB962C8B-B14F-4D97-AF65-F5344CB8AC3E}">
        <p14:creationId xmlns:p14="http://schemas.microsoft.com/office/powerpoint/2010/main" val="3136338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the last 12 months, the in-store sales at Green Haven Florists have reduced by a huge margin of 30%. This is primarily due to the fact that the number of customers who come to the store has reduced drastically since they are moving to online stores which are cheaper and faster. The company is also experiencing the increased costs of conducting business-this is due to imported flowers and sustainable packaging materials which have been increasing in cost. These expenses render it difficult to the owners to ensure competitive pricing. And to make it worse, their web site is old and their presence on the social media is minimal, which translates to them missing out on a younger and more digital audience. All in all, internal weaknesses and external competition are posing a challenging environment to the existence of the shop.</a:t>
            </a:r>
          </a:p>
          <a:p>
            <a:br>
              <a:rPr lang="en-US" dirty="0"/>
            </a:br>
            <a:endParaRPr lang="en-US" dirty="0"/>
          </a:p>
        </p:txBody>
      </p:sp>
      <p:sp>
        <p:nvSpPr>
          <p:cNvPr id="4" name="Slide Number Placeholder 3"/>
          <p:cNvSpPr>
            <a:spLocks noGrp="1"/>
          </p:cNvSpPr>
          <p:nvPr>
            <p:ph type="sldNum" sz="quarter" idx="5"/>
          </p:nvPr>
        </p:nvSpPr>
        <p:spPr/>
        <p:txBody>
          <a:bodyPr/>
          <a:lstStyle/>
          <a:p>
            <a:fld id="{516CFF70-FC4A-4BD7-BEB5-3A847830C221}" type="slidenum">
              <a:rPr lang="en-US"/>
              <a:t>3</a:t>
            </a:fld>
            <a:endParaRPr lang="en-US"/>
          </a:p>
        </p:txBody>
      </p:sp>
    </p:spTree>
    <p:extLst>
      <p:ext uri="{BB962C8B-B14F-4D97-AF65-F5344CB8AC3E}">
        <p14:creationId xmlns:p14="http://schemas.microsoft.com/office/powerpoint/2010/main" val="1241910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problem with Green Haven can be divided into the main points with the help of the 5W2H framework. The what is obvious, a visible decrease in sales and profits. The reason is associated with the constant transition to online shopping and the rise in supply rates. The who involves the owners, Liam and Priya, their lean team and customers who are shifting their purchase patterns. Their Norwich location that has experienced a drop in local business activity. The problem began when, approximately 12 months ago. The </a:t>
            </a:r>
            <a:r>
              <a:rPr lang="en-US" dirty="0" err="1"/>
              <a:t>hows</a:t>
            </a:r>
            <a:r>
              <a:rPr lang="en-US" dirty="0"/>
              <a:t> point to the lack of digital presence and provision of low online delivery service, which curbs growth. Lastly, the how much is experiencing a 30 percent sales reduction. The combination of these factors offers a systematic perspective of the problem Green Haven will have to address.</a:t>
            </a:r>
          </a:p>
        </p:txBody>
      </p:sp>
      <p:sp>
        <p:nvSpPr>
          <p:cNvPr id="4" name="Slide Number Placeholder 3"/>
          <p:cNvSpPr>
            <a:spLocks noGrp="1"/>
          </p:cNvSpPr>
          <p:nvPr>
            <p:ph type="sldNum" sz="quarter" idx="5"/>
          </p:nvPr>
        </p:nvSpPr>
        <p:spPr/>
        <p:txBody>
          <a:bodyPr/>
          <a:lstStyle/>
          <a:p>
            <a:fld id="{516CFF70-FC4A-4BD7-BEB5-3A847830C221}" type="slidenum">
              <a:rPr lang="en-US"/>
              <a:t>4</a:t>
            </a:fld>
            <a:endParaRPr lang="en-US"/>
          </a:p>
        </p:txBody>
      </p:sp>
    </p:spTree>
    <p:extLst>
      <p:ext uri="{BB962C8B-B14F-4D97-AF65-F5344CB8AC3E}">
        <p14:creationId xmlns:p14="http://schemas.microsoft.com/office/powerpoint/2010/main" val="1682515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I applied PESTEL to get insight into the broader environment. The UK import and trade policies have an impact on the speed of arrival of fresh flowers and the result is mostly delays. Inflation has also increased to approximately 3.8 percent in July 2025, and this raises supply as well as energy prices (ONS, 2025). On the social front, the trend is to shop online instead of going to the brick and mortar stores, particularly when it comes to making gifts or making fast purchases. E-commerce platforms are rapidly expanding in terms of technology, and hence florists must have a more prominent online presence to remain visible. More customers would demand a sustainable package and locally sourced products in terms of environment (Datta, 2024). Finally, there are new sustainability and waste-management regulations and laws that legally bind the business, raising the compliance costs (Bureau Veritas UK, 2024). All of these external factors have contributed to the current problems of the shop and should be included in its recovery strategy.</a:t>
            </a:r>
          </a:p>
          <a:p>
            <a:pPr algn="just"/>
            <a:br>
              <a:rPr lang="en-US" dirty="0"/>
            </a:br>
            <a:endParaRPr lang="en-US" dirty="0"/>
          </a:p>
        </p:txBody>
      </p:sp>
      <p:sp>
        <p:nvSpPr>
          <p:cNvPr id="4" name="Slide Number Placeholder 3"/>
          <p:cNvSpPr>
            <a:spLocks noGrp="1"/>
          </p:cNvSpPr>
          <p:nvPr>
            <p:ph type="sldNum" sz="quarter" idx="5"/>
          </p:nvPr>
        </p:nvSpPr>
        <p:spPr/>
        <p:txBody>
          <a:bodyPr/>
          <a:lstStyle/>
          <a:p>
            <a:fld id="{516CFF70-FC4A-4BD7-BEB5-3A847830C221}" type="slidenum">
              <a:rPr lang="en-US"/>
              <a:t>5</a:t>
            </a:fld>
            <a:endParaRPr lang="en-US"/>
          </a:p>
        </p:txBody>
      </p:sp>
    </p:spTree>
    <p:extLst>
      <p:ext uri="{BB962C8B-B14F-4D97-AF65-F5344CB8AC3E}">
        <p14:creationId xmlns:p14="http://schemas.microsoft.com/office/powerpoint/2010/main" val="3524797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Based on the PESTEL analysis, we are able to observe the direct effects of each of the external factors on Green Haven. Import delays happen because of the political changes that restrict the freshness and variety of stocks. Economic strain through inflation decreases the willingness of the customers to purchase high-quality flowers. Social trends indicate that online convenience is very popular and this minimizes the amount of foot traffic. The absence of digital marketing limits the reach of the shop and its brand visibility, in terms of technology. The material costs are also increased due to environmental expectations since the eco-packaging is costly. Lastly, there are new legal requirements of sustainability that contribute to compliance work and financial burden. All of these insights reveal that sustainability is one of the main advantages; however, Green Haven needs to </a:t>
            </a:r>
            <a:r>
              <a:rPr lang="en-US" dirty="0" err="1"/>
              <a:t>digitalise</a:t>
            </a:r>
            <a:r>
              <a:rPr lang="en-US" dirty="0"/>
              <a:t> and control the cost more effectively to be competitive in the current flower retail market.</a:t>
            </a:r>
          </a:p>
        </p:txBody>
      </p:sp>
      <p:sp>
        <p:nvSpPr>
          <p:cNvPr id="4" name="Slide Number Placeholder 3"/>
          <p:cNvSpPr>
            <a:spLocks noGrp="1"/>
          </p:cNvSpPr>
          <p:nvPr>
            <p:ph type="sldNum" sz="quarter" idx="5"/>
          </p:nvPr>
        </p:nvSpPr>
        <p:spPr/>
        <p:txBody>
          <a:bodyPr/>
          <a:lstStyle/>
          <a:p>
            <a:fld id="{516CFF70-FC4A-4BD7-BEB5-3A847830C221}" type="slidenum">
              <a:rPr lang="en-US"/>
              <a:t>6</a:t>
            </a:fld>
            <a:endParaRPr lang="en-US"/>
          </a:p>
        </p:txBody>
      </p:sp>
    </p:spTree>
    <p:extLst>
      <p:ext uri="{BB962C8B-B14F-4D97-AF65-F5344CB8AC3E}">
        <p14:creationId xmlns:p14="http://schemas.microsoft.com/office/powerpoint/2010/main" val="1477143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Fishbone or Ishikawa diagram is useful in determining the root cause of the decline in sales at Green Haven Florists. People factor demonstrates that the staff lacks digital skills and, therefore, is not able to effectively manage online marketing and e-commerce. Under Process, the lack of an effective online delivery platform will cause delays and minimize the convenience of the customers. The Marketing aspect points to the ineffective social media and outdated promotional strategies. Financially, the increment in the prices of imports and expensive eco-materials accelerate the total costs. Finally, there is Competition by large online retailers with lower prices and faster delivery, which increases the pressure in the market. According to Kumah et al. (2024), these internal and external causes are important to identify to create specific long-term improvement strategies.</a:t>
            </a:r>
          </a:p>
          <a:p>
            <a:br>
              <a:rPr lang="en-US" dirty="0"/>
            </a:br>
            <a:endParaRPr lang="en-US" dirty="0"/>
          </a:p>
        </p:txBody>
      </p:sp>
      <p:sp>
        <p:nvSpPr>
          <p:cNvPr id="4" name="Slide Number Placeholder 3"/>
          <p:cNvSpPr>
            <a:spLocks noGrp="1"/>
          </p:cNvSpPr>
          <p:nvPr>
            <p:ph type="sldNum" sz="quarter" idx="5"/>
          </p:nvPr>
        </p:nvSpPr>
        <p:spPr/>
        <p:txBody>
          <a:bodyPr/>
          <a:lstStyle/>
          <a:p>
            <a:fld id="{516CFF70-FC4A-4BD7-BEB5-3A847830C221}" type="slidenum">
              <a:rPr lang="en-US"/>
              <a:t>7</a:t>
            </a:fld>
            <a:endParaRPr lang="en-US"/>
          </a:p>
        </p:txBody>
      </p:sp>
    </p:spTree>
    <p:extLst>
      <p:ext uri="{BB962C8B-B14F-4D97-AF65-F5344CB8AC3E}">
        <p14:creationId xmlns:p14="http://schemas.microsoft.com/office/powerpoint/2010/main" val="3833770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critical findings point to the fact that there are several common problems. This has worsened the sales performance due to a lack of virtual presence that is old fashioned coupled with little visibility over the internet. The deterioration is also compounded by the external competition by the existing online flower retailers. This still reduces the profitability because operational costs are high which is attributed to the cost of imports and materials that are linked to sustainability. Despite all these problems, the brand has a strong differentiator in a competitive market and this is the environmental friendliness reputation. The digital transformation must be fast enough so that it is relevant and is able to attract more people. The online subscription and delivery models can be developed to achieve convenience and the assurance of repeat customer interaction. Overall, the findings suggest that the most effective method of attaining the growth and resiliency of Green Haven Florists in the future is to improve the digital capability and sustainability values.</a:t>
            </a:r>
          </a:p>
        </p:txBody>
      </p:sp>
      <p:sp>
        <p:nvSpPr>
          <p:cNvPr id="4" name="Slide Number Placeholder 3"/>
          <p:cNvSpPr>
            <a:spLocks noGrp="1"/>
          </p:cNvSpPr>
          <p:nvPr>
            <p:ph type="sldNum" sz="quarter" idx="5"/>
          </p:nvPr>
        </p:nvSpPr>
        <p:spPr/>
        <p:txBody>
          <a:bodyPr/>
          <a:lstStyle/>
          <a:p>
            <a:fld id="{516CFF70-FC4A-4BD7-BEB5-3A847830C221}" type="slidenum">
              <a:rPr lang="en-US"/>
              <a:t>8</a:t>
            </a:fld>
            <a:endParaRPr lang="en-US"/>
          </a:p>
        </p:txBody>
      </p:sp>
    </p:spTree>
    <p:extLst>
      <p:ext uri="{BB962C8B-B14F-4D97-AF65-F5344CB8AC3E}">
        <p14:creationId xmlns:p14="http://schemas.microsoft.com/office/powerpoint/2010/main" val="8379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can be concluded that Green Haven Florists suffers reduced sales due to lack of good online interaction, overkill and intense competition online. To overcome these challenges, there is a need to have digital </a:t>
            </a:r>
            <a:r>
              <a:rPr lang="en-US" dirty="0" err="1"/>
              <a:t>modernisation</a:t>
            </a:r>
            <a:r>
              <a:rPr lang="en-US" dirty="0"/>
              <a:t> and improved marketing systems. The visibility and accessibility of the customers will be improved through the adoption of technology-based solutions such as online ordering, delivery options, and the use of more social media promotion. The brand should be sustainable, and this will provide it with stable competitive advantage. Balancing between environmental responsibility and profitability can be achieved through strategic investments in environmental-friendly practices and online growth. The future success of Green Haven Florists is based on the innovation, sustainability, and customer loyalty as the company will rebrand as a modern, community-based, and environmentally friendly business that will be able to survive in the evolving retail situation.</a:t>
            </a:r>
          </a:p>
          <a:p>
            <a:br>
              <a:rPr lang="en-US" dirty="0"/>
            </a:br>
            <a:endParaRPr lang="en-US" dirty="0"/>
          </a:p>
        </p:txBody>
      </p:sp>
      <p:sp>
        <p:nvSpPr>
          <p:cNvPr id="4" name="Slide Number Placeholder 3"/>
          <p:cNvSpPr>
            <a:spLocks noGrp="1"/>
          </p:cNvSpPr>
          <p:nvPr>
            <p:ph type="sldNum" sz="quarter" idx="5"/>
          </p:nvPr>
        </p:nvSpPr>
        <p:spPr/>
        <p:txBody>
          <a:bodyPr/>
          <a:lstStyle/>
          <a:p>
            <a:fld id="{516CFF70-FC4A-4BD7-BEB5-3A847830C221}" type="slidenum">
              <a:rPr lang="en-US"/>
              <a:t>9</a:t>
            </a:fld>
            <a:endParaRPr lang="en-US"/>
          </a:p>
        </p:txBody>
      </p:sp>
    </p:spTree>
    <p:extLst>
      <p:ext uri="{BB962C8B-B14F-4D97-AF65-F5344CB8AC3E}">
        <p14:creationId xmlns:p14="http://schemas.microsoft.com/office/powerpoint/2010/main" val="2451650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736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9781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12706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9734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4770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88043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1930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57201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91336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01051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4911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9"/>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9"/>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609585" lvl="0" indent="-457189" algn="l">
              <a:lnSpc>
                <a:spcPct val="115000"/>
              </a:lnSpc>
              <a:spcBef>
                <a:spcPts val="0"/>
              </a:spcBef>
              <a:spcAft>
                <a:spcPts val="0"/>
              </a:spcAft>
              <a:buSzPts val="1800"/>
              <a:buChar char="●"/>
              <a:defRPr/>
            </a:lvl1pPr>
            <a:lvl2pPr marL="1219170" lvl="1" indent="-423323" algn="l">
              <a:lnSpc>
                <a:spcPct val="115000"/>
              </a:lnSpc>
              <a:spcBef>
                <a:spcPts val="0"/>
              </a:spcBef>
              <a:spcAft>
                <a:spcPts val="0"/>
              </a:spcAft>
              <a:buSzPts val="1400"/>
              <a:buChar char="○"/>
              <a:defRPr/>
            </a:lvl2pPr>
            <a:lvl3pPr marL="1828754" lvl="2" indent="-423323" algn="l">
              <a:lnSpc>
                <a:spcPct val="115000"/>
              </a:lnSpc>
              <a:spcBef>
                <a:spcPts val="0"/>
              </a:spcBef>
              <a:spcAft>
                <a:spcPts val="0"/>
              </a:spcAft>
              <a:buSzPts val="1400"/>
              <a:buChar char="■"/>
              <a:defRPr/>
            </a:lvl3pPr>
            <a:lvl4pPr marL="2438339" lvl="3" indent="-423323" algn="l">
              <a:lnSpc>
                <a:spcPct val="115000"/>
              </a:lnSpc>
              <a:spcBef>
                <a:spcPts val="0"/>
              </a:spcBef>
              <a:spcAft>
                <a:spcPts val="0"/>
              </a:spcAft>
              <a:buSzPts val="1400"/>
              <a:buChar char="●"/>
              <a:defRPr/>
            </a:lvl4pPr>
            <a:lvl5pPr marL="3047924" lvl="4" indent="-423323" algn="l">
              <a:lnSpc>
                <a:spcPct val="115000"/>
              </a:lnSpc>
              <a:spcBef>
                <a:spcPts val="0"/>
              </a:spcBef>
              <a:spcAft>
                <a:spcPts val="0"/>
              </a:spcAft>
              <a:buSzPts val="1400"/>
              <a:buChar char="○"/>
              <a:defRPr/>
            </a:lvl5pPr>
            <a:lvl6pPr marL="3657509" lvl="5" indent="-423323" algn="l">
              <a:lnSpc>
                <a:spcPct val="115000"/>
              </a:lnSpc>
              <a:spcBef>
                <a:spcPts val="0"/>
              </a:spcBef>
              <a:spcAft>
                <a:spcPts val="0"/>
              </a:spcAft>
              <a:buSzPts val="1400"/>
              <a:buChar char="■"/>
              <a:defRPr/>
            </a:lvl6pPr>
            <a:lvl7pPr marL="4267093" lvl="6" indent="-423323" algn="l">
              <a:lnSpc>
                <a:spcPct val="115000"/>
              </a:lnSpc>
              <a:spcBef>
                <a:spcPts val="0"/>
              </a:spcBef>
              <a:spcAft>
                <a:spcPts val="0"/>
              </a:spcAft>
              <a:buSzPts val="1400"/>
              <a:buChar char="●"/>
              <a:defRPr/>
            </a:lvl7pPr>
            <a:lvl8pPr marL="4876678" lvl="7" indent="-423323" algn="l">
              <a:lnSpc>
                <a:spcPct val="115000"/>
              </a:lnSpc>
              <a:spcBef>
                <a:spcPts val="0"/>
              </a:spcBef>
              <a:spcAft>
                <a:spcPts val="0"/>
              </a:spcAft>
              <a:buSzPts val="1400"/>
              <a:buChar char="○"/>
              <a:defRPr/>
            </a:lvl8pPr>
            <a:lvl9pPr marL="5486263" lvl="8" indent="-423323" algn="l">
              <a:lnSpc>
                <a:spcPct val="115000"/>
              </a:lnSpc>
              <a:spcBef>
                <a:spcPts val="0"/>
              </a:spcBef>
              <a:spcAft>
                <a:spcPts val="0"/>
              </a:spcAft>
              <a:buSzPts val="1400"/>
              <a:buChar char="■"/>
              <a:defRPr/>
            </a:lvl9pPr>
          </a:lstStyle>
          <a:p>
            <a:endParaRPr/>
          </a:p>
        </p:txBody>
      </p:sp>
      <p:sp>
        <p:nvSpPr>
          <p:cNvPr id="16" name="Google Shape;16;p19"/>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extLst>
      <p:ext uri="{BB962C8B-B14F-4D97-AF65-F5344CB8AC3E}">
        <p14:creationId xmlns:p14="http://schemas.microsoft.com/office/powerpoint/2010/main" val="2789380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13" name="Picture 12" descr="Shape, icon, circle&#10;&#10;Description automatically generated">
            <a:extLst>
              <a:ext uri="{FF2B5EF4-FFF2-40B4-BE49-F238E27FC236}">
                <a16:creationId xmlns:a16="http://schemas.microsoft.com/office/drawing/2014/main" id="{50FF8467-65FA-4344-83C9-97C43737DDC1}"/>
              </a:ext>
            </a:extLst>
          </p:cNvPr>
          <p:cNvPicPr>
            <a:picLocks noChangeAspect="1"/>
          </p:cNvPicPr>
          <p:nvPr userDrawn="1"/>
        </p:nvPicPr>
        <p:blipFill>
          <a:blip r:embed="rId2">
            <a:alphaModFix amt="50000"/>
          </a:blip>
          <a:stretch>
            <a:fillRect/>
          </a:stretch>
        </p:blipFill>
        <p:spPr>
          <a:xfrm>
            <a:off x="-2643948" y="823992"/>
            <a:ext cx="6858000" cy="6858000"/>
          </a:xfrm>
          <a:prstGeom prst="rect">
            <a:avLst/>
          </a:prstGeom>
        </p:spPr>
      </p:pic>
      <p:pic>
        <p:nvPicPr>
          <p:cNvPr id="15" name="Picture 14">
            <a:extLst>
              <a:ext uri="{FF2B5EF4-FFF2-40B4-BE49-F238E27FC236}">
                <a16:creationId xmlns:a16="http://schemas.microsoft.com/office/drawing/2014/main" id="{53D18F35-95AA-6E41-8827-13947BD06197}"/>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19" name="Picture 18" descr="Icon&#10;&#10;Description automatically generated with medium confidence">
            <a:extLst>
              <a:ext uri="{FF2B5EF4-FFF2-40B4-BE49-F238E27FC236}">
                <a16:creationId xmlns:a16="http://schemas.microsoft.com/office/drawing/2014/main" id="{ACB4BD71-6C84-AC4A-A48E-965B6282C30C}"/>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
        <p:nvSpPr>
          <p:cNvPr id="11" name="Title 10">
            <a:extLst>
              <a:ext uri="{FF2B5EF4-FFF2-40B4-BE49-F238E27FC236}">
                <a16:creationId xmlns:a16="http://schemas.microsoft.com/office/drawing/2014/main" id="{16370A69-6BE0-9544-B618-8CCD4CF071A7}"/>
              </a:ext>
            </a:extLst>
          </p:cNvPr>
          <p:cNvSpPr>
            <a:spLocks noGrp="1"/>
          </p:cNvSpPr>
          <p:nvPr>
            <p:ph type="title"/>
          </p:nvPr>
        </p:nvSpPr>
        <p:spPr>
          <a:xfrm>
            <a:off x="806390" y="161211"/>
            <a:ext cx="10515600" cy="1325563"/>
          </a:xfrm>
        </p:spPr>
        <p:txBody>
          <a:bodyPr/>
          <a:lstStyle/>
          <a:p>
            <a:r>
              <a:rPr lang="en-GB" dirty="0"/>
              <a:t>Click to edit Master title style</a:t>
            </a:r>
            <a:endParaRPr lang="en-US" dirty="0"/>
          </a:p>
        </p:txBody>
      </p:sp>
      <p:cxnSp>
        <p:nvCxnSpPr>
          <p:cNvPr id="12" name="Straight Connector 11">
            <a:extLst>
              <a:ext uri="{FF2B5EF4-FFF2-40B4-BE49-F238E27FC236}">
                <a16:creationId xmlns:a16="http://schemas.microsoft.com/office/drawing/2014/main" id="{A01321C3-01BF-E148-ACD3-0BDA93E257B8}"/>
              </a:ext>
            </a:extLst>
          </p:cNvPr>
          <p:cNvCxnSpPr>
            <a:cxnSpLocks/>
          </p:cNvCxnSpPr>
          <p:nvPr userDrawn="1"/>
        </p:nvCxnSpPr>
        <p:spPr>
          <a:xfrm>
            <a:off x="790486" y="1274922"/>
            <a:ext cx="10547409"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3755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555055654"/>
      </p:ext>
    </p:extLst>
  </p:cSld>
  <p:clrMap bg1="lt1" tx1="dk1" bg2="lt2" tx2="dk2" accent1="accent1" accent2="accent2" accent3="accent3" accent4="accent4" accent5="accent5" accent6="accent6" hlink="hlink" folHlink="folHlink"/>
  <p:sldLayoutIdLst>
    <p:sldLayoutId id="2147484836" r:id="rId1"/>
    <p:sldLayoutId id="2147484837" r:id="rId2"/>
    <p:sldLayoutId id="2147484838" r:id="rId3"/>
    <p:sldLayoutId id="2147484839" r:id="rId4"/>
    <p:sldLayoutId id="2147484840" r:id="rId5"/>
    <p:sldLayoutId id="2147484841" r:id="rId6"/>
    <p:sldLayoutId id="2147484842" r:id="rId7"/>
    <p:sldLayoutId id="2147484843" r:id="rId8"/>
    <p:sldLayoutId id="2147484844" r:id="rId9"/>
    <p:sldLayoutId id="2147484845" r:id="rId10"/>
    <p:sldLayoutId id="2147484846" r:id="rId11"/>
    <p:sldLayoutId id="2147484847" r:id="rId12"/>
    <p:sldLayoutId id="214748484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deloitte.com/us/en/insights/topics/digital-transformation/where-are-organizations-getting-the-most-roi-from-tech-investments.html" TargetMode="External"/><Relationship Id="rId2" Type="http://schemas.openxmlformats.org/officeDocument/2006/relationships/hyperlink" Target="https://www.bureauveritas.co.uk/sustainability-consultancy/esg-sustainability-strategy" TargetMode="External"/><Relationship Id="rId1" Type="http://schemas.openxmlformats.org/officeDocument/2006/relationships/slideLayout" Target="../slideLayouts/slideLayout2.xml"/><Relationship Id="rId5" Type="http://schemas.openxmlformats.org/officeDocument/2006/relationships/hyperlink" Target="https://www.ons.gov.uk/economy/inflationandpriceindices/bulletins/consumerpriceinflation/july2025" TargetMode="External"/><Relationship Id="rId4" Type="http://schemas.openxmlformats.org/officeDocument/2006/relationships/hyperlink" Target="https://www.business.gov.uk/export-from-uk/markets/united-states/de-minimis-shipments-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7" name="Rectangle 276">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9" name="Rectangle 278">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47719E-2354-5EEB-DEB5-281610A3BF5E}"/>
              </a:ext>
            </a:extLst>
          </p:cNvPr>
          <p:cNvSpPr>
            <a:spLocks noGrp="1"/>
          </p:cNvSpPr>
          <p:nvPr>
            <p:ph type="title"/>
          </p:nvPr>
        </p:nvSpPr>
        <p:spPr>
          <a:xfrm>
            <a:off x="3970366" y="1038225"/>
            <a:ext cx="4267200" cy="1351472"/>
          </a:xfrm>
        </p:spPr>
        <p:txBody>
          <a:bodyPr vert="horz" lIns="91440" tIns="45720" rIns="91440" bIns="45720" rtlCol="0" anchor="ctr">
            <a:normAutofit/>
          </a:bodyPr>
          <a:lstStyle/>
          <a:p>
            <a:pPr algn="ctr"/>
            <a:r>
              <a:rPr lang="en-US" sz="2800" b="1" kern="1200">
                <a:solidFill>
                  <a:schemeClr val="tx1">
                    <a:lumMod val="85000"/>
                    <a:lumOff val="15000"/>
                  </a:schemeClr>
                </a:solidFill>
                <a:latin typeface="Times New Roman"/>
                <a:cs typeface="Times New Roman"/>
              </a:rPr>
              <a:t>Green Haven Florists</a:t>
            </a:r>
            <a:br>
              <a:rPr lang="en-US" sz="2800" b="1" kern="1200">
                <a:solidFill>
                  <a:schemeClr val="tx1">
                    <a:lumMod val="85000"/>
                    <a:lumOff val="15000"/>
                  </a:schemeClr>
                </a:solidFill>
                <a:latin typeface="Times New Roman"/>
                <a:cs typeface="Times New Roman"/>
              </a:rPr>
            </a:br>
            <a:r>
              <a:rPr lang="en-US" sz="2800" b="1" kern="1200">
                <a:solidFill>
                  <a:schemeClr val="tx1">
                    <a:lumMod val="85000"/>
                    <a:lumOff val="15000"/>
                  </a:schemeClr>
                </a:solidFill>
                <a:latin typeface="Times New Roman"/>
                <a:cs typeface="Times New Roman"/>
              </a:rPr>
              <a:t>Problem Solving and Decision Making</a:t>
            </a:r>
            <a:endParaRPr lang="en-US" sz="2800" kern="1200">
              <a:solidFill>
                <a:schemeClr val="tx1">
                  <a:lumMod val="85000"/>
                  <a:lumOff val="15000"/>
                </a:schemeClr>
              </a:solidFill>
              <a:latin typeface="Times New Roman"/>
              <a:cs typeface="Times New Roman"/>
            </a:endParaRPr>
          </a:p>
        </p:txBody>
      </p:sp>
      <p:pic>
        <p:nvPicPr>
          <p:cNvPr id="6" name="Picture 5" descr="A group of plants in pots&#10;&#10;AI-generated content may be incorrect.">
            <a:extLst>
              <a:ext uri="{FF2B5EF4-FFF2-40B4-BE49-F238E27FC236}">
                <a16:creationId xmlns:a16="http://schemas.microsoft.com/office/drawing/2014/main" id="{4A7F55BA-EFAA-90A7-A298-6E314DB5B9C1}"/>
              </a:ext>
            </a:extLst>
          </p:cNvPr>
          <p:cNvPicPr>
            <a:picLocks noChangeAspect="1"/>
          </p:cNvPicPr>
          <p:nvPr/>
        </p:nvPicPr>
        <p:blipFill>
          <a:blip r:embed="rId2"/>
          <a:srcRect l="17816" r="28969"/>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TextBox 2">
            <a:extLst>
              <a:ext uri="{FF2B5EF4-FFF2-40B4-BE49-F238E27FC236}">
                <a16:creationId xmlns:a16="http://schemas.microsoft.com/office/drawing/2014/main" id="{59B125A6-6C90-A60E-13AC-CFAB250F59BC}"/>
              </a:ext>
            </a:extLst>
          </p:cNvPr>
          <p:cNvSpPr txBox="1"/>
          <p:nvPr/>
        </p:nvSpPr>
        <p:spPr>
          <a:xfrm>
            <a:off x="4198966" y="3433232"/>
            <a:ext cx="3810000" cy="281516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171450" indent="-228600">
              <a:lnSpc>
                <a:spcPct val="90000"/>
              </a:lnSpc>
              <a:spcAft>
                <a:spcPts val="600"/>
              </a:spcAft>
              <a:buFont typeface="Arial" panose="020B0604020202020204" pitchFamily="34" charset="0"/>
              <a:buChar char="•"/>
            </a:pPr>
            <a:r>
              <a:rPr lang="en-US" sz="2000" dirty="0">
                <a:solidFill>
                  <a:schemeClr val="tx1">
                    <a:lumMod val="85000"/>
                    <a:lumOff val="15000"/>
                  </a:schemeClr>
                </a:solidFill>
                <a:latin typeface="Times New Roman"/>
                <a:cs typeface="Times New Roman"/>
              </a:rPr>
              <a:t>Student Name: Ioan Serban</a:t>
            </a:r>
          </a:p>
          <a:p>
            <a:pPr marL="171450" indent="-228600">
              <a:lnSpc>
                <a:spcPct val="90000"/>
              </a:lnSpc>
              <a:spcAft>
                <a:spcPts val="600"/>
              </a:spcAft>
              <a:buFont typeface="Arial" panose="020B0604020202020204" pitchFamily="34" charset="0"/>
              <a:buChar char="•"/>
            </a:pPr>
            <a:r>
              <a:rPr lang="en-US" sz="2000" dirty="0">
                <a:solidFill>
                  <a:schemeClr val="tx1">
                    <a:lumMod val="85000"/>
                    <a:lumOff val="15000"/>
                  </a:schemeClr>
                </a:solidFill>
                <a:latin typeface="Times New Roman"/>
                <a:cs typeface="Times New Roman"/>
              </a:rPr>
              <a:t>Student ID: 2227303</a:t>
            </a:r>
          </a:p>
          <a:p>
            <a:pPr marL="171450" indent="-228600">
              <a:lnSpc>
                <a:spcPct val="90000"/>
              </a:lnSpc>
              <a:spcAft>
                <a:spcPts val="600"/>
              </a:spcAft>
              <a:buFont typeface="Arial" panose="020B0604020202020204" pitchFamily="34" charset="0"/>
              <a:buChar char="•"/>
            </a:pPr>
            <a:r>
              <a:rPr lang="en-US" sz="2000" dirty="0">
                <a:solidFill>
                  <a:schemeClr val="tx1">
                    <a:lumMod val="85000"/>
                    <a:lumOff val="15000"/>
                  </a:schemeClr>
                </a:solidFill>
                <a:latin typeface="Times New Roman"/>
                <a:cs typeface="Times New Roman"/>
              </a:rPr>
              <a:t>Module Code: LCLM4004</a:t>
            </a:r>
          </a:p>
          <a:p>
            <a:pPr marL="171450" indent="-228600">
              <a:lnSpc>
                <a:spcPct val="90000"/>
              </a:lnSpc>
              <a:spcAft>
                <a:spcPts val="600"/>
              </a:spcAft>
              <a:buFont typeface="Arial" panose="020B0604020202020204" pitchFamily="34" charset="0"/>
              <a:buChar char="•"/>
            </a:pPr>
            <a:r>
              <a:rPr lang="en-US" sz="2000" dirty="0">
                <a:solidFill>
                  <a:schemeClr val="tx1">
                    <a:lumMod val="85000"/>
                    <a:lumOff val="15000"/>
                  </a:schemeClr>
                </a:solidFill>
                <a:latin typeface="Times New Roman"/>
                <a:cs typeface="Times New Roman"/>
              </a:rPr>
              <a:t>Module Name: Problem Solving and Decision Making</a:t>
            </a:r>
          </a:p>
          <a:p>
            <a:pPr marL="171450" indent="-228600">
              <a:lnSpc>
                <a:spcPct val="90000"/>
              </a:lnSpc>
              <a:spcAft>
                <a:spcPts val="600"/>
              </a:spcAft>
              <a:buFont typeface="Arial" panose="020B0604020202020204" pitchFamily="34" charset="0"/>
              <a:buChar char="•"/>
            </a:pPr>
            <a:r>
              <a:rPr lang="en-US" sz="2000" dirty="0">
                <a:solidFill>
                  <a:schemeClr val="tx1">
                    <a:lumMod val="85000"/>
                    <a:lumOff val="15000"/>
                  </a:schemeClr>
                </a:solidFill>
                <a:latin typeface="Times New Roman"/>
                <a:cs typeface="Times New Roman"/>
              </a:rPr>
              <a:t>Lecturer: Rejwan Bin Sulaiman</a:t>
            </a:r>
          </a:p>
        </p:txBody>
      </p:sp>
      <p:pic>
        <p:nvPicPr>
          <p:cNvPr id="4" name="Picture 3" descr="A group of potted plants&#10;&#10;AI-generated content may be incorrect.">
            <a:extLst>
              <a:ext uri="{FF2B5EF4-FFF2-40B4-BE49-F238E27FC236}">
                <a16:creationId xmlns:a16="http://schemas.microsoft.com/office/drawing/2014/main" id="{FE15B42A-C1C2-55DF-3786-6351FF481163}"/>
              </a:ext>
            </a:extLst>
          </p:cNvPr>
          <p:cNvPicPr>
            <a:picLocks noChangeAspect="1"/>
          </p:cNvPicPr>
          <p:nvPr/>
        </p:nvPicPr>
        <p:blipFill>
          <a:blip r:embed="rId3"/>
          <a:srcRect l="23681" r="24844" b="2"/>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3252396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D87D999-67CA-A86D-2B7D-100B550109E7}"/>
              </a:ext>
            </a:extLst>
          </p:cNvPr>
          <p:cNvPicPr>
            <a:picLocks noChangeAspect="1"/>
          </p:cNvPicPr>
          <p:nvPr/>
        </p:nvPicPr>
        <p:blipFill>
          <a:blip r:embed="rId3"/>
          <a:srcRect t="109"/>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054D6D-7F51-B84A-FED9-3D89CFE49CAD}"/>
              </a:ext>
            </a:extLst>
          </p:cNvPr>
          <p:cNvSpPr>
            <a:spLocks noGrp="1"/>
          </p:cNvSpPr>
          <p:nvPr>
            <p:ph type="title"/>
          </p:nvPr>
        </p:nvSpPr>
        <p:spPr>
          <a:xfrm>
            <a:off x="7531610" y="365125"/>
            <a:ext cx="3822189" cy="1899912"/>
          </a:xfrm>
        </p:spPr>
        <p:txBody>
          <a:bodyPr>
            <a:normAutofit/>
          </a:bodyPr>
          <a:lstStyle/>
          <a:p>
            <a:r>
              <a:rPr lang="en-US" sz="4000" b="1" dirty="0">
                <a:latin typeface="Times New Roman"/>
                <a:cs typeface="Times New Roman"/>
              </a:rPr>
              <a:t>Background </a:t>
            </a:r>
            <a:r>
              <a:rPr lang="en-US" sz="4000" dirty="0">
                <a:latin typeface="Aptos Display"/>
                <a:cs typeface="Times New Roman"/>
              </a:rPr>
              <a:t> </a:t>
            </a:r>
            <a:endParaRPr lang="en-US" sz="4000" dirty="0"/>
          </a:p>
        </p:txBody>
      </p:sp>
      <p:sp>
        <p:nvSpPr>
          <p:cNvPr id="3" name="Content Placeholder 2">
            <a:extLst>
              <a:ext uri="{FF2B5EF4-FFF2-40B4-BE49-F238E27FC236}">
                <a16:creationId xmlns:a16="http://schemas.microsoft.com/office/drawing/2014/main" id="{9F35D084-4A67-B3F5-4CDA-15E2F43B79C2}"/>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dirty="0">
                <a:latin typeface="Times New Roman"/>
                <a:cs typeface="Times New Roman"/>
              </a:rPr>
              <a:t>Independent eco-florist, Norwich (est. 2016)</a:t>
            </a:r>
            <a:endParaRPr lang="en-US" sz="2000" dirty="0"/>
          </a:p>
          <a:p>
            <a:r>
              <a:rPr lang="en-US" sz="2000" dirty="0">
                <a:latin typeface="Times New Roman"/>
                <a:cs typeface="Times New Roman"/>
              </a:rPr>
              <a:t>Known for bespoke, sustainable designs</a:t>
            </a:r>
            <a:endParaRPr lang="en-US" sz="2000" dirty="0"/>
          </a:p>
          <a:p>
            <a:r>
              <a:rPr lang="en-US" sz="2000" dirty="0">
                <a:latin typeface="Times New Roman"/>
                <a:cs typeface="Times New Roman"/>
              </a:rPr>
              <a:t>Strong local &amp; community ties</a:t>
            </a:r>
            <a:endParaRPr lang="en-US" sz="2000" dirty="0"/>
          </a:p>
          <a:p>
            <a:r>
              <a:rPr lang="en-US" sz="2000">
                <a:latin typeface="Times New Roman"/>
                <a:cs typeface="Times New Roman"/>
              </a:rPr>
              <a:t>Facing drop in sales and footfall</a:t>
            </a:r>
            <a:endParaRPr lang="en-US" sz="2000"/>
          </a:p>
        </p:txBody>
      </p:sp>
    </p:spTree>
    <p:extLst>
      <p:ext uri="{BB962C8B-B14F-4D97-AF65-F5344CB8AC3E}">
        <p14:creationId xmlns:p14="http://schemas.microsoft.com/office/powerpoint/2010/main" val="57117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064E0-186C-4805-18FC-FE69934F656B}"/>
              </a:ext>
            </a:extLst>
          </p:cNvPr>
          <p:cNvSpPr>
            <a:spLocks noGrp="1"/>
          </p:cNvSpPr>
          <p:nvPr>
            <p:ph type="title"/>
          </p:nvPr>
        </p:nvSpPr>
        <p:spPr>
          <a:xfrm>
            <a:off x="1136397" y="502021"/>
            <a:ext cx="4959603" cy="1642969"/>
          </a:xfrm>
        </p:spPr>
        <p:txBody>
          <a:bodyPr anchor="b">
            <a:normAutofit/>
          </a:bodyPr>
          <a:lstStyle/>
          <a:p>
            <a:r>
              <a:rPr lang="en-US" sz="4000" b="1">
                <a:latin typeface="Times New Roman"/>
                <a:cs typeface="Times New Roman"/>
              </a:rPr>
              <a:t>Nature &amp; Scope of Problem</a:t>
            </a:r>
            <a:endParaRPr lang="en-US" sz="4000"/>
          </a:p>
        </p:txBody>
      </p:sp>
      <p:sp>
        <p:nvSpPr>
          <p:cNvPr id="4" name="Content Placeholder 3">
            <a:extLst>
              <a:ext uri="{FF2B5EF4-FFF2-40B4-BE49-F238E27FC236}">
                <a16:creationId xmlns:a16="http://schemas.microsoft.com/office/drawing/2014/main" id="{856D7423-4BE6-361A-90C9-2F7C3BEC6D58}"/>
              </a:ext>
            </a:extLst>
          </p:cNvPr>
          <p:cNvSpPr>
            <a:spLocks noGrp="1"/>
          </p:cNvSpPr>
          <p:nvPr>
            <p:ph idx="1"/>
          </p:nvPr>
        </p:nvSpPr>
        <p:spPr>
          <a:xfrm>
            <a:off x="1136397" y="2418408"/>
            <a:ext cx="4959603" cy="3522569"/>
          </a:xfrm>
        </p:spPr>
        <p:txBody>
          <a:bodyPr vert="horz" lIns="91440" tIns="45720" rIns="91440" bIns="45720" rtlCol="0" anchor="t">
            <a:normAutofit/>
          </a:bodyPr>
          <a:lstStyle/>
          <a:p>
            <a:r>
              <a:rPr lang="en-US" sz="2000" dirty="0">
                <a:latin typeface="Times New Roman"/>
                <a:cs typeface="Times New Roman"/>
              </a:rPr>
              <a:t>30% fall in in-store sales</a:t>
            </a:r>
            <a:endParaRPr lang="en-US" sz="2000" dirty="0"/>
          </a:p>
          <a:p>
            <a:r>
              <a:rPr lang="en-US" sz="2000" dirty="0">
                <a:latin typeface="Times New Roman"/>
                <a:cs typeface="Times New Roman"/>
              </a:rPr>
              <a:t>Low foot traffic &amp; strong competitors</a:t>
            </a:r>
            <a:endParaRPr lang="en-US" sz="2000" dirty="0"/>
          </a:p>
          <a:p>
            <a:r>
              <a:rPr lang="en-US" sz="2000" dirty="0">
                <a:latin typeface="Times New Roman"/>
                <a:cs typeface="Times New Roman"/>
              </a:rPr>
              <a:t>Rising costs (imports + eco materials)</a:t>
            </a:r>
            <a:endParaRPr lang="en-US" sz="2000" dirty="0"/>
          </a:p>
          <a:p>
            <a:r>
              <a:rPr lang="en-US" sz="2000" dirty="0">
                <a:latin typeface="Times New Roman"/>
                <a:cs typeface="Times New Roman"/>
              </a:rPr>
              <a:t>Outdated website &amp; weak digital marketing</a:t>
            </a:r>
            <a:endParaRPr lang="en-US" sz="2000" dirty="0"/>
          </a:p>
          <a:p>
            <a:endParaRPr lang="en-US" sz="2000"/>
          </a:p>
        </p:txBody>
      </p:sp>
      <p:pic>
        <p:nvPicPr>
          <p:cNvPr id="6" name="Picture 5" descr="A graph with a line&#10;&#10;AI-generated content may be incorrect.">
            <a:extLst>
              <a:ext uri="{FF2B5EF4-FFF2-40B4-BE49-F238E27FC236}">
                <a16:creationId xmlns:a16="http://schemas.microsoft.com/office/drawing/2014/main" id="{73292CCE-6ABB-C813-E004-83DDE16456F1}"/>
              </a:ext>
            </a:extLst>
          </p:cNvPr>
          <p:cNvPicPr>
            <a:picLocks noChangeAspect="1"/>
          </p:cNvPicPr>
          <p:nvPr/>
        </p:nvPicPr>
        <p:blipFill>
          <a:blip r:embed="rId3"/>
          <a:stretch>
            <a:fillRect/>
          </a:stretch>
        </p:blipFill>
        <p:spPr>
          <a:xfrm>
            <a:off x="6512442" y="1499283"/>
            <a:ext cx="5201023" cy="3445677"/>
          </a:xfrm>
          <a:prstGeom prst="rect">
            <a:avLst/>
          </a:prstGeom>
        </p:spPr>
      </p:pic>
      <p:sp>
        <p:nvSpPr>
          <p:cNvPr id="21" name="Rectangle 2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2666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96D37-4D68-BEDE-95B3-1DD0604157D3}"/>
              </a:ext>
            </a:extLst>
          </p:cNvPr>
          <p:cNvSpPr>
            <a:spLocks noGrp="1"/>
          </p:cNvSpPr>
          <p:nvPr>
            <p:ph type="title"/>
          </p:nvPr>
        </p:nvSpPr>
        <p:spPr>
          <a:xfrm>
            <a:off x="841248" y="256032"/>
            <a:ext cx="10506456" cy="1014984"/>
          </a:xfrm>
        </p:spPr>
        <p:txBody>
          <a:bodyPr anchor="b">
            <a:normAutofit/>
          </a:bodyPr>
          <a:lstStyle/>
          <a:p>
            <a:r>
              <a:rPr lang="en-US" b="1">
                <a:latin typeface="Times New Roman"/>
                <a:cs typeface="Times New Roman"/>
              </a:rPr>
              <a:t>5W2H Analysis (Understanding the Issue)</a:t>
            </a:r>
            <a:endParaRPr lang="en-US"/>
          </a:p>
        </p:txBody>
      </p:sp>
      <p:sp>
        <p:nvSpPr>
          <p:cNvPr id="18" name="Rectangle 1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5">
            <a:extLst>
              <a:ext uri="{FF2B5EF4-FFF2-40B4-BE49-F238E27FC236}">
                <a16:creationId xmlns:a16="http://schemas.microsoft.com/office/drawing/2014/main" id="{B2687E5D-9251-3140-51C5-B84E0BDA6F5F}"/>
              </a:ext>
            </a:extLst>
          </p:cNvPr>
          <p:cNvGraphicFramePr>
            <a:graphicFrameLocks noGrp="1"/>
          </p:cNvGraphicFramePr>
          <p:nvPr>
            <p:ph idx="1"/>
          </p:nvPr>
        </p:nvGraphicFramePr>
        <p:xfrm>
          <a:off x="971007" y="1926266"/>
          <a:ext cx="10249987" cy="4357528"/>
        </p:xfrm>
        <a:graphic>
          <a:graphicData uri="http://schemas.openxmlformats.org/drawingml/2006/table">
            <a:tbl>
              <a:tblPr firstRow="1" bandRow="1">
                <a:solidFill>
                  <a:schemeClr val="bg1"/>
                </a:solidFill>
                <a:tableStyleId>{5C22544A-7EE6-4342-B048-85BDC9FD1C3A}</a:tableStyleId>
              </a:tblPr>
              <a:tblGrid>
                <a:gridCol w="3139639">
                  <a:extLst>
                    <a:ext uri="{9D8B030D-6E8A-4147-A177-3AD203B41FA5}">
                      <a16:colId xmlns:a16="http://schemas.microsoft.com/office/drawing/2014/main" val="492334088"/>
                    </a:ext>
                  </a:extLst>
                </a:gridCol>
                <a:gridCol w="7110348">
                  <a:extLst>
                    <a:ext uri="{9D8B030D-6E8A-4147-A177-3AD203B41FA5}">
                      <a16:colId xmlns:a16="http://schemas.microsoft.com/office/drawing/2014/main" val="2573957436"/>
                    </a:ext>
                  </a:extLst>
                </a:gridCol>
              </a:tblGrid>
              <a:tr h="544691">
                <a:tc>
                  <a:txBody>
                    <a:bodyPr/>
                    <a:lstStyle/>
                    <a:p>
                      <a:pPr algn="ctr" rtl="0" fontAlgn="t">
                        <a:buNone/>
                      </a:pPr>
                      <a:r>
                        <a:rPr lang="en-US" sz="1800" b="0" i="0" u="none" strike="noStrike" cap="none" spc="0">
                          <a:solidFill>
                            <a:schemeClr val="bg1"/>
                          </a:solidFill>
                          <a:effectLst/>
                          <a:latin typeface="Times New Roman" panose="02020603050405020304" pitchFamily="18" charset="0"/>
                        </a:rPr>
                        <a:t>5W2H</a:t>
                      </a:r>
                      <a:endParaRPr lang="en-US" sz="1800" b="0" cap="none" spc="0">
                        <a:solidFill>
                          <a:schemeClr val="bg1"/>
                        </a:solidFill>
                        <a:effectLst/>
                      </a:endParaRPr>
                    </a:p>
                  </a:txBody>
                  <a:tcPr marL="149598" marR="79914" marT="115075" marB="115075"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ctr" rtl="0" fontAlgn="t">
                        <a:buNone/>
                      </a:pPr>
                      <a:r>
                        <a:rPr lang="en-US" sz="1800" b="0" i="0" u="none" strike="noStrike" cap="none" spc="0">
                          <a:solidFill>
                            <a:schemeClr val="bg1"/>
                          </a:solidFill>
                          <a:effectLst/>
                          <a:latin typeface="Times New Roman" panose="02020603050405020304" pitchFamily="18" charset="0"/>
                        </a:rPr>
                        <a:t>Insight (concise)</a:t>
                      </a:r>
                      <a:endParaRPr lang="en-US" sz="1800" b="0" cap="none" spc="0">
                        <a:solidFill>
                          <a:schemeClr val="bg1"/>
                        </a:solidFill>
                        <a:effectLst/>
                      </a:endParaRPr>
                    </a:p>
                  </a:txBody>
                  <a:tcPr marL="149598" marR="79914" marT="115075" marB="115075"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154925239"/>
                  </a:ext>
                </a:extLst>
              </a:tr>
              <a:tr h="544691">
                <a:tc>
                  <a:txBody>
                    <a:bodyPr/>
                    <a:lstStyle/>
                    <a:p>
                      <a:pPr algn="just" rtl="0" fontAlgn="t">
                        <a:buNone/>
                      </a:pPr>
                      <a:r>
                        <a:rPr lang="en-US" sz="1800" b="1" i="0" u="none" strike="noStrike" cap="none" spc="0">
                          <a:solidFill>
                            <a:schemeClr val="tx1"/>
                          </a:solidFill>
                          <a:effectLst/>
                          <a:latin typeface="Times New Roman" panose="02020603050405020304" pitchFamily="18" charset="0"/>
                        </a:rPr>
                        <a:t>What</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just" rtl="0" fontAlgn="t">
                        <a:buNone/>
                      </a:pPr>
                      <a:r>
                        <a:rPr lang="en-US" sz="1800" b="0" i="0" u="none" strike="noStrike" cap="none" spc="0">
                          <a:solidFill>
                            <a:schemeClr val="tx1"/>
                          </a:solidFill>
                          <a:effectLst/>
                          <a:latin typeface="Times New Roman" panose="02020603050405020304" pitchFamily="18" charset="0"/>
                        </a:rPr>
                        <a:t>Sales &amp; profit drop</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032118114"/>
                  </a:ext>
                </a:extLst>
              </a:tr>
              <a:tr h="544691">
                <a:tc>
                  <a:txBody>
                    <a:bodyPr/>
                    <a:lstStyle/>
                    <a:p>
                      <a:pPr algn="just" rtl="0" fontAlgn="t">
                        <a:buNone/>
                      </a:pPr>
                      <a:r>
                        <a:rPr lang="en-US" sz="1800" b="1" i="0" u="none" strike="noStrike" cap="none" spc="0">
                          <a:solidFill>
                            <a:schemeClr val="tx1"/>
                          </a:solidFill>
                          <a:effectLst/>
                          <a:latin typeface="Times New Roman" panose="02020603050405020304" pitchFamily="18" charset="0"/>
                        </a:rPr>
                        <a:t>Why</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rtl="0" fontAlgn="t">
                        <a:buNone/>
                      </a:pPr>
                      <a:r>
                        <a:rPr lang="en-US" sz="1800" b="0" i="0" u="none" strike="noStrike" cap="none" spc="0">
                          <a:solidFill>
                            <a:schemeClr val="tx1"/>
                          </a:solidFill>
                          <a:effectLst/>
                          <a:latin typeface="Times New Roman" panose="02020603050405020304" pitchFamily="18" charset="0"/>
                        </a:rPr>
                        <a:t>Online shift + high costs</a:t>
                      </a:r>
                      <a:endParaRPr lang="en-US" sz="1800" cap="none" spc="0">
                        <a:solidFill>
                          <a:schemeClr val="tx1"/>
                        </a:solidFill>
                        <a:effectLst/>
                      </a:endParaRPr>
                    </a:p>
                  </a:txBody>
                  <a:tcPr marL="149598" marR="79914" marT="115075" marB="115075">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081944111"/>
                  </a:ext>
                </a:extLst>
              </a:tr>
              <a:tr h="544691">
                <a:tc>
                  <a:txBody>
                    <a:bodyPr/>
                    <a:lstStyle/>
                    <a:p>
                      <a:pPr algn="just" rtl="0" fontAlgn="t">
                        <a:buNone/>
                      </a:pPr>
                      <a:r>
                        <a:rPr lang="en-US" sz="1800" b="1" i="0" u="none" strike="noStrike" cap="none" spc="0">
                          <a:solidFill>
                            <a:schemeClr val="tx1"/>
                          </a:solidFill>
                          <a:effectLst/>
                          <a:latin typeface="Times New Roman" panose="02020603050405020304" pitchFamily="18" charset="0"/>
                        </a:rPr>
                        <a:t>Who</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just" rtl="0" fontAlgn="t">
                        <a:buNone/>
                      </a:pPr>
                      <a:r>
                        <a:rPr lang="en-US" sz="1800" b="0" i="0" u="none" strike="noStrike" cap="none" spc="0">
                          <a:solidFill>
                            <a:schemeClr val="tx1"/>
                          </a:solidFill>
                          <a:effectLst/>
                          <a:latin typeface="Times New Roman" panose="02020603050405020304" pitchFamily="18" charset="0"/>
                        </a:rPr>
                        <a:t>Liam &amp; Priya + staff + customers</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473485415"/>
                  </a:ext>
                </a:extLst>
              </a:tr>
              <a:tr h="544691">
                <a:tc>
                  <a:txBody>
                    <a:bodyPr/>
                    <a:lstStyle/>
                    <a:p>
                      <a:pPr algn="just" rtl="0" fontAlgn="t">
                        <a:buNone/>
                      </a:pPr>
                      <a:r>
                        <a:rPr lang="en-US" sz="1800" b="1" i="0" u="none" strike="noStrike" cap="none" spc="0">
                          <a:solidFill>
                            <a:schemeClr val="tx1"/>
                          </a:solidFill>
                          <a:effectLst/>
                          <a:latin typeface="Times New Roman" panose="02020603050405020304" pitchFamily="18" charset="0"/>
                        </a:rPr>
                        <a:t>Where</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rtl="0" fontAlgn="t">
                        <a:buNone/>
                      </a:pPr>
                      <a:r>
                        <a:rPr lang="en-US" sz="1800" b="0" i="0" u="none" strike="noStrike" cap="none" spc="0">
                          <a:solidFill>
                            <a:schemeClr val="tx1"/>
                          </a:solidFill>
                          <a:effectLst/>
                          <a:latin typeface="Times New Roman" panose="02020603050405020304" pitchFamily="18" charset="0"/>
                        </a:rPr>
                        <a:t>Norwich, UK</a:t>
                      </a:r>
                      <a:endParaRPr lang="en-US" sz="1800" cap="none" spc="0">
                        <a:solidFill>
                          <a:schemeClr val="tx1"/>
                        </a:solidFill>
                        <a:effectLst/>
                      </a:endParaRPr>
                    </a:p>
                  </a:txBody>
                  <a:tcPr marL="149598" marR="79914" marT="115075" marB="115075">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17484677"/>
                  </a:ext>
                </a:extLst>
              </a:tr>
              <a:tr h="544691">
                <a:tc>
                  <a:txBody>
                    <a:bodyPr/>
                    <a:lstStyle/>
                    <a:p>
                      <a:pPr algn="just" rtl="0" fontAlgn="t">
                        <a:buNone/>
                      </a:pPr>
                      <a:r>
                        <a:rPr lang="en-US" sz="1800" b="1" i="0" u="none" strike="noStrike" cap="none" spc="0">
                          <a:solidFill>
                            <a:schemeClr val="tx1"/>
                          </a:solidFill>
                          <a:effectLst/>
                          <a:latin typeface="Times New Roman" panose="02020603050405020304" pitchFamily="18" charset="0"/>
                        </a:rPr>
                        <a:t>When</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just" rtl="0" fontAlgn="t">
                        <a:buNone/>
                      </a:pPr>
                      <a:r>
                        <a:rPr lang="en-US" sz="1800" b="0" i="0" u="none" strike="noStrike" cap="none" spc="0">
                          <a:solidFill>
                            <a:schemeClr val="tx1"/>
                          </a:solidFill>
                          <a:effectLst/>
                          <a:latin typeface="Times New Roman" panose="02020603050405020304" pitchFamily="18" charset="0"/>
                        </a:rPr>
                        <a:t>Last 12 months</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494671485"/>
                  </a:ext>
                </a:extLst>
              </a:tr>
              <a:tr h="544691">
                <a:tc>
                  <a:txBody>
                    <a:bodyPr/>
                    <a:lstStyle/>
                    <a:p>
                      <a:pPr algn="just" rtl="0" fontAlgn="t">
                        <a:buNone/>
                      </a:pPr>
                      <a:r>
                        <a:rPr lang="en-US" sz="1800" b="1" i="0" u="none" strike="noStrike" cap="none" spc="0">
                          <a:solidFill>
                            <a:schemeClr val="tx1"/>
                          </a:solidFill>
                          <a:effectLst/>
                          <a:latin typeface="Times New Roman" panose="02020603050405020304" pitchFamily="18" charset="0"/>
                        </a:rPr>
                        <a:t>How</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rtl="0" fontAlgn="t">
                        <a:buNone/>
                      </a:pPr>
                      <a:r>
                        <a:rPr lang="en-US" sz="1800" b="0" i="0" u="none" strike="noStrike" cap="none" spc="0">
                          <a:solidFill>
                            <a:schemeClr val="tx1"/>
                          </a:solidFill>
                          <a:effectLst/>
                          <a:latin typeface="Times New Roman" panose="02020603050405020304" pitchFamily="18" charset="0"/>
                        </a:rPr>
                        <a:t>Weak online setup / delivery</a:t>
                      </a:r>
                      <a:endParaRPr lang="en-US" sz="1800" cap="none" spc="0">
                        <a:solidFill>
                          <a:schemeClr val="tx1"/>
                        </a:solidFill>
                        <a:effectLst/>
                      </a:endParaRPr>
                    </a:p>
                  </a:txBody>
                  <a:tcPr marL="149598" marR="79914" marT="115075" marB="115075">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335610604"/>
                  </a:ext>
                </a:extLst>
              </a:tr>
              <a:tr h="544691">
                <a:tc>
                  <a:txBody>
                    <a:bodyPr/>
                    <a:lstStyle/>
                    <a:p>
                      <a:pPr algn="just" rtl="0" fontAlgn="t">
                        <a:buNone/>
                      </a:pPr>
                      <a:r>
                        <a:rPr lang="en-US" sz="1800" b="1" i="0" u="none" strike="noStrike" cap="none" spc="0">
                          <a:solidFill>
                            <a:schemeClr val="tx1"/>
                          </a:solidFill>
                          <a:effectLst/>
                          <a:latin typeface="Times New Roman" panose="02020603050405020304" pitchFamily="18" charset="0"/>
                        </a:rPr>
                        <a:t>How Much</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algn="just" rtl="0" fontAlgn="t">
                        <a:buNone/>
                      </a:pPr>
                      <a:r>
                        <a:rPr lang="en-US" sz="1800" b="0" i="0" u="none" strike="noStrike" cap="none" spc="0">
                          <a:solidFill>
                            <a:schemeClr val="tx1"/>
                          </a:solidFill>
                          <a:effectLst/>
                          <a:latin typeface="Times New Roman" panose="02020603050405020304" pitchFamily="18" charset="0"/>
                        </a:rPr>
                        <a:t>≈ 30% decline</a:t>
                      </a:r>
                      <a:endParaRPr lang="en-US" sz="1800" cap="none" spc="0">
                        <a:solidFill>
                          <a:schemeClr val="tx1"/>
                        </a:solidFill>
                        <a:effectLst/>
                      </a:endParaRPr>
                    </a:p>
                  </a:txBody>
                  <a:tcPr marL="149598" marR="79914" marT="115075" marB="115075">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996123839"/>
                  </a:ext>
                </a:extLst>
              </a:tr>
            </a:tbl>
          </a:graphicData>
        </a:graphic>
      </p:graphicFrame>
    </p:spTree>
    <p:extLst>
      <p:ext uri="{BB962C8B-B14F-4D97-AF65-F5344CB8AC3E}">
        <p14:creationId xmlns:p14="http://schemas.microsoft.com/office/powerpoint/2010/main" val="1302692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808F8C-C302-49D6-BF16-D208DEC08A46}"/>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b="1" kern="1200">
                <a:solidFill>
                  <a:schemeClr val="tx1"/>
                </a:solidFill>
                <a:latin typeface="+mj-lt"/>
                <a:ea typeface="+mj-ea"/>
                <a:cs typeface="+mj-cs"/>
              </a:rPr>
              <a:t>External Factors (PESTEL Framework)</a:t>
            </a:r>
            <a:endParaRPr lang="en-US" sz="3600" kern="1200">
              <a:solidFill>
                <a:schemeClr val="tx1"/>
              </a:solidFill>
              <a:latin typeface="+mj-lt"/>
              <a:ea typeface="+mj-ea"/>
              <a:cs typeface="+mj-cs"/>
            </a:endParaRPr>
          </a:p>
        </p:txBody>
      </p:sp>
      <p:graphicFrame>
        <p:nvGraphicFramePr>
          <p:cNvPr id="9" name="Content Placeholder 8">
            <a:extLst>
              <a:ext uri="{FF2B5EF4-FFF2-40B4-BE49-F238E27FC236}">
                <a16:creationId xmlns:a16="http://schemas.microsoft.com/office/drawing/2014/main" id="{A2ED6CD9-F663-E729-8C43-8D7188E864F5}"/>
              </a:ext>
            </a:extLst>
          </p:cNvPr>
          <p:cNvGraphicFramePr>
            <a:graphicFrameLocks noGrp="1"/>
          </p:cNvGraphicFramePr>
          <p:nvPr>
            <p:ph idx="1"/>
          </p:nvPr>
        </p:nvGraphicFramePr>
        <p:xfrm>
          <a:off x="1787540" y="2354239"/>
          <a:ext cx="8616921" cy="3948085"/>
        </p:xfrm>
        <a:graphic>
          <a:graphicData uri="http://schemas.openxmlformats.org/drawingml/2006/table">
            <a:tbl>
              <a:tblPr firstRow="1" bandRow="1">
                <a:solidFill>
                  <a:schemeClr val="bg1"/>
                </a:solidFill>
                <a:tableStyleId>{5C22544A-7EE6-4342-B048-85BDC9FD1C3A}</a:tableStyleId>
              </a:tblPr>
              <a:tblGrid>
                <a:gridCol w="2482345">
                  <a:extLst>
                    <a:ext uri="{9D8B030D-6E8A-4147-A177-3AD203B41FA5}">
                      <a16:colId xmlns:a16="http://schemas.microsoft.com/office/drawing/2014/main" val="4196791929"/>
                    </a:ext>
                  </a:extLst>
                </a:gridCol>
                <a:gridCol w="6134576">
                  <a:extLst>
                    <a:ext uri="{9D8B030D-6E8A-4147-A177-3AD203B41FA5}">
                      <a16:colId xmlns:a16="http://schemas.microsoft.com/office/drawing/2014/main" val="1729137785"/>
                    </a:ext>
                  </a:extLst>
                </a:gridCol>
              </a:tblGrid>
              <a:tr h="494381">
                <a:tc>
                  <a:txBody>
                    <a:bodyPr/>
                    <a:lstStyle/>
                    <a:p>
                      <a:pPr algn="ctr" rtl="0" fontAlgn="t">
                        <a:buNone/>
                      </a:pPr>
                      <a:r>
                        <a:rPr lang="en-US" sz="1600" b="0" i="0" u="none" strike="noStrike" cap="none" spc="0">
                          <a:solidFill>
                            <a:schemeClr val="bg1"/>
                          </a:solidFill>
                          <a:effectLst/>
                          <a:latin typeface="Times New Roman" panose="02020603050405020304" pitchFamily="18" charset="0"/>
                        </a:rPr>
                        <a:t>Factor</a:t>
                      </a:r>
                      <a:endParaRPr lang="en-US" sz="1600" b="0" cap="none" spc="0">
                        <a:solidFill>
                          <a:schemeClr val="bg1"/>
                        </a:solidFill>
                        <a:effectLst/>
                      </a:endParaRPr>
                    </a:p>
                  </a:txBody>
                  <a:tcPr marL="135781" marR="72532" marT="104447" marB="104447"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ctr" rtl="0" fontAlgn="t">
                        <a:buNone/>
                      </a:pPr>
                      <a:r>
                        <a:rPr lang="en-US" sz="1600" b="0" i="0" u="none" strike="noStrike" cap="none" spc="0">
                          <a:solidFill>
                            <a:schemeClr val="bg1"/>
                          </a:solidFill>
                          <a:effectLst/>
                          <a:latin typeface="Times New Roman" panose="02020603050405020304" pitchFamily="18" charset="0"/>
                        </a:rPr>
                        <a:t>Key Point</a:t>
                      </a:r>
                      <a:endParaRPr lang="en-US" sz="1600" b="0" cap="none" spc="0">
                        <a:solidFill>
                          <a:schemeClr val="bg1"/>
                        </a:solidFill>
                        <a:effectLst/>
                      </a:endParaRPr>
                    </a:p>
                  </a:txBody>
                  <a:tcPr marL="135781" marR="72532" marT="104447" marB="104447"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352818097"/>
                  </a:ext>
                </a:extLst>
              </a:tr>
              <a:tr h="494381">
                <a:tc>
                  <a:txBody>
                    <a:bodyPr/>
                    <a:lstStyle/>
                    <a:p>
                      <a:pPr algn="just" rtl="0" fontAlgn="t">
                        <a:buNone/>
                      </a:pPr>
                      <a:r>
                        <a:rPr lang="en-US" sz="1600" b="0" i="0" u="none" strike="noStrike" cap="none" spc="0">
                          <a:solidFill>
                            <a:schemeClr val="tx1"/>
                          </a:solidFill>
                          <a:effectLst/>
                          <a:latin typeface="Times New Roman" panose="02020603050405020304" pitchFamily="18" charset="0"/>
                        </a:rPr>
                        <a:t>Political</a:t>
                      </a:r>
                      <a:endParaRPr lang="en-US" sz="1600" cap="none" spc="0">
                        <a:solidFill>
                          <a:schemeClr val="tx1"/>
                        </a:solidFill>
                        <a:effectLst/>
                      </a:endParaRPr>
                    </a:p>
                  </a:txBody>
                  <a:tcPr marL="135781" marR="72532" marT="104447" marB="104447">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just" rtl="0" fontAlgn="t">
                        <a:buNone/>
                      </a:pPr>
                      <a:r>
                        <a:rPr lang="en-US" sz="1600" b="0" i="0" u="none" strike="noStrike" cap="none" spc="0">
                          <a:solidFill>
                            <a:schemeClr val="tx1"/>
                          </a:solidFill>
                          <a:effectLst/>
                          <a:latin typeface="Times New Roman" panose="02020603050405020304" pitchFamily="18" charset="0"/>
                        </a:rPr>
                        <a:t>UK import and trade rules affect flower supply (Gov.UK, 2025).</a:t>
                      </a:r>
                      <a:endParaRPr lang="en-US" sz="1600" cap="none" spc="0">
                        <a:solidFill>
                          <a:schemeClr val="tx1"/>
                        </a:solidFill>
                        <a:effectLst/>
                      </a:endParaRPr>
                    </a:p>
                  </a:txBody>
                  <a:tcPr marL="135781" marR="72532" marT="104447" marB="104447">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921761572"/>
                  </a:ext>
                </a:extLst>
              </a:tr>
              <a:tr h="738090">
                <a:tc>
                  <a:txBody>
                    <a:bodyPr/>
                    <a:lstStyle/>
                    <a:p>
                      <a:pPr algn="just" rtl="0" fontAlgn="t">
                        <a:buNone/>
                      </a:pPr>
                      <a:r>
                        <a:rPr lang="en-US" sz="1600" b="0" i="0" u="none" strike="noStrike" cap="none" spc="0">
                          <a:solidFill>
                            <a:schemeClr val="tx1"/>
                          </a:solidFill>
                          <a:effectLst/>
                          <a:latin typeface="Times New Roman" panose="02020603050405020304" pitchFamily="18" charset="0"/>
                        </a:rPr>
                        <a:t>Economic</a:t>
                      </a:r>
                      <a:endParaRPr lang="en-US" sz="1600" cap="none" spc="0">
                        <a:solidFill>
                          <a:schemeClr val="tx1"/>
                        </a:solidFill>
                        <a:effectLst/>
                      </a:endParaRPr>
                    </a:p>
                  </a:txBody>
                  <a:tcPr marL="135781" marR="72532" marT="104447" marB="10444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rtl="0" fontAlgn="t">
                        <a:buNone/>
                      </a:pPr>
                      <a:r>
                        <a:rPr lang="en-US" sz="1600" b="0" i="0" u="none" strike="noStrike" cap="none" spc="0">
                          <a:solidFill>
                            <a:schemeClr val="tx1"/>
                          </a:solidFill>
                          <a:effectLst/>
                          <a:latin typeface="Times New Roman" panose="02020603050405020304" pitchFamily="18" charset="0"/>
                        </a:rPr>
                        <a:t>Inflation 3.8% (July 2025) and higher import costs pressure margins (ONS, 2025).</a:t>
                      </a:r>
                      <a:endParaRPr lang="en-US" sz="1600" cap="none" spc="0">
                        <a:solidFill>
                          <a:schemeClr val="tx1"/>
                        </a:solidFill>
                        <a:effectLst/>
                      </a:endParaRPr>
                    </a:p>
                  </a:txBody>
                  <a:tcPr marL="135781" marR="72532" marT="104447" marB="104447">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880693470"/>
                  </a:ext>
                </a:extLst>
              </a:tr>
              <a:tr h="494381">
                <a:tc>
                  <a:txBody>
                    <a:bodyPr/>
                    <a:lstStyle/>
                    <a:p>
                      <a:pPr algn="just" rtl="0" fontAlgn="t">
                        <a:buNone/>
                      </a:pPr>
                      <a:r>
                        <a:rPr lang="en-US" sz="1600" b="0" i="0" u="none" strike="noStrike" cap="none" spc="0">
                          <a:solidFill>
                            <a:schemeClr val="tx1"/>
                          </a:solidFill>
                          <a:effectLst/>
                          <a:latin typeface="Times New Roman" panose="02020603050405020304" pitchFamily="18" charset="0"/>
                        </a:rPr>
                        <a:t>Social</a:t>
                      </a:r>
                      <a:endParaRPr lang="en-US" sz="1600" cap="none" spc="0">
                        <a:solidFill>
                          <a:schemeClr val="tx1"/>
                        </a:solidFill>
                        <a:effectLst/>
                      </a:endParaRPr>
                    </a:p>
                  </a:txBody>
                  <a:tcPr marL="135781" marR="72532" marT="104447" marB="104447">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just" rtl="0" fontAlgn="t">
                        <a:buNone/>
                      </a:pPr>
                      <a:r>
                        <a:rPr lang="en-US" sz="1600" b="0" i="0" u="none" strike="noStrike" cap="none" spc="0">
                          <a:solidFill>
                            <a:schemeClr val="tx1"/>
                          </a:solidFill>
                          <a:effectLst/>
                          <a:latin typeface="Times New Roman" panose="02020603050405020304" pitchFamily="18" charset="0"/>
                        </a:rPr>
                        <a:t>Shift toward online &amp; convenience buying (Statista, 2025).</a:t>
                      </a:r>
                      <a:endParaRPr lang="en-US" sz="1600" cap="none" spc="0">
                        <a:solidFill>
                          <a:schemeClr val="tx1"/>
                        </a:solidFill>
                        <a:effectLst/>
                      </a:endParaRPr>
                    </a:p>
                  </a:txBody>
                  <a:tcPr marL="135781" marR="72532" marT="104447" marB="104447">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113027866"/>
                  </a:ext>
                </a:extLst>
              </a:tr>
              <a:tr h="494381">
                <a:tc>
                  <a:txBody>
                    <a:bodyPr/>
                    <a:lstStyle/>
                    <a:p>
                      <a:pPr algn="just" rtl="0" fontAlgn="t">
                        <a:buNone/>
                      </a:pPr>
                      <a:r>
                        <a:rPr lang="en-US" sz="1600" b="0" i="0" u="none" strike="noStrike" cap="none" spc="0">
                          <a:solidFill>
                            <a:schemeClr val="tx1"/>
                          </a:solidFill>
                          <a:effectLst/>
                          <a:latin typeface="Times New Roman" panose="02020603050405020304" pitchFamily="18" charset="0"/>
                        </a:rPr>
                        <a:t>Technological</a:t>
                      </a:r>
                      <a:endParaRPr lang="en-US" sz="1600" cap="none" spc="0">
                        <a:solidFill>
                          <a:schemeClr val="tx1"/>
                        </a:solidFill>
                        <a:effectLst/>
                      </a:endParaRPr>
                    </a:p>
                  </a:txBody>
                  <a:tcPr marL="135781" marR="72532" marT="104447" marB="10444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rtl="0" fontAlgn="t">
                        <a:buNone/>
                      </a:pPr>
                      <a:r>
                        <a:rPr lang="en-US" sz="1600" b="0" i="0" u="none" strike="noStrike" cap="none" spc="0">
                          <a:solidFill>
                            <a:schemeClr val="tx1"/>
                          </a:solidFill>
                          <a:effectLst/>
                          <a:latin typeface="Times New Roman" panose="02020603050405020304" pitchFamily="18" charset="0"/>
                        </a:rPr>
                        <a:t>Rapid e-commerce growth; florists must digitise (Deloitte, 2024).</a:t>
                      </a:r>
                      <a:endParaRPr lang="en-US" sz="1600" cap="none" spc="0">
                        <a:solidFill>
                          <a:schemeClr val="tx1"/>
                        </a:solidFill>
                        <a:effectLst/>
                      </a:endParaRPr>
                    </a:p>
                  </a:txBody>
                  <a:tcPr marL="135781" marR="72532" marT="104447" marB="104447">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225732787"/>
                  </a:ext>
                </a:extLst>
              </a:tr>
              <a:tr h="494381">
                <a:tc>
                  <a:txBody>
                    <a:bodyPr/>
                    <a:lstStyle/>
                    <a:p>
                      <a:pPr algn="just" rtl="0" fontAlgn="t">
                        <a:buNone/>
                      </a:pPr>
                      <a:r>
                        <a:rPr lang="en-US" sz="1600" b="0" i="0" u="none" strike="noStrike" cap="none" spc="0">
                          <a:solidFill>
                            <a:schemeClr val="tx1"/>
                          </a:solidFill>
                          <a:effectLst/>
                          <a:latin typeface="Times New Roman" panose="02020603050405020304" pitchFamily="18" charset="0"/>
                        </a:rPr>
                        <a:t>Environmental</a:t>
                      </a:r>
                      <a:endParaRPr lang="en-US" sz="1600" cap="none" spc="0">
                        <a:solidFill>
                          <a:schemeClr val="tx1"/>
                        </a:solidFill>
                        <a:effectLst/>
                      </a:endParaRPr>
                    </a:p>
                  </a:txBody>
                  <a:tcPr marL="135781" marR="72532" marT="104447" marB="104447">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just" rtl="0" fontAlgn="t">
                        <a:buNone/>
                      </a:pPr>
                      <a:r>
                        <a:rPr lang="en-US" sz="1600" b="0" i="0" u="none" strike="noStrike" cap="none" spc="0">
                          <a:solidFill>
                            <a:schemeClr val="tx1"/>
                          </a:solidFill>
                          <a:effectLst/>
                          <a:latin typeface="Times New Roman" panose="02020603050405020304" pitchFamily="18" charset="0"/>
                        </a:rPr>
                        <a:t>Demand for eco-friendly packaging and local sourcing (Datta, 2024).</a:t>
                      </a:r>
                      <a:endParaRPr lang="en-US" sz="1600" cap="none" spc="0">
                        <a:solidFill>
                          <a:schemeClr val="tx1"/>
                        </a:solidFill>
                        <a:effectLst/>
                      </a:endParaRPr>
                    </a:p>
                  </a:txBody>
                  <a:tcPr marL="135781" marR="72532" marT="104447" marB="104447">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4733862"/>
                  </a:ext>
                </a:extLst>
              </a:tr>
              <a:tr h="738090">
                <a:tc>
                  <a:txBody>
                    <a:bodyPr/>
                    <a:lstStyle/>
                    <a:p>
                      <a:pPr algn="just" rtl="0" fontAlgn="t">
                        <a:buNone/>
                      </a:pPr>
                      <a:r>
                        <a:rPr lang="en-US" sz="1600" b="0" i="0" u="none" strike="noStrike" cap="none" spc="0">
                          <a:solidFill>
                            <a:schemeClr val="tx1"/>
                          </a:solidFill>
                          <a:effectLst/>
                          <a:latin typeface="Times New Roman" panose="02020603050405020304" pitchFamily="18" charset="0"/>
                        </a:rPr>
                        <a:t>Legal</a:t>
                      </a:r>
                      <a:endParaRPr lang="en-US" sz="1600" cap="none" spc="0">
                        <a:solidFill>
                          <a:schemeClr val="tx1"/>
                        </a:solidFill>
                        <a:effectLst/>
                      </a:endParaRPr>
                    </a:p>
                  </a:txBody>
                  <a:tcPr marL="135781" marR="72532" marT="104447" marB="10444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rtl="0" fontAlgn="t">
                        <a:buNone/>
                      </a:pPr>
                      <a:r>
                        <a:rPr lang="en-US" sz="1600" b="0" i="0" u="none" strike="noStrike" cap="none" spc="0">
                          <a:solidFill>
                            <a:schemeClr val="tx1"/>
                          </a:solidFill>
                          <a:effectLst/>
                          <a:latin typeface="Times New Roman" panose="02020603050405020304" pitchFamily="18" charset="0"/>
                        </a:rPr>
                        <a:t>Sustainability and waste-reduction rules add compliance costs (Bureau Veritas UK, 2024).</a:t>
                      </a:r>
                      <a:endParaRPr lang="en-US" sz="1600" cap="none" spc="0">
                        <a:solidFill>
                          <a:schemeClr val="tx1"/>
                        </a:solidFill>
                        <a:effectLst/>
                      </a:endParaRPr>
                    </a:p>
                  </a:txBody>
                  <a:tcPr marL="135781" marR="72532" marT="104447" marB="104447">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133595780"/>
                  </a:ext>
                </a:extLst>
              </a:tr>
            </a:tbl>
          </a:graphicData>
        </a:graphic>
      </p:graphicFrame>
    </p:spTree>
    <p:extLst>
      <p:ext uri="{BB962C8B-B14F-4D97-AF65-F5344CB8AC3E}">
        <p14:creationId xmlns:p14="http://schemas.microsoft.com/office/powerpoint/2010/main" val="2581767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438EA-56FC-BB32-1C9C-C2C9FC981EFA}"/>
              </a:ext>
            </a:extLst>
          </p:cNvPr>
          <p:cNvSpPr>
            <a:spLocks noGrp="1"/>
          </p:cNvSpPr>
          <p:nvPr>
            <p:ph type="title"/>
          </p:nvPr>
        </p:nvSpPr>
        <p:spPr>
          <a:xfrm>
            <a:off x="841248" y="256032"/>
            <a:ext cx="10506456" cy="1014984"/>
          </a:xfrm>
        </p:spPr>
        <p:txBody>
          <a:bodyPr anchor="b">
            <a:normAutofit/>
          </a:bodyPr>
          <a:lstStyle/>
          <a:p>
            <a:r>
              <a:rPr lang="en-US" b="1">
                <a:latin typeface="Times New Roman"/>
                <a:cs typeface="Times New Roman"/>
              </a:rPr>
              <a:t>Key Insights from PESTEL</a:t>
            </a:r>
            <a:endParaRPr lang="en-US" dirty="0"/>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4">
            <a:extLst>
              <a:ext uri="{FF2B5EF4-FFF2-40B4-BE49-F238E27FC236}">
                <a16:creationId xmlns:a16="http://schemas.microsoft.com/office/drawing/2014/main" id="{3BE31C92-EFB7-5A81-E6E8-35F3CEB6A3A6}"/>
              </a:ext>
            </a:extLst>
          </p:cNvPr>
          <p:cNvGraphicFramePr>
            <a:graphicFrameLocks noGrp="1"/>
          </p:cNvGraphicFramePr>
          <p:nvPr>
            <p:ph idx="1"/>
          </p:nvPr>
        </p:nvGraphicFramePr>
        <p:xfrm>
          <a:off x="1526909" y="1926266"/>
          <a:ext cx="9138183" cy="4357528"/>
        </p:xfrm>
        <a:graphic>
          <a:graphicData uri="http://schemas.openxmlformats.org/drawingml/2006/table">
            <a:tbl>
              <a:tblPr firstRow="1" bandRow="1">
                <a:noFill/>
                <a:tableStyleId>{5C22544A-7EE6-4342-B048-85BDC9FD1C3A}</a:tableStyleId>
              </a:tblPr>
              <a:tblGrid>
                <a:gridCol w="2855000">
                  <a:extLst>
                    <a:ext uri="{9D8B030D-6E8A-4147-A177-3AD203B41FA5}">
                      <a16:colId xmlns:a16="http://schemas.microsoft.com/office/drawing/2014/main" val="3024742926"/>
                    </a:ext>
                  </a:extLst>
                </a:gridCol>
                <a:gridCol w="6283183">
                  <a:extLst>
                    <a:ext uri="{9D8B030D-6E8A-4147-A177-3AD203B41FA5}">
                      <a16:colId xmlns:a16="http://schemas.microsoft.com/office/drawing/2014/main" val="936858487"/>
                    </a:ext>
                  </a:extLst>
                </a:gridCol>
              </a:tblGrid>
              <a:tr h="684652">
                <a:tc>
                  <a:txBody>
                    <a:bodyPr/>
                    <a:lstStyle/>
                    <a:p>
                      <a:pPr algn="ctr" rtl="0" fontAlgn="t">
                        <a:buNone/>
                      </a:pPr>
                      <a:r>
                        <a:rPr lang="en-US" sz="2100" b="1" i="0" u="none" strike="noStrike">
                          <a:solidFill>
                            <a:schemeClr val="tx1">
                              <a:lumMod val="75000"/>
                              <a:lumOff val="25000"/>
                            </a:schemeClr>
                          </a:solidFill>
                          <a:effectLst/>
                          <a:latin typeface="Times New Roman" panose="02020603050405020304" pitchFamily="18" charset="0"/>
                        </a:rPr>
                        <a:t>Factor</a:t>
                      </a:r>
                      <a:endParaRPr lang="en-US" sz="2100">
                        <a:solidFill>
                          <a:schemeClr val="tx1">
                            <a:lumMod val="75000"/>
                            <a:lumOff val="25000"/>
                          </a:schemeClr>
                        </a:solidFill>
                        <a:effectLst/>
                      </a:endParaRPr>
                    </a:p>
                  </a:txBody>
                  <a:tcPr marL="267442" marR="160465" marT="160465" marB="160465">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ctr" rtl="0" fontAlgn="t">
                        <a:buNone/>
                      </a:pPr>
                      <a:r>
                        <a:rPr lang="en-US" sz="2100" b="1" i="0" u="none" strike="noStrike">
                          <a:solidFill>
                            <a:schemeClr val="tx1">
                              <a:lumMod val="75000"/>
                              <a:lumOff val="25000"/>
                            </a:schemeClr>
                          </a:solidFill>
                          <a:effectLst/>
                          <a:latin typeface="Times New Roman" panose="02020603050405020304" pitchFamily="18" charset="0"/>
                        </a:rPr>
                        <a:t>Impact on Green Haven Florists</a:t>
                      </a:r>
                      <a:endParaRPr lang="en-US" sz="2100">
                        <a:solidFill>
                          <a:schemeClr val="tx1">
                            <a:lumMod val="75000"/>
                            <a:lumOff val="25000"/>
                          </a:schemeClr>
                        </a:solidFill>
                        <a:effectLst/>
                      </a:endParaRPr>
                    </a:p>
                  </a:txBody>
                  <a:tcPr marL="267442" marR="160465" marT="160465" marB="160465">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1957887609"/>
                  </a:ext>
                </a:extLst>
              </a:tr>
              <a:tr h="570544">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Political</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Slower imports → limited stock variety (Gov.UK, 2025).</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431384721"/>
                  </a:ext>
                </a:extLst>
              </a:tr>
              <a:tr h="570544">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Economic</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Rising inflation → reduced customer spending power (ONS, 2025).</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765997457"/>
                  </a:ext>
                </a:extLst>
              </a:tr>
              <a:tr h="570544">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Social</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Online preference → fall in walk-in sales (Statista, 2025).</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839843270"/>
                  </a:ext>
                </a:extLst>
              </a:tr>
              <a:tr h="570544">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Technological</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Weak digital tools → poor market reach (Deloitte, 2024).</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55254467"/>
                  </a:ext>
                </a:extLst>
              </a:tr>
              <a:tr h="570544">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Environmental</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Costly eco-materials → lower profit margins (Datta, 2024).</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010665559"/>
                  </a:ext>
                </a:extLst>
              </a:tr>
              <a:tr h="820156">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Legal</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just" rtl="0" fontAlgn="t">
                        <a:buNone/>
                      </a:pPr>
                      <a:r>
                        <a:rPr lang="en-US" sz="1600" b="0" i="0" u="none" strike="noStrike">
                          <a:solidFill>
                            <a:schemeClr val="tx1">
                              <a:lumMod val="75000"/>
                              <a:lumOff val="25000"/>
                            </a:schemeClr>
                          </a:solidFill>
                          <a:effectLst/>
                          <a:latin typeface="Times New Roman" panose="02020603050405020304" pitchFamily="18" charset="0"/>
                        </a:rPr>
                        <a:t>Packaging rules → extra compliance costs (Bureau Veritas UK, 2024).</a:t>
                      </a:r>
                      <a:endParaRPr lang="en-US" sz="1600">
                        <a:solidFill>
                          <a:schemeClr val="tx1">
                            <a:lumMod val="75000"/>
                            <a:lumOff val="25000"/>
                          </a:schemeClr>
                        </a:solidFill>
                        <a:effectLst/>
                      </a:endParaRPr>
                    </a:p>
                  </a:txBody>
                  <a:tcPr marL="267442" marR="139070" marT="139070" marB="13907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913385189"/>
                  </a:ext>
                </a:extLst>
              </a:tr>
            </a:tbl>
          </a:graphicData>
        </a:graphic>
      </p:graphicFrame>
    </p:spTree>
    <p:extLst>
      <p:ext uri="{BB962C8B-B14F-4D97-AF65-F5344CB8AC3E}">
        <p14:creationId xmlns:p14="http://schemas.microsoft.com/office/powerpoint/2010/main" val="3928536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580EEC-63F2-FAB1-C2E8-5DD46A797C51}"/>
              </a:ext>
            </a:extLst>
          </p:cNvPr>
          <p:cNvSpPr>
            <a:spLocks noGrp="1"/>
          </p:cNvSpPr>
          <p:nvPr>
            <p:ph type="title"/>
          </p:nvPr>
        </p:nvSpPr>
        <p:spPr>
          <a:xfrm>
            <a:off x="1115568" y="548640"/>
            <a:ext cx="10168128" cy="1179576"/>
          </a:xfrm>
        </p:spPr>
        <p:txBody>
          <a:bodyPr>
            <a:normAutofit/>
          </a:bodyPr>
          <a:lstStyle/>
          <a:p>
            <a:r>
              <a:rPr lang="en-US" sz="3700" b="1">
                <a:latin typeface="Times New Roman"/>
                <a:cs typeface="Times New Roman"/>
              </a:rPr>
              <a:t>Cause and Effect (Fishbone / Ishikawa Diagram)</a:t>
            </a:r>
            <a:endParaRPr lang="en-US" sz="3700"/>
          </a:p>
        </p:txBody>
      </p:sp>
      <p:sp>
        <p:nvSpPr>
          <p:cNvPr id="17" name="Rectangle 1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diagram of sales&#10;&#10;AI-generated content may be incorrect.">
            <a:extLst>
              <a:ext uri="{FF2B5EF4-FFF2-40B4-BE49-F238E27FC236}">
                <a16:creationId xmlns:a16="http://schemas.microsoft.com/office/drawing/2014/main" id="{F5661CEF-7000-F17E-3E1B-1B741E094DB5}"/>
              </a:ext>
            </a:extLst>
          </p:cNvPr>
          <p:cNvPicPr>
            <a:picLocks noChangeAspect="1"/>
          </p:cNvPicPr>
          <p:nvPr/>
        </p:nvPicPr>
        <p:blipFill>
          <a:blip r:embed="rId3"/>
          <a:srcRect t="2285" r="2" b="3872"/>
          <a:stretch>
            <a:fillRect/>
          </a:stretch>
        </p:blipFill>
        <p:spPr>
          <a:xfrm>
            <a:off x="2098277" y="2258818"/>
            <a:ext cx="7982704" cy="4247408"/>
          </a:xfrm>
          <a:prstGeom prst="rect">
            <a:avLst/>
          </a:prstGeom>
        </p:spPr>
      </p:pic>
      <p:sp>
        <p:nvSpPr>
          <p:cNvPr id="5" name="TextBox 4">
            <a:extLst>
              <a:ext uri="{FF2B5EF4-FFF2-40B4-BE49-F238E27FC236}">
                <a16:creationId xmlns:a16="http://schemas.microsoft.com/office/drawing/2014/main" id="{896A8C65-8ADB-242B-6293-83E96F87CC87}"/>
              </a:ext>
            </a:extLst>
          </p:cNvPr>
          <p:cNvSpPr txBox="1"/>
          <p:nvPr/>
        </p:nvSpPr>
        <p:spPr>
          <a:xfrm>
            <a:off x="8152356" y="6372617"/>
            <a:ext cx="204591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Times New Roman"/>
                <a:ea typeface="Times New Roman"/>
                <a:cs typeface="Times New Roman"/>
              </a:rPr>
              <a:t>(‌Kumah et al., 2024)</a:t>
            </a:r>
            <a:endParaRPr lang="en-US" dirty="0"/>
          </a:p>
        </p:txBody>
      </p:sp>
    </p:spTree>
    <p:extLst>
      <p:ext uri="{BB962C8B-B14F-4D97-AF65-F5344CB8AC3E}">
        <p14:creationId xmlns:p14="http://schemas.microsoft.com/office/powerpoint/2010/main" val="3617385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56F82-7B84-0AB0-71CB-E47ECA8D934E}"/>
              </a:ext>
            </a:extLst>
          </p:cNvPr>
          <p:cNvSpPr>
            <a:spLocks noGrp="1"/>
          </p:cNvSpPr>
          <p:nvPr>
            <p:ph type="title"/>
          </p:nvPr>
        </p:nvSpPr>
        <p:spPr>
          <a:xfrm>
            <a:off x="630936" y="639520"/>
            <a:ext cx="3429000" cy="1719072"/>
          </a:xfrm>
        </p:spPr>
        <p:txBody>
          <a:bodyPr anchor="b">
            <a:normAutofit/>
          </a:bodyPr>
          <a:lstStyle/>
          <a:p>
            <a:r>
              <a:rPr lang="en-US" sz="5400" b="1">
                <a:latin typeface="Times New Roman"/>
                <a:cs typeface="Times New Roman"/>
              </a:rPr>
              <a:t>Key Findings</a:t>
            </a:r>
            <a:endParaRPr lang="en-US" sz="54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3124E3-BCB1-F0F0-EDEE-528F9A40C786}"/>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2200">
                <a:latin typeface="Times New Roman"/>
                <a:cs typeface="Times New Roman"/>
              </a:rPr>
              <a:t>Sales drop from weak digital presence</a:t>
            </a:r>
            <a:endParaRPr lang="en-US" sz="2200"/>
          </a:p>
          <a:p>
            <a:r>
              <a:rPr lang="en-US" sz="2200" dirty="0">
                <a:latin typeface="Times New Roman"/>
                <a:cs typeface="Times New Roman"/>
              </a:rPr>
              <a:t>Rising costs + tough online competition</a:t>
            </a:r>
            <a:endParaRPr lang="en-US" sz="2200" dirty="0"/>
          </a:p>
          <a:p>
            <a:r>
              <a:rPr lang="en-US" sz="2200">
                <a:latin typeface="Times New Roman"/>
                <a:cs typeface="Times New Roman"/>
              </a:rPr>
              <a:t>Eco focus remains brand strength</a:t>
            </a:r>
            <a:endParaRPr lang="en-US" sz="2200"/>
          </a:p>
          <a:p>
            <a:r>
              <a:rPr lang="en-US" sz="2200">
                <a:latin typeface="Times New Roman"/>
                <a:cs typeface="Times New Roman"/>
              </a:rPr>
              <a:t>Need fast digital upgrade</a:t>
            </a:r>
            <a:endParaRPr lang="en-US" sz="2200"/>
          </a:p>
          <a:p>
            <a:r>
              <a:rPr lang="en-US" sz="2200">
                <a:latin typeface="Times New Roman"/>
                <a:cs typeface="Times New Roman"/>
              </a:rPr>
              <a:t>Growth in online subscriptions</a:t>
            </a:r>
            <a:endParaRPr lang="en-US" sz="2200"/>
          </a:p>
          <a:p>
            <a:endParaRPr lang="en-US" sz="2200"/>
          </a:p>
        </p:txBody>
      </p:sp>
      <p:pic>
        <p:nvPicPr>
          <p:cNvPr id="4" name="Picture 3" descr="A computer and a phone&#10;&#10;AI-generated content may be incorrect.">
            <a:extLst>
              <a:ext uri="{FF2B5EF4-FFF2-40B4-BE49-F238E27FC236}">
                <a16:creationId xmlns:a16="http://schemas.microsoft.com/office/drawing/2014/main" id="{254162E8-18B8-BB82-633E-FCDDF5549214}"/>
              </a:ext>
            </a:extLst>
          </p:cNvPr>
          <p:cNvPicPr>
            <a:picLocks noChangeAspect="1"/>
          </p:cNvPicPr>
          <p:nvPr/>
        </p:nvPicPr>
        <p:blipFill>
          <a:blip r:embed="rId3"/>
          <a:stretch>
            <a:fillRect/>
          </a:stretch>
        </p:blipFill>
        <p:spPr>
          <a:xfrm>
            <a:off x="4654296" y="753809"/>
            <a:ext cx="6903720" cy="5350382"/>
          </a:xfrm>
          <a:prstGeom prst="rect">
            <a:avLst/>
          </a:prstGeom>
        </p:spPr>
      </p:pic>
    </p:spTree>
    <p:extLst>
      <p:ext uri="{BB962C8B-B14F-4D97-AF65-F5344CB8AC3E}">
        <p14:creationId xmlns:p14="http://schemas.microsoft.com/office/powerpoint/2010/main" val="1975912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D29FB-B6E9-554A-CCA9-674113F8D3B5}"/>
              </a:ext>
            </a:extLst>
          </p:cNvPr>
          <p:cNvSpPr>
            <a:spLocks noGrp="1"/>
          </p:cNvSpPr>
          <p:nvPr>
            <p:ph type="title"/>
          </p:nvPr>
        </p:nvSpPr>
        <p:spPr>
          <a:xfrm>
            <a:off x="841248" y="256032"/>
            <a:ext cx="10506456" cy="1014984"/>
          </a:xfrm>
        </p:spPr>
        <p:txBody>
          <a:bodyPr anchor="b">
            <a:normAutofit/>
          </a:bodyPr>
          <a:lstStyle/>
          <a:p>
            <a:r>
              <a:rPr lang="en-US" b="1">
                <a:latin typeface="Times New Roman"/>
                <a:cs typeface="Times New Roman"/>
              </a:rPr>
              <a:t>Conclusion</a:t>
            </a:r>
            <a:endParaRPr lang="en-US"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94677E3-654A-88F9-5978-DE207939C32D}"/>
              </a:ext>
            </a:extLst>
          </p:cNvPr>
          <p:cNvGraphicFramePr>
            <a:graphicFrameLocks noGrp="1"/>
          </p:cNvGraphicFramePr>
          <p:nvPr>
            <p:ph idx="1"/>
            <p:extLst>
              <p:ext uri="{D42A27DB-BD31-4B8C-83A1-F6EECF244321}">
                <p14:modId xmlns:p14="http://schemas.microsoft.com/office/powerpoint/2010/main" val="343620275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3106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2FDE6-05F1-3B15-B93F-520C25C6C3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921596-E9F2-18BB-2C6C-364EFB58973A}"/>
              </a:ext>
            </a:extLst>
          </p:cNvPr>
          <p:cNvSpPr>
            <a:spLocks noGrp="1"/>
          </p:cNvSpPr>
          <p:nvPr>
            <p:ph type="title"/>
          </p:nvPr>
        </p:nvSpPr>
        <p:spPr>
          <a:xfrm>
            <a:off x="712940" y="198111"/>
            <a:ext cx="10640860" cy="882016"/>
          </a:xfrm>
        </p:spPr>
        <p:txBody>
          <a:bodyPr>
            <a:normAutofit/>
          </a:bodyPr>
          <a:lstStyle/>
          <a:p>
            <a:pPr algn="just"/>
            <a:r>
              <a:rPr lang="en-US" sz="3200" b="1" dirty="0">
                <a:latin typeface="Times New Roman"/>
                <a:cs typeface="Times New Roman"/>
              </a:rPr>
              <a:t>References</a:t>
            </a:r>
            <a:endParaRPr lang="en-US" sz="3200" dirty="0">
              <a:latin typeface="Times New Roman"/>
              <a:cs typeface="Times New Roman"/>
            </a:endParaRPr>
          </a:p>
        </p:txBody>
      </p:sp>
      <p:sp>
        <p:nvSpPr>
          <p:cNvPr id="3" name="Content Placeholder 2">
            <a:extLst>
              <a:ext uri="{FF2B5EF4-FFF2-40B4-BE49-F238E27FC236}">
                <a16:creationId xmlns:a16="http://schemas.microsoft.com/office/drawing/2014/main" id="{7A3AEB2C-8F06-14F5-F729-42FCC0AEC45B}"/>
              </a:ext>
            </a:extLst>
          </p:cNvPr>
          <p:cNvSpPr>
            <a:spLocks noGrp="1"/>
          </p:cNvSpPr>
          <p:nvPr>
            <p:ph idx="1"/>
          </p:nvPr>
        </p:nvSpPr>
        <p:spPr>
          <a:xfrm>
            <a:off x="618995" y="1076808"/>
            <a:ext cx="10860065" cy="5493061"/>
          </a:xfrm>
        </p:spPr>
        <p:txBody>
          <a:bodyPr vert="horz" lIns="91440" tIns="45720" rIns="91440" bIns="45720" rtlCol="0" anchor="t">
            <a:noAutofit/>
          </a:bodyPr>
          <a:lstStyle/>
          <a:p>
            <a:pPr algn="just"/>
            <a:r>
              <a:rPr lang="en-US" sz="1600" dirty="0">
                <a:latin typeface="Times New Roman"/>
                <a:ea typeface="+mn-lt"/>
                <a:cs typeface="Times New Roman"/>
              </a:rPr>
              <a:t>Bureau Veritas UK. (2025). </a:t>
            </a:r>
            <a:r>
              <a:rPr lang="en-US" sz="1600" i="1" dirty="0">
                <a:latin typeface="Times New Roman"/>
                <a:ea typeface="+mn-lt"/>
                <a:cs typeface="Times New Roman"/>
              </a:rPr>
              <a:t>ESG And Sustainability Strategy</a:t>
            </a:r>
            <a:r>
              <a:rPr lang="en-US" sz="1600" dirty="0">
                <a:latin typeface="Times New Roman"/>
                <a:ea typeface="+mn-lt"/>
                <a:cs typeface="Times New Roman"/>
              </a:rPr>
              <a:t>. [online] Available at: </a:t>
            </a:r>
            <a:r>
              <a:rPr lang="en-US" sz="1600" dirty="0">
                <a:latin typeface="Times New Roman"/>
                <a:ea typeface="+mn-lt"/>
                <a:cs typeface="Times New Roman"/>
                <a:hlinkClick r:id="rId2"/>
              </a:rPr>
              <a:t>https://www.bureauveritas.co.uk/sustainability-consultancy/esg-sustainability-strategy</a:t>
            </a:r>
            <a:r>
              <a:rPr lang="en-US" sz="1600" dirty="0">
                <a:latin typeface="Times New Roman"/>
                <a:ea typeface="+mn-lt"/>
                <a:cs typeface="Times New Roman"/>
              </a:rPr>
              <a:t> [Accessed 4 Nov. 2025].</a:t>
            </a:r>
          </a:p>
          <a:p>
            <a:pPr algn="just"/>
            <a:r>
              <a:rPr lang="en-US" sz="1600" dirty="0">
                <a:latin typeface="Times New Roman"/>
                <a:ea typeface="+mn-lt"/>
                <a:cs typeface="Times New Roman"/>
              </a:rPr>
              <a:t>Datta, P. (2024). The impact of sustainable practices on consumer </a:t>
            </a:r>
            <a:r>
              <a:rPr lang="en-US" sz="1600" dirty="0" err="1">
                <a:latin typeface="Times New Roman"/>
                <a:ea typeface="+mn-lt"/>
                <a:cs typeface="Times New Roman"/>
              </a:rPr>
              <a:t>behaviour</a:t>
            </a:r>
            <a:r>
              <a:rPr lang="en-US" sz="1600" dirty="0">
                <a:latin typeface="Times New Roman"/>
                <a:ea typeface="+mn-lt"/>
                <a:cs typeface="Times New Roman"/>
              </a:rPr>
              <a:t> in the UK automobile sector. </a:t>
            </a:r>
            <a:r>
              <a:rPr lang="en-US" sz="1600" i="1" dirty="0">
                <a:latin typeface="Times New Roman"/>
                <a:ea typeface="+mn-lt"/>
                <a:cs typeface="Times New Roman"/>
              </a:rPr>
              <a:t>Journal of Business and Retail Management Research</a:t>
            </a:r>
            <a:r>
              <a:rPr lang="en-US" sz="1600" dirty="0">
                <a:latin typeface="Times New Roman"/>
                <a:ea typeface="+mn-lt"/>
                <a:cs typeface="Times New Roman"/>
              </a:rPr>
              <a:t>, </a:t>
            </a:r>
            <a:r>
              <a:rPr lang="en-US" sz="1600" i="1" dirty="0">
                <a:latin typeface="Times New Roman"/>
                <a:ea typeface="+mn-lt"/>
                <a:cs typeface="Times New Roman"/>
              </a:rPr>
              <a:t>18</a:t>
            </a:r>
            <a:r>
              <a:rPr lang="en-US" sz="1600" dirty="0">
                <a:latin typeface="Times New Roman"/>
                <a:ea typeface="+mn-lt"/>
                <a:cs typeface="Times New Roman"/>
              </a:rPr>
              <a:t>(02).‌</a:t>
            </a:r>
            <a:endParaRPr lang="en-US" sz="1600"/>
          </a:p>
          <a:p>
            <a:pPr algn="just"/>
            <a:r>
              <a:rPr lang="en-US" sz="1600" dirty="0">
                <a:latin typeface="Times New Roman"/>
                <a:ea typeface="+mn-lt"/>
                <a:cs typeface="Times New Roman"/>
              </a:rPr>
              <a:t>‌Deloitte (2024). </a:t>
            </a:r>
            <a:r>
              <a:rPr lang="en-US" sz="1600" i="1" dirty="0">
                <a:latin typeface="Times New Roman"/>
                <a:ea typeface="+mn-lt"/>
                <a:cs typeface="Times New Roman"/>
              </a:rPr>
              <a:t>Focusing on the foundation: How digital transformation investments have changed in 2024</a:t>
            </a:r>
            <a:r>
              <a:rPr lang="en-US" sz="1600" dirty="0">
                <a:latin typeface="Times New Roman"/>
                <a:ea typeface="+mn-lt"/>
                <a:cs typeface="Times New Roman"/>
              </a:rPr>
              <a:t>. [online] Deloitte Insights. Available at: </a:t>
            </a:r>
            <a:r>
              <a:rPr lang="en-US" sz="1600" dirty="0">
                <a:latin typeface="Times New Roman"/>
                <a:ea typeface="+mn-lt"/>
                <a:cs typeface="Times New Roman"/>
                <a:hlinkClick r:id="rId3"/>
              </a:rPr>
              <a:t>https://www.deloitte.com/us/en/insights/topics/digital-transformation/where-are-organizations-getting-the-most-roi-from-tech-investments.html</a:t>
            </a:r>
            <a:r>
              <a:rPr lang="en-US" sz="1600" dirty="0">
                <a:latin typeface="Times New Roman"/>
                <a:ea typeface="+mn-lt"/>
                <a:cs typeface="Times New Roman"/>
              </a:rPr>
              <a:t>. [Accessed 3 Nov. 2025].</a:t>
            </a:r>
            <a:endParaRPr lang="en-US" sz="1600" dirty="0"/>
          </a:p>
          <a:p>
            <a:pPr algn="just"/>
            <a:r>
              <a:rPr lang="en-US" sz="1600" dirty="0">
                <a:latin typeface="Times New Roman"/>
                <a:ea typeface="+mn-lt"/>
                <a:cs typeface="Times New Roman"/>
              </a:rPr>
              <a:t>Gov.UK. (2025). </a:t>
            </a:r>
            <a:r>
              <a:rPr lang="en-US" sz="1600" i="1" dirty="0">
                <a:latin typeface="Times New Roman"/>
                <a:ea typeface="+mn-lt"/>
                <a:cs typeface="Times New Roman"/>
              </a:rPr>
              <a:t>De </a:t>
            </a:r>
            <a:r>
              <a:rPr lang="en-US" sz="1600" i="1" dirty="0" err="1">
                <a:latin typeface="Times New Roman"/>
                <a:ea typeface="+mn-lt"/>
                <a:cs typeface="Times New Roman"/>
              </a:rPr>
              <a:t>minimus</a:t>
            </a:r>
            <a:r>
              <a:rPr lang="en-US" sz="1600" i="1" dirty="0">
                <a:latin typeface="Times New Roman"/>
                <a:ea typeface="+mn-lt"/>
                <a:cs typeface="Times New Roman"/>
              </a:rPr>
              <a:t> shipments to the US — Business Growth Service</a:t>
            </a:r>
            <a:r>
              <a:rPr lang="en-US" sz="1600" dirty="0">
                <a:latin typeface="Times New Roman"/>
                <a:ea typeface="+mn-lt"/>
                <a:cs typeface="Times New Roman"/>
              </a:rPr>
              <a:t>. [online] Available at: </a:t>
            </a:r>
            <a:r>
              <a:rPr lang="en-US" sz="1600" dirty="0">
                <a:latin typeface="Times New Roman"/>
                <a:ea typeface="+mn-lt"/>
                <a:cs typeface="Times New Roman"/>
                <a:hlinkClick r:id="rId4"/>
              </a:rPr>
              <a:t>https://www.business.gov.uk/export-from-uk/markets/united-states/de-minimis-shipments-us/</a:t>
            </a:r>
            <a:r>
              <a:rPr lang="en-US" sz="1600" dirty="0">
                <a:latin typeface="Times New Roman"/>
                <a:ea typeface="+mn-lt"/>
                <a:cs typeface="Times New Roman"/>
              </a:rPr>
              <a:t>. [Accessed 2 Nov. 2025].</a:t>
            </a:r>
            <a:endParaRPr lang="en-US" sz="1600" dirty="0"/>
          </a:p>
          <a:p>
            <a:pPr algn="just"/>
            <a:r>
              <a:rPr lang="en-US" sz="1600" dirty="0">
                <a:latin typeface="Times New Roman"/>
                <a:ea typeface="+mn-lt"/>
                <a:cs typeface="Times New Roman"/>
              </a:rPr>
              <a:t>‌Kumah, A., Nwogu, C. N., Issah, A. R., Obot, E., </a:t>
            </a:r>
            <a:r>
              <a:rPr lang="en-US" sz="1600" dirty="0" err="1">
                <a:latin typeface="Times New Roman"/>
                <a:ea typeface="+mn-lt"/>
                <a:cs typeface="Times New Roman"/>
              </a:rPr>
              <a:t>Kanamitie</a:t>
            </a:r>
            <a:r>
              <a:rPr lang="en-US" sz="1600" dirty="0">
                <a:latin typeface="Times New Roman"/>
                <a:ea typeface="+mn-lt"/>
                <a:cs typeface="Times New Roman"/>
              </a:rPr>
              <a:t>, D. T., Sifa, J. S., and Aidoo, L. A. (2024). Cause-and-effect (fishbone) diagram: a tool for generating and organizing quality improvement ideas. </a:t>
            </a:r>
            <a:r>
              <a:rPr lang="en-US" sz="1600" i="1" dirty="0">
                <a:latin typeface="Times New Roman"/>
                <a:ea typeface="+mn-lt"/>
                <a:cs typeface="Times New Roman"/>
              </a:rPr>
              <a:t>Global journal on quality and safety in healthcare</a:t>
            </a:r>
            <a:r>
              <a:rPr lang="en-US" sz="1600" dirty="0">
                <a:latin typeface="Times New Roman"/>
                <a:ea typeface="+mn-lt"/>
                <a:cs typeface="Times New Roman"/>
              </a:rPr>
              <a:t>, </a:t>
            </a:r>
            <a:r>
              <a:rPr lang="en-US" sz="1600" i="1" dirty="0">
                <a:latin typeface="Times New Roman"/>
                <a:ea typeface="+mn-lt"/>
                <a:cs typeface="Times New Roman"/>
              </a:rPr>
              <a:t>7</a:t>
            </a:r>
            <a:r>
              <a:rPr lang="en-US" sz="1600" dirty="0">
                <a:latin typeface="Times New Roman"/>
                <a:ea typeface="+mn-lt"/>
                <a:cs typeface="Times New Roman"/>
              </a:rPr>
              <a:t>(2), 85-87.</a:t>
            </a:r>
            <a:endParaRPr lang="en-US" sz="1600" dirty="0"/>
          </a:p>
          <a:p>
            <a:pPr algn="just"/>
            <a:r>
              <a:rPr lang="en-US" sz="1600" dirty="0">
                <a:latin typeface="Times New Roman"/>
                <a:ea typeface="+mn-lt"/>
                <a:cs typeface="Times New Roman"/>
              </a:rPr>
              <a:t>ONS</a:t>
            </a:r>
            <a:r>
              <a:rPr lang="en-US" sz="1600" dirty="0">
                <a:latin typeface="Times New Roman"/>
                <a:cs typeface="Times New Roman"/>
              </a:rPr>
              <a:t>. (2025). </a:t>
            </a:r>
            <a:r>
              <a:rPr lang="en-US" sz="1600" i="1" dirty="0">
                <a:latin typeface="Times New Roman"/>
                <a:cs typeface="Times New Roman"/>
              </a:rPr>
              <a:t>Consumer price inflation, UK</a:t>
            </a:r>
            <a:r>
              <a:rPr lang="en-US" sz="1600" dirty="0">
                <a:latin typeface="Times New Roman"/>
                <a:cs typeface="Times New Roman"/>
              </a:rPr>
              <a:t>. [online] Ons.gov.uk. Available at: </a:t>
            </a:r>
            <a:r>
              <a:rPr lang="en-US" sz="1600" dirty="0">
                <a:latin typeface="Times New Roman"/>
                <a:cs typeface="Times New Roman"/>
                <a:hlinkClick r:id="rId5"/>
              </a:rPr>
              <a:t>https://www.ons.gov.uk/economy/inflationandpriceindices/bulletins/consumerpriceinflation/july2025</a:t>
            </a:r>
            <a:r>
              <a:rPr lang="en-US" sz="1600" dirty="0">
                <a:latin typeface="Times New Roman"/>
                <a:cs typeface="Times New Roman"/>
              </a:rPr>
              <a:t> [Accessed 2 Nov. 2025].</a:t>
            </a:r>
            <a:endParaRPr lang="en-US" sz="1600" dirty="0"/>
          </a:p>
          <a:p>
            <a:pPr algn="just"/>
            <a:r>
              <a:rPr lang="en-US" sz="1600" dirty="0">
                <a:latin typeface="Times New Roman"/>
                <a:cs typeface="Times New Roman"/>
              </a:rPr>
              <a:t>Statista. (2025). </a:t>
            </a:r>
            <a:r>
              <a:rPr lang="en-US" sz="1600" i="1" dirty="0">
                <a:latin typeface="Times New Roman"/>
                <a:cs typeface="Times New Roman"/>
              </a:rPr>
              <a:t>Topic: Social commerce</a:t>
            </a:r>
            <a:r>
              <a:rPr lang="en-US" sz="1600" dirty="0">
                <a:latin typeface="Times New Roman"/>
                <a:cs typeface="Times New Roman"/>
              </a:rPr>
              <a:t>. [online] Available at: https://www.statista.com/topics/8757/social-commerce/?srsltid=AfmBOorPn2JBuss-N1La2w23UhpPI5wh32XDQ0JpTnfvnhNx-tHYyjbl [Accessed 3 Nov. 2025].</a:t>
            </a:r>
            <a:endParaRPr lang="en-US" sz="1600" dirty="0"/>
          </a:p>
        </p:txBody>
      </p:sp>
    </p:spTree>
    <p:extLst>
      <p:ext uri="{BB962C8B-B14F-4D97-AF65-F5344CB8AC3E}">
        <p14:creationId xmlns:p14="http://schemas.microsoft.com/office/powerpoint/2010/main" val="27034848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2010</Words>
  <Application>Microsoft Office PowerPoint</Application>
  <PresentationFormat>Widescreen</PresentationFormat>
  <Paragraphs>104</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Times New Roman</vt:lpstr>
      <vt:lpstr>Office Theme</vt:lpstr>
      <vt:lpstr>Green Haven Florists Problem Solving and Decision Making</vt:lpstr>
      <vt:lpstr>Background  </vt:lpstr>
      <vt:lpstr>Nature &amp; Scope of Problem</vt:lpstr>
      <vt:lpstr>5W2H Analysis (Understanding the Issue)</vt:lpstr>
      <vt:lpstr>External Factors (PESTEL Framework)</vt:lpstr>
      <vt:lpstr>Key Insights from PESTEL</vt:lpstr>
      <vt:lpstr>Cause and Effect (Fishbone / Ishikawa Diagram)</vt:lpstr>
      <vt:lpstr>Key Findings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Adam Kowalik</dc:creator>
  <cp:lastModifiedBy>Adam Kowalik</cp:lastModifiedBy>
  <cp:revision>1</cp:revision>
  <dcterms:created xsi:type="dcterms:W3CDTF">2023-11-01T17:33:15Z</dcterms:created>
  <dcterms:modified xsi:type="dcterms:W3CDTF">2025-11-08T14:30:19Z</dcterms:modified>
</cp:coreProperties>
</file>