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 id="257" r:id="rId3"/>
    <p:sldId id="258" r:id="rId4"/>
    <p:sldId id="259" r:id="rId5"/>
    <p:sldId id="260" r:id="rId6"/>
    <p:sldId id="266" r:id="rId7"/>
    <p:sldId id="261" r:id="rId8"/>
    <p:sldId id="262" r:id="rId9"/>
    <p:sldId id="263" r:id="rId10"/>
    <p:sldId id="267" r:id="rId11"/>
    <p:sldId id="264" r:id="rId12"/>
    <p:sldId id="265" r:id="rId13"/>
    <p:sldId id="268" r:id="rId14"/>
  </p:sldIdLst>
  <p:sldSz cx="18288000" cy="10287000"/>
  <p:notesSz cx="6858000" cy="9144000"/>
  <p:embeddedFontLst>
    <p:embeddedFont>
      <p:font typeface="Arial" panose="020B0604020202020204" pitchFamily="34" charset="0"/>
      <p:regular r:id="rId15"/>
    </p:embeddedFont>
    <p:embeddedFont>
      <p:font typeface="Arial Bold" panose="020B0704020202020204" pitchFamily="34" charset="0"/>
      <p:regular r:id="rId16"/>
      <p:bold r:id="rId17"/>
    </p:embeddedFont>
    <p:embeddedFont>
      <p:font typeface="Arial Italics" panose="020B0604020202090204" pitchFamily="34" charset="0"/>
      <p:regular r:id="rId18"/>
      <p:italic r:id="rId19"/>
    </p:embeddedFont>
    <p:embeddedFont>
      <p:font typeface="Arial MT Pro Bold" panose="020B0802020202020204" pitchFamily="34" charset="77"/>
      <p:regular r:id="rId20"/>
      <p:bold r:id="rId21"/>
    </p:embeddedFont>
    <p:embeddedFont>
      <p:font typeface="Calibri" panose="020F050202020403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60" autoAdjust="0"/>
    <p:restoredTop sz="94669" autoAdjust="0"/>
  </p:normalViewPr>
  <p:slideViewPr>
    <p:cSldViewPr>
      <p:cViewPr varScale="1">
        <p:scale>
          <a:sx n="55" d="100"/>
          <a:sy n="55" d="100"/>
        </p:scale>
        <p:origin x="1072"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9.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image" Target="../media/image12.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3.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9.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3.sv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png"/><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png"/><Relationship Id="rId5" Type="http://schemas.openxmlformats.org/officeDocument/2006/relationships/image" Target="../media/image3.sv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hyperlink" Target="https://news.liverpool.ac.uk/2015/12/09/lung-cancer-screening-trial-success/" TargetMode="External"/><Relationship Id="rId4" Type="http://schemas.openxmlformats.org/officeDocument/2006/relationships/hyperlink" Target="https://www.nhs.uk/conditions/lung-cancer/sympt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666" b="-666"/>
            </a:stretch>
          </a:blipFill>
        </p:spPr>
      </p:sp>
      <p:sp>
        <p:nvSpPr>
          <p:cNvPr id="3" name="Freeform 3"/>
          <p:cNvSpPr/>
          <p:nvPr/>
        </p:nvSpPr>
        <p:spPr>
          <a:xfrm flipV="1">
            <a:off x="0" y="5829298"/>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5">
              <a:alphaModFix amt="5000"/>
              <a:extLst>
                <a:ext uri="{96DAC541-7B7A-43D3-8B79-37D633B846F1}">
                  <asvg:svgBlip xmlns:asvg="http://schemas.microsoft.com/office/drawing/2016/SVG/main" r:embed="rId6"/>
                </a:ext>
              </a:extLst>
            </a:blip>
            <a:stretch>
              <a:fillRect/>
            </a:stretch>
          </a:blipFill>
          <a:ln cap="sq">
            <a:noFill/>
            <a:prstDash val="solid"/>
            <a:miter/>
          </a:ln>
        </p:spPr>
      </p:sp>
      <p:grpSp>
        <p:nvGrpSpPr>
          <p:cNvPr id="7" name="Group 7"/>
          <p:cNvGrpSpPr/>
          <p:nvPr/>
        </p:nvGrpSpPr>
        <p:grpSpPr>
          <a:xfrm>
            <a:off x="12017826" y="2738012"/>
            <a:ext cx="5960520" cy="7157524"/>
            <a:chOff x="0" y="0"/>
            <a:chExt cx="812800" cy="976028"/>
          </a:xfrm>
          <a:solidFill>
            <a:srgbClr val="00B0F0"/>
          </a:solidFill>
        </p:grpSpPr>
        <p:sp>
          <p:nvSpPr>
            <p:cNvPr id="8" name="Freeform 8"/>
            <p:cNvSpPr/>
            <p:nvPr/>
          </p:nvSpPr>
          <p:spPr>
            <a:xfrm>
              <a:off x="0" y="0"/>
              <a:ext cx="812800" cy="976028"/>
            </a:xfrm>
            <a:custGeom>
              <a:avLst/>
              <a:gdLst/>
              <a:ahLst/>
              <a:cxnLst/>
              <a:rect l="l" t="t" r="r" b="b"/>
              <a:pathLst>
                <a:path w="812800" h="976028">
                  <a:moveTo>
                    <a:pt x="58449" y="0"/>
                  </a:moveTo>
                  <a:lnTo>
                    <a:pt x="754351" y="0"/>
                  </a:lnTo>
                  <a:cubicBezTo>
                    <a:pt x="769853" y="0"/>
                    <a:pt x="784719" y="6158"/>
                    <a:pt x="795681" y="17119"/>
                  </a:cubicBezTo>
                  <a:cubicBezTo>
                    <a:pt x="806642" y="28081"/>
                    <a:pt x="812800" y="42947"/>
                    <a:pt x="812800" y="58449"/>
                  </a:cubicBezTo>
                  <a:lnTo>
                    <a:pt x="812800" y="917579"/>
                  </a:lnTo>
                  <a:cubicBezTo>
                    <a:pt x="812800" y="933081"/>
                    <a:pt x="806642" y="947948"/>
                    <a:pt x="795681" y="958909"/>
                  </a:cubicBezTo>
                  <a:cubicBezTo>
                    <a:pt x="784719" y="969870"/>
                    <a:pt x="769853" y="976028"/>
                    <a:pt x="754351" y="976028"/>
                  </a:cubicBezTo>
                  <a:lnTo>
                    <a:pt x="58449" y="976028"/>
                  </a:lnTo>
                  <a:cubicBezTo>
                    <a:pt x="26169" y="976028"/>
                    <a:pt x="0" y="949860"/>
                    <a:pt x="0" y="917579"/>
                  </a:cubicBezTo>
                  <a:lnTo>
                    <a:pt x="0" y="58449"/>
                  </a:lnTo>
                  <a:cubicBezTo>
                    <a:pt x="0" y="42947"/>
                    <a:pt x="6158" y="28081"/>
                    <a:pt x="17119" y="17119"/>
                  </a:cubicBezTo>
                  <a:cubicBezTo>
                    <a:pt x="28081" y="6158"/>
                    <a:pt x="42947" y="0"/>
                    <a:pt x="58449" y="0"/>
                  </a:cubicBezTo>
                  <a:close/>
                </a:path>
              </a:pathLst>
            </a:custGeom>
            <a:grpFill/>
          </p:spPr>
        </p:sp>
      </p:grpSp>
      <p:sp>
        <p:nvSpPr>
          <p:cNvPr id="9" name="Freeform 9"/>
          <p:cNvSpPr/>
          <p:nvPr/>
        </p:nvSpPr>
        <p:spPr>
          <a:xfrm>
            <a:off x="564080" y="358866"/>
            <a:ext cx="6105917" cy="2435506"/>
          </a:xfrm>
          <a:custGeom>
            <a:avLst/>
            <a:gdLst/>
            <a:ahLst/>
            <a:cxnLst/>
            <a:rect l="l" t="t" r="r" b="b"/>
            <a:pathLst>
              <a:path w="6105917" h="2435506">
                <a:moveTo>
                  <a:pt x="0" y="0"/>
                </a:moveTo>
                <a:lnTo>
                  <a:pt x="6105917" y="0"/>
                </a:lnTo>
                <a:lnTo>
                  <a:pt x="6105917" y="2435506"/>
                </a:lnTo>
                <a:lnTo>
                  <a:pt x="0" y="2435506"/>
                </a:lnTo>
                <a:lnTo>
                  <a:pt x="0" y="0"/>
                </a:lnTo>
                <a:close/>
              </a:path>
            </a:pathLst>
          </a:custGeom>
          <a:blipFill>
            <a:blip r:embed="rId7"/>
            <a:stretch>
              <a:fillRect/>
            </a:stretch>
          </a:blipFill>
        </p:spPr>
      </p:sp>
      <p:sp>
        <p:nvSpPr>
          <p:cNvPr id="10" name="TextBox 10"/>
          <p:cNvSpPr txBox="1"/>
          <p:nvPr/>
        </p:nvSpPr>
        <p:spPr>
          <a:xfrm>
            <a:off x="4106025" y="3209250"/>
            <a:ext cx="7109448" cy="1350645"/>
          </a:xfrm>
          <a:prstGeom prst="rect">
            <a:avLst/>
          </a:prstGeom>
        </p:spPr>
        <p:txBody>
          <a:bodyPr lIns="0" tIns="0" rIns="0" bIns="0" rtlCol="0" anchor="t">
            <a:spAutoFit/>
          </a:bodyPr>
          <a:lstStyle/>
          <a:p>
            <a:pPr marL="0" lvl="0" indent="0" algn="l">
              <a:lnSpc>
                <a:spcPts val="4800"/>
              </a:lnSpc>
            </a:pPr>
            <a:r>
              <a:rPr lang="en-US" sz="4800" b="1">
                <a:solidFill>
                  <a:srgbClr val="000000"/>
                </a:solidFill>
                <a:latin typeface="Arial MT Pro Bold"/>
                <a:ea typeface="Arial MT Pro Bold"/>
                <a:cs typeface="Arial MT Pro Bold"/>
                <a:sym typeface="Arial MT Pro Bold"/>
              </a:rPr>
              <a:t>LUNG CANCER:</a:t>
            </a:r>
          </a:p>
          <a:p>
            <a:pPr marL="0" lvl="0" indent="0" algn="l">
              <a:lnSpc>
                <a:spcPts val="4800"/>
              </a:lnSpc>
            </a:pPr>
            <a:r>
              <a:rPr lang="en-US" sz="4800" b="1">
                <a:solidFill>
                  <a:srgbClr val="000000"/>
                </a:solidFill>
                <a:latin typeface="Arial MT Pro Bold"/>
                <a:ea typeface="Arial MT Pro Bold"/>
                <a:cs typeface="Arial MT Pro Bold"/>
                <a:sym typeface="Arial MT Pro Bold"/>
              </a:rPr>
              <a:t>CARE PLAN</a:t>
            </a:r>
          </a:p>
        </p:txBody>
      </p:sp>
      <p:sp>
        <p:nvSpPr>
          <p:cNvPr id="11" name="TextBox 11"/>
          <p:cNvSpPr txBox="1"/>
          <p:nvPr/>
        </p:nvSpPr>
        <p:spPr>
          <a:xfrm>
            <a:off x="4106025" y="4782780"/>
            <a:ext cx="7109448" cy="1350645"/>
          </a:xfrm>
          <a:prstGeom prst="rect">
            <a:avLst/>
          </a:prstGeom>
        </p:spPr>
        <p:txBody>
          <a:bodyPr lIns="0" tIns="0" rIns="0" bIns="0" rtlCol="0" anchor="t">
            <a:spAutoFit/>
          </a:bodyPr>
          <a:lstStyle/>
          <a:p>
            <a:pPr marL="0" lvl="0" indent="0" algn="l">
              <a:lnSpc>
                <a:spcPts val="4800"/>
              </a:lnSpc>
            </a:pPr>
            <a:r>
              <a:rPr lang="en-US" sz="4800" b="1">
                <a:solidFill>
                  <a:srgbClr val="000000"/>
                </a:solidFill>
                <a:latin typeface="Arial MT Pro Bold"/>
                <a:ea typeface="Arial MT Pro Bold"/>
                <a:cs typeface="Arial MT Pro Bold"/>
                <a:sym typeface="Arial MT Pro Bold"/>
              </a:rPr>
              <a:t>A PERSON-CENTRED APPROACH</a:t>
            </a:r>
          </a:p>
        </p:txBody>
      </p:sp>
      <p:sp>
        <p:nvSpPr>
          <p:cNvPr id="12" name="TextBox 12"/>
          <p:cNvSpPr txBox="1"/>
          <p:nvPr/>
        </p:nvSpPr>
        <p:spPr>
          <a:xfrm>
            <a:off x="564080" y="6792346"/>
            <a:ext cx="9265720" cy="3428567"/>
          </a:xfrm>
          <a:prstGeom prst="rect">
            <a:avLst/>
          </a:prstGeom>
        </p:spPr>
        <p:txBody>
          <a:bodyPr wrap="square" lIns="0" tIns="0" rIns="0" bIns="0" rtlCol="0" anchor="t">
            <a:spAutoFit/>
          </a:bodyPr>
          <a:lstStyle/>
          <a:p>
            <a:pPr marL="0" lvl="0" indent="0" algn="l">
              <a:lnSpc>
                <a:spcPct val="150000"/>
              </a:lnSpc>
              <a:spcBef>
                <a:spcPct val="0"/>
              </a:spcBef>
            </a:pPr>
            <a:r>
              <a:rPr lang="en-US" sz="2227" dirty="0">
                <a:solidFill>
                  <a:srgbClr val="2E2E2E"/>
                </a:solidFill>
                <a:latin typeface="Arial"/>
                <a:ea typeface="Arial"/>
                <a:cs typeface="Arial"/>
                <a:sym typeface="Arial"/>
              </a:rPr>
              <a:t>St</a:t>
            </a:r>
            <a:r>
              <a:rPr lang="en-US" sz="2227" u="none" strike="noStrike" dirty="0">
                <a:solidFill>
                  <a:srgbClr val="2E2E2E"/>
                </a:solidFill>
                <a:latin typeface="Arial"/>
                <a:ea typeface="Arial"/>
                <a:cs typeface="Arial"/>
                <a:sym typeface="Arial"/>
              </a:rPr>
              <a:t>udent Name: 		Yusuf Khan</a:t>
            </a:r>
          </a:p>
          <a:p>
            <a:pPr marL="0" lvl="0" indent="0" algn="l">
              <a:lnSpc>
                <a:spcPct val="150000"/>
              </a:lnSpc>
              <a:spcBef>
                <a:spcPct val="0"/>
              </a:spcBef>
            </a:pPr>
            <a:r>
              <a:rPr lang="en-US" sz="2227" u="none" strike="noStrike" dirty="0">
                <a:solidFill>
                  <a:srgbClr val="2E2E2E"/>
                </a:solidFill>
                <a:latin typeface="Arial"/>
                <a:ea typeface="Arial"/>
                <a:cs typeface="Arial"/>
                <a:sym typeface="Arial"/>
              </a:rPr>
              <a:t>Student Number: 		2433537</a:t>
            </a:r>
          </a:p>
          <a:p>
            <a:pPr marL="0" lvl="0" indent="0" algn="l">
              <a:lnSpc>
                <a:spcPct val="150000"/>
              </a:lnSpc>
              <a:spcBef>
                <a:spcPct val="0"/>
              </a:spcBef>
            </a:pPr>
            <a:r>
              <a:rPr lang="en-US" sz="2227" u="none" strike="noStrike" dirty="0">
                <a:solidFill>
                  <a:srgbClr val="2E2E2E"/>
                </a:solidFill>
                <a:latin typeface="Arial"/>
                <a:ea typeface="Arial"/>
                <a:cs typeface="Arial"/>
                <a:sym typeface="Arial"/>
              </a:rPr>
              <a:t>Module: 			Introduction to Physiology</a:t>
            </a:r>
          </a:p>
          <a:p>
            <a:pPr marL="0" lvl="0" indent="0" algn="l">
              <a:lnSpc>
                <a:spcPct val="150000"/>
              </a:lnSpc>
              <a:spcBef>
                <a:spcPct val="0"/>
              </a:spcBef>
            </a:pPr>
            <a:r>
              <a:rPr lang="en-US" sz="2227" u="none" strike="noStrike" dirty="0">
                <a:solidFill>
                  <a:srgbClr val="2E2E2E"/>
                </a:solidFill>
                <a:latin typeface="Arial"/>
                <a:ea typeface="Arial"/>
                <a:cs typeface="Arial"/>
                <a:sym typeface="Arial"/>
              </a:rPr>
              <a:t>Module code: 			BMHP5023</a:t>
            </a:r>
          </a:p>
          <a:p>
            <a:pPr marL="0" lvl="0" indent="0" algn="l">
              <a:lnSpc>
                <a:spcPct val="150000"/>
              </a:lnSpc>
              <a:spcBef>
                <a:spcPct val="0"/>
              </a:spcBef>
            </a:pPr>
            <a:r>
              <a:rPr lang="en-US" sz="2227" u="none" strike="noStrike" dirty="0">
                <a:solidFill>
                  <a:srgbClr val="2E2E2E"/>
                </a:solidFill>
                <a:latin typeface="Arial"/>
                <a:ea typeface="Arial"/>
                <a:cs typeface="Arial"/>
                <a:sym typeface="Arial"/>
              </a:rPr>
              <a:t>Task Title: 			Component 2 – Voice Over Presentation</a:t>
            </a:r>
          </a:p>
          <a:p>
            <a:pPr marL="0" lvl="0" indent="0" algn="l">
              <a:lnSpc>
                <a:spcPct val="150000"/>
              </a:lnSpc>
              <a:spcBef>
                <a:spcPct val="0"/>
              </a:spcBef>
            </a:pPr>
            <a:r>
              <a:rPr lang="en-US" sz="2227" u="none" strike="noStrike" dirty="0">
                <a:solidFill>
                  <a:srgbClr val="2E2E2E"/>
                </a:solidFill>
                <a:latin typeface="Arial"/>
                <a:ea typeface="Arial"/>
                <a:cs typeface="Arial"/>
                <a:sym typeface="Arial"/>
              </a:rPr>
              <a:t>Lecturer Name: 		Gillian Weaver &amp; Robert Nartowski</a:t>
            </a:r>
          </a:p>
          <a:p>
            <a:pPr marL="0" lvl="0" indent="0" algn="l">
              <a:lnSpc>
                <a:spcPts val="2943"/>
              </a:lnSpc>
              <a:spcBef>
                <a:spcPct val="0"/>
              </a:spcBef>
            </a:pPr>
            <a:endParaRPr lang="en-US" sz="2227" u="none" strike="noStrike" dirty="0">
              <a:solidFill>
                <a:srgbClr val="2E2E2E"/>
              </a:solidFill>
              <a:latin typeface="Arial"/>
              <a:ea typeface="Arial"/>
              <a:cs typeface="Arial"/>
              <a:sym typeface="Arial"/>
            </a:endParaRPr>
          </a:p>
        </p:txBody>
      </p:sp>
      <p:grpSp>
        <p:nvGrpSpPr>
          <p:cNvPr id="13" name="Group 7">
            <a:extLst>
              <a:ext uri="{FF2B5EF4-FFF2-40B4-BE49-F238E27FC236}">
                <a16:creationId xmlns:a16="http://schemas.microsoft.com/office/drawing/2014/main" id="{9E0D80B7-F344-0D45-8638-EC0897EEB9FF}"/>
              </a:ext>
            </a:extLst>
          </p:cNvPr>
          <p:cNvGrpSpPr/>
          <p:nvPr/>
        </p:nvGrpSpPr>
        <p:grpSpPr>
          <a:xfrm>
            <a:off x="11188807" y="1564738"/>
            <a:ext cx="5960520" cy="7157524"/>
            <a:chOff x="0" y="0"/>
            <a:chExt cx="812800" cy="976028"/>
          </a:xfrm>
        </p:grpSpPr>
        <p:sp>
          <p:nvSpPr>
            <p:cNvPr id="14" name="Freeform 8">
              <a:extLst>
                <a:ext uri="{FF2B5EF4-FFF2-40B4-BE49-F238E27FC236}">
                  <a16:creationId xmlns:a16="http://schemas.microsoft.com/office/drawing/2014/main" id="{7FB49497-59E9-7441-9BD9-DFAA64977915}"/>
                </a:ext>
              </a:extLst>
            </p:cNvPr>
            <p:cNvSpPr/>
            <p:nvPr/>
          </p:nvSpPr>
          <p:spPr>
            <a:xfrm>
              <a:off x="0" y="0"/>
              <a:ext cx="812800" cy="976028"/>
            </a:xfrm>
            <a:custGeom>
              <a:avLst/>
              <a:gdLst/>
              <a:ahLst/>
              <a:cxnLst/>
              <a:rect l="l" t="t" r="r" b="b"/>
              <a:pathLst>
                <a:path w="812800" h="976028">
                  <a:moveTo>
                    <a:pt x="58449" y="0"/>
                  </a:moveTo>
                  <a:lnTo>
                    <a:pt x="754351" y="0"/>
                  </a:lnTo>
                  <a:cubicBezTo>
                    <a:pt x="769853" y="0"/>
                    <a:pt x="784719" y="6158"/>
                    <a:pt x="795681" y="17119"/>
                  </a:cubicBezTo>
                  <a:cubicBezTo>
                    <a:pt x="806642" y="28081"/>
                    <a:pt x="812800" y="42947"/>
                    <a:pt x="812800" y="58449"/>
                  </a:cubicBezTo>
                  <a:lnTo>
                    <a:pt x="812800" y="917579"/>
                  </a:lnTo>
                  <a:cubicBezTo>
                    <a:pt x="812800" y="933081"/>
                    <a:pt x="806642" y="947948"/>
                    <a:pt x="795681" y="958909"/>
                  </a:cubicBezTo>
                  <a:cubicBezTo>
                    <a:pt x="784719" y="969870"/>
                    <a:pt x="769853" y="976028"/>
                    <a:pt x="754351" y="976028"/>
                  </a:cubicBezTo>
                  <a:lnTo>
                    <a:pt x="58449" y="976028"/>
                  </a:lnTo>
                  <a:cubicBezTo>
                    <a:pt x="26169" y="976028"/>
                    <a:pt x="0" y="949860"/>
                    <a:pt x="0" y="917579"/>
                  </a:cubicBezTo>
                  <a:lnTo>
                    <a:pt x="0" y="58449"/>
                  </a:lnTo>
                  <a:cubicBezTo>
                    <a:pt x="0" y="42947"/>
                    <a:pt x="6158" y="28081"/>
                    <a:pt x="17119" y="17119"/>
                  </a:cubicBezTo>
                  <a:cubicBezTo>
                    <a:pt x="28081" y="6158"/>
                    <a:pt x="42947" y="0"/>
                    <a:pt x="58449" y="0"/>
                  </a:cubicBezTo>
                  <a:close/>
                </a:path>
              </a:pathLst>
            </a:custGeom>
            <a:blipFill>
              <a:blip r:embed="rId8"/>
              <a:stretch>
                <a:fillRect t="-15" b="-15"/>
              </a:stretch>
            </a:blipFill>
            <a:ln>
              <a:solidFill>
                <a:srgbClr val="00B0F0"/>
              </a:solidFill>
            </a:ln>
          </p:spPr>
        </p:sp>
      </p:grpSp>
      <p:sp>
        <p:nvSpPr>
          <p:cNvPr id="4" name="TextBox 3">
            <a:extLst>
              <a:ext uri="{FF2B5EF4-FFF2-40B4-BE49-F238E27FC236}">
                <a16:creationId xmlns:a16="http://schemas.microsoft.com/office/drawing/2014/main" id="{22FAB765-E676-A64D-836F-70A9F1BE4B86}"/>
              </a:ext>
            </a:extLst>
          </p:cNvPr>
          <p:cNvSpPr txBox="1"/>
          <p:nvPr/>
        </p:nvSpPr>
        <p:spPr>
          <a:xfrm>
            <a:off x="18150840" y="-3291840"/>
            <a:ext cx="184731" cy="369332"/>
          </a:xfrm>
          <a:prstGeom prst="rect">
            <a:avLst/>
          </a:prstGeom>
          <a:noFill/>
        </p:spPr>
        <p:txBody>
          <a:bodyPr wrap="none" rtlCol="0">
            <a:spAutoFit/>
          </a:bodyPr>
          <a:lstStyle/>
          <a:p>
            <a:endParaRPr lang="en-US" dirty="0"/>
          </a:p>
        </p:txBody>
      </p:sp>
      <p:pic>
        <p:nvPicPr>
          <p:cNvPr id="6" name="Audio 5">
            <a:hlinkClick r:id="" action="ppaction://media"/>
            <a:extLst>
              <a:ext uri="{FF2B5EF4-FFF2-40B4-BE49-F238E27FC236}">
                <a16:creationId xmlns:a16="http://schemas.microsoft.com/office/drawing/2014/main" id="{F14C346A-02A0-2049-BD81-C430936C85F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447"/>
    </mc:Choice>
    <mc:Fallback xmlns="">
      <p:transition spd="slow" advTm="30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666" b="-666"/>
            </a:stretch>
          </a:blipFill>
        </p:spPr>
      </p:sp>
      <p:sp>
        <p:nvSpPr>
          <p:cNvPr id="3" name="Freeform 3"/>
          <p:cNvSpPr/>
          <p:nvPr/>
        </p:nvSpPr>
        <p:spPr>
          <a:xfrm flipV="1">
            <a:off x="0" y="5924687"/>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5">
              <a:alphaModFix amt="5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US" dirty="0"/>
          </a:p>
        </p:txBody>
      </p:sp>
      <p:sp>
        <p:nvSpPr>
          <p:cNvPr id="4" name="TextBox 4"/>
          <p:cNvSpPr txBox="1"/>
          <p:nvPr/>
        </p:nvSpPr>
        <p:spPr>
          <a:xfrm>
            <a:off x="4785764" y="3727516"/>
            <a:ext cx="7802307" cy="3687291"/>
          </a:xfrm>
          <a:prstGeom prst="rect">
            <a:avLst/>
          </a:prstGeom>
        </p:spPr>
        <p:txBody>
          <a:bodyPr lIns="0" tIns="0" rIns="0" bIns="0" rtlCol="0" anchor="t">
            <a:spAutoFit/>
          </a:bodyPr>
          <a:lstStyle/>
          <a:p>
            <a:pPr marL="453390" lvl="1" indent="-226695" algn="l">
              <a:lnSpc>
                <a:spcPts val="2940"/>
              </a:lnSpc>
              <a:buFont typeface="Arial"/>
              <a:buChar char="•"/>
            </a:pPr>
            <a:r>
              <a:rPr lang="en-US" sz="2100" b="1" dirty="0">
                <a:solidFill>
                  <a:srgbClr val="2E2E2E"/>
                </a:solidFill>
                <a:latin typeface="Arial" panose="020B0604020202020204" pitchFamily="34" charset="0"/>
                <a:ea typeface="Arial Bold"/>
                <a:cs typeface="Arial" panose="020B0604020202020204" pitchFamily="34" charset="0"/>
                <a:sym typeface="Arial Bold"/>
              </a:rPr>
              <a:t>I</a:t>
            </a: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ntroduction to Lung Cancer</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Anatomy and Physiology</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How Lung Cancer Affects Body Functioning</a:t>
            </a:r>
          </a:p>
          <a:p>
            <a:pPr marL="453390" lvl="1" indent="-226695" algn="l">
              <a:lnSpc>
                <a:spcPts val="2940"/>
              </a:lnSpc>
              <a:buFont typeface="Arial"/>
              <a:buChar char="•"/>
            </a:pPr>
            <a:r>
              <a:rPr lang="en-US" sz="2100" b="1" dirty="0">
                <a:solidFill>
                  <a:srgbClr val="2E2E2E"/>
                </a:solidFill>
                <a:latin typeface="Arial" panose="020B0604020202020204" pitchFamily="34" charset="0"/>
                <a:ea typeface="Arial Bold"/>
                <a:cs typeface="Arial" panose="020B0604020202020204" pitchFamily="34" charset="0"/>
                <a:sym typeface="Arial Bold"/>
              </a:rPr>
              <a:t>Pathophysiology</a:t>
            </a:r>
            <a:endPar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endParaRP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Patient Assessment</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Person-Centered </a:t>
            </a:r>
            <a:r>
              <a:rPr lang="en-US" sz="2100" b="1" dirty="0">
                <a:solidFill>
                  <a:srgbClr val="2E2E2E"/>
                </a:solidFill>
                <a:latin typeface="Arial" panose="020B0604020202020204" pitchFamily="34" charset="0"/>
                <a:ea typeface="Arial Bold"/>
                <a:cs typeface="Arial" panose="020B0604020202020204" pitchFamily="34" charset="0"/>
                <a:sym typeface="Arial Bold"/>
              </a:rPr>
              <a:t>Care Plan</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Monitoring </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Ethical Considerations</a:t>
            </a:r>
          </a:p>
          <a:p>
            <a:pPr marL="453390" lvl="1" indent="-226695" algn="l">
              <a:lnSpc>
                <a:spcPts val="2940"/>
              </a:lnSpc>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Conclusion </a:t>
            </a:r>
          </a:p>
          <a:p>
            <a:pPr marL="453390" lvl="1" indent="-226695" algn="l">
              <a:lnSpc>
                <a:spcPts val="2940"/>
              </a:lnSpc>
              <a:spcBef>
                <a:spcPct val="0"/>
              </a:spcBef>
              <a:buFont typeface="Arial"/>
              <a:buChar char="•"/>
            </a:pPr>
            <a:r>
              <a:rPr lang="en-US" sz="2100" b="1" u="none" strike="noStrike" dirty="0">
                <a:solidFill>
                  <a:srgbClr val="2E2E2E"/>
                </a:solidFill>
                <a:latin typeface="Arial" panose="020B0604020202020204" pitchFamily="34" charset="0"/>
                <a:ea typeface="Arial Bold"/>
                <a:cs typeface="Arial" panose="020B0604020202020204" pitchFamily="34" charset="0"/>
                <a:sym typeface="Arial Bold"/>
              </a:rPr>
              <a:t>Reference</a:t>
            </a:r>
            <a:r>
              <a:rPr lang="en-US" sz="2100" u="none" strike="noStrike" dirty="0">
                <a:solidFill>
                  <a:srgbClr val="2E2E2E"/>
                </a:solidFill>
                <a:latin typeface="Arial" panose="020B0604020202020204" pitchFamily="34" charset="0"/>
                <a:ea typeface="Arial"/>
                <a:cs typeface="Arial" panose="020B0604020202020204" pitchFamily="34" charset="0"/>
                <a:sym typeface="Arial"/>
              </a:rPr>
              <a:t> </a:t>
            </a:r>
          </a:p>
        </p:txBody>
      </p:sp>
      <p:sp>
        <p:nvSpPr>
          <p:cNvPr id="5" name="TextBox 5"/>
          <p:cNvSpPr txBox="1"/>
          <p:nvPr/>
        </p:nvSpPr>
        <p:spPr>
          <a:xfrm>
            <a:off x="5007251" y="1924294"/>
            <a:ext cx="5941657"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CONTENTS</a:t>
            </a:r>
          </a:p>
        </p:txBody>
      </p:sp>
      <p:grpSp>
        <p:nvGrpSpPr>
          <p:cNvPr id="6" name="Group 6"/>
          <p:cNvGrpSpPr/>
          <p:nvPr/>
        </p:nvGrpSpPr>
        <p:grpSpPr>
          <a:xfrm>
            <a:off x="12588071" y="3727516"/>
            <a:ext cx="3656542" cy="3656542"/>
            <a:chOff x="0" y="0"/>
            <a:chExt cx="812800" cy="812800"/>
          </a:xfrm>
          <a:solidFill>
            <a:srgbClr val="00B0F0"/>
          </a:solidFill>
        </p:grpSpPr>
        <p:sp>
          <p:nvSpPr>
            <p:cNvPr id="7" name="Freeform 7"/>
            <p:cNvSpPr/>
            <p:nvPr/>
          </p:nvSpPr>
          <p:spPr>
            <a:xfrm>
              <a:off x="0" y="0"/>
              <a:ext cx="812800" cy="812800"/>
            </a:xfrm>
            <a:custGeom>
              <a:avLst/>
              <a:gdLst/>
              <a:ahLst/>
              <a:cxnLst/>
              <a:rect l="l" t="t" r="r" b="b"/>
              <a:pathLst>
                <a:path w="812800" h="812800">
                  <a:moveTo>
                    <a:pt x="120685" y="0"/>
                  </a:moveTo>
                  <a:lnTo>
                    <a:pt x="692115" y="0"/>
                  </a:lnTo>
                  <a:cubicBezTo>
                    <a:pt x="724123" y="0"/>
                    <a:pt x="754819" y="12715"/>
                    <a:pt x="777452" y="35348"/>
                  </a:cubicBezTo>
                  <a:cubicBezTo>
                    <a:pt x="800085" y="57981"/>
                    <a:pt x="812800" y="88677"/>
                    <a:pt x="812800" y="120685"/>
                  </a:cubicBezTo>
                  <a:lnTo>
                    <a:pt x="812800" y="692115"/>
                  </a:lnTo>
                  <a:cubicBezTo>
                    <a:pt x="812800" y="724123"/>
                    <a:pt x="800085" y="754819"/>
                    <a:pt x="777452" y="777452"/>
                  </a:cubicBezTo>
                  <a:cubicBezTo>
                    <a:pt x="754819" y="800085"/>
                    <a:pt x="724123" y="812800"/>
                    <a:pt x="692115" y="812800"/>
                  </a:cubicBezTo>
                  <a:lnTo>
                    <a:pt x="120685" y="812800"/>
                  </a:lnTo>
                  <a:cubicBezTo>
                    <a:pt x="88677" y="812800"/>
                    <a:pt x="57981" y="800085"/>
                    <a:pt x="35348" y="777452"/>
                  </a:cubicBezTo>
                  <a:cubicBezTo>
                    <a:pt x="12715" y="754819"/>
                    <a:pt x="0" y="724123"/>
                    <a:pt x="0" y="692115"/>
                  </a:cubicBezTo>
                  <a:lnTo>
                    <a:pt x="0" y="120685"/>
                  </a:lnTo>
                  <a:cubicBezTo>
                    <a:pt x="0" y="88677"/>
                    <a:pt x="12715" y="57981"/>
                    <a:pt x="35348" y="35348"/>
                  </a:cubicBezTo>
                  <a:cubicBezTo>
                    <a:pt x="57981" y="12715"/>
                    <a:pt x="88677" y="0"/>
                    <a:pt x="120685" y="0"/>
                  </a:cubicBezTo>
                  <a:close/>
                </a:path>
              </a:pathLst>
            </a:custGeom>
            <a:grpFill/>
            <a:ln w="142875" cap="rnd">
              <a:noFill/>
              <a:prstDash val="solid"/>
              <a:round/>
            </a:ln>
          </p:spPr>
        </p:sp>
      </p:grpSp>
      <p:grpSp>
        <p:nvGrpSpPr>
          <p:cNvPr id="8" name="Group 6">
            <a:extLst>
              <a:ext uri="{FF2B5EF4-FFF2-40B4-BE49-F238E27FC236}">
                <a16:creationId xmlns:a16="http://schemas.microsoft.com/office/drawing/2014/main" id="{24461A0F-E4B6-1D40-9BAE-3EBA479E8208}"/>
              </a:ext>
            </a:extLst>
          </p:cNvPr>
          <p:cNvGrpSpPr/>
          <p:nvPr/>
        </p:nvGrpSpPr>
        <p:grpSpPr>
          <a:xfrm>
            <a:off x="11781493" y="2878700"/>
            <a:ext cx="3656542" cy="3656542"/>
            <a:chOff x="0" y="0"/>
            <a:chExt cx="812800" cy="812800"/>
          </a:xfrm>
        </p:grpSpPr>
        <p:sp>
          <p:nvSpPr>
            <p:cNvPr id="9" name="Freeform 7">
              <a:extLst>
                <a:ext uri="{FF2B5EF4-FFF2-40B4-BE49-F238E27FC236}">
                  <a16:creationId xmlns:a16="http://schemas.microsoft.com/office/drawing/2014/main" id="{0D763819-44A7-5C49-B32E-781B00196608}"/>
                </a:ext>
              </a:extLst>
            </p:cNvPr>
            <p:cNvSpPr/>
            <p:nvPr/>
          </p:nvSpPr>
          <p:spPr>
            <a:xfrm>
              <a:off x="0" y="0"/>
              <a:ext cx="812800" cy="812800"/>
            </a:xfrm>
            <a:custGeom>
              <a:avLst/>
              <a:gdLst/>
              <a:ahLst/>
              <a:cxnLst/>
              <a:rect l="l" t="t" r="r" b="b"/>
              <a:pathLst>
                <a:path w="812800" h="812800">
                  <a:moveTo>
                    <a:pt x="120685" y="0"/>
                  </a:moveTo>
                  <a:lnTo>
                    <a:pt x="692115" y="0"/>
                  </a:lnTo>
                  <a:cubicBezTo>
                    <a:pt x="724123" y="0"/>
                    <a:pt x="754819" y="12715"/>
                    <a:pt x="777452" y="35348"/>
                  </a:cubicBezTo>
                  <a:cubicBezTo>
                    <a:pt x="800085" y="57981"/>
                    <a:pt x="812800" y="88677"/>
                    <a:pt x="812800" y="120685"/>
                  </a:cubicBezTo>
                  <a:lnTo>
                    <a:pt x="812800" y="692115"/>
                  </a:lnTo>
                  <a:cubicBezTo>
                    <a:pt x="812800" y="724123"/>
                    <a:pt x="800085" y="754819"/>
                    <a:pt x="777452" y="777452"/>
                  </a:cubicBezTo>
                  <a:cubicBezTo>
                    <a:pt x="754819" y="800085"/>
                    <a:pt x="724123" y="812800"/>
                    <a:pt x="692115" y="812800"/>
                  </a:cubicBezTo>
                  <a:lnTo>
                    <a:pt x="120685" y="812800"/>
                  </a:lnTo>
                  <a:cubicBezTo>
                    <a:pt x="88677" y="812800"/>
                    <a:pt x="57981" y="800085"/>
                    <a:pt x="35348" y="777452"/>
                  </a:cubicBezTo>
                  <a:cubicBezTo>
                    <a:pt x="12715" y="754819"/>
                    <a:pt x="0" y="724123"/>
                    <a:pt x="0" y="692115"/>
                  </a:cubicBezTo>
                  <a:lnTo>
                    <a:pt x="0" y="120685"/>
                  </a:lnTo>
                  <a:cubicBezTo>
                    <a:pt x="0" y="88677"/>
                    <a:pt x="12715" y="57981"/>
                    <a:pt x="35348" y="35348"/>
                  </a:cubicBezTo>
                  <a:cubicBezTo>
                    <a:pt x="57981" y="12715"/>
                    <a:pt x="88677" y="0"/>
                    <a:pt x="120685" y="0"/>
                  </a:cubicBezTo>
                  <a:close/>
                </a:path>
              </a:pathLst>
            </a:custGeom>
            <a:blipFill>
              <a:blip r:embed="rId7"/>
              <a:stretch>
                <a:fillRect/>
              </a:stretch>
            </a:blipFill>
            <a:ln w="3175" cap="rnd">
              <a:solidFill>
                <a:srgbClr val="00B0F0"/>
              </a:solidFill>
              <a:prstDash val="solid"/>
              <a:round/>
            </a:ln>
          </p:spPr>
        </p:sp>
      </p:grpSp>
      <p:pic>
        <p:nvPicPr>
          <p:cNvPr id="11" name="Audio 10">
            <a:hlinkClick r:id="" action="ppaction://media"/>
            <a:extLst>
              <a:ext uri="{FF2B5EF4-FFF2-40B4-BE49-F238E27FC236}">
                <a16:creationId xmlns:a16="http://schemas.microsoft.com/office/drawing/2014/main" id="{9D7BCD90-43BB-9A47-9F96-836CA94B8D1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651"/>
    </mc:Choice>
    <mc:Fallback xmlns="">
      <p:transition spd="slow" advTm="28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9551174" y="208007"/>
            <a:ext cx="8355826" cy="3583370"/>
            <a:chOff x="0" y="0"/>
            <a:chExt cx="1139433" cy="488642"/>
          </a:xfrm>
          <a:solidFill>
            <a:srgbClr val="00B0F0"/>
          </a:solidFill>
        </p:grpSpPr>
        <p:sp>
          <p:nvSpPr>
            <p:cNvPr id="6" name="Freeform 6"/>
            <p:cNvSpPr/>
            <p:nvPr/>
          </p:nvSpPr>
          <p:spPr>
            <a:xfrm>
              <a:off x="0" y="0"/>
              <a:ext cx="1139433" cy="488642"/>
            </a:xfrm>
            <a:custGeom>
              <a:avLst/>
              <a:gdLst/>
              <a:ahLst/>
              <a:cxnLst/>
              <a:rect l="l" t="t" r="r" b="b"/>
              <a:pathLst>
                <a:path w="1139433" h="488642">
                  <a:moveTo>
                    <a:pt x="25943" y="0"/>
                  </a:moveTo>
                  <a:lnTo>
                    <a:pt x="1113491" y="0"/>
                  </a:lnTo>
                  <a:cubicBezTo>
                    <a:pt x="1120371" y="0"/>
                    <a:pt x="1126970" y="2733"/>
                    <a:pt x="1131835" y="7598"/>
                  </a:cubicBezTo>
                  <a:cubicBezTo>
                    <a:pt x="1136700" y="12464"/>
                    <a:pt x="1139433" y="19062"/>
                    <a:pt x="1139433" y="25943"/>
                  </a:cubicBezTo>
                  <a:lnTo>
                    <a:pt x="1139433" y="462700"/>
                  </a:lnTo>
                  <a:cubicBezTo>
                    <a:pt x="1139433" y="469580"/>
                    <a:pt x="1136700" y="476179"/>
                    <a:pt x="1131835" y="481044"/>
                  </a:cubicBezTo>
                  <a:cubicBezTo>
                    <a:pt x="1126970" y="485909"/>
                    <a:pt x="1120371" y="488642"/>
                    <a:pt x="1113491" y="488642"/>
                  </a:cubicBezTo>
                  <a:lnTo>
                    <a:pt x="25943" y="488642"/>
                  </a:lnTo>
                  <a:cubicBezTo>
                    <a:pt x="19062" y="488642"/>
                    <a:pt x="12464" y="485909"/>
                    <a:pt x="7598" y="481044"/>
                  </a:cubicBezTo>
                  <a:cubicBezTo>
                    <a:pt x="2733" y="476179"/>
                    <a:pt x="0" y="469580"/>
                    <a:pt x="0" y="462700"/>
                  </a:cubicBezTo>
                  <a:lnTo>
                    <a:pt x="0" y="25943"/>
                  </a:lnTo>
                  <a:cubicBezTo>
                    <a:pt x="0" y="19062"/>
                    <a:pt x="2733" y="12464"/>
                    <a:pt x="7598" y="7598"/>
                  </a:cubicBezTo>
                  <a:cubicBezTo>
                    <a:pt x="12464" y="2733"/>
                    <a:pt x="19062" y="0"/>
                    <a:pt x="25943" y="0"/>
                  </a:cubicBezTo>
                  <a:close/>
                </a:path>
              </a:pathLst>
            </a:custGeom>
            <a:grpFill/>
          </p:spPr>
        </p:sp>
      </p:grpSp>
      <p:sp>
        <p:nvSpPr>
          <p:cNvPr id="7" name="Freeform 7"/>
          <p:cNvSpPr/>
          <p:nvPr/>
        </p:nvSpPr>
        <p:spPr>
          <a:xfrm flipV="1">
            <a:off x="0" y="5905497"/>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sp>
        <p:nvSpPr>
          <p:cNvPr id="8" name="TextBox 8"/>
          <p:cNvSpPr txBox="1"/>
          <p:nvPr/>
        </p:nvSpPr>
        <p:spPr>
          <a:xfrm>
            <a:off x="1626355" y="3330293"/>
            <a:ext cx="5941657" cy="916306"/>
          </a:xfrm>
          <a:prstGeom prst="rect">
            <a:avLst/>
          </a:prstGeom>
        </p:spPr>
        <p:txBody>
          <a:bodyPr lIns="0" tIns="0" rIns="0" bIns="0" rtlCol="0" anchor="t">
            <a:spAutoFit/>
          </a:bodyPr>
          <a:lstStyle/>
          <a:p>
            <a:pPr marL="0" lvl="0" indent="0" algn="l">
              <a:lnSpc>
                <a:spcPts val="6719"/>
              </a:lnSpc>
              <a:spcBef>
                <a:spcPct val="0"/>
              </a:spcBef>
            </a:pPr>
            <a:r>
              <a:rPr lang="en-US" sz="4799" b="1" u="none" strike="noStrike">
                <a:solidFill>
                  <a:srgbClr val="000000"/>
                </a:solidFill>
                <a:latin typeface="Arial MT Pro Bold"/>
                <a:ea typeface="Arial MT Pro Bold"/>
                <a:cs typeface="Arial MT Pro Bold"/>
                <a:sym typeface="Arial MT Pro Bold"/>
              </a:rPr>
              <a:t>TO LUNG CANCER</a:t>
            </a:r>
          </a:p>
        </p:txBody>
      </p:sp>
      <p:sp>
        <p:nvSpPr>
          <p:cNvPr id="9" name="TextBox 9"/>
          <p:cNvSpPr txBox="1"/>
          <p:nvPr/>
        </p:nvSpPr>
        <p:spPr>
          <a:xfrm>
            <a:off x="1626355" y="2476171"/>
            <a:ext cx="5941657"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INTRODUCTION</a:t>
            </a:r>
          </a:p>
        </p:txBody>
      </p:sp>
      <p:sp>
        <p:nvSpPr>
          <p:cNvPr id="10" name="TextBox 10"/>
          <p:cNvSpPr txBox="1"/>
          <p:nvPr/>
        </p:nvSpPr>
        <p:spPr>
          <a:xfrm>
            <a:off x="694408" y="5669804"/>
            <a:ext cx="7102212" cy="2962349"/>
          </a:xfrm>
          <a:prstGeom prst="rect">
            <a:avLst/>
          </a:prstGeom>
        </p:spPr>
        <p:txBody>
          <a:bodyPr lIns="0" tIns="0" rIns="0" bIns="0" rtlCol="0" anchor="t">
            <a:spAutoFit/>
          </a:bodyPr>
          <a:lstStyle/>
          <a:p>
            <a:pPr marL="453390" lvl="1" indent="-226695" algn="l">
              <a:lnSpc>
                <a:spcPts val="2100"/>
              </a:lnSpc>
              <a:buFont typeface="Arial"/>
              <a:buChar char="•"/>
            </a:pPr>
            <a:r>
              <a:rPr lang="en-US" sz="2100" dirty="0">
                <a:solidFill>
                  <a:srgbClr val="000000"/>
                </a:solidFill>
                <a:latin typeface="Arial"/>
                <a:ea typeface="Arial"/>
                <a:cs typeface="Arial"/>
                <a:sym typeface="Arial"/>
              </a:rPr>
              <a:t>Lung cancer is one of the most common and serious cancers in the UK and globally (WHO, 2026).</a:t>
            </a:r>
          </a:p>
          <a:p>
            <a:pPr algn="l">
              <a:lnSpc>
                <a:spcPts val="2100"/>
              </a:lnSpc>
            </a:pPr>
            <a:endParaRPr lang="en-US" sz="2100" dirty="0">
              <a:solidFill>
                <a:srgbClr val="000000"/>
              </a:solidFill>
              <a:latin typeface="Arial"/>
              <a:ea typeface="Arial"/>
              <a:cs typeface="Arial"/>
              <a:sym typeface="Arial"/>
            </a:endParaRPr>
          </a:p>
          <a:p>
            <a:pPr marL="453390" lvl="1" indent="-226695">
              <a:lnSpc>
                <a:spcPts val="2100"/>
              </a:lnSpc>
              <a:buFont typeface="Arial"/>
              <a:buChar char="•"/>
            </a:pPr>
            <a:r>
              <a:rPr lang="en-US" sz="2100" dirty="0">
                <a:solidFill>
                  <a:srgbClr val="000000"/>
                </a:solidFill>
                <a:latin typeface="Arial"/>
                <a:ea typeface="Arial"/>
                <a:cs typeface="Arial"/>
                <a:sym typeface="Arial"/>
              </a:rPr>
              <a:t>In its early stages, lung cancer typically shows no symptoms. As the illness worsens, symptoms like, coughing, breathlessness, </a:t>
            </a:r>
            <a:r>
              <a:rPr lang="en-GB" sz="2400" dirty="0"/>
              <a:t>coughing up blood (haemoptysis) </a:t>
            </a:r>
            <a:r>
              <a:rPr lang="en-US" sz="2100" dirty="0">
                <a:solidFill>
                  <a:srgbClr val="000000"/>
                </a:solidFill>
                <a:latin typeface="Arial"/>
                <a:ea typeface="Arial"/>
                <a:cs typeface="Arial"/>
                <a:sym typeface="Arial"/>
              </a:rPr>
              <a:t>and sudden weight loss (NHS, 2025).</a:t>
            </a:r>
          </a:p>
          <a:p>
            <a:pPr algn="l">
              <a:lnSpc>
                <a:spcPts val="2100"/>
              </a:lnSpc>
            </a:pPr>
            <a:endParaRPr lang="en-US" sz="2100" dirty="0">
              <a:solidFill>
                <a:srgbClr val="000000"/>
              </a:solidFill>
              <a:latin typeface="Arial"/>
              <a:ea typeface="Arial"/>
              <a:cs typeface="Arial"/>
              <a:sym typeface="Arial"/>
            </a:endParaRPr>
          </a:p>
          <a:p>
            <a:pPr marL="453390" lvl="1" indent="-226695" algn="l">
              <a:lnSpc>
                <a:spcPts val="2100"/>
              </a:lnSpc>
              <a:buFont typeface="Arial"/>
              <a:buChar char="•"/>
            </a:pPr>
            <a:r>
              <a:rPr lang="en-US" sz="2100" dirty="0">
                <a:solidFill>
                  <a:srgbClr val="000000"/>
                </a:solidFill>
                <a:latin typeface="Arial"/>
                <a:ea typeface="Arial"/>
                <a:cs typeface="Arial"/>
                <a:sym typeface="Arial"/>
              </a:rPr>
              <a:t>Early diagnosis significantly improves outcomes, making awareness and screening essential for at-risk populations (Balata </a:t>
            </a:r>
            <a:r>
              <a:rPr lang="en-US" sz="2100" i="1" dirty="0">
                <a:solidFill>
                  <a:srgbClr val="000000"/>
                </a:solidFill>
                <a:latin typeface="Arial"/>
                <a:ea typeface="Arial"/>
                <a:cs typeface="Arial"/>
                <a:sym typeface="Arial"/>
              </a:rPr>
              <a:t>et al., </a:t>
            </a:r>
            <a:r>
              <a:rPr lang="en-US" sz="2100" dirty="0">
                <a:solidFill>
                  <a:srgbClr val="000000"/>
                </a:solidFill>
                <a:latin typeface="Arial"/>
                <a:ea typeface="Arial"/>
                <a:cs typeface="Arial"/>
                <a:sym typeface="Arial"/>
              </a:rPr>
              <a:t>2022).</a:t>
            </a:r>
          </a:p>
        </p:txBody>
      </p:sp>
      <p:sp>
        <p:nvSpPr>
          <p:cNvPr id="11" name="TextBox 11"/>
          <p:cNvSpPr txBox="1"/>
          <p:nvPr/>
        </p:nvSpPr>
        <p:spPr>
          <a:xfrm>
            <a:off x="8903474" y="5093709"/>
            <a:ext cx="3782314" cy="1615827"/>
          </a:xfrm>
          <a:prstGeom prst="rect">
            <a:avLst/>
          </a:prstGeom>
        </p:spPr>
        <p:txBody>
          <a:bodyPr lIns="0" tIns="0" rIns="0" bIns="0" rtlCol="0" anchor="t">
            <a:spAutoFit/>
          </a:bodyPr>
          <a:lstStyle/>
          <a:p>
            <a:pPr lvl="0">
              <a:lnSpc>
                <a:spcPts val="2098"/>
              </a:lnSpc>
            </a:pPr>
            <a:r>
              <a:rPr lang="en-US" sz="2098" dirty="0">
                <a:solidFill>
                  <a:srgbClr val="000000"/>
                </a:solidFill>
                <a:latin typeface="Arial"/>
                <a:ea typeface="Arial"/>
                <a:cs typeface="Arial"/>
                <a:sym typeface="Arial"/>
              </a:rPr>
              <a:t>In the UK, </a:t>
            </a:r>
            <a:r>
              <a:rPr lang="en-GB" sz="2400" dirty="0"/>
              <a:t>lung cancer accounts for around 13% </a:t>
            </a:r>
            <a:r>
              <a:rPr lang="en-US" sz="2098" dirty="0">
                <a:solidFill>
                  <a:srgbClr val="000000"/>
                </a:solidFill>
                <a:latin typeface="Arial"/>
                <a:ea typeface="Arial"/>
                <a:cs typeface="Arial"/>
                <a:sym typeface="Arial"/>
              </a:rPr>
              <a:t>of all new cancer cases, rates are greater in Scotland and northern England.(Navan </a:t>
            </a:r>
            <a:r>
              <a:rPr lang="en-US" sz="2098" i="1" dirty="0">
                <a:solidFill>
                  <a:srgbClr val="000000"/>
                </a:solidFill>
                <a:latin typeface="Arial"/>
                <a:ea typeface="Arial"/>
                <a:cs typeface="Arial"/>
                <a:sym typeface="Arial"/>
              </a:rPr>
              <a:t>et al</a:t>
            </a:r>
            <a:r>
              <a:rPr lang="en-US" sz="2098" dirty="0">
                <a:solidFill>
                  <a:srgbClr val="000000"/>
                </a:solidFill>
                <a:latin typeface="Arial"/>
                <a:ea typeface="Arial"/>
                <a:cs typeface="Arial"/>
                <a:sym typeface="Arial"/>
              </a:rPr>
              <a:t>., 2022).</a:t>
            </a:r>
          </a:p>
        </p:txBody>
      </p:sp>
      <p:sp>
        <p:nvSpPr>
          <p:cNvPr id="12" name="TextBox 12"/>
          <p:cNvSpPr txBox="1"/>
          <p:nvPr/>
        </p:nvSpPr>
        <p:spPr>
          <a:xfrm>
            <a:off x="13573154" y="5093709"/>
            <a:ext cx="3686146" cy="1358265"/>
          </a:xfrm>
          <a:prstGeom prst="rect">
            <a:avLst/>
          </a:prstGeom>
        </p:spPr>
        <p:txBody>
          <a:bodyPr lIns="0" tIns="0" rIns="0" bIns="0" rtlCol="0" anchor="t">
            <a:spAutoFit/>
          </a:bodyPr>
          <a:lstStyle/>
          <a:p>
            <a:pPr lvl="0">
              <a:lnSpc>
                <a:spcPts val="2100"/>
              </a:lnSpc>
            </a:pPr>
            <a:r>
              <a:rPr lang="en-US" sz="2100" dirty="0">
                <a:solidFill>
                  <a:srgbClr val="000000"/>
                </a:solidFill>
                <a:latin typeface="Arial"/>
                <a:ea typeface="Arial"/>
                <a:cs typeface="Arial"/>
                <a:sym typeface="Arial"/>
              </a:rPr>
              <a:t>It is the </a:t>
            </a:r>
            <a:r>
              <a:rPr lang="en-GB" sz="2400" dirty="0"/>
              <a:t>third most common cancer </a:t>
            </a:r>
            <a:r>
              <a:rPr lang="en-US" sz="2100" dirty="0">
                <a:solidFill>
                  <a:srgbClr val="000000"/>
                </a:solidFill>
                <a:latin typeface="Arial"/>
                <a:ea typeface="Arial"/>
                <a:cs typeface="Arial"/>
                <a:sym typeface="Arial"/>
              </a:rPr>
              <a:t>in the UK, with over 48,500 new cases diagnosed each year (Asthma and Lung UK, 2023). </a:t>
            </a:r>
          </a:p>
        </p:txBody>
      </p:sp>
      <p:sp>
        <p:nvSpPr>
          <p:cNvPr id="13" name="TextBox 13"/>
          <p:cNvSpPr txBox="1"/>
          <p:nvPr/>
        </p:nvSpPr>
        <p:spPr>
          <a:xfrm>
            <a:off x="8903474" y="7959311"/>
            <a:ext cx="4005400" cy="1624965"/>
          </a:xfrm>
          <a:prstGeom prst="rect">
            <a:avLst/>
          </a:prstGeom>
        </p:spPr>
        <p:txBody>
          <a:bodyPr lIns="0" tIns="0" rIns="0" bIns="0" rtlCol="0" anchor="t">
            <a:spAutoFit/>
          </a:bodyPr>
          <a:lstStyle/>
          <a:p>
            <a:pPr marL="0" lvl="0" indent="0" algn="l">
              <a:lnSpc>
                <a:spcPts val="2100"/>
              </a:lnSpc>
            </a:pPr>
            <a:r>
              <a:rPr lang="en-US" sz="2100" dirty="0">
                <a:solidFill>
                  <a:srgbClr val="000000"/>
                </a:solidFill>
                <a:latin typeface="Arial"/>
                <a:ea typeface="Arial"/>
                <a:cs typeface="Arial"/>
                <a:sym typeface="Arial"/>
              </a:rPr>
              <a:t>Smoking continues to be the primary cause, accounting for around 72% of cases. Other important risk factors are occupational exposure and air pollution (Leiter </a:t>
            </a:r>
            <a:r>
              <a:rPr lang="en-US" sz="2100" i="1" dirty="0">
                <a:solidFill>
                  <a:srgbClr val="000000"/>
                </a:solidFill>
                <a:latin typeface="Arial"/>
                <a:ea typeface="Arial"/>
                <a:cs typeface="Arial"/>
                <a:sym typeface="Arial"/>
              </a:rPr>
              <a:t>et al</a:t>
            </a:r>
            <a:r>
              <a:rPr lang="en-US" sz="2100" dirty="0">
                <a:solidFill>
                  <a:srgbClr val="000000"/>
                </a:solidFill>
                <a:latin typeface="Arial"/>
                <a:ea typeface="Arial"/>
                <a:cs typeface="Arial"/>
                <a:sym typeface="Arial"/>
              </a:rPr>
              <a:t>., 2023).</a:t>
            </a:r>
          </a:p>
        </p:txBody>
      </p:sp>
      <p:sp>
        <p:nvSpPr>
          <p:cNvPr id="14" name="TextBox 14"/>
          <p:cNvSpPr txBox="1"/>
          <p:nvPr/>
        </p:nvSpPr>
        <p:spPr>
          <a:xfrm>
            <a:off x="13573154" y="7959311"/>
            <a:ext cx="3686146" cy="1624965"/>
          </a:xfrm>
          <a:prstGeom prst="rect">
            <a:avLst/>
          </a:prstGeom>
        </p:spPr>
        <p:txBody>
          <a:bodyPr lIns="0" tIns="0" rIns="0" bIns="0" rtlCol="0" anchor="t">
            <a:spAutoFit/>
          </a:bodyPr>
          <a:lstStyle/>
          <a:p>
            <a:pPr marL="0" lvl="0" indent="0" algn="l">
              <a:lnSpc>
                <a:spcPts val="2100"/>
              </a:lnSpc>
            </a:pPr>
            <a:r>
              <a:rPr lang="en-US" sz="2100">
                <a:solidFill>
                  <a:srgbClr val="000000"/>
                </a:solidFill>
                <a:latin typeface="Arial"/>
                <a:ea typeface="Arial"/>
                <a:cs typeface="Arial"/>
                <a:sym typeface="Arial"/>
              </a:rPr>
              <a:t>Early-stage detection can increase 5-year survival rates significantly. Screening programmes and prompt GP referral are critical for better outcomes.</a:t>
            </a:r>
          </a:p>
        </p:txBody>
      </p:sp>
      <p:sp>
        <p:nvSpPr>
          <p:cNvPr id="15" name="TextBox 15"/>
          <p:cNvSpPr txBox="1"/>
          <p:nvPr/>
        </p:nvSpPr>
        <p:spPr>
          <a:xfrm>
            <a:off x="9573065" y="4164372"/>
            <a:ext cx="1843073" cy="641985"/>
          </a:xfrm>
          <a:prstGeom prst="rect">
            <a:avLst/>
          </a:prstGeom>
        </p:spPr>
        <p:txBody>
          <a:bodyPr lIns="0" tIns="0" rIns="0" bIns="0" rtlCol="0" anchor="t">
            <a:spAutoFit/>
          </a:bodyPr>
          <a:lstStyle/>
          <a:p>
            <a:pPr marL="0" lvl="0" indent="0" algn="l">
              <a:lnSpc>
                <a:spcPts val="2400"/>
              </a:lnSpc>
            </a:pPr>
            <a:r>
              <a:rPr lang="en-US" sz="2400" b="1">
                <a:solidFill>
                  <a:srgbClr val="000000"/>
                </a:solidFill>
                <a:latin typeface="Arial Bold"/>
                <a:ea typeface="Arial Bold"/>
                <a:cs typeface="Arial Bold"/>
                <a:sym typeface="Arial Bold"/>
              </a:rPr>
              <a:t>UK Incidence</a:t>
            </a:r>
          </a:p>
        </p:txBody>
      </p:sp>
      <p:sp>
        <p:nvSpPr>
          <p:cNvPr id="16" name="TextBox 16"/>
          <p:cNvSpPr txBox="1"/>
          <p:nvPr/>
        </p:nvSpPr>
        <p:spPr>
          <a:xfrm>
            <a:off x="14242745" y="4164372"/>
            <a:ext cx="1550784" cy="641985"/>
          </a:xfrm>
          <a:prstGeom prst="rect">
            <a:avLst/>
          </a:prstGeom>
        </p:spPr>
        <p:txBody>
          <a:bodyPr lIns="0" tIns="0" rIns="0" bIns="0" rtlCol="0" anchor="t">
            <a:spAutoFit/>
          </a:bodyPr>
          <a:lstStyle/>
          <a:p>
            <a:pPr marL="0" lvl="0" indent="0" algn="l">
              <a:lnSpc>
                <a:spcPts val="2400"/>
              </a:lnSpc>
            </a:pPr>
            <a:r>
              <a:rPr lang="en-US" sz="2400" b="1">
                <a:solidFill>
                  <a:srgbClr val="000000"/>
                </a:solidFill>
                <a:latin typeface="Arial Bold"/>
                <a:ea typeface="Arial Bold"/>
                <a:cs typeface="Arial Bold"/>
                <a:sym typeface="Arial Bold"/>
              </a:rPr>
              <a:t>Annual Cases</a:t>
            </a:r>
          </a:p>
        </p:txBody>
      </p:sp>
      <p:sp>
        <p:nvSpPr>
          <p:cNvPr id="17" name="TextBox 17"/>
          <p:cNvSpPr txBox="1"/>
          <p:nvPr/>
        </p:nvSpPr>
        <p:spPr>
          <a:xfrm>
            <a:off x="9504759" y="7157198"/>
            <a:ext cx="2312650" cy="337185"/>
          </a:xfrm>
          <a:prstGeom prst="rect">
            <a:avLst/>
          </a:prstGeom>
        </p:spPr>
        <p:txBody>
          <a:bodyPr lIns="0" tIns="0" rIns="0" bIns="0" rtlCol="0" anchor="t">
            <a:spAutoFit/>
          </a:bodyPr>
          <a:lstStyle/>
          <a:p>
            <a:pPr marL="0" lvl="0" indent="0" algn="l">
              <a:lnSpc>
                <a:spcPts val="2400"/>
              </a:lnSpc>
            </a:pPr>
            <a:r>
              <a:rPr lang="en-US" sz="2400" b="1">
                <a:solidFill>
                  <a:srgbClr val="000000"/>
                </a:solidFill>
                <a:latin typeface="Arial Bold"/>
                <a:ea typeface="Arial Bold"/>
                <a:cs typeface="Arial Bold"/>
                <a:sym typeface="Arial Bold"/>
              </a:rPr>
              <a:t>Primary Causes</a:t>
            </a:r>
          </a:p>
        </p:txBody>
      </p:sp>
      <p:sp>
        <p:nvSpPr>
          <p:cNvPr id="18" name="TextBox 18"/>
          <p:cNvSpPr txBox="1"/>
          <p:nvPr/>
        </p:nvSpPr>
        <p:spPr>
          <a:xfrm>
            <a:off x="14242745" y="7029974"/>
            <a:ext cx="2111140" cy="641985"/>
          </a:xfrm>
          <a:prstGeom prst="rect">
            <a:avLst/>
          </a:prstGeom>
        </p:spPr>
        <p:txBody>
          <a:bodyPr lIns="0" tIns="0" rIns="0" bIns="0" rtlCol="0" anchor="t">
            <a:spAutoFit/>
          </a:bodyPr>
          <a:lstStyle/>
          <a:p>
            <a:pPr marL="0" lvl="0" indent="0" algn="l">
              <a:lnSpc>
                <a:spcPts val="2400"/>
              </a:lnSpc>
            </a:pPr>
            <a:r>
              <a:rPr lang="en-US" sz="2400" b="1">
                <a:solidFill>
                  <a:srgbClr val="000000"/>
                </a:solidFill>
                <a:latin typeface="Arial Bold"/>
                <a:ea typeface="Arial Bold"/>
                <a:cs typeface="Arial Bold"/>
                <a:sym typeface="Arial Bold"/>
              </a:rPr>
              <a:t>Early Diagnosis</a:t>
            </a:r>
          </a:p>
        </p:txBody>
      </p:sp>
      <p:sp>
        <p:nvSpPr>
          <p:cNvPr id="19" name="Freeform 19"/>
          <p:cNvSpPr/>
          <p:nvPr/>
        </p:nvSpPr>
        <p:spPr>
          <a:xfrm>
            <a:off x="8903474" y="4263021"/>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0" name="Freeform 20"/>
          <p:cNvSpPr/>
          <p:nvPr/>
        </p:nvSpPr>
        <p:spPr>
          <a:xfrm>
            <a:off x="13573154" y="4263021"/>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1" name="Freeform 21"/>
          <p:cNvSpPr/>
          <p:nvPr/>
        </p:nvSpPr>
        <p:spPr>
          <a:xfrm>
            <a:off x="8903474" y="7128623"/>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2" name="Freeform 22"/>
          <p:cNvSpPr/>
          <p:nvPr/>
        </p:nvSpPr>
        <p:spPr>
          <a:xfrm>
            <a:off x="13573154" y="7128623"/>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23" name="Group 5">
            <a:extLst>
              <a:ext uri="{FF2B5EF4-FFF2-40B4-BE49-F238E27FC236}">
                <a16:creationId xmlns:a16="http://schemas.microsoft.com/office/drawing/2014/main" id="{6F6873F0-781C-5947-A1EF-AF56E18E7ECA}"/>
              </a:ext>
            </a:extLst>
          </p:cNvPr>
          <p:cNvGrpSpPr/>
          <p:nvPr/>
        </p:nvGrpSpPr>
        <p:grpSpPr>
          <a:xfrm>
            <a:off x="8730961" y="457856"/>
            <a:ext cx="8355826" cy="3583370"/>
            <a:chOff x="0" y="0"/>
            <a:chExt cx="1139433" cy="488642"/>
          </a:xfrm>
        </p:grpSpPr>
        <p:sp>
          <p:nvSpPr>
            <p:cNvPr id="24" name="Freeform 6">
              <a:extLst>
                <a:ext uri="{FF2B5EF4-FFF2-40B4-BE49-F238E27FC236}">
                  <a16:creationId xmlns:a16="http://schemas.microsoft.com/office/drawing/2014/main" id="{D3783E6E-4488-1944-9481-EAC9D436852E}"/>
                </a:ext>
              </a:extLst>
            </p:cNvPr>
            <p:cNvSpPr/>
            <p:nvPr/>
          </p:nvSpPr>
          <p:spPr>
            <a:xfrm>
              <a:off x="0" y="0"/>
              <a:ext cx="1139433" cy="488642"/>
            </a:xfrm>
            <a:custGeom>
              <a:avLst/>
              <a:gdLst/>
              <a:ahLst/>
              <a:cxnLst/>
              <a:rect l="l" t="t" r="r" b="b"/>
              <a:pathLst>
                <a:path w="1139433" h="488642">
                  <a:moveTo>
                    <a:pt x="25943" y="0"/>
                  </a:moveTo>
                  <a:lnTo>
                    <a:pt x="1113491" y="0"/>
                  </a:lnTo>
                  <a:cubicBezTo>
                    <a:pt x="1120371" y="0"/>
                    <a:pt x="1126970" y="2733"/>
                    <a:pt x="1131835" y="7598"/>
                  </a:cubicBezTo>
                  <a:cubicBezTo>
                    <a:pt x="1136700" y="12464"/>
                    <a:pt x="1139433" y="19062"/>
                    <a:pt x="1139433" y="25943"/>
                  </a:cubicBezTo>
                  <a:lnTo>
                    <a:pt x="1139433" y="462700"/>
                  </a:lnTo>
                  <a:cubicBezTo>
                    <a:pt x="1139433" y="469580"/>
                    <a:pt x="1136700" y="476179"/>
                    <a:pt x="1131835" y="481044"/>
                  </a:cubicBezTo>
                  <a:cubicBezTo>
                    <a:pt x="1126970" y="485909"/>
                    <a:pt x="1120371" y="488642"/>
                    <a:pt x="1113491" y="488642"/>
                  </a:cubicBezTo>
                  <a:lnTo>
                    <a:pt x="25943" y="488642"/>
                  </a:lnTo>
                  <a:cubicBezTo>
                    <a:pt x="19062" y="488642"/>
                    <a:pt x="12464" y="485909"/>
                    <a:pt x="7598" y="481044"/>
                  </a:cubicBezTo>
                  <a:cubicBezTo>
                    <a:pt x="2733" y="476179"/>
                    <a:pt x="0" y="469580"/>
                    <a:pt x="0" y="462700"/>
                  </a:cubicBezTo>
                  <a:lnTo>
                    <a:pt x="0" y="25943"/>
                  </a:lnTo>
                  <a:cubicBezTo>
                    <a:pt x="0" y="19062"/>
                    <a:pt x="2733" y="12464"/>
                    <a:pt x="7598" y="7598"/>
                  </a:cubicBezTo>
                  <a:cubicBezTo>
                    <a:pt x="12464" y="2733"/>
                    <a:pt x="19062" y="0"/>
                    <a:pt x="25943" y="0"/>
                  </a:cubicBezTo>
                  <a:close/>
                </a:path>
              </a:pathLst>
            </a:custGeom>
            <a:blipFill>
              <a:blip r:embed="rId8"/>
              <a:stretch>
                <a:fillRect t="-571" b="-571"/>
              </a:stretch>
            </a:blipFill>
            <a:ln>
              <a:solidFill>
                <a:srgbClr val="00B0F0"/>
              </a:solidFill>
            </a:ln>
          </p:spPr>
        </p:sp>
      </p:grpSp>
      <p:pic>
        <p:nvPicPr>
          <p:cNvPr id="3" name="Audio 2">
            <a:hlinkClick r:id="" action="ppaction://media"/>
            <a:extLst>
              <a:ext uri="{FF2B5EF4-FFF2-40B4-BE49-F238E27FC236}">
                <a16:creationId xmlns:a16="http://schemas.microsoft.com/office/drawing/2014/main" id="{E643556C-F644-3B4F-855E-174528A8DF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9486"/>
    </mc:Choice>
    <mc:Fallback xmlns="">
      <p:transition spd="slow" advTm="79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flipV="1">
            <a:off x="0" y="5905499"/>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sp>
        <p:nvSpPr>
          <p:cNvPr id="6" name="Freeform 6"/>
          <p:cNvSpPr/>
          <p:nvPr/>
        </p:nvSpPr>
        <p:spPr>
          <a:xfrm>
            <a:off x="1140378" y="6968852"/>
            <a:ext cx="352714" cy="364249"/>
          </a:xfrm>
          <a:custGeom>
            <a:avLst/>
            <a:gdLst/>
            <a:ahLst/>
            <a:cxnLst/>
            <a:rect l="l" t="t" r="r" b="b"/>
            <a:pathLst>
              <a:path w="352714" h="364249">
                <a:moveTo>
                  <a:pt x="0" y="0"/>
                </a:moveTo>
                <a:lnTo>
                  <a:pt x="352715" y="0"/>
                </a:lnTo>
                <a:lnTo>
                  <a:pt x="352715" y="364249"/>
                </a:lnTo>
                <a:lnTo>
                  <a:pt x="0" y="3642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5424081" y="6968852"/>
            <a:ext cx="352714" cy="364249"/>
          </a:xfrm>
          <a:custGeom>
            <a:avLst/>
            <a:gdLst/>
            <a:ahLst/>
            <a:cxnLst/>
            <a:rect l="l" t="t" r="r" b="b"/>
            <a:pathLst>
              <a:path w="352714" h="364249">
                <a:moveTo>
                  <a:pt x="0" y="0"/>
                </a:moveTo>
                <a:lnTo>
                  <a:pt x="352715" y="0"/>
                </a:lnTo>
                <a:lnTo>
                  <a:pt x="352715" y="364249"/>
                </a:lnTo>
                <a:lnTo>
                  <a:pt x="0" y="3642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a:off x="9693234" y="6959690"/>
            <a:ext cx="352714" cy="364249"/>
          </a:xfrm>
          <a:custGeom>
            <a:avLst/>
            <a:gdLst/>
            <a:ahLst/>
            <a:cxnLst/>
            <a:rect l="l" t="t" r="r" b="b"/>
            <a:pathLst>
              <a:path w="352714" h="364249">
                <a:moveTo>
                  <a:pt x="0" y="0"/>
                </a:moveTo>
                <a:lnTo>
                  <a:pt x="352715" y="0"/>
                </a:lnTo>
                <a:lnTo>
                  <a:pt x="352715" y="364248"/>
                </a:lnTo>
                <a:lnTo>
                  <a:pt x="0" y="3642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Freeform 9"/>
          <p:cNvSpPr/>
          <p:nvPr/>
        </p:nvSpPr>
        <p:spPr>
          <a:xfrm>
            <a:off x="13920944" y="6965798"/>
            <a:ext cx="352714" cy="364249"/>
          </a:xfrm>
          <a:custGeom>
            <a:avLst/>
            <a:gdLst/>
            <a:ahLst/>
            <a:cxnLst/>
            <a:rect l="l" t="t" r="r" b="b"/>
            <a:pathLst>
              <a:path w="352714" h="364249">
                <a:moveTo>
                  <a:pt x="0" y="0"/>
                </a:moveTo>
                <a:lnTo>
                  <a:pt x="352714" y="0"/>
                </a:lnTo>
                <a:lnTo>
                  <a:pt x="352714" y="364249"/>
                </a:lnTo>
                <a:lnTo>
                  <a:pt x="0" y="3642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Freeform 10"/>
          <p:cNvSpPr/>
          <p:nvPr/>
        </p:nvSpPr>
        <p:spPr>
          <a:xfrm>
            <a:off x="12136431" y="106119"/>
            <a:ext cx="5269754" cy="5523555"/>
          </a:xfrm>
          <a:custGeom>
            <a:avLst/>
            <a:gdLst/>
            <a:ahLst/>
            <a:cxnLst/>
            <a:rect l="l" t="t" r="r" b="b"/>
            <a:pathLst>
              <a:path w="5269754" h="5523555">
                <a:moveTo>
                  <a:pt x="0" y="0"/>
                </a:moveTo>
                <a:lnTo>
                  <a:pt x="5269754" y="0"/>
                </a:lnTo>
                <a:lnTo>
                  <a:pt x="5269754" y="5523555"/>
                </a:lnTo>
                <a:lnTo>
                  <a:pt x="0" y="5523555"/>
                </a:lnTo>
                <a:lnTo>
                  <a:pt x="0" y="0"/>
                </a:lnTo>
                <a:close/>
              </a:path>
            </a:pathLst>
          </a:custGeom>
          <a:solidFill>
            <a:srgbClr val="00B0F0"/>
          </a:solidFill>
        </p:spPr>
      </p:sp>
      <p:sp>
        <p:nvSpPr>
          <p:cNvPr id="11" name="TextBox 11"/>
          <p:cNvSpPr txBox="1"/>
          <p:nvPr/>
        </p:nvSpPr>
        <p:spPr>
          <a:xfrm>
            <a:off x="804748" y="811377"/>
            <a:ext cx="6209724" cy="1764031"/>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ANATOMY &amp; PHYSIOLOGY</a:t>
            </a:r>
          </a:p>
        </p:txBody>
      </p:sp>
      <p:sp>
        <p:nvSpPr>
          <p:cNvPr id="12" name="TextBox 12"/>
          <p:cNvSpPr txBox="1"/>
          <p:nvPr/>
        </p:nvSpPr>
        <p:spPr>
          <a:xfrm>
            <a:off x="1174003" y="3654748"/>
            <a:ext cx="7133728" cy="2223135"/>
          </a:xfrm>
          <a:prstGeom prst="rect">
            <a:avLst/>
          </a:prstGeom>
        </p:spPr>
        <p:txBody>
          <a:bodyPr lIns="0" tIns="0" rIns="0" bIns="0" rtlCol="0" anchor="t">
            <a:spAutoFit/>
          </a:bodyPr>
          <a:lstStyle/>
          <a:p>
            <a:pPr marL="0" lvl="0" indent="0" algn="l">
              <a:lnSpc>
                <a:spcPts val="2940"/>
              </a:lnSpc>
              <a:spcBef>
                <a:spcPct val="0"/>
              </a:spcBef>
            </a:pPr>
            <a:r>
              <a:rPr lang="en-US" sz="2100">
                <a:solidFill>
                  <a:srgbClr val="000000"/>
                </a:solidFill>
                <a:latin typeface="Arial"/>
                <a:ea typeface="Arial"/>
                <a:cs typeface="Arial"/>
                <a:sym typeface="Arial"/>
              </a:rPr>
              <a:t>The respiratory system makes it possible for the blood and air to exchange oxygen. After passing via the bronchi and the trachea, air enters the lungs and reaches the alveoli, where gas exchange takes place, removing carbon dioxide from the blood and supplying oxygen (National heart, Lung and Blood Institute, 2022)</a:t>
            </a:r>
          </a:p>
        </p:txBody>
      </p:sp>
      <p:sp>
        <p:nvSpPr>
          <p:cNvPr id="13" name="TextBox 13"/>
          <p:cNvSpPr txBox="1"/>
          <p:nvPr/>
        </p:nvSpPr>
        <p:spPr>
          <a:xfrm>
            <a:off x="1038732" y="7429231"/>
            <a:ext cx="3489999" cy="2223135"/>
          </a:xfrm>
          <a:prstGeom prst="rect">
            <a:avLst/>
          </a:prstGeom>
        </p:spPr>
        <p:txBody>
          <a:bodyPr lIns="0" tIns="0" rIns="0" bIns="0" rtlCol="0" anchor="t">
            <a:spAutoFit/>
          </a:bodyPr>
          <a:lstStyle/>
          <a:p>
            <a:pPr marL="0" lvl="0" indent="0" algn="l">
              <a:lnSpc>
                <a:spcPts val="2940"/>
              </a:lnSpc>
              <a:spcBef>
                <a:spcPct val="0"/>
              </a:spcBef>
            </a:pPr>
            <a:r>
              <a:rPr lang="en-US" sz="2100">
                <a:solidFill>
                  <a:srgbClr val="000000"/>
                </a:solidFill>
                <a:latin typeface="Arial"/>
                <a:ea typeface="Arial"/>
                <a:cs typeface="Arial"/>
                <a:sym typeface="Arial"/>
              </a:rPr>
              <a:t>The windpipe is a stiff tube with cartilage rings supporting it that transports air from the throat into the chest before splitting into the two major bronchi.</a:t>
            </a:r>
          </a:p>
        </p:txBody>
      </p:sp>
      <p:sp>
        <p:nvSpPr>
          <p:cNvPr id="14" name="TextBox 14"/>
          <p:cNvSpPr txBox="1"/>
          <p:nvPr/>
        </p:nvSpPr>
        <p:spPr>
          <a:xfrm>
            <a:off x="5424081" y="7429231"/>
            <a:ext cx="3437995" cy="2219647"/>
          </a:xfrm>
          <a:prstGeom prst="rect">
            <a:avLst/>
          </a:prstGeom>
        </p:spPr>
        <p:txBody>
          <a:bodyPr lIns="0" tIns="0" rIns="0" bIns="0" rtlCol="0" anchor="t">
            <a:spAutoFit/>
          </a:bodyPr>
          <a:lstStyle/>
          <a:p>
            <a:pPr lvl="0">
              <a:lnSpc>
                <a:spcPts val="2940"/>
              </a:lnSpc>
              <a:spcBef>
                <a:spcPct val="0"/>
              </a:spcBef>
            </a:pPr>
            <a:r>
              <a:rPr lang="en-GB" sz="2400" dirty="0"/>
              <a:t>The trachea divides into the right and left main bronchi, which enter the corresponding lungs and branch into smaller bronchi and bronchioles</a:t>
            </a:r>
            <a:r>
              <a:rPr lang="en-US" sz="2100" dirty="0">
                <a:solidFill>
                  <a:srgbClr val="000000"/>
                </a:solidFill>
                <a:latin typeface="Arial"/>
                <a:ea typeface="Arial"/>
                <a:cs typeface="Arial"/>
                <a:sym typeface="Arial"/>
              </a:rPr>
              <a:t>.</a:t>
            </a:r>
          </a:p>
        </p:txBody>
      </p:sp>
      <p:sp>
        <p:nvSpPr>
          <p:cNvPr id="15" name="TextBox 15"/>
          <p:cNvSpPr txBox="1"/>
          <p:nvPr/>
        </p:nvSpPr>
        <p:spPr>
          <a:xfrm>
            <a:off x="1797893" y="6902540"/>
            <a:ext cx="1843073" cy="415290"/>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000000"/>
                </a:solidFill>
                <a:latin typeface="Arial Bold"/>
                <a:ea typeface="Arial Bold"/>
                <a:cs typeface="Arial Bold"/>
                <a:sym typeface="Arial Bold"/>
              </a:rPr>
              <a:t>Trachea</a:t>
            </a:r>
          </a:p>
        </p:txBody>
      </p:sp>
      <p:sp>
        <p:nvSpPr>
          <p:cNvPr id="16" name="TextBox 16"/>
          <p:cNvSpPr txBox="1"/>
          <p:nvPr/>
        </p:nvSpPr>
        <p:spPr>
          <a:xfrm>
            <a:off x="6165387" y="6911702"/>
            <a:ext cx="1165647" cy="415290"/>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000000"/>
                </a:solidFill>
                <a:latin typeface="Arial Bold"/>
                <a:ea typeface="Arial Bold"/>
                <a:cs typeface="Arial Bold"/>
                <a:sym typeface="Arial Bold"/>
              </a:rPr>
              <a:t>Bronchi</a:t>
            </a:r>
          </a:p>
        </p:txBody>
      </p:sp>
      <p:sp>
        <p:nvSpPr>
          <p:cNvPr id="17" name="TextBox 17"/>
          <p:cNvSpPr txBox="1"/>
          <p:nvPr/>
        </p:nvSpPr>
        <p:spPr>
          <a:xfrm>
            <a:off x="9757673" y="7419706"/>
            <a:ext cx="3597143" cy="2232687"/>
          </a:xfrm>
          <a:prstGeom prst="rect">
            <a:avLst/>
          </a:prstGeom>
        </p:spPr>
        <p:txBody>
          <a:bodyPr lIns="0" tIns="0" rIns="0" bIns="0" rtlCol="0" anchor="t">
            <a:spAutoFit/>
          </a:bodyPr>
          <a:lstStyle/>
          <a:p>
            <a:pPr marL="0" lvl="0" indent="0" algn="l">
              <a:lnSpc>
                <a:spcPts val="2938"/>
              </a:lnSpc>
              <a:spcBef>
                <a:spcPct val="0"/>
              </a:spcBef>
            </a:pPr>
            <a:r>
              <a:rPr lang="en-US" sz="2098" dirty="0">
                <a:solidFill>
                  <a:srgbClr val="000000"/>
                </a:solidFill>
                <a:latin typeface="Arial"/>
                <a:ea typeface="Arial"/>
                <a:cs typeface="Arial"/>
                <a:sym typeface="Arial"/>
              </a:rPr>
              <a:t>The respiratory organs are paired; the left lung contains two lobes, while the right has three. They include millions of alveoli for gas exchange as well as the bronchial tree.</a:t>
            </a:r>
          </a:p>
        </p:txBody>
      </p:sp>
      <p:sp>
        <p:nvSpPr>
          <p:cNvPr id="18" name="TextBox 18"/>
          <p:cNvSpPr txBox="1"/>
          <p:nvPr/>
        </p:nvSpPr>
        <p:spPr>
          <a:xfrm>
            <a:off x="10350749" y="6908648"/>
            <a:ext cx="1205496" cy="415290"/>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000000"/>
                </a:solidFill>
                <a:latin typeface="Arial Bold"/>
                <a:ea typeface="Arial Bold"/>
                <a:cs typeface="Arial Bold"/>
                <a:sym typeface="Arial Bold"/>
              </a:rPr>
              <a:t>Lungs</a:t>
            </a:r>
          </a:p>
        </p:txBody>
      </p:sp>
      <p:sp>
        <p:nvSpPr>
          <p:cNvPr id="19" name="TextBox 19"/>
          <p:cNvSpPr txBox="1"/>
          <p:nvPr/>
        </p:nvSpPr>
        <p:spPr>
          <a:xfrm>
            <a:off x="13920944" y="7425297"/>
            <a:ext cx="3665350" cy="2232687"/>
          </a:xfrm>
          <a:prstGeom prst="rect">
            <a:avLst/>
          </a:prstGeom>
        </p:spPr>
        <p:txBody>
          <a:bodyPr lIns="0" tIns="0" rIns="0" bIns="0" rtlCol="0" anchor="t">
            <a:spAutoFit/>
          </a:bodyPr>
          <a:lstStyle/>
          <a:p>
            <a:pPr marL="0" lvl="0" indent="0" algn="l">
              <a:lnSpc>
                <a:spcPts val="2938"/>
              </a:lnSpc>
              <a:spcBef>
                <a:spcPct val="0"/>
              </a:spcBef>
            </a:pPr>
            <a:r>
              <a:rPr lang="en-US" sz="2098">
                <a:solidFill>
                  <a:srgbClr val="000000"/>
                </a:solidFill>
                <a:latin typeface="Arial"/>
                <a:ea typeface="Arial"/>
                <a:cs typeface="Arial"/>
                <a:sym typeface="Arial"/>
              </a:rPr>
              <a:t>Essential gas exchange occurs in tiny air sacs at the end of bronchioles, where carbon dioxide is released and oxygen spreads into the capillaries.</a:t>
            </a:r>
          </a:p>
        </p:txBody>
      </p:sp>
      <p:sp>
        <p:nvSpPr>
          <p:cNvPr id="20" name="TextBox 20"/>
          <p:cNvSpPr txBox="1"/>
          <p:nvPr/>
        </p:nvSpPr>
        <p:spPr>
          <a:xfrm>
            <a:off x="14578458" y="6908648"/>
            <a:ext cx="1964625" cy="415290"/>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000000"/>
                </a:solidFill>
                <a:latin typeface="Arial Bold"/>
                <a:ea typeface="Arial Bold"/>
                <a:cs typeface="Arial Bold"/>
                <a:sym typeface="Arial Bold"/>
              </a:rPr>
              <a:t>Alveoli</a:t>
            </a:r>
          </a:p>
        </p:txBody>
      </p:sp>
      <p:sp>
        <p:nvSpPr>
          <p:cNvPr id="21" name="TextBox 21"/>
          <p:cNvSpPr txBox="1"/>
          <p:nvPr/>
        </p:nvSpPr>
        <p:spPr>
          <a:xfrm>
            <a:off x="13295458" y="6212930"/>
            <a:ext cx="5068742" cy="340221"/>
          </a:xfrm>
          <a:prstGeom prst="rect">
            <a:avLst/>
          </a:prstGeom>
        </p:spPr>
        <p:txBody>
          <a:bodyPr wrap="square" lIns="0" tIns="0" rIns="0" bIns="0" rtlCol="0" anchor="t">
            <a:spAutoFit/>
          </a:bodyPr>
          <a:lstStyle/>
          <a:p>
            <a:pPr algn="ctr">
              <a:lnSpc>
                <a:spcPts val="2940"/>
              </a:lnSpc>
              <a:spcBef>
                <a:spcPct val="0"/>
              </a:spcBef>
            </a:pPr>
            <a:r>
              <a:rPr lang="en-US" sz="2100" dirty="0">
                <a:solidFill>
                  <a:srgbClr val="000000"/>
                </a:solidFill>
                <a:latin typeface="Arial"/>
                <a:ea typeface="Arial"/>
                <a:cs typeface="Arial"/>
                <a:sym typeface="Arial"/>
              </a:rPr>
              <a:t>Asthma and Lung UK, 2023) </a:t>
            </a:r>
          </a:p>
        </p:txBody>
      </p:sp>
      <p:sp>
        <p:nvSpPr>
          <p:cNvPr id="22" name="TextBox 22"/>
          <p:cNvSpPr txBox="1"/>
          <p:nvPr/>
        </p:nvSpPr>
        <p:spPr>
          <a:xfrm>
            <a:off x="14755760" y="9680548"/>
            <a:ext cx="2831381" cy="365760"/>
          </a:xfrm>
          <a:prstGeom prst="rect">
            <a:avLst/>
          </a:prstGeom>
        </p:spPr>
        <p:txBody>
          <a:bodyPr lIns="0" tIns="0" rIns="0" bIns="0" rtlCol="0" anchor="t">
            <a:spAutoFit/>
          </a:bodyPr>
          <a:lstStyle/>
          <a:p>
            <a:pPr algn="ctr">
              <a:lnSpc>
                <a:spcPts val="2940"/>
              </a:lnSpc>
              <a:spcBef>
                <a:spcPct val="0"/>
              </a:spcBef>
            </a:pPr>
            <a:r>
              <a:rPr lang="en-US" sz="2100">
                <a:solidFill>
                  <a:srgbClr val="000000"/>
                </a:solidFill>
                <a:latin typeface="Arial"/>
                <a:ea typeface="Arial"/>
                <a:cs typeface="Arial"/>
                <a:sym typeface="Arial"/>
              </a:rPr>
              <a:t>(Cleveland Clinic, 2026)</a:t>
            </a:r>
          </a:p>
        </p:txBody>
      </p:sp>
      <p:sp>
        <p:nvSpPr>
          <p:cNvPr id="23" name="Freeform 10">
            <a:extLst>
              <a:ext uri="{FF2B5EF4-FFF2-40B4-BE49-F238E27FC236}">
                <a16:creationId xmlns:a16="http://schemas.microsoft.com/office/drawing/2014/main" id="{3B87183D-BDC8-F349-8B48-8AC7A899EB7D}"/>
              </a:ext>
            </a:extLst>
          </p:cNvPr>
          <p:cNvSpPr/>
          <p:nvPr/>
        </p:nvSpPr>
        <p:spPr>
          <a:xfrm>
            <a:off x="11638781" y="524396"/>
            <a:ext cx="5269754" cy="5523555"/>
          </a:xfrm>
          <a:custGeom>
            <a:avLst/>
            <a:gdLst/>
            <a:ahLst/>
            <a:cxnLst/>
            <a:rect l="l" t="t" r="r" b="b"/>
            <a:pathLst>
              <a:path w="5269754" h="5523555">
                <a:moveTo>
                  <a:pt x="0" y="0"/>
                </a:moveTo>
                <a:lnTo>
                  <a:pt x="5269754" y="0"/>
                </a:lnTo>
                <a:lnTo>
                  <a:pt x="5269754" y="5523555"/>
                </a:lnTo>
                <a:lnTo>
                  <a:pt x="0" y="5523555"/>
                </a:lnTo>
                <a:lnTo>
                  <a:pt x="0" y="0"/>
                </a:lnTo>
                <a:close/>
              </a:path>
            </a:pathLst>
          </a:custGeom>
          <a:blipFill>
            <a:blip r:embed="rId8"/>
            <a:stretch>
              <a:fillRect t="-9935"/>
            </a:stretch>
          </a:blipFill>
          <a:ln>
            <a:solidFill>
              <a:srgbClr val="00B0F0"/>
            </a:solidFill>
          </a:ln>
        </p:spPr>
      </p:sp>
      <p:pic>
        <p:nvPicPr>
          <p:cNvPr id="3" name="Audio 2">
            <a:hlinkClick r:id="" action="ppaction://media"/>
            <a:extLst>
              <a:ext uri="{FF2B5EF4-FFF2-40B4-BE49-F238E27FC236}">
                <a16:creationId xmlns:a16="http://schemas.microsoft.com/office/drawing/2014/main" id="{64C2E5AF-CC73-E447-9548-46BE4B344F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910"/>
    </mc:Choice>
    <mc:Fallback xmlns="">
      <p:transition spd="slow" advTm="99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5905498"/>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sp>
        <p:nvSpPr>
          <p:cNvPr id="8" name="TextBox 8"/>
          <p:cNvSpPr txBox="1"/>
          <p:nvPr/>
        </p:nvSpPr>
        <p:spPr>
          <a:xfrm>
            <a:off x="4861050" y="403134"/>
            <a:ext cx="8565899" cy="1688283"/>
          </a:xfrm>
          <a:prstGeom prst="rect">
            <a:avLst/>
          </a:prstGeom>
        </p:spPr>
        <p:txBody>
          <a:bodyPr lIns="0" tIns="0" rIns="0" bIns="0" rtlCol="0" anchor="t">
            <a:spAutoFit/>
          </a:bodyPr>
          <a:lstStyle/>
          <a:p>
            <a:pPr marL="0" lvl="0" indent="0" algn="ctr">
              <a:lnSpc>
                <a:spcPts val="6719"/>
              </a:lnSpc>
              <a:spcBef>
                <a:spcPct val="0"/>
              </a:spcBef>
            </a:pPr>
            <a:r>
              <a:rPr lang="en-US" sz="4800" b="1" dirty="0">
                <a:solidFill>
                  <a:srgbClr val="000000"/>
                </a:solidFill>
                <a:latin typeface="Arial MT Pro Bold"/>
                <a:ea typeface="Arial MT Pro Bold"/>
                <a:cs typeface="Arial MT Pro Bold"/>
                <a:sym typeface="Arial MT Pro Bold"/>
              </a:rPr>
              <a:t>HOW LUNG CANCER AFFECTS BODY FUNCTION</a:t>
            </a:r>
          </a:p>
        </p:txBody>
      </p:sp>
      <p:grpSp>
        <p:nvGrpSpPr>
          <p:cNvPr id="20" name="Group 19">
            <a:extLst>
              <a:ext uri="{FF2B5EF4-FFF2-40B4-BE49-F238E27FC236}">
                <a16:creationId xmlns:a16="http://schemas.microsoft.com/office/drawing/2014/main" id="{2ECC5D14-8A3C-8F4C-94C2-D596D41DB94E}"/>
              </a:ext>
            </a:extLst>
          </p:cNvPr>
          <p:cNvGrpSpPr/>
          <p:nvPr/>
        </p:nvGrpSpPr>
        <p:grpSpPr>
          <a:xfrm>
            <a:off x="1066800" y="2552699"/>
            <a:ext cx="16078200" cy="7416167"/>
            <a:chOff x="361504" y="2259938"/>
            <a:chExt cx="9042272" cy="7877450"/>
          </a:xfrm>
        </p:grpSpPr>
        <p:grpSp>
          <p:nvGrpSpPr>
            <p:cNvPr id="5" name="Group 5"/>
            <p:cNvGrpSpPr/>
            <p:nvPr/>
          </p:nvGrpSpPr>
          <p:grpSpPr>
            <a:xfrm>
              <a:off x="361504" y="2259938"/>
              <a:ext cx="9042272" cy="7877450"/>
              <a:chOff x="0" y="-38100"/>
              <a:chExt cx="2381504" cy="2074719"/>
            </a:xfrm>
          </p:grpSpPr>
          <p:sp>
            <p:nvSpPr>
              <p:cNvPr id="6" name="Freeform 6"/>
              <p:cNvSpPr/>
              <p:nvPr/>
            </p:nvSpPr>
            <p:spPr>
              <a:xfrm>
                <a:off x="0" y="0"/>
                <a:ext cx="2381504" cy="2036619"/>
              </a:xfrm>
              <a:custGeom>
                <a:avLst/>
                <a:gdLst/>
                <a:ahLst/>
                <a:cxnLst/>
                <a:rect l="l" t="t" r="r" b="b"/>
                <a:pathLst>
                  <a:path w="2381504" h="2036619">
                    <a:moveTo>
                      <a:pt x="43666" y="0"/>
                    </a:moveTo>
                    <a:lnTo>
                      <a:pt x="2337838" y="0"/>
                    </a:lnTo>
                    <a:cubicBezTo>
                      <a:pt x="2361954" y="0"/>
                      <a:pt x="2381504" y="19550"/>
                      <a:pt x="2381504" y="43666"/>
                    </a:cubicBezTo>
                    <a:lnTo>
                      <a:pt x="2381504" y="1992954"/>
                    </a:lnTo>
                    <a:cubicBezTo>
                      <a:pt x="2381504" y="2017070"/>
                      <a:pt x="2361954" y="2036619"/>
                      <a:pt x="2337838" y="2036619"/>
                    </a:cubicBezTo>
                    <a:lnTo>
                      <a:pt x="43666" y="2036619"/>
                    </a:lnTo>
                    <a:cubicBezTo>
                      <a:pt x="19550" y="2036619"/>
                      <a:pt x="0" y="2017070"/>
                      <a:pt x="0" y="1992954"/>
                    </a:cubicBezTo>
                    <a:lnTo>
                      <a:pt x="0" y="43666"/>
                    </a:lnTo>
                    <a:cubicBezTo>
                      <a:pt x="0" y="19550"/>
                      <a:pt x="19550" y="0"/>
                      <a:pt x="43666" y="0"/>
                    </a:cubicBezTo>
                    <a:close/>
                  </a:path>
                </a:pathLst>
              </a:custGeom>
              <a:gradFill rotWithShape="1">
                <a:gsLst>
                  <a:gs pos="0">
                    <a:srgbClr val="00B4D4">
                      <a:alpha val="100000"/>
                    </a:srgbClr>
                  </a:gs>
                  <a:gs pos="100000">
                    <a:srgbClr val="003BAD">
                      <a:alpha val="100000"/>
                    </a:srgbClr>
                  </a:gs>
                </a:gsLst>
                <a:lin ang="5400000"/>
              </a:gradFill>
            </p:spPr>
          </p:sp>
          <p:sp>
            <p:nvSpPr>
              <p:cNvPr id="7" name="TextBox 7"/>
              <p:cNvSpPr txBox="1"/>
              <p:nvPr/>
            </p:nvSpPr>
            <p:spPr>
              <a:xfrm>
                <a:off x="0" y="-38100"/>
                <a:ext cx="2381504" cy="207471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1" name="TextBox 11"/>
            <p:cNvSpPr txBox="1"/>
            <p:nvPr/>
          </p:nvSpPr>
          <p:spPr>
            <a:xfrm>
              <a:off x="578951" y="3246736"/>
              <a:ext cx="3984751" cy="1546401"/>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Arial"/>
                  <a:ea typeface="Arial"/>
                  <a:cs typeface="Arial"/>
                  <a:sym typeface="Arial"/>
                </a:rPr>
                <a:t>Uncontrolled growth of cancerous cells in lung tissue results in tumors that obstruct or narrow bronchial airways, decreasing airflow and causing repeated infections, hemoptysis and persistent cough.</a:t>
              </a:r>
            </a:p>
          </p:txBody>
        </p:sp>
        <p:sp>
          <p:nvSpPr>
            <p:cNvPr id="12" name="TextBox 12"/>
            <p:cNvSpPr txBox="1"/>
            <p:nvPr/>
          </p:nvSpPr>
          <p:spPr>
            <a:xfrm>
              <a:off x="4973277" y="3256261"/>
              <a:ext cx="4126023" cy="1455911"/>
            </a:xfrm>
            <a:prstGeom prst="rect">
              <a:avLst/>
            </a:prstGeom>
          </p:spPr>
          <p:txBody>
            <a:bodyPr lIns="0" tIns="0" rIns="0" bIns="0" rtlCol="0" anchor="t">
              <a:spAutoFit/>
            </a:bodyPr>
            <a:lstStyle/>
            <a:p>
              <a:pPr marL="0" lvl="0" indent="0" algn="l">
                <a:lnSpc>
                  <a:spcPts val="2940"/>
                </a:lnSpc>
                <a:spcBef>
                  <a:spcPct val="0"/>
                </a:spcBef>
              </a:pPr>
              <a:r>
                <a:rPr lang="en-US" sz="2100" dirty="0">
                  <a:solidFill>
                    <a:srgbClr val="FFFFFF"/>
                  </a:solidFill>
                  <a:latin typeface="Arial"/>
                  <a:ea typeface="Arial"/>
                  <a:cs typeface="Arial"/>
                  <a:sym typeface="Arial"/>
                </a:rPr>
                <a:t>Alveolar walls are damaged by tumors, which decreases the surface area accessible for the exchange of CO2 and oxygen. Even while at rest, this causes hypoxia (low blood oxygen), respiratory problems and elevated breathing strain.</a:t>
              </a:r>
            </a:p>
          </p:txBody>
        </p:sp>
        <p:sp>
          <p:nvSpPr>
            <p:cNvPr id="13" name="TextBox 13"/>
            <p:cNvSpPr txBox="1"/>
            <p:nvPr/>
          </p:nvSpPr>
          <p:spPr>
            <a:xfrm>
              <a:off x="533400" y="7019485"/>
              <a:ext cx="4282950" cy="2975610"/>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Arial"/>
                  <a:ea typeface="Arial"/>
                  <a:cs typeface="Arial"/>
                  <a:sym typeface="Arial"/>
                </a:rPr>
                <a:t>Tiredness, unexpected weight loss and anemia are caused by reduced oxygenation. Unbalanced hormones may be brought on by paraneoplastic disorders. When tumors put pressure on nearby nerves and tissues, persistent discomfort may result.</a:t>
              </a:r>
            </a:p>
          </p:txBody>
        </p:sp>
        <p:sp>
          <p:nvSpPr>
            <p:cNvPr id="14" name="TextBox 14"/>
            <p:cNvSpPr txBox="1"/>
            <p:nvPr/>
          </p:nvSpPr>
          <p:spPr>
            <a:xfrm>
              <a:off x="5001852" y="7056120"/>
              <a:ext cx="4209905" cy="2594610"/>
            </a:xfrm>
            <a:prstGeom prst="rect">
              <a:avLst/>
            </a:prstGeom>
          </p:spPr>
          <p:txBody>
            <a:bodyPr lIns="0" tIns="0" rIns="0" bIns="0" rtlCol="0" anchor="t">
              <a:spAutoFit/>
            </a:bodyPr>
            <a:lstStyle/>
            <a:p>
              <a:pPr marL="0" lvl="0" indent="0" algn="l">
                <a:lnSpc>
                  <a:spcPts val="2940"/>
                </a:lnSpc>
                <a:spcBef>
                  <a:spcPct val="0"/>
                </a:spcBef>
              </a:pPr>
              <a:r>
                <a:rPr lang="en-US" sz="2100">
                  <a:solidFill>
                    <a:srgbClr val="FFFFFF"/>
                  </a:solidFill>
                  <a:latin typeface="Arial"/>
                  <a:ea typeface="Arial"/>
                  <a:cs typeface="Arial"/>
                  <a:sym typeface="Arial"/>
                </a:rPr>
                <a:t>The outcome can be considerably worsened and therapy made more difficult by lung cancer cells' ability to infect lymph nodes and travel through the circulation to secondary organs such the brain, liver, adrenal glands and bones.</a:t>
              </a:r>
            </a:p>
          </p:txBody>
        </p:sp>
        <p:sp>
          <p:nvSpPr>
            <p:cNvPr id="15" name="TextBox 15"/>
            <p:cNvSpPr txBox="1"/>
            <p:nvPr/>
          </p:nvSpPr>
          <p:spPr>
            <a:xfrm>
              <a:off x="578951" y="2643486"/>
              <a:ext cx="2400534" cy="517525"/>
            </a:xfrm>
            <a:prstGeom prst="rect">
              <a:avLst/>
            </a:prstGeom>
          </p:spPr>
          <p:txBody>
            <a:bodyPr lIns="0" tIns="0" rIns="0" bIns="0" rtlCol="0" anchor="t">
              <a:spAutoFit/>
            </a:bodyPr>
            <a:lstStyle/>
            <a:p>
              <a:pPr marL="0" lvl="0" indent="0" algn="l">
                <a:lnSpc>
                  <a:spcPts val="2000"/>
                </a:lnSpc>
              </a:pPr>
              <a:r>
                <a:rPr lang="en-US" sz="2000" b="1">
                  <a:solidFill>
                    <a:srgbClr val="000000"/>
                  </a:solidFill>
                  <a:latin typeface="Arial Bold"/>
                  <a:ea typeface="Arial Bold"/>
                  <a:cs typeface="Arial Bold"/>
                  <a:sym typeface="Arial Bold"/>
                </a:rPr>
                <a:t>Tumour Growth &amp; Airway Obstruction</a:t>
              </a:r>
            </a:p>
          </p:txBody>
        </p:sp>
        <p:sp>
          <p:nvSpPr>
            <p:cNvPr id="16" name="TextBox 16"/>
            <p:cNvSpPr txBox="1"/>
            <p:nvPr/>
          </p:nvSpPr>
          <p:spPr>
            <a:xfrm>
              <a:off x="4973277" y="2621896"/>
              <a:ext cx="2195457" cy="539115"/>
            </a:xfrm>
            <a:prstGeom prst="rect">
              <a:avLst/>
            </a:prstGeom>
          </p:spPr>
          <p:txBody>
            <a:bodyPr lIns="0" tIns="0" rIns="0" bIns="0" rtlCol="0" anchor="t">
              <a:spAutoFit/>
            </a:bodyPr>
            <a:lstStyle/>
            <a:p>
              <a:pPr marL="0" lvl="0" indent="0" algn="l">
                <a:lnSpc>
                  <a:spcPts val="2099"/>
                </a:lnSpc>
              </a:pPr>
              <a:r>
                <a:rPr lang="en-US" sz="2099" b="1" dirty="0">
                  <a:solidFill>
                    <a:srgbClr val="000000"/>
                  </a:solidFill>
                  <a:latin typeface="Arial Bold"/>
                  <a:ea typeface="Arial Bold"/>
                  <a:cs typeface="Arial Bold"/>
                  <a:sym typeface="Arial Bold"/>
                </a:rPr>
                <a:t>Impaired Gas Exchange</a:t>
              </a:r>
            </a:p>
          </p:txBody>
        </p:sp>
        <p:sp>
          <p:nvSpPr>
            <p:cNvPr id="17" name="TextBox 17"/>
            <p:cNvSpPr txBox="1"/>
            <p:nvPr/>
          </p:nvSpPr>
          <p:spPr>
            <a:xfrm>
              <a:off x="578951" y="6393796"/>
              <a:ext cx="2632201" cy="539115"/>
            </a:xfrm>
            <a:prstGeom prst="rect">
              <a:avLst/>
            </a:prstGeom>
          </p:spPr>
          <p:txBody>
            <a:bodyPr lIns="0" tIns="0" rIns="0" bIns="0" rtlCol="0" anchor="t">
              <a:spAutoFit/>
            </a:bodyPr>
            <a:lstStyle/>
            <a:p>
              <a:pPr marL="0" lvl="0" indent="0" algn="l">
                <a:lnSpc>
                  <a:spcPts val="2099"/>
                </a:lnSpc>
              </a:pPr>
              <a:r>
                <a:rPr lang="en-US" sz="2099" b="1">
                  <a:solidFill>
                    <a:srgbClr val="000000"/>
                  </a:solidFill>
                  <a:latin typeface="Arial Bold"/>
                  <a:ea typeface="Arial Bold"/>
                  <a:cs typeface="Arial Bold"/>
                  <a:sym typeface="Arial Bold"/>
                </a:rPr>
                <a:t>Systemic Symptoms &amp; Impact</a:t>
              </a:r>
            </a:p>
          </p:txBody>
        </p:sp>
        <p:sp>
          <p:nvSpPr>
            <p:cNvPr id="18" name="TextBox 18"/>
            <p:cNvSpPr txBox="1"/>
            <p:nvPr/>
          </p:nvSpPr>
          <p:spPr>
            <a:xfrm>
              <a:off x="5001852" y="6247111"/>
              <a:ext cx="2364519" cy="746760"/>
            </a:xfrm>
            <a:prstGeom prst="rect">
              <a:avLst/>
            </a:prstGeom>
          </p:spPr>
          <p:txBody>
            <a:bodyPr lIns="0" tIns="0" rIns="0" bIns="0" rtlCol="0" anchor="t">
              <a:spAutoFit/>
            </a:bodyPr>
            <a:lstStyle/>
            <a:p>
              <a:pPr marL="0" lvl="0" indent="0" algn="l">
                <a:lnSpc>
                  <a:spcPts val="2939"/>
                </a:lnSpc>
                <a:spcBef>
                  <a:spcPct val="0"/>
                </a:spcBef>
              </a:pPr>
              <a:r>
                <a:rPr lang="en-US" sz="2099" b="1">
                  <a:solidFill>
                    <a:srgbClr val="000000"/>
                  </a:solidFill>
                  <a:latin typeface="Arial Bold"/>
                  <a:ea typeface="Arial Bold"/>
                  <a:cs typeface="Arial Bold"/>
                  <a:sym typeface="Arial Bold"/>
                </a:rPr>
                <a:t>Metastasis &amp; Spread</a:t>
              </a:r>
            </a:p>
          </p:txBody>
        </p:sp>
      </p:grpSp>
      <p:pic>
        <p:nvPicPr>
          <p:cNvPr id="4" name="Audio 3">
            <a:hlinkClick r:id="" action="ppaction://media"/>
            <a:extLst>
              <a:ext uri="{FF2B5EF4-FFF2-40B4-BE49-F238E27FC236}">
                <a16:creationId xmlns:a16="http://schemas.microsoft.com/office/drawing/2014/main" id="{CBCDFCAE-BFF0-5D4C-BC43-0E5957FDC9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925"/>
    </mc:Choice>
    <mc:Fallback xmlns="">
      <p:transition spd="slow" advTm="47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5874763"/>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grpSp>
        <p:nvGrpSpPr>
          <p:cNvPr id="3" name="Group 3"/>
          <p:cNvGrpSpPr/>
          <p:nvPr/>
        </p:nvGrpSpPr>
        <p:grpSpPr>
          <a:xfrm>
            <a:off x="9067800" y="3695700"/>
            <a:ext cx="8610600" cy="3969765"/>
            <a:chOff x="0" y="0"/>
            <a:chExt cx="1410201" cy="597063"/>
          </a:xfrm>
        </p:grpSpPr>
        <p:sp>
          <p:nvSpPr>
            <p:cNvPr id="4" name="Freeform 4"/>
            <p:cNvSpPr/>
            <p:nvPr/>
          </p:nvSpPr>
          <p:spPr>
            <a:xfrm>
              <a:off x="0" y="0"/>
              <a:ext cx="1410201" cy="597063"/>
            </a:xfrm>
            <a:custGeom>
              <a:avLst/>
              <a:gdLst/>
              <a:ahLst/>
              <a:cxnLst/>
              <a:rect l="l" t="t" r="r" b="b"/>
              <a:pathLst>
                <a:path w="1410201" h="597063">
                  <a:moveTo>
                    <a:pt x="27184" y="0"/>
                  </a:moveTo>
                  <a:lnTo>
                    <a:pt x="1383018" y="0"/>
                  </a:lnTo>
                  <a:cubicBezTo>
                    <a:pt x="1390227" y="0"/>
                    <a:pt x="1397141" y="2864"/>
                    <a:pt x="1402239" y="7962"/>
                  </a:cubicBezTo>
                  <a:cubicBezTo>
                    <a:pt x="1407337" y="13060"/>
                    <a:pt x="1410201" y="19974"/>
                    <a:pt x="1410201" y="27184"/>
                  </a:cubicBezTo>
                  <a:lnTo>
                    <a:pt x="1410201" y="569879"/>
                  </a:lnTo>
                  <a:cubicBezTo>
                    <a:pt x="1410201" y="584892"/>
                    <a:pt x="1398031" y="597063"/>
                    <a:pt x="1383018" y="597063"/>
                  </a:cubicBezTo>
                  <a:lnTo>
                    <a:pt x="27184" y="597063"/>
                  </a:lnTo>
                  <a:cubicBezTo>
                    <a:pt x="12170" y="597063"/>
                    <a:pt x="0" y="584892"/>
                    <a:pt x="0" y="569879"/>
                  </a:cubicBezTo>
                  <a:lnTo>
                    <a:pt x="0" y="27184"/>
                  </a:lnTo>
                  <a:cubicBezTo>
                    <a:pt x="0" y="12170"/>
                    <a:pt x="12170" y="0"/>
                    <a:pt x="27184" y="0"/>
                  </a:cubicBezTo>
                  <a:close/>
                </a:path>
              </a:pathLst>
            </a:custGeom>
            <a:blipFill>
              <a:blip r:embed="rId6"/>
              <a:stretch>
                <a:fillRect l="-4985" r="-4985"/>
              </a:stretch>
            </a:blipFill>
          </p:spPr>
        </p:sp>
      </p:grpSp>
      <p:sp>
        <p:nvSpPr>
          <p:cNvPr id="9" name="TextBox 9"/>
          <p:cNvSpPr txBox="1"/>
          <p:nvPr/>
        </p:nvSpPr>
        <p:spPr>
          <a:xfrm>
            <a:off x="1903505" y="1257300"/>
            <a:ext cx="6209724" cy="916305"/>
          </a:xfrm>
          <a:prstGeom prst="rect">
            <a:avLst/>
          </a:prstGeom>
        </p:spPr>
        <p:txBody>
          <a:bodyPr lIns="0" tIns="0" rIns="0" bIns="0" rtlCol="0" anchor="t">
            <a:spAutoFit/>
          </a:bodyPr>
          <a:lstStyle/>
          <a:p>
            <a:pPr marL="0" lvl="0" indent="0" algn="l">
              <a:lnSpc>
                <a:spcPts val="6719"/>
              </a:lnSpc>
              <a:spcBef>
                <a:spcPct val="0"/>
              </a:spcBef>
            </a:pPr>
            <a:r>
              <a:rPr lang="en-US" sz="4800" b="1" dirty="0">
                <a:solidFill>
                  <a:srgbClr val="000000"/>
                </a:solidFill>
                <a:latin typeface="Arial MT Pro Bold"/>
                <a:ea typeface="Arial MT Pro Bold"/>
                <a:cs typeface="Arial MT Pro Bold"/>
                <a:sym typeface="Arial MT Pro Bold"/>
              </a:rPr>
              <a:t>PATHOPHYSIOLOGY</a:t>
            </a:r>
          </a:p>
        </p:txBody>
      </p:sp>
      <p:sp>
        <p:nvSpPr>
          <p:cNvPr id="10" name="TextBox 10"/>
          <p:cNvSpPr txBox="1"/>
          <p:nvPr/>
        </p:nvSpPr>
        <p:spPr>
          <a:xfrm>
            <a:off x="1297201" y="4003985"/>
            <a:ext cx="7422331" cy="4070985"/>
          </a:xfrm>
          <a:prstGeom prst="rect">
            <a:avLst/>
          </a:prstGeom>
        </p:spPr>
        <p:txBody>
          <a:bodyPr lIns="0" tIns="0" rIns="0" bIns="0" rtlCol="0" anchor="t">
            <a:spAutoFit/>
          </a:bodyPr>
          <a:lstStyle/>
          <a:p>
            <a:pPr marL="0" lvl="0" indent="0" algn="l">
              <a:lnSpc>
                <a:spcPts val="2940"/>
              </a:lnSpc>
              <a:spcBef>
                <a:spcPct val="0"/>
              </a:spcBef>
            </a:pPr>
            <a:r>
              <a:rPr lang="en-US" sz="2100" dirty="0">
                <a:solidFill>
                  <a:srgbClr val="000000"/>
                </a:solidFill>
                <a:latin typeface="Arial"/>
                <a:ea typeface="Arial"/>
                <a:cs typeface="Arial"/>
                <a:sym typeface="Arial"/>
              </a:rPr>
              <a:t>As lung </a:t>
            </a:r>
            <a:r>
              <a:rPr lang="en-US" sz="2100" dirty="0" err="1">
                <a:solidFill>
                  <a:srgbClr val="000000"/>
                </a:solidFill>
                <a:latin typeface="Arial"/>
                <a:ea typeface="Arial"/>
                <a:cs typeface="Arial"/>
                <a:sym typeface="Arial"/>
              </a:rPr>
              <a:t>tumour’s</a:t>
            </a:r>
            <a:r>
              <a:rPr lang="en-US" sz="2100" dirty="0">
                <a:solidFill>
                  <a:srgbClr val="000000"/>
                </a:solidFill>
                <a:latin typeface="Arial"/>
                <a:ea typeface="Arial"/>
                <a:cs typeface="Arial"/>
                <a:sym typeface="Arial"/>
              </a:rPr>
              <a:t> penetrate lung tissue and clog airways, lung cancer impairs normal respiratory function. </a:t>
            </a:r>
          </a:p>
          <a:p>
            <a:pPr marL="0" lvl="0" indent="0" algn="l">
              <a:lnSpc>
                <a:spcPts val="2940"/>
              </a:lnSpc>
              <a:spcBef>
                <a:spcPct val="0"/>
              </a:spcBef>
            </a:pPr>
            <a:endParaRPr lang="en-US" sz="2100" dirty="0">
              <a:solidFill>
                <a:srgbClr val="000000"/>
              </a:solidFill>
              <a:latin typeface="Arial"/>
              <a:ea typeface="Arial"/>
              <a:cs typeface="Arial"/>
              <a:sym typeface="Arial"/>
            </a:endParaRPr>
          </a:p>
          <a:p>
            <a:pPr marL="0" lvl="0" indent="0" algn="l">
              <a:lnSpc>
                <a:spcPts val="2940"/>
              </a:lnSpc>
              <a:spcBef>
                <a:spcPct val="0"/>
              </a:spcBef>
            </a:pPr>
            <a:r>
              <a:rPr lang="en-US" sz="2100" dirty="0">
                <a:solidFill>
                  <a:srgbClr val="000000"/>
                </a:solidFill>
                <a:latin typeface="Arial"/>
                <a:ea typeface="Arial"/>
                <a:cs typeface="Arial"/>
                <a:sym typeface="Arial"/>
              </a:rPr>
              <a:t>Gas exchange is reduced, blood oxygenation is decreased, and systemic signs including exhaustion, weight loss and a chronic cough are brought on. </a:t>
            </a:r>
          </a:p>
          <a:p>
            <a:pPr marL="0" lvl="0" indent="0" algn="l">
              <a:lnSpc>
                <a:spcPts val="2940"/>
              </a:lnSpc>
              <a:spcBef>
                <a:spcPct val="0"/>
              </a:spcBef>
            </a:pPr>
            <a:endParaRPr lang="en-US" sz="2100" dirty="0">
              <a:solidFill>
                <a:srgbClr val="000000"/>
              </a:solidFill>
              <a:latin typeface="Arial"/>
              <a:ea typeface="Arial"/>
              <a:cs typeface="Arial"/>
              <a:sym typeface="Arial"/>
            </a:endParaRPr>
          </a:p>
          <a:p>
            <a:pPr marL="0" lvl="0" indent="0" algn="l">
              <a:lnSpc>
                <a:spcPts val="2940"/>
              </a:lnSpc>
              <a:spcBef>
                <a:spcPct val="0"/>
              </a:spcBef>
            </a:pPr>
            <a:r>
              <a:rPr lang="en-US" sz="2100" dirty="0">
                <a:solidFill>
                  <a:srgbClr val="000000"/>
                </a:solidFill>
                <a:latin typeface="Arial"/>
                <a:ea typeface="Arial"/>
                <a:cs typeface="Arial"/>
                <a:sym typeface="Arial"/>
              </a:rPr>
              <a:t>Cancer can move to the brain, liver, bones and lymph nodes by metastasis.</a:t>
            </a:r>
          </a:p>
          <a:p>
            <a:pPr marL="0" lvl="0" indent="0" algn="l">
              <a:lnSpc>
                <a:spcPts val="2882"/>
              </a:lnSpc>
              <a:spcBef>
                <a:spcPct val="0"/>
              </a:spcBef>
            </a:pPr>
            <a:endParaRPr lang="en-US" sz="2100" dirty="0">
              <a:solidFill>
                <a:srgbClr val="000000"/>
              </a:solidFill>
              <a:latin typeface="Arial"/>
              <a:ea typeface="Arial"/>
              <a:cs typeface="Arial"/>
              <a:sym typeface="Arial"/>
            </a:endParaRPr>
          </a:p>
          <a:p>
            <a:pPr marL="0" lvl="0" indent="0" algn="r">
              <a:lnSpc>
                <a:spcPts val="2940"/>
              </a:lnSpc>
              <a:spcBef>
                <a:spcPct val="0"/>
              </a:spcBef>
            </a:pPr>
            <a:r>
              <a:rPr lang="en-US" sz="2100" dirty="0">
                <a:solidFill>
                  <a:srgbClr val="000000"/>
                </a:solidFill>
                <a:latin typeface="Arial"/>
                <a:ea typeface="Arial"/>
                <a:cs typeface="Arial"/>
                <a:sym typeface="Arial"/>
              </a:rPr>
              <a:t>(Mayo Clinic, 2024)</a:t>
            </a:r>
          </a:p>
        </p:txBody>
      </p:sp>
      <p:pic>
        <p:nvPicPr>
          <p:cNvPr id="6" name="Audio 5">
            <a:hlinkClick r:id="" action="ppaction://media"/>
            <a:extLst>
              <a:ext uri="{FF2B5EF4-FFF2-40B4-BE49-F238E27FC236}">
                <a16:creationId xmlns:a16="http://schemas.microsoft.com/office/drawing/2014/main" id="{3301AA31-97E4-F44C-A5BC-50839FA6922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538018554"/>
      </p:ext>
    </p:extLst>
  </p:cSld>
  <p:clrMapOvr>
    <a:masterClrMapping/>
  </p:clrMapOvr>
  <mc:AlternateContent xmlns:mc="http://schemas.openxmlformats.org/markup-compatibility/2006" xmlns:p14="http://schemas.microsoft.com/office/powerpoint/2010/main">
    <mc:Choice Requires="p14">
      <p:transition spd="slow" p14:dur="2000" advTm="65006"/>
    </mc:Choice>
    <mc:Fallback xmlns="">
      <p:transition spd="slow" advTm="65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8911"/>
            <a:ext cx="18288000" cy="4400411"/>
          </a:xfrm>
          <a:custGeom>
            <a:avLst/>
            <a:gdLst/>
            <a:ahLst/>
            <a:cxnLst/>
            <a:rect l="l" t="t" r="r" b="b"/>
            <a:pathLst>
              <a:path w="18825289" h="4400411">
                <a:moveTo>
                  <a:pt x="0" y="0"/>
                </a:moveTo>
                <a:lnTo>
                  <a:pt x="18825289" y="0"/>
                </a:lnTo>
                <a:lnTo>
                  <a:pt x="18825289" y="4400412"/>
                </a:lnTo>
                <a:lnTo>
                  <a:pt x="0" y="4400412"/>
                </a:lnTo>
                <a:lnTo>
                  <a:pt x="0" y="0"/>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grpSp>
        <p:nvGrpSpPr>
          <p:cNvPr id="6" name="Group 6"/>
          <p:cNvGrpSpPr/>
          <p:nvPr/>
        </p:nvGrpSpPr>
        <p:grpSpPr>
          <a:xfrm>
            <a:off x="10330571" y="2540703"/>
            <a:ext cx="7644188" cy="6259875"/>
            <a:chOff x="0" y="0"/>
            <a:chExt cx="1146333" cy="938740"/>
          </a:xfrm>
          <a:solidFill>
            <a:srgbClr val="00B0F0"/>
          </a:solidFill>
        </p:grpSpPr>
        <p:sp>
          <p:nvSpPr>
            <p:cNvPr id="7" name="Freeform 7"/>
            <p:cNvSpPr/>
            <p:nvPr/>
          </p:nvSpPr>
          <p:spPr>
            <a:xfrm>
              <a:off x="0" y="0"/>
              <a:ext cx="1146333" cy="938740"/>
            </a:xfrm>
            <a:custGeom>
              <a:avLst/>
              <a:gdLst/>
              <a:ahLst/>
              <a:cxnLst/>
              <a:rect l="l" t="t" r="r" b="b"/>
              <a:pathLst>
                <a:path w="1146333" h="938740">
                  <a:moveTo>
                    <a:pt x="28358" y="0"/>
                  </a:moveTo>
                  <a:lnTo>
                    <a:pt x="1117975" y="0"/>
                  </a:lnTo>
                  <a:cubicBezTo>
                    <a:pt x="1133637" y="0"/>
                    <a:pt x="1146333" y="12696"/>
                    <a:pt x="1146333" y="28358"/>
                  </a:cubicBezTo>
                  <a:lnTo>
                    <a:pt x="1146333" y="910382"/>
                  </a:lnTo>
                  <a:cubicBezTo>
                    <a:pt x="1146333" y="926043"/>
                    <a:pt x="1133637" y="938740"/>
                    <a:pt x="1117975" y="938740"/>
                  </a:cubicBezTo>
                  <a:lnTo>
                    <a:pt x="28358" y="938740"/>
                  </a:lnTo>
                  <a:cubicBezTo>
                    <a:pt x="12696" y="938740"/>
                    <a:pt x="0" y="926043"/>
                    <a:pt x="0" y="910382"/>
                  </a:cubicBezTo>
                  <a:lnTo>
                    <a:pt x="0" y="28358"/>
                  </a:lnTo>
                  <a:cubicBezTo>
                    <a:pt x="0" y="12696"/>
                    <a:pt x="12696" y="0"/>
                    <a:pt x="28358" y="0"/>
                  </a:cubicBezTo>
                  <a:close/>
                </a:path>
              </a:pathLst>
            </a:custGeom>
            <a:grpFill/>
          </p:spPr>
        </p:sp>
      </p:grpSp>
      <p:sp>
        <p:nvSpPr>
          <p:cNvPr id="8" name="TextBox 8"/>
          <p:cNvSpPr txBox="1"/>
          <p:nvPr/>
        </p:nvSpPr>
        <p:spPr>
          <a:xfrm>
            <a:off x="825608" y="1745282"/>
            <a:ext cx="6644507"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ASSESSMENT</a:t>
            </a:r>
          </a:p>
        </p:txBody>
      </p:sp>
      <p:sp>
        <p:nvSpPr>
          <p:cNvPr id="9" name="TextBox 9"/>
          <p:cNvSpPr txBox="1"/>
          <p:nvPr/>
        </p:nvSpPr>
        <p:spPr>
          <a:xfrm>
            <a:off x="825608" y="964232"/>
            <a:ext cx="6644507"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PATIENT</a:t>
            </a:r>
          </a:p>
        </p:txBody>
      </p:sp>
      <p:sp>
        <p:nvSpPr>
          <p:cNvPr id="10" name="TextBox 10"/>
          <p:cNvSpPr txBox="1"/>
          <p:nvPr/>
        </p:nvSpPr>
        <p:spPr>
          <a:xfrm>
            <a:off x="616912" y="7869986"/>
            <a:ext cx="3894446" cy="2232660"/>
          </a:xfrm>
          <a:prstGeom prst="rect">
            <a:avLst/>
          </a:prstGeom>
        </p:spPr>
        <p:txBody>
          <a:bodyPr lIns="0" tIns="0" rIns="0" bIns="0" rtlCol="0" anchor="t">
            <a:spAutoFit/>
          </a:bodyPr>
          <a:lstStyle/>
          <a:p>
            <a:pPr marL="0" lvl="0" indent="0" algn="l">
              <a:lnSpc>
                <a:spcPts val="2939"/>
              </a:lnSpc>
              <a:spcBef>
                <a:spcPct val="0"/>
              </a:spcBef>
            </a:pPr>
            <a:r>
              <a:rPr lang="en-US" sz="2099">
                <a:solidFill>
                  <a:srgbClr val="000000"/>
                </a:solidFill>
                <a:latin typeface="Arial"/>
                <a:ea typeface="Arial"/>
                <a:cs typeface="Arial"/>
                <a:sym typeface="Arial"/>
              </a:rPr>
              <a:t>Persistent dry cough (8 weeks), progressive breathlessness on exertion, fatigue, unintentional weight loss of 6kg over 3 months, occasional haemoptysis noted.</a:t>
            </a:r>
          </a:p>
        </p:txBody>
      </p:sp>
      <p:sp>
        <p:nvSpPr>
          <p:cNvPr id="11" name="TextBox 11"/>
          <p:cNvSpPr txBox="1"/>
          <p:nvPr/>
        </p:nvSpPr>
        <p:spPr>
          <a:xfrm>
            <a:off x="5073329" y="7869986"/>
            <a:ext cx="4237239" cy="1861185"/>
          </a:xfrm>
          <a:prstGeom prst="rect">
            <a:avLst/>
          </a:prstGeom>
        </p:spPr>
        <p:txBody>
          <a:bodyPr lIns="0" tIns="0" rIns="0" bIns="0" rtlCol="0" anchor="t">
            <a:spAutoFit/>
          </a:bodyPr>
          <a:lstStyle/>
          <a:p>
            <a:pPr marL="0" lvl="0" indent="0" algn="l">
              <a:lnSpc>
                <a:spcPts val="2939"/>
              </a:lnSpc>
              <a:spcBef>
                <a:spcPct val="0"/>
              </a:spcBef>
            </a:pPr>
            <a:r>
              <a:rPr lang="en-US" sz="2099">
                <a:solidFill>
                  <a:srgbClr val="000000"/>
                </a:solidFill>
                <a:latin typeface="Arial"/>
                <a:ea typeface="Arial"/>
                <a:cs typeface="Arial"/>
                <a:sym typeface="Arial"/>
              </a:rPr>
              <a:t>Chest X-ray: right upper lobe mass. </a:t>
            </a:r>
          </a:p>
          <a:p>
            <a:pPr marL="0" lvl="0" indent="0" algn="l">
              <a:lnSpc>
                <a:spcPts val="2939"/>
              </a:lnSpc>
              <a:spcBef>
                <a:spcPct val="0"/>
              </a:spcBef>
            </a:pPr>
            <a:r>
              <a:rPr lang="en-US" sz="2099">
                <a:solidFill>
                  <a:srgbClr val="000000"/>
                </a:solidFill>
                <a:latin typeface="Arial"/>
                <a:ea typeface="Arial"/>
                <a:cs typeface="Arial"/>
                <a:sym typeface="Arial"/>
              </a:rPr>
              <a:t>CT scan: 3.2cm spiculated nodule. Staging: NSCLC Stage IIIA. Referred to MDT for treatment planning and specialist review.</a:t>
            </a:r>
          </a:p>
        </p:txBody>
      </p:sp>
      <p:sp>
        <p:nvSpPr>
          <p:cNvPr id="12" name="TextBox 12"/>
          <p:cNvSpPr txBox="1"/>
          <p:nvPr/>
        </p:nvSpPr>
        <p:spPr>
          <a:xfrm>
            <a:off x="616912" y="3855277"/>
            <a:ext cx="4044629" cy="2604135"/>
          </a:xfrm>
          <a:prstGeom prst="rect">
            <a:avLst/>
          </a:prstGeom>
        </p:spPr>
        <p:txBody>
          <a:bodyPr lIns="0" tIns="0" rIns="0" bIns="0" rtlCol="0" anchor="t">
            <a:spAutoFit/>
          </a:bodyPr>
          <a:lstStyle/>
          <a:p>
            <a:pPr marL="0" lvl="0" indent="0" algn="l">
              <a:lnSpc>
                <a:spcPts val="2939"/>
              </a:lnSpc>
              <a:spcBef>
                <a:spcPct val="0"/>
              </a:spcBef>
            </a:pPr>
            <a:r>
              <a:rPr lang="en-US" sz="2099">
                <a:solidFill>
                  <a:srgbClr val="000000"/>
                </a:solidFill>
                <a:latin typeface="Arial"/>
                <a:ea typeface="Arial"/>
                <a:cs typeface="Arial"/>
                <a:sym typeface="Arial"/>
              </a:rPr>
              <a:t>Name: John Smith (fictional)</a:t>
            </a:r>
          </a:p>
          <a:p>
            <a:pPr marL="0" lvl="0" indent="0" algn="l">
              <a:lnSpc>
                <a:spcPts val="2939"/>
              </a:lnSpc>
              <a:spcBef>
                <a:spcPct val="0"/>
              </a:spcBef>
            </a:pPr>
            <a:r>
              <a:rPr lang="en-US" sz="2099">
                <a:solidFill>
                  <a:srgbClr val="000000"/>
                </a:solidFill>
                <a:latin typeface="Arial"/>
                <a:ea typeface="Arial"/>
                <a:cs typeface="Arial"/>
                <a:sym typeface="Arial"/>
              </a:rPr>
              <a:t> Age 67, </a:t>
            </a:r>
          </a:p>
          <a:p>
            <a:pPr marL="0" lvl="0" indent="0" algn="l">
              <a:lnSpc>
                <a:spcPts val="2939"/>
              </a:lnSpc>
              <a:spcBef>
                <a:spcPct val="0"/>
              </a:spcBef>
            </a:pPr>
            <a:r>
              <a:rPr lang="en-US" sz="2099">
                <a:solidFill>
                  <a:srgbClr val="000000"/>
                </a:solidFill>
                <a:latin typeface="Arial"/>
                <a:ea typeface="Arial"/>
                <a:cs typeface="Arial"/>
                <a:sym typeface="Arial"/>
              </a:rPr>
              <a:t>Gender: Male.</a:t>
            </a:r>
          </a:p>
          <a:p>
            <a:pPr marL="0" lvl="0" indent="0" algn="l">
              <a:lnSpc>
                <a:spcPts val="2939"/>
              </a:lnSpc>
              <a:spcBef>
                <a:spcPct val="0"/>
              </a:spcBef>
            </a:pPr>
            <a:r>
              <a:rPr lang="en-US" sz="2099">
                <a:solidFill>
                  <a:srgbClr val="000000"/>
                </a:solidFill>
                <a:latin typeface="Arial"/>
                <a:ea typeface="Arial"/>
                <a:cs typeface="Arial"/>
                <a:sym typeface="Arial"/>
              </a:rPr>
              <a:t>Medical history includes COPD, hypertension and type 2 diabetes. Non-married, retired factory worker, living alone in urban area.</a:t>
            </a:r>
          </a:p>
        </p:txBody>
      </p:sp>
      <p:sp>
        <p:nvSpPr>
          <p:cNvPr id="13" name="TextBox 13"/>
          <p:cNvSpPr txBox="1"/>
          <p:nvPr/>
        </p:nvSpPr>
        <p:spPr>
          <a:xfrm>
            <a:off x="5059805" y="3779077"/>
            <a:ext cx="4070671" cy="2604135"/>
          </a:xfrm>
          <a:prstGeom prst="rect">
            <a:avLst/>
          </a:prstGeom>
        </p:spPr>
        <p:txBody>
          <a:bodyPr lIns="0" tIns="0" rIns="0" bIns="0" rtlCol="0" anchor="t">
            <a:spAutoFit/>
          </a:bodyPr>
          <a:lstStyle/>
          <a:p>
            <a:pPr marL="0" lvl="0" indent="0" algn="l">
              <a:lnSpc>
                <a:spcPts val="2939"/>
              </a:lnSpc>
              <a:spcBef>
                <a:spcPct val="0"/>
              </a:spcBef>
            </a:pPr>
            <a:r>
              <a:rPr lang="en-US" sz="2099">
                <a:solidFill>
                  <a:srgbClr val="000000"/>
                </a:solidFill>
                <a:latin typeface="Arial"/>
                <a:ea typeface="Arial"/>
                <a:cs typeface="Arial"/>
                <a:sym typeface="Arial"/>
              </a:rPr>
              <a:t>Smoking for over 40 years</a:t>
            </a:r>
          </a:p>
          <a:p>
            <a:pPr marL="0" lvl="0" indent="0" algn="l">
              <a:lnSpc>
                <a:spcPts val="2939"/>
              </a:lnSpc>
              <a:spcBef>
                <a:spcPct val="0"/>
              </a:spcBef>
            </a:pPr>
            <a:r>
              <a:rPr lang="en-US" sz="2099">
                <a:solidFill>
                  <a:srgbClr val="000000"/>
                </a:solidFill>
                <a:latin typeface="Arial"/>
                <a:ea typeface="Arial"/>
                <a:cs typeface="Arial"/>
                <a:sym typeface="Arial"/>
              </a:rPr>
              <a:t>Smoked 20 cigarettes a day (quit 5 years ago). </a:t>
            </a:r>
          </a:p>
          <a:p>
            <a:pPr marL="0" lvl="0" indent="0" algn="l">
              <a:lnSpc>
                <a:spcPts val="2939"/>
              </a:lnSpc>
              <a:spcBef>
                <a:spcPct val="0"/>
              </a:spcBef>
            </a:pPr>
            <a:r>
              <a:rPr lang="en-US" sz="2099">
                <a:solidFill>
                  <a:srgbClr val="000000"/>
                </a:solidFill>
                <a:latin typeface="Arial"/>
                <a:ea typeface="Arial"/>
                <a:cs typeface="Arial"/>
                <a:sym typeface="Arial"/>
              </a:rPr>
              <a:t>Sedentary lifestyle, poor diet, BMI 28. Occupational asbestos exposure. Family history of lung cancer (father).</a:t>
            </a:r>
          </a:p>
        </p:txBody>
      </p:sp>
      <p:sp>
        <p:nvSpPr>
          <p:cNvPr id="14" name="TextBox 14"/>
          <p:cNvSpPr txBox="1"/>
          <p:nvPr/>
        </p:nvSpPr>
        <p:spPr>
          <a:xfrm>
            <a:off x="1124922" y="7109655"/>
            <a:ext cx="1723001" cy="558165"/>
          </a:xfrm>
          <a:prstGeom prst="rect">
            <a:avLst/>
          </a:prstGeom>
        </p:spPr>
        <p:txBody>
          <a:bodyPr lIns="0" tIns="0" rIns="0" bIns="0" rtlCol="0" anchor="t">
            <a:spAutoFit/>
          </a:bodyPr>
          <a:lstStyle/>
          <a:p>
            <a:pPr marL="0" lvl="0" indent="0" algn="l">
              <a:lnSpc>
                <a:spcPts val="2100"/>
              </a:lnSpc>
            </a:pPr>
            <a:r>
              <a:rPr lang="en-US" sz="2100" b="1">
                <a:solidFill>
                  <a:srgbClr val="000000"/>
                </a:solidFill>
                <a:latin typeface="Arial Bold"/>
                <a:ea typeface="Arial Bold"/>
                <a:cs typeface="Arial Bold"/>
                <a:sym typeface="Arial Bold"/>
              </a:rPr>
              <a:t>Current Symptoms</a:t>
            </a:r>
          </a:p>
        </p:txBody>
      </p:sp>
      <p:sp>
        <p:nvSpPr>
          <p:cNvPr id="15" name="TextBox 15"/>
          <p:cNvSpPr txBox="1"/>
          <p:nvPr/>
        </p:nvSpPr>
        <p:spPr>
          <a:xfrm>
            <a:off x="5643867" y="7109655"/>
            <a:ext cx="1826247" cy="558165"/>
          </a:xfrm>
          <a:prstGeom prst="rect">
            <a:avLst/>
          </a:prstGeom>
        </p:spPr>
        <p:txBody>
          <a:bodyPr lIns="0" tIns="0" rIns="0" bIns="0" rtlCol="0" anchor="t">
            <a:spAutoFit/>
          </a:bodyPr>
          <a:lstStyle/>
          <a:p>
            <a:pPr marL="0" lvl="0" indent="0" algn="l">
              <a:lnSpc>
                <a:spcPts val="2100"/>
              </a:lnSpc>
            </a:pPr>
            <a:r>
              <a:rPr lang="en-US" sz="2100" b="1">
                <a:solidFill>
                  <a:srgbClr val="000000"/>
                </a:solidFill>
                <a:latin typeface="Arial Bold"/>
                <a:ea typeface="Arial Bold"/>
                <a:cs typeface="Arial Bold"/>
                <a:sym typeface="Arial Bold"/>
              </a:rPr>
              <a:t>Clinical Findings</a:t>
            </a:r>
          </a:p>
        </p:txBody>
      </p:sp>
      <p:sp>
        <p:nvSpPr>
          <p:cNvPr id="16" name="TextBox 16"/>
          <p:cNvSpPr txBox="1"/>
          <p:nvPr/>
        </p:nvSpPr>
        <p:spPr>
          <a:xfrm>
            <a:off x="1124922" y="3127567"/>
            <a:ext cx="1887107" cy="365760"/>
          </a:xfrm>
          <a:prstGeom prst="rect">
            <a:avLst/>
          </a:prstGeom>
        </p:spPr>
        <p:txBody>
          <a:bodyPr lIns="0" tIns="0" rIns="0" bIns="0" rtlCol="0" anchor="t">
            <a:spAutoFit/>
          </a:bodyPr>
          <a:lstStyle/>
          <a:p>
            <a:pPr marL="0" lvl="0" indent="0" algn="l">
              <a:lnSpc>
                <a:spcPts val="2940"/>
              </a:lnSpc>
              <a:spcBef>
                <a:spcPct val="0"/>
              </a:spcBef>
            </a:pPr>
            <a:r>
              <a:rPr lang="en-US" sz="2100" b="1">
                <a:solidFill>
                  <a:srgbClr val="000000"/>
                </a:solidFill>
                <a:latin typeface="Arial Bold"/>
                <a:ea typeface="Arial Bold"/>
                <a:cs typeface="Arial Bold"/>
                <a:sym typeface="Arial Bold"/>
              </a:rPr>
              <a:t>Patient Profile</a:t>
            </a:r>
          </a:p>
        </p:txBody>
      </p:sp>
      <p:sp>
        <p:nvSpPr>
          <p:cNvPr id="17" name="TextBox 17"/>
          <p:cNvSpPr txBox="1"/>
          <p:nvPr/>
        </p:nvSpPr>
        <p:spPr>
          <a:xfrm>
            <a:off x="5707729" y="2935162"/>
            <a:ext cx="2143519" cy="558165"/>
          </a:xfrm>
          <a:prstGeom prst="rect">
            <a:avLst/>
          </a:prstGeom>
        </p:spPr>
        <p:txBody>
          <a:bodyPr lIns="0" tIns="0" rIns="0" bIns="0" rtlCol="0" anchor="t">
            <a:spAutoFit/>
          </a:bodyPr>
          <a:lstStyle/>
          <a:p>
            <a:pPr marL="0" lvl="0" indent="0" algn="l">
              <a:lnSpc>
                <a:spcPts val="2100"/>
              </a:lnSpc>
            </a:pPr>
            <a:r>
              <a:rPr lang="en-US" sz="2100" b="1">
                <a:solidFill>
                  <a:srgbClr val="000000"/>
                </a:solidFill>
                <a:latin typeface="Arial Bold"/>
                <a:ea typeface="Arial Bold"/>
                <a:cs typeface="Arial Bold"/>
                <a:sym typeface="Arial Bold"/>
              </a:rPr>
              <a:t>Lifestyle &amp; Risk Factors</a:t>
            </a:r>
          </a:p>
        </p:txBody>
      </p:sp>
      <p:sp>
        <p:nvSpPr>
          <p:cNvPr id="18" name="Freeform 18"/>
          <p:cNvSpPr/>
          <p:nvPr/>
        </p:nvSpPr>
        <p:spPr>
          <a:xfrm>
            <a:off x="616912" y="3075936"/>
            <a:ext cx="417390" cy="417390"/>
          </a:xfrm>
          <a:custGeom>
            <a:avLst/>
            <a:gdLst/>
            <a:ahLst/>
            <a:cxnLst/>
            <a:rect l="l" t="t" r="r" b="b"/>
            <a:pathLst>
              <a:path w="417390" h="417390">
                <a:moveTo>
                  <a:pt x="0" y="0"/>
                </a:moveTo>
                <a:lnTo>
                  <a:pt x="417391" y="0"/>
                </a:lnTo>
                <a:lnTo>
                  <a:pt x="417391" y="417391"/>
                </a:lnTo>
                <a:lnTo>
                  <a:pt x="0" y="417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Freeform 19"/>
          <p:cNvSpPr/>
          <p:nvPr/>
        </p:nvSpPr>
        <p:spPr>
          <a:xfrm>
            <a:off x="5073329" y="3008034"/>
            <a:ext cx="417390" cy="417390"/>
          </a:xfrm>
          <a:custGeom>
            <a:avLst/>
            <a:gdLst/>
            <a:ahLst/>
            <a:cxnLst/>
            <a:rect l="l" t="t" r="r" b="b"/>
            <a:pathLst>
              <a:path w="417390" h="417390">
                <a:moveTo>
                  <a:pt x="0" y="0"/>
                </a:moveTo>
                <a:lnTo>
                  <a:pt x="417390" y="0"/>
                </a:lnTo>
                <a:lnTo>
                  <a:pt x="417390" y="417391"/>
                </a:lnTo>
                <a:lnTo>
                  <a:pt x="0" y="417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0" name="Freeform 20"/>
          <p:cNvSpPr/>
          <p:nvPr/>
        </p:nvSpPr>
        <p:spPr>
          <a:xfrm>
            <a:off x="611310" y="7250430"/>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1" name="Freeform 21"/>
          <p:cNvSpPr/>
          <p:nvPr/>
        </p:nvSpPr>
        <p:spPr>
          <a:xfrm>
            <a:off x="5059805" y="7250430"/>
            <a:ext cx="417390" cy="417390"/>
          </a:xfrm>
          <a:custGeom>
            <a:avLst/>
            <a:gdLst/>
            <a:ahLst/>
            <a:cxnLst/>
            <a:rect l="l" t="t" r="r" b="b"/>
            <a:pathLst>
              <a:path w="417390" h="417390">
                <a:moveTo>
                  <a:pt x="0" y="0"/>
                </a:moveTo>
                <a:lnTo>
                  <a:pt x="417390" y="0"/>
                </a:lnTo>
                <a:lnTo>
                  <a:pt x="417390" y="417390"/>
                </a:lnTo>
                <a:lnTo>
                  <a:pt x="0" y="4173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22" name="Group 6">
            <a:extLst>
              <a:ext uri="{FF2B5EF4-FFF2-40B4-BE49-F238E27FC236}">
                <a16:creationId xmlns:a16="http://schemas.microsoft.com/office/drawing/2014/main" id="{C2008438-252C-1A43-B386-AADA983F714B}"/>
              </a:ext>
            </a:extLst>
          </p:cNvPr>
          <p:cNvGrpSpPr/>
          <p:nvPr/>
        </p:nvGrpSpPr>
        <p:grpSpPr>
          <a:xfrm>
            <a:off x="9704170" y="3593997"/>
            <a:ext cx="7644188" cy="6259875"/>
            <a:chOff x="0" y="0"/>
            <a:chExt cx="1146333" cy="938740"/>
          </a:xfrm>
        </p:grpSpPr>
        <p:sp>
          <p:nvSpPr>
            <p:cNvPr id="23" name="Freeform 7">
              <a:extLst>
                <a:ext uri="{FF2B5EF4-FFF2-40B4-BE49-F238E27FC236}">
                  <a16:creationId xmlns:a16="http://schemas.microsoft.com/office/drawing/2014/main" id="{4EA80191-16C8-5842-8ED3-3CED257086B6}"/>
                </a:ext>
              </a:extLst>
            </p:cNvPr>
            <p:cNvSpPr/>
            <p:nvPr/>
          </p:nvSpPr>
          <p:spPr>
            <a:xfrm>
              <a:off x="0" y="0"/>
              <a:ext cx="1146333" cy="938740"/>
            </a:xfrm>
            <a:custGeom>
              <a:avLst/>
              <a:gdLst/>
              <a:ahLst/>
              <a:cxnLst/>
              <a:rect l="l" t="t" r="r" b="b"/>
              <a:pathLst>
                <a:path w="1146333" h="938740">
                  <a:moveTo>
                    <a:pt x="28358" y="0"/>
                  </a:moveTo>
                  <a:lnTo>
                    <a:pt x="1117975" y="0"/>
                  </a:lnTo>
                  <a:cubicBezTo>
                    <a:pt x="1133637" y="0"/>
                    <a:pt x="1146333" y="12696"/>
                    <a:pt x="1146333" y="28358"/>
                  </a:cubicBezTo>
                  <a:lnTo>
                    <a:pt x="1146333" y="910382"/>
                  </a:lnTo>
                  <a:cubicBezTo>
                    <a:pt x="1146333" y="926043"/>
                    <a:pt x="1133637" y="938740"/>
                    <a:pt x="1117975" y="938740"/>
                  </a:cubicBezTo>
                  <a:lnTo>
                    <a:pt x="28358" y="938740"/>
                  </a:lnTo>
                  <a:cubicBezTo>
                    <a:pt x="12696" y="938740"/>
                    <a:pt x="0" y="926043"/>
                    <a:pt x="0" y="910382"/>
                  </a:cubicBezTo>
                  <a:lnTo>
                    <a:pt x="0" y="28358"/>
                  </a:lnTo>
                  <a:cubicBezTo>
                    <a:pt x="0" y="12696"/>
                    <a:pt x="12696" y="0"/>
                    <a:pt x="28358" y="0"/>
                  </a:cubicBezTo>
                  <a:close/>
                </a:path>
              </a:pathLst>
            </a:custGeom>
            <a:blipFill>
              <a:blip r:embed="rId8"/>
              <a:stretch>
                <a:fillRect l="-9" r="-9"/>
              </a:stretch>
            </a:blipFill>
            <a:ln>
              <a:solidFill>
                <a:srgbClr val="00B0F0"/>
              </a:solidFill>
            </a:ln>
          </p:spPr>
        </p:sp>
      </p:grpSp>
      <p:pic>
        <p:nvPicPr>
          <p:cNvPr id="4" name="Audio 3">
            <a:hlinkClick r:id="" action="ppaction://media"/>
            <a:extLst>
              <a:ext uri="{FF2B5EF4-FFF2-40B4-BE49-F238E27FC236}">
                <a16:creationId xmlns:a16="http://schemas.microsoft.com/office/drawing/2014/main" id="{DB0D39A5-3B53-9D41-95DF-49640E7EA1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5986"/>
    </mc:Choice>
    <mc:Fallback xmlns="">
      <p:transition spd="slow" advTm="9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626355" y="2951731"/>
            <a:ext cx="6419840"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CARE PLAN</a:t>
            </a:r>
          </a:p>
        </p:txBody>
      </p:sp>
      <p:sp>
        <p:nvSpPr>
          <p:cNvPr id="3" name="TextBox 3"/>
          <p:cNvSpPr txBox="1"/>
          <p:nvPr/>
        </p:nvSpPr>
        <p:spPr>
          <a:xfrm>
            <a:off x="1626355" y="2097610"/>
            <a:ext cx="6419840" cy="916306"/>
          </a:xfrm>
          <a:prstGeom prst="rect">
            <a:avLst/>
          </a:prstGeom>
        </p:spPr>
        <p:txBody>
          <a:bodyPr lIns="0" tIns="0" rIns="0" bIns="0" rtlCol="0" anchor="t">
            <a:spAutoFit/>
          </a:bodyPr>
          <a:lstStyle/>
          <a:p>
            <a:pPr marL="0" lvl="0" indent="0" algn="l">
              <a:lnSpc>
                <a:spcPts val="6719"/>
              </a:lnSpc>
              <a:spcBef>
                <a:spcPct val="0"/>
              </a:spcBef>
            </a:pPr>
            <a:r>
              <a:rPr lang="en-US" sz="4799" b="1">
                <a:solidFill>
                  <a:srgbClr val="000000"/>
                </a:solidFill>
                <a:latin typeface="Arial MT Pro Bold"/>
                <a:ea typeface="Arial MT Pro Bold"/>
                <a:cs typeface="Arial MT Pro Bold"/>
                <a:sym typeface="Arial MT Pro Bold"/>
              </a:rPr>
              <a:t>PERSON-CENTRED</a:t>
            </a:r>
          </a:p>
        </p:txBody>
      </p:sp>
      <p:sp>
        <p:nvSpPr>
          <p:cNvPr id="4" name="TextBox 4"/>
          <p:cNvSpPr txBox="1"/>
          <p:nvPr/>
        </p:nvSpPr>
        <p:spPr>
          <a:xfrm>
            <a:off x="8046194" y="2494979"/>
            <a:ext cx="8268015" cy="1405591"/>
          </a:xfrm>
          <a:prstGeom prst="rect">
            <a:avLst/>
          </a:prstGeom>
        </p:spPr>
        <p:txBody>
          <a:bodyPr lIns="0" tIns="0" rIns="0" bIns="0" rtlCol="0" anchor="t">
            <a:spAutoFit/>
          </a:bodyPr>
          <a:lstStyle/>
          <a:p>
            <a:pPr marL="0" lvl="0" indent="0" algn="l">
              <a:lnSpc>
                <a:spcPts val="2824"/>
              </a:lnSpc>
              <a:spcBef>
                <a:spcPct val="0"/>
              </a:spcBef>
            </a:pPr>
            <a:r>
              <a:rPr lang="en-US" sz="2017" dirty="0">
                <a:solidFill>
                  <a:srgbClr val="000000"/>
                </a:solidFill>
                <a:latin typeface="Arial"/>
                <a:ea typeface="Arial"/>
                <a:cs typeface="Arial"/>
                <a:sym typeface="Arial"/>
              </a:rPr>
              <a:t>Individualised care plans are structured by placing the patient is at the center of every medical decision when services and support are customised to meet their specific requirements, preferences and values (Skills for Health, 2025).</a:t>
            </a:r>
          </a:p>
        </p:txBody>
      </p:sp>
      <p:sp>
        <p:nvSpPr>
          <p:cNvPr id="5" name="Freeform 5"/>
          <p:cNvSpPr/>
          <p:nvPr/>
        </p:nvSpPr>
        <p:spPr>
          <a:xfrm flipV="1">
            <a:off x="0" y="5924687"/>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grpSp>
        <p:nvGrpSpPr>
          <p:cNvPr id="6" name="Group 6"/>
          <p:cNvGrpSpPr/>
          <p:nvPr/>
        </p:nvGrpSpPr>
        <p:grpSpPr>
          <a:xfrm>
            <a:off x="1626355" y="4781579"/>
            <a:ext cx="4692597" cy="4476721"/>
            <a:chOff x="0" y="0"/>
            <a:chExt cx="1235910" cy="1179054"/>
          </a:xfrm>
        </p:grpSpPr>
        <p:sp>
          <p:nvSpPr>
            <p:cNvPr id="7" name="Freeform 7"/>
            <p:cNvSpPr/>
            <p:nvPr/>
          </p:nvSpPr>
          <p:spPr>
            <a:xfrm>
              <a:off x="0" y="0"/>
              <a:ext cx="1235910" cy="1179054"/>
            </a:xfrm>
            <a:custGeom>
              <a:avLst/>
              <a:gdLst/>
              <a:ahLst/>
              <a:cxnLst/>
              <a:rect l="l" t="t" r="r" b="b"/>
              <a:pathLst>
                <a:path w="1235910" h="1179054">
                  <a:moveTo>
                    <a:pt x="84141" y="0"/>
                  </a:moveTo>
                  <a:lnTo>
                    <a:pt x="1151770" y="0"/>
                  </a:lnTo>
                  <a:cubicBezTo>
                    <a:pt x="1198239" y="0"/>
                    <a:pt x="1235910" y="37671"/>
                    <a:pt x="1235910" y="84141"/>
                  </a:cubicBezTo>
                  <a:lnTo>
                    <a:pt x="1235910" y="1094913"/>
                  </a:lnTo>
                  <a:cubicBezTo>
                    <a:pt x="1235910" y="1141383"/>
                    <a:pt x="1198239" y="1179054"/>
                    <a:pt x="1151770" y="1179054"/>
                  </a:cubicBezTo>
                  <a:lnTo>
                    <a:pt x="84141" y="1179054"/>
                  </a:lnTo>
                  <a:cubicBezTo>
                    <a:pt x="37671" y="1179054"/>
                    <a:pt x="0" y="1141383"/>
                    <a:pt x="0" y="1094913"/>
                  </a:cubicBezTo>
                  <a:lnTo>
                    <a:pt x="0" y="84141"/>
                  </a:lnTo>
                  <a:cubicBezTo>
                    <a:pt x="0" y="37671"/>
                    <a:pt x="37671" y="0"/>
                    <a:pt x="84141" y="0"/>
                  </a:cubicBezTo>
                  <a:close/>
                </a:path>
              </a:pathLst>
            </a:custGeom>
            <a:gradFill rotWithShape="1">
              <a:gsLst>
                <a:gs pos="0">
                  <a:srgbClr val="00B4D4">
                    <a:alpha val="100000"/>
                  </a:srgbClr>
                </a:gs>
                <a:gs pos="100000">
                  <a:srgbClr val="003BAD">
                    <a:alpha val="100000"/>
                  </a:srgbClr>
                </a:gs>
              </a:gsLst>
              <a:lin ang="5400000"/>
            </a:gradFill>
          </p:spPr>
        </p:sp>
        <p:sp>
          <p:nvSpPr>
            <p:cNvPr id="8" name="TextBox 8"/>
            <p:cNvSpPr txBox="1"/>
            <p:nvPr/>
          </p:nvSpPr>
          <p:spPr>
            <a:xfrm>
              <a:off x="0" y="-38100"/>
              <a:ext cx="1235910" cy="1217154"/>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9" name="Group 9"/>
          <p:cNvGrpSpPr/>
          <p:nvPr/>
        </p:nvGrpSpPr>
        <p:grpSpPr>
          <a:xfrm>
            <a:off x="6727248" y="4781579"/>
            <a:ext cx="4692597" cy="4476721"/>
            <a:chOff x="0" y="0"/>
            <a:chExt cx="1235910" cy="1179054"/>
          </a:xfrm>
        </p:grpSpPr>
        <p:sp>
          <p:nvSpPr>
            <p:cNvPr id="10" name="Freeform 10"/>
            <p:cNvSpPr/>
            <p:nvPr/>
          </p:nvSpPr>
          <p:spPr>
            <a:xfrm>
              <a:off x="0" y="0"/>
              <a:ext cx="1235910" cy="1179054"/>
            </a:xfrm>
            <a:custGeom>
              <a:avLst/>
              <a:gdLst/>
              <a:ahLst/>
              <a:cxnLst/>
              <a:rect l="l" t="t" r="r" b="b"/>
              <a:pathLst>
                <a:path w="1235910" h="1179054">
                  <a:moveTo>
                    <a:pt x="84141" y="0"/>
                  </a:moveTo>
                  <a:lnTo>
                    <a:pt x="1151770" y="0"/>
                  </a:lnTo>
                  <a:cubicBezTo>
                    <a:pt x="1198239" y="0"/>
                    <a:pt x="1235910" y="37671"/>
                    <a:pt x="1235910" y="84141"/>
                  </a:cubicBezTo>
                  <a:lnTo>
                    <a:pt x="1235910" y="1094913"/>
                  </a:lnTo>
                  <a:cubicBezTo>
                    <a:pt x="1235910" y="1141383"/>
                    <a:pt x="1198239" y="1179054"/>
                    <a:pt x="1151770" y="1179054"/>
                  </a:cubicBezTo>
                  <a:lnTo>
                    <a:pt x="84141" y="1179054"/>
                  </a:lnTo>
                  <a:cubicBezTo>
                    <a:pt x="37671" y="1179054"/>
                    <a:pt x="0" y="1141383"/>
                    <a:pt x="0" y="1094913"/>
                  </a:cubicBezTo>
                  <a:lnTo>
                    <a:pt x="0" y="84141"/>
                  </a:lnTo>
                  <a:cubicBezTo>
                    <a:pt x="0" y="37671"/>
                    <a:pt x="37671" y="0"/>
                    <a:pt x="84141" y="0"/>
                  </a:cubicBezTo>
                  <a:close/>
                </a:path>
              </a:pathLst>
            </a:custGeom>
            <a:gradFill rotWithShape="1">
              <a:gsLst>
                <a:gs pos="0">
                  <a:srgbClr val="00B4D4">
                    <a:alpha val="100000"/>
                  </a:srgbClr>
                </a:gs>
                <a:gs pos="100000">
                  <a:srgbClr val="003BAD">
                    <a:alpha val="100000"/>
                  </a:srgbClr>
                </a:gs>
              </a:gsLst>
              <a:lin ang="5400000"/>
            </a:gradFill>
          </p:spPr>
        </p:sp>
        <p:sp>
          <p:nvSpPr>
            <p:cNvPr id="11" name="TextBox 11"/>
            <p:cNvSpPr txBox="1"/>
            <p:nvPr/>
          </p:nvSpPr>
          <p:spPr>
            <a:xfrm>
              <a:off x="0" y="-38100"/>
              <a:ext cx="1235910" cy="1217154"/>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2" name="TextBox 12"/>
          <p:cNvSpPr txBox="1"/>
          <p:nvPr/>
        </p:nvSpPr>
        <p:spPr>
          <a:xfrm>
            <a:off x="1828800" y="5599164"/>
            <a:ext cx="4267200" cy="3315395"/>
          </a:xfrm>
          <a:prstGeom prst="rect">
            <a:avLst/>
          </a:prstGeom>
        </p:spPr>
        <p:txBody>
          <a:bodyPr wrap="square" lIns="0" tIns="0" rIns="0" bIns="0" rtlCol="0" anchor="t">
            <a:spAutoFit/>
          </a:bodyPr>
          <a:lstStyle/>
          <a:p>
            <a:pPr marL="342900" lvl="0" indent="-342900" algn="l">
              <a:lnSpc>
                <a:spcPts val="2940"/>
              </a:lnSpc>
              <a:spcBef>
                <a:spcPct val="0"/>
              </a:spcBef>
              <a:buFont typeface="Arial" panose="020B0604020202020204" pitchFamily="34" charset="0"/>
              <a:buChar char="•"/>
            </a:pPr>
            <a:r>
              <a:rPr lang="en-US" sz="2100" dirty="0">
                <a:solidFill>
                  <a:srgbClr val="FFFFFF"/>
                </a:solidFill>
                <a:latin typeface="Arial"/>
                <a:ea typeface="Arial"/>
                <a:cs typeface="Arial"/>
                <a:sym typeface="Arial"/>
              </a:rPr>
              <a:t>Holistic needs assessment on diagnosis</a:t>
            </a:r>
          </a:p>
          <a:p>
            <a:pPr marL="342900" lvl="0" indent="-342900" algn="l">
              <a:lnSpc>
                <a:spcPts val="2940"/>
              </a:lnSpc>
              <a:spcBef>
                <a:spcPct val="0"/>
              </a:spcBef>
              <a:buFont typeface="Arial" panose="020B0604020202020204" pitchFamily="34" charset="0"/>
              <a:buChar char="•"/>
            </a:pPr>
            <a:r>
              <a:rPr lang="en-US" sz="2100" dirty="0">
                <a:solidFill>
                  <a:srgbClr val="FFFFFF"/>
                </a:solidFill>
                <a:latin typeface="Arial"/>
                <a:ea typeface="Arial"/>
                <a:cs typeface="Arial"/>
                <a:sym typeface="Arial"/>
              </a:rPr>
              <a:t>Staging &amp; MDT treatment planning</a:t>
            </a:r>
          </a:p>
          <a:p>
            <a:pPr marL="342900" lvl="0" indent="-342900" algn="l">
              <a:lnSpc>
                <a:spcPts val="2940"/>
              </a:lnSpc>
              <a:spcBef>
                <a:spcPct val="0"/>
              </a:spcBef>
              <a:buFont typeface="Arial" panose="020B0604020202020204" pitchFamily="34" charset="0"/>
              <a:buChar char="•"/>
            </a:pPr>
            <a:r>
              <a:rPr lang="en-US" sz="2100" dirty="0">
                <a:solidFill>
                  <a:srgbClr val="FFFFFF"/>
                </a:solidFill>
                <a:latin typeface="Arial"/>
                <a:ea typeface="Arial"/>
                <a:cs typeface="Arial"/>
                <a:sym typeface="Arial"/>
              </a:rPr>
              <a:t>Chemotherapy / radiotherapy / surgery</a:t>
            </a:r>
          </a:p>
          <a:p>
            <a:pPr marL="342900" lvl="0" indent="-342900" algn="l">
              <a:lnSpc>
                <a:spcPts val="2940"/>
              </a:lnSpc>
              <a:spcBef>
                <a:spcPct val="0"/>
              </a:spcBef>
              <a:buFont typeface="Arial" panose="020B0604020202020204" pitchFamily="34" charset="0"/>
              <a:buChar char="•"/>
            </a:pPr>
            <a:r>
              <a:rPr lang="en-US" sz="2100" dirty="0">
                <a:solidFill>
                  <a:srgbClr val="FFFFFF"/>
                </a:solidFill>
                <a:latin typeface="Arial"/>
                <a:ea typeface="Arial"/>
                <a:cs typeface="Arial"/>
                <a:sym typeface="Arial"/>
              </a:rPr>
              <a:t>Pain &amp; symptom management</a:t>
            </a:r>
          </a:p>
          <a:p>
            <a:pPr marL="342900" lvl="0" indent="-342900" algn="l">
              <a:lnSpc>
                <a:spcPts val="2940"/>
              </a:lnSpc>
              <a:spcBef>
                <a:spcPct val="0"/>
              </a:spcBef>
              <a:buFont typeface="Arial" panose="020B0604020202020204" pitchFamily="34" charset="0"/>
              <a:buChar char="•"/>
            </a:pPr>
            <a:r>
              <a:rPr lang="en-US" sz="2100" dirty="0">
                <a:solidFill>
                  <a:srgbClr val="FFFFFF"/>
                </a:solidFill>
                <a:latin typeface="Arial"/>
                <a:ea typeface="Arial"/>
                <a:cs typeface="Arial"/>
                <a:sym typeface="Arial"/>
              </a:rPr>
              <a:t>Regular treatment response reviews</a:t>
            </a:r>
          </a:p>
        </p:txBody>
      </p:sp>
      <p:sp>
        <p:nvSpPr>
          <p:cNvPr id="13" name="TextBox 13"/>
          <p:cNvSpPr txBox="1"/>
          <p:nvPr/>
        </p:nvSpPr>
        <p:spPr>
          <a:xfrm>
            <a:off x="6899977" y="5599164"/>
            <a:ext cx="4377624" cy="3315395"/>
          </a:xfrm>
          <a:prstGeom prst="rect">
            <a:avLst/>
          </a:prstGeom>
        </p:spPr>
        <p:txBody>
          <a:bodyPr wrap="square" lIns="0" tIns="0" rIns="0" bIns="0" rtlCol="0" anchor="t">
            <a:spAutoFit/>
          </a:bodyPr>
          <a:lstStyle/>
          <a:p>
            <a:pPr marL="342900" lvl="0" indent="-342900">
              <a:lnSpc>
                <a:spcPts val="2940"/>
              </a:lnSpc>
              <a:spcBef>
                <a:spcPct val="0"/>
              </a:spcBef>
              <a:buFont typeface="Arial" panose="020B0604020202020204" pitchFamily="34" charset="0"/>
              <a:buChar char="•"/>
              <a:tabLst>
                <a:tab pos="3624263" algn="l"/>
              </a:tabLst>
            </a:pPr>
            <a:r>
              <a:rPr lang="en-US" sz="2100" dirty="0">
                <a:solidFill>
                  <a:srgbClr val="FFFFFF"/>
                </a:solidFill>
                <a:latin typeface="Arial"/>
                <a:ea typeface="Arial"/>
                <a:cs typeface="Arial"/>
                <a:sym typeface="Arial"/>
              </a:rPr>
              <a:t>Nutritional guidance and quitting smoking</a:t>
            </a:r>
          </a:p>
          <a:p>
            <a:pPr marL="342900" lvl="0" indent="-342900">
              <a:lnSpc>
                <a:spcPts val="2940"/>
              </a:lnSpc>
              <a:spcBef>
                <a:spcPct val="0"/>
              </a:spcBef>
              <a:buFont typeface="Arial" panose="020B0604020202020204" pitchFamily="34" charset="0"/>
              <a:buChar char="•"/>
              <a:tabLst>
                <a:tab pos="3624263" algn="l"/>
              </a:tabLst>
            </a:pPr>
            <a:r>
              <a:rPr lang="en-US" sz="2100" dirty="0">
                <a:solidFill>
                  <a:srgbClr val="FFFFFF"/>
                </a:solidFill>
                <a:latin typeface="Arial"/>
                <a:ea typeface="Arial"/>
                <a:cs typeface="Arial"/>
                <a:sym typeface="Arial"/>
              </a:rPr>
              <a:t>Managing fatigue and light exercise</a:t>
            </a:r>
          </a:p>
          <a:p>
            <a:pPr marL="342900" lvl="0" indent="-342900">
              <a:lnSpc>
                <a:spcPts val="2940"/>
              </a:lnSpc>
              <a:spcBef>
                <a:spcPct val="0"/>
              </a:spcBef>
              <a:buFont typeface="Arial" panose="020B0604020202020204" pitchFamily="34" charset="0"/>
              <a:buChar char="•"/>
              <a:tabLst>
                <a:tab pos="3624263" algn="l"/>
              </a:tabLst>
            </a:pPr>
            <a:r>
              <a:rPr lang="en-US" sz="2100" dirty="0">
                <a:solidFill>
                  <a:srgbClr val="FFFFFF"/>
                </a:solidFill>
                <a:latin typeface="Arial"/>
                <a:ea typeface="Arial"/>
                <a:cs typeface="Arial"/>
                <a:sym typeface="Arial"/>
              </a:rPr>
              <a:t>Anxiety support and psychological counselling.</a:t>
            </a:r>
          </a:p>
          <a:p>
            <a:pPr marL="342900" indent="-342900">
              <a:lnSpc>
                <a:spcPts val="2940"/>
              </a:lnSpc>
              <a:spcBef>
                <a:spcPct val="0"/>
              </a:spcBef>
              <a:buFont typeface="Arial" panose="020B0604020202020204" pitchFamily="34" charset="0"/>
              <a:buChar char="•"/>
              <a:tabLst>
                <a:tab pos="3624263" algn="l"/>
              </a:tabLst>
            </a:pPr>
            <a:r>
              <a:rPr lang="en-US" sz="2100" dirty="0">
                <a:solidFill>
                  <a:srgbClr val="FFFFFF"/>
                </a:solidFill>
                <a:latin typeface="Arial"/>
                <a:ea typeface="Arial"/>
                <a:cs typeface="Arial"/>
                <a:sym typeface="Arial"/>
              </a:rPr>
              <a:t>Palliative care and support group referrals</a:t>
            </a:r>
          </a:p>
          <a:p>
            <a:pPr marL="342900" lvl="0" indent="-342900">
              <a:lnSpc>
                <a:spcPts val="2940"/>
              </a:lnSpc>
              <a:spcBef>
                <a:spcPct val="0"/>
              </a:spcBef>
              <a:buFont typeface="Arial" panose="020B0604020202020204" pitchFamily="34" charset="0"/>
              <a:buChar char="•"/>
              <a:tabLst>
                <a:tab pos="3624263" algn="l"/>
              </a:tabLst>
            </a:pPr>
            <a:r>
              <a:rPr lang="en-US" sz="2100" dirty="0">
                <a:solidFill>
                  <a:srgbClr val="FFFFFF"/>
                </a:solidFill>
                <a:latin typeface="Arial"/>
                <a:ea typeface="Arial"/>
                <a:cs typeface="Arial"/>
                <a:sym typeface="Arial"/>
              </a:rPr>
              <a:t>Involvement of family and carers</a:t>
            </a:r>
          </a:p>
        </p:txBody>
      </p:sp>
      <p:sp>
        <p:nvSpPr>
          <p:cNvPr id="14" name="TextBox 14"/>
          <p:cNvSpPr txBox="1"/>
          <p:nvPr/>
        </p:nvSpPr>
        <p:spPr>
          <a:xfrm>
            <a:off x="2667427" y="4953154"/>
            <a:ext cx="2610453" cy="539012"/>
          </a:xfrm>
          <a:prstGeom prst="rect">
            <a:avLst/>
          </a:prstGeom>
        </p:spPr>
        <p:txBody>
          <a:bodyPr lIns="0" tIns="0" rIns="0" bIns="0" rtlCol="0" anchor="t">
            <a:spAutoFit/>
          </a:bodyPr>
          <a:lstStyle/>
          <a:p>
            <a:pPr marL="0" lvl="0" indent="0" algn="l">
              <a:lnSpc>
                <a:spcPts val="2095"/>
              </a:lnSpc>
            </a:pPr>
            <a:r>
              <a:rPr lang="en-US" sz="2095" b="1" dirty="0">
                <a:solidFill>
                  <a:srgbClr val="000000"/>
                </a:solidFill>
                <a:latin typeface="Arial Bold"/>
                <a:ea typeface="Arial Bold"/>
                <a:cs typeface="Arial Bold"/>
                <a:sym typeface="Arial Bold"/>
              </a:rPr>
              <a:t>Assessment &amp; Treatment</a:t>
            </a:r>
          </a:p>
        </p:txBody>
      </p:sp>
      <p:sp>
        <p:nvSpPr>
          <p:cNvPr id="15" name="TextBox 15"/>
          <p:cNvSpPr txBox="1"/>
          <p:nvPr/>
        </p:nvSpPr>
        <p:spPr>
          <a:xfrm>
            <a:off x="7561124" y="4888282"/>
            <a:ext cx="3024845" cy="539012"/>
          </a:xfrm>
          <a:prstGeom prst="rect">
            <a:avLst/>
          </a:prstGeom>
        </p:spPr>
        <p:txBody>
          <a:bodyPr lIns="0" tIns="0" rIns="0" bIns="0" rtlCol="0" anchor="t">
            <a:spAutoFit/>
          </a:bodyPr>
          <a:lstStyle/>
          <a:p>
            <a:pPr marL="0" lvl="0" indent="0" algn="l">
              <a:lnSpc>
                <a:spcPts val="2095"/>
              </a:lnSpc>
            </a:pPr>
            <a:r>
              <a:rPr lang="en-US" sz="2095" b="1" dirty="0">
                <a:solidFill>
                  <a:srgbClr val="000000"/>
                </a:solidFill>
                <a:latin typeface="Arial Bold"/>
                <a:ea typeface="Arial Bold"/>
                <a:cs typeface="Arial Bold"/>
                <a:sym typeface="Arial Bold"/>
              </a:rPr>
              <a:t>Lifestyle &amp; Psychosocial Support</a:t>
            </a:r>
          </a:p>
        </p:txBody>
      </p:sp>
      <p:grpSp>
        <p:nvGrpSpPr>
          <p:cNvPr id="16" name="Group 16"/>
          <p:cNvGrpSpPr/>
          <p:nvPr/>
        </p:nvGrpSpPr>
        <p:grpSpPr>
          <a:xfrm>
            <a:off x="11828141" y="4781579"/>
            <a:ext cx="4692597" cy="4476721"/>
            <a:chOff x="0" y="0"/>
            <a:chExt cx="1235910" cy="1179054"/>
          </a:xfrm>
        </p:grpSpPr>
        <p:sp>
          <p:nvSpPr>
            <p:cNvPr id="17" name="Freeform 17"/>
            <p:cNvSpPr/>
            <p:nvPr/>
          </p:nvSpPr>
          <p:spPr>
            <a:xfrm>
              <a:off x="0" y="0"/>
              <a:ext cx="1235910" cy="1179054"/>
            </a:xfrm>
            <a:custGeom>
              <a:avLst/>
              <a:gdLst/>
              <a:ahLst/>
              <a:cxnLst/>
              <a:rect l="l" t="t" r="r" b="b"/>
              <a:pathLst>
                <a:path w="1235910" h="1179054">
                  <a:moveTo>
                    <a:pt x="84141" y="0"/>
                  </a:moveTo>
                  <a:lnTo>
                    <a:pt x="1151770" y="0"/>
                  </a:lnTo>
                  <a:cubicBezTo>
                    <a:pt x="1198239" y="0"/>
                    <a:pt x="1235910" y="37671"/>
                    <a:pt x="1235910" y="84141"/>
                  </a:cubicBezTo>
                  <a:lnTo>
                    <a:pt x="1235910" y="1094913"/>
                  </a:lnTo>
                  <a:cubicBezTo>
                    <a:pt x="1235910" y="1141383"/>
                    <a:pt x="1198239" y="1179054"/>
                    <a:pt x="1151770" y="1179054"/>
                  </a:cubicBezTo>
                  <a:lnTo>
                    <a:pt x="84141" y="1179054"/>
                  </a:lnTo>
                  <a:cubicBezTo>
                    <a:pt x="37671" y="1179054"/>
                    <a:pt x="0" y="1141383"/>
                    <a:pt x="0" y="1094913"/>
                  </a:cubicBezTo>
                  <a:lnTo>
                    <a:pt x="0" y="84141"/>
                  </a:lnTo>
                  <a:cubicBezTo>
                    <a:pt x="0" y="37671"/>
                    <a:pt x="37671" y="0"/>
                    <a:pt x="84141" y="0"/>
                  </a:cubicBezTo>
                  <a:close/>
                </a:path>
              </a:pathLst>
            </a:custGeom>
            <a:gradFill rotWithShape="1">
              <a:gsLst>
                <a:gs pos="0">
                  <a:srgbClr val="00B4D4">
                    <a:alpha val="100000"/>
                  </a:srgbClr>
                </a:gs>
                <a:gs pos="100000">
                  <a:srgbClr val="003BAD">
                    <a:alpha val="100000"/>
                  </a:srgbClr>
                </a:gs>
              </a:gsLst>
              <a:lin ang="5400000"/>
            </a:gradFill>
          </p:spPr>
        </p:sp>
        <p:sp>
          <p:nvSpPr>
            <p:cNvPr id="18" name="TextBox 18"/>
            <p:cNvSpPr txBox="1"/>
            <p:nvPr/>
          </p:nvSpPr>
          <p:spPr>
            <a:xfrm>
              <a:off x="0" y="-38100"/>
              <a:ext cx="1235910" cy="1217154"/>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9" name="TextBox 19"/>
          <p:cNvSpPr txBox="1"/>
          <p:nvPr/>
        </p:nvSpPr>
        <p:spPr>
          <a:xfrm>
            <a:off x="11887200" y="5523984"/>
            <a:ext cx="4935858" cy="3687228"/>
          </a:xfrm>
          <a:prstGeom prst="rect">
            <a:avLst/>
          </a:prstGeom>
        </p:spPr>
        <p:txBody>
          <a:bodyPr wrap="square" lIns="0" tIns="0" rIns="0" bIns="0" rtlCol="0" anchor="t">
            <a:spAutoFit/>
          </a:bodyPr>
          <a:lstStyle/>
          <a:p>
            <a:pPr marL="342900" lvl="0" indent="-342900">
              <a:lnSpc>
                <a:spcPts val="2939"/>
              </a:lnSpc>
              <a:spcBef>
                <a:spcPct val="0"/>
              </a:spcBef>
              <a:buFont typeface="Arial" panose="020B0604020202020204" pitchFamily="34" charset="0"/>
              <a:buChar char="•"/>
            </a:pPr>
            <a:r>
              <a:rPr lang="en-US" sz="2099" dirty="0">
                <a:solidFill>
                  <a:srgbClr val="FFFFFF"/>
                </a:solidFill>
                <a:latin typeface="Arial"/>
                <a:ea typeface="Arial"/>
                <a:cs typeface="Arial"/>
                <a:sym typeface="Arial"/>
              </a:rPr>
              <a:t>Patient communication that is empathetic and transparent</a:t>
            </a:r>
          </a:p>
          <a:p>
            <a:pPr marL="342900" lvl="0" indent="-342900">
              <a:lnSpc>
                <a:spcPts val="2939"/>
              </a:lnSpc>
              <a:spcBef>
                <a:spcPct val="0"/>
              </a:spcBef>
              <a:buFont typeface="Arial" panose="020B0604020202020204" pitchFamily="34" charset="0"/>
              <a:buChar char="•"/>
            </a:pPr>
            <a:r>
              <a:rPr lang="en-US" sz="2099" dirty="0">
                <a:solidFill>
                  <a:srgbClr val="FFFFFF"/>
                </a:solidFill>
                <a:latin typeface="Arial"/>
                <a:ea typeface="Arial"/>
                <a:cs typeface="Arial"/>
                <a:sym typeface="Arial"/>
              </a:rPr>
              <a:t>Informed consent and collaborative decision-making</a:t>
            </a:r>
          </a:p>
          <a:p>
            <a:pPr marL="342900" lvl="0" indent="-342900">
              <a:lnSpc>
                <a:spcPts val="2939"/>
              </a:lnSpc>
              <a:spcBef>
                <a:spcPct val="0"/>
              </a:spcBef>
              <a:buFont typeface="Arial" panose="020B0604020202020204" pitchFamily="34" charset="0"/>
              <a:buChar char="•"/>
            </a:pPr>
            <a:r>
              <a:rPr lang="en-US" sz="2099" dirty="0">
                <a:solidFill>
                  <a:srgbClr val="FFFFFF"/>
                </a:solidFill>
                <a:latin typeface="Arial"/>
                <a:ea typeface="Arial"/>
                <a:cs typeface="Arial"/>
                <a:sym typeface="Arial"/>
              </a:rPr>
              <a:t>MDT coordination and specialist referrals</a:t>
            </a:r>
          </a:p>
          <a:p>
            <a:pPr marL="342900" lvl="0" indent="-342900">
              <a:lnSpc>
                <a:spcPts val="2939"/>
              </a:lnSpc>
              <a:spcBef>
                <a:spcPct val="0"/>
              </a:spcBef>
              <a:buFont typeface="Arial" panose="020B0604020202020204" pitchFamily="34" charset="0"/>
              <a:buChar char="•"/>
            </a:pPr>
            <a:r>
              <a:rPr lang="en-US" sz="2099" dirty="0">
                <a:solidFill>
                  <a:srgbClr val="FFFFFF"/>
                </a:solidFill>
                <a:latin typeface="Arial"/>
                <a:ea typeface="Arial"/>
                <a:cs typeface="Arial"/>
                <a:sym typeface="Arial"/>
              </a:rPr>
              <a:t>Conversations on advance care planning</a:t>
            </a:r>
          </a:p>
          <a:p>
            <a:pPr marL="342900" lvl="0" indent="-342900">
              <a:lnSpc>
                <a:spcPts val="2939"/>
              </a:lnSpc>
              <a:spcBef>
                <a:spcPct val="0"/>
              </a:spcBef>
              <a:buFont typeface="Arial" panose="020B0604020202020204" pitchFamily="34" charset="0"/>
              <a:buChar char="•"/>
            </a:pPr>
            <a:r>
              <a:rPr lang="en-US" sz="2099" dirty="0">
                <a:solidFill>
                  <a:srgbClr val="FFFFFF"/>
                </a:solidFill>
                <a:latin typeface="Arial"/>
                <a:ea typeface="Arial"/>
                <a:cs typeface="Arial"/>
                <a:sym typeface="Arial"/>
              </a:rPr>
              <a:t>Objectives for patient empowerment and self-management</a:t>
            </a:r>
          </a:p>
        </p:txBody>
      </p:sp>
      <p:sp>
        <p:nvSpPr>
          <p:cNvPr id="20" name="TextBox 20"/>
          <p:cNvSpPr txBox="1"/>
          <p:nvPr/>
        </p:nvSpPr>
        <p:spPr>
          <a:xfrm>
            <a:off x="12867645" y="4919396"/>
            <a:ext cx="2610453" cy="507897"/>
          </a:xfrm>
          <a:prstGeom prst="rect">
            <a:avLst/>
          </a:prstGeom>
        </p:spPr>
        <p:txBody>
          <a:bodyPr lIns="0" tIns="0" rIns="0" bIns="0" rtlCol="0" anchor="t">
            <a:spAutoFit/>
          </a:bodyPr>
          <a:lstStyle/>
          <a:p>
            <a:pPr marL="0" lvl="0" indent="0" algn="l">
              <a:lnSpc>
                <a:spcPts val="1995"/>
              </a:lnSpc>
            </a:pPr>
            <a:r>
              <a:rPr lang="en-US" sz="1995" b="1">
                <a:solidFill>
                  <a:srgbClr val="000000"/>
                </a:solidFill>
                <a:latin typeface="Arial Bold"/>
                <a:ea typeface="Arial Bold"/>
                <a:cs typeface="Arial Bold"/>
                <a:sym typeface="Arial Bold"/>
              </a:rPr>
              <a:t>Communication &amp; Coordination</a:t>
            </a:r>
          </a:p>
        </p:txBody>
      </p:sp>
      <p:pic>
        <p:nvPicPr>
          <p:cNvPr id="23" name="Audio 22">
            <a:hlinkClick r:id="" action="ppaction://media"/>
            <a:extLst>
              <a:ext uri="{FF2B5EF4-FFF2-40B4-BE49-F238E27FC236}">
                <a16:creationId xmlns:a16="http://schemas.microsoft.com/office/drawing/2014/main" id="{2728E95D-C8AF-0944-A157-1BCF24072D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6949"/>
    </mc:Choice>
    <mc:Fallback xmlns="">
      <p:transition spd="slow" advTm="146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5905498"/>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grpSp>
        <p:nvGrpSpPr>
          <p:cNvPr id="9" name="Group 9"/>
          <p:cNvGrpSpPr/>
          <p:nvPr/>
        </p:nvGrpSpPr>
        <p:grpSpPr>
          <a:xfrm>
            <a:off x="11728205" y="2444992"/>
            <a:ext cx="4967655" cy="3713299"/>
            <a:chOff x="0" y="0"/>
            <a:chExt cx="607373" cy="476688"/>
          </a:xfrm>
        </p:grpSpPr>
        <p:sp>
          <p:nvSpPr>
            <p:cNvPr id="10" name="Freeform 10"/>
            <p:cNvSpPr/>
            <p:nvPr/>
          </p:nvSpPr>
          <p:spPr>
            <a:xfrm>
              <a:off x="0" y="0"/>
              <a:ext cx="607373" cy="476688"/>
            </a:xfrm>
            <a:custGeom>
              <a:avLst/>
              <a:gdLst/>
              <a:ahLst/>
              <a:cxnLst/>
              <a:rect l="l" t="t" r="r" b="b"/>
              <a:pathLst>
                <a:path w="607373" h="476688">
                  <a:moveTo>
                    <a:pt x="88647" y="0"/>
                  </a:moveTo>
                  <a:lnTo>
                    <a:pt x="518726" y="0"/>
                  </a:lnTo>
                  <a:cubicBezTo>
                    <a:pt x="567685" y="0"/>
                    <a:pt x="607373" y="39689"/>
                    <a:pt x="607373" y="88647"/>
                  </a:cubicBezTo>
                  <a:lnTo>
                    <a:pt x="607373" y="388041"/>
                  </a:lnTo>
                  <a:cubicBezTo>
                    <a:pt x="607373" y="436999"/>
                    <a:pt x="567685" y="476688"/>
                    <a:pt x="518726" y="476688"/>
                  </a:cubicBezTo>
                  <a:lnTo>
                    <a:pt x="88647" y="476688"/>
                  </a:lnTo>
                  <a:cubicBezTo>
                    <a:pt x="65136" y="476688"/>
                    <a:pt x="42589" y="467348"/>
                    <a:pt x="25964" y="450724"/>
                  </a:cubicBezTo>
                  <a:cubicBezTo>
                    <a:pt x="9340" y="434099"/>
                    <a:pt x="0" y="411552"/>
                    <a:pt x="0" y="388041"/>
                  </a:cubicBezTo>
                  <a:lnTo>
                    <a:pt x="0" y="88647"/>
                  </a:lnTo>
                  <a:cubicBezTo>
                    <a:pt x="0" y="39689"/>
                    <a:pt x="39689" y="0"/>
                    <a:pt x="88647" y="0"/>
                  </a:cubicBezTo>
                  <a:close/>
                </a:path>
              </a:pathLst>
            </a:custGeom>
            <a:blipFill>
              <a:blip r:embed="rId6"/>
              <a:stretch>
                <a:fillRect l="-6" r="-6"/>
              </a:stretch>
            </a:blipFill>
            <a:ln>
              <a:solidFill>
                <a:srgbClr val="00B0F0"/>
              </a:solidFill>
            </a:ln>
          </p:spPr>
        </p:sp>
      </p:grpSp>
      <p:sp>
        <p:nvSpPr>
          <p:cNvPr id="11" name="TextBox 11"/>
          <p:cNvSpPr txBox="1"/>
          <p:nvPr/>
        </p:nvSpPr>
        <p:spPr>
          <a:xfrm>
            <a:off x="1028700" y="1028700"/>
            <a:ext cx="6003527" cy="646267"/>
          </a:xfrm>
          <a:prstGeom prst="rect">
            <a:avLst/>
          </a:prstGeom>
        </p:spPr>
        <p:txBody>
          <a:bodyPr lIns="0" tIns="0" rIns="0" bIns="0" rtlCol="0" anchor="t">
            <a:spAutoFit/>
          </a:bodyPr>
          <a:lstStyle/>
          <a:p>
            <a:pPr marL="0" lvl="0" indent="0" algn="l">
              <a:lnSpc>
                <a:spcPts val="4799"/>
              </a:lnSpc>
            </a:pPr>
            <a:r>
              <a:rPr lang="en-US" sz="4799" b="1" u="none" strike="noStrike" dirty="0">
                <a:solidFill>
                  <a:srgbClr val="000000"/>
                </a:solidFill>
                <a:latin typeface="Arial MT Pro Bold"/>
                <a:ea typeface="Arial MT Pro Bold"/>
                <a:cs typeface="Arial MT Pro Bold"/>
                <a:sym typeface="Arial MT Pro Bold"/>
              </a:rPr>
              <a:t>MONITORING</a:t>
            </a:r>
          </a:p>
        </p:txBody>
      </p:sp>
      <p:sp>
        <p:nvSpPr>
          <p:cNvPr id="12" name="TextBox 12"/>
          <p:cNvSpPr txBox="1"/>
          <p:nvPr/>
        </p:nvSpPr>
        <p:spPr>
          <a:xfrm>
            <a:off x="11261607" y="7962900"/>
            <a:ext cx="5900851" cy="1615827"/>
          </a:xfrm>
          <a:prstGeom prst="rect">
            <a:avLst/>
          </a:prstGeom>
        </p:spPr>
        <p:txBody>
          <a:bodyPr lIns="0" tIns="0" rIns="0" bIns="0" rtlCol="0" anchor="t">
            <a:spAutoFit/>
          </a:bodyPr>
          <a:lstStyle/>
          <a:p>
            <a:pPr marL="226695" lvl="1" algn="l">
              <a:lnSpc>
                <a:spcPts val="2100"/>
              </a:lnSpc>
            </a:pPr>
            <a:r>
              <a:rPr lang="en-US" sz="2100" dirty="0">
                <a:solidFill>
                  <a:srgbClr val="000000"/>
                </a:solidFill>
                <a:latin typeface="Arial"/>
                <a:ea typeface="Arial"/>
                <a:cs typeface="Arial"/>
                <a:sym typeface="Arial"/>
              </a:rPr>
              <a:t>During the course of treatment, regular clinical evaluation promotes both psychological and physical wellness to assess the efficacy of therapy, identify problems early and modify the care plan in response for lung cancer management (</a:t>
            </a:r>
            <a:r>
              <a:rPr lang="en-US" sz="2100" dirty="0" err="1">
                <a:solidFill>
                  <a:srgbClr val="000000"/>
                </a:solidFill>
                <a:latin typeface="Arial"/>
                <a:ea typeface="Arial"/>
                <a:cs typeface="Arial"/>
                <a:sym typeface="Arial"/>
              </a:rPr>
              <a:t>Morabito</a:t>
            </a:r>
            <a:r>
              <a:rPr lang="en-US" sz="2100" dirty="0">
                <a:solidFill>
                  <a:srgbClr val="000000"/>
                </a:solidFill>
                <a:latin typeface="Arial"/>
                <a:ea typeface="Arial"/>
                <a:cs typeface="Arial"/>
                <a:sym typeface="Arial"/>
              </a:rPr>
              <a:t> </a:t>
            </a:r>
            <a:r>
              <a:rPr lang="en-US" sz="2100" i="1" dirty="0">
                <a:solidFill>
                  <a:srgbClr val="000000"/>
                </a:solidFill>
                <a:latin typeface="Arial Italics"/>
                <a:ea typeface="Arial Italics"/>
                <a:cs typeface="Arial Italics"/>
                <a:sym typeface="Arial Italics"/>
              </a:rPr>
              <a:t>et al.,</a:t>
            </a:r>
            <a:r>
              <a:rPr lang="en-US" sz="2100" dirty="0">
                <a:solidFill>
                  <a:srgbClr val="000000"/>
                </a:solidFill>
                <a:latin typeface="Arial"/>
                <a:ea typeface="Arial"/>
                <a:cs typeface="Arial"/>
                <a:sym typeface="Arial"/>
              </a:rPr>
              <a:t> 2024).</a:t>
            </a:r>
          </a:p>
        </p:txBody>
      </p:sp>
      <p:grpSp>
        <p:nvGrpSpPr>
          <p:cNvPr id="21" name="Group 20">
            <a:extLst>
              <a:ext uri="{FF2B5EF4-FFF2-40B4-BE49-F238E27FC236}">
                <a16:creationId xmlns:a16="http://schemas.microsoft.com/office/drawing/2014/main" id="{0FA44670-F557-3D4E-8ABE-35C8C15DC7FE}"/>
              </a:ext>
            </a:extLst>
          </p:cNvPr>
          <p:cNvGrpSpPr/>
          <p:nvPr/>
        </p:nvGrpSpPr>
        <p:grpSpPr>
          <a:xfrm>
            <a:off x="762000" y="2418883"/>
            <a:ext cx="9374066" cy="7199914"/>
            <a:chOff x="7473667" y="419100"/>
            <a:chExt cx="4869869" cy="9104914"/>
          </a:xfrm>
        </p:grpSpPr>
        <p:grpSp>
          <p:nvGrpSpPr>
            <p:cNvPr id="3" name="Group 3"/>
            <p:cNvGrpSpPr/>
            <p:nvPr/>
          </p:nvGrpSpPr>
          <p:grpSpPr>
            <a:xfrm>
              <a:off x="7473667" y="419100"/>
              <a:ext cx="4869869" cy="9104914"/>
              <a:chOff x="0" y="0"/>
              <a:chExt cx="1282599" cy="2237449"/>
            </a:xfrm>
          </p:grpSpPr>
          <p:sp>
            <p:nvSpPr>
              <p:cNvPr id="4" name="Freeform 4"/>
              <p:cNvSpPr/>
              <p:nvPr/>
            </p:nvSpPr>
            <p:spPr>
              <a:xfrm>
                <a:off x="0" y="0"/>
                <a:ext cx="1282599" cy="2237449"/>
              </a:xfrm>
              <a:custGeom>
                <a:avLst/>
                <a:gdLst/>
                <a:ahLst/>
                <a:cxnLst/>
                <a:rect l="l" t="t" r="r" b="b"/>
                <a:pathLst>
                  <a:path w="1282599" h="2237449">
                    <a:moveTo>
                      <a:pt x="81078" y="0"/>
                    </a:moveTo>
                    <a:lnTo>
                      <a:pt x="1201522" y="0"/>
                    </a:lnTo>
                    <a:cubicBezTo>
                      <a:pt x="1223025" y="0"/>
                      <a:pt x="1243647" y="8542"/>
                      <a:pt x="1258852" y="23747"/>
                    </a:cubicBezTo>
                    <a:cubicBezTo>
                      <a:pt x="1274057" y="38952"/>
                      <a:pt x="1282599" y="59575"/>
                      <a:pt x="1282599" y="81078"/>
                    </a:cubicBezTo>
                    <a:lnTo>
                      <a:pt x="1282599" y="2156371"/>
                    </a:lnTo>
                    <a:cubicBezTo>
                      <a:pt x="1282599" y="2177874"/>
                      <a:pt x="1274057" y="2198497"/>
                      <a:pt x="1258852" y="2213702"/>
                    </a:cubicBezTo>
                    <a:cubicBezTo>
                      <a:pt x="1243647" y="2228907"/>
                      <a:pt x="1223025" y="2237449"/>
                      <a:pt x="1201522" y="2237449"/>
                    </a:cubicBezTo>
                    <a:lnTo>
                      <a:pt x="81078" y="2237449"/>
                    </a:lnTo>
                    <a:cubicBezTo>
                      <a:pt x="59575" y="2237449"/>
                      <a:pt x="38952" y="2228907"/>
                      <a:pt x="23747" y="2213702"/>
                    </a:cubicBezTo>
                    <a:cubicBezTo>
                      <a:pt x="8542" y="2198497"/>
                      <a:pt x="0" y="2177874"/>
                      <a:pt x="0" y="2156371"/>
                    </a:cubicBezTo>
                    <a:lnTo>
                      <a:pt x="0" y="81078"/>
                    </a:lnTo>
                    <a:cubicBezTo>
                      <a:pt x="0" y="59575"/>
                      <a:pt x="8542" y="38952"/>
                      <a:pt x="23747" y="23747"/>
                    </a:cubicBezTo>
                    <a:cubicBezTo>
                      <a:pt x="38952" y="8542"/>
                      <a:pt x="59575" y="0"/>
                      <a:pt x="81078" y="0"/>
                    </a:cubicBezTo>
                    <a:close/>
                  </a:path>
                </a:pathLst>
              </a:custGeom>
              <a:gradFill rotWithShape="1">
                <a:gsLst>
                  <a:gs pos="0">
                    <a:srgbClr val="00B4D4">
                      <a:alpha val="100000"/>
                    </a:srgbClr>
                  </a:gs>
                  <a:gs pos="100000">
                    <a:srgbClr val="003BAD">
                      <a:alpha val="100000"/>
                    </a:srgbClr>
                  </a:gs>
                </a:gsLst>
                <a:lin ang="5400000"/>
              </a:gradFill>
            </p:spPr>
          </p:sp>
          <p:sp>
            <p:nvSpPr>
              <p:cNvPr id="5" name="TextBox 5"/>
              <p:cNvSpPr txBox="1"/>
              <p:nvPr/>
            </p:nvSpPr>
            <p:spPr>
              <a:xfrm>
                <a:off x="0" y="-38100"/>
                <a:ext cx="1282599" cy="227554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4" name="TextBox 14"/>
            <p:cNvSpPr txBox="1"/>
            <p:nvPr/>
          </p:nvSpPr>
          <p:spPr>
            <a:xfrm>
              <a:off x="7743714" y="1891694"/>
              <a:ext cx="4130423" cy="2975610"/>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Arial"/>
                  <a:ea typeface="Arial"/>
                  <a:cs typeface="Arial"/>
                  <a:sym typeface="Arial"/>
                </a:rPr>
                <a:t>Observation of symptoms such as discomfort, exhaustion, coughing, and </a:t>
              </a:r>
              <a:r>
                <a:rPr lang="en-US" sz="2099" dirty="0" err="1">
                  <a:solidFill>
                    <a:srgbClr val="FFFFFF"/>
                  </a:solidFill>
                  <a:latin typeface="Arial"/>
                  <a:ea typeface="Arial"/>
                  <a:cs typeface="Arial"/>
                  <a:sym typeface="Arial"/>
                </a:rPr>
                <a:t>dyspnoea</a:t>
              </a:r>
              <a:r>
                <a:rPr lang="en-US" sz="2099" dirty="0">
                  <a:solidFill>
                    <a:srgbClr val="FFFFFF"/>
                  </a:solidFill>
                  <a:latin typeface="Arial"/>
                  <a:ea typeface="Arial"/>
                  <a:cs typeface="Arial"/>
                  <a:sym typeface="Arial"/>
                </a:rPr>
                <a:t>. Respiratory decline is evaluated by lung function tests and spirometry. Imaging and CT scans monitor the tumor's response to therapy (Chiu </a:t>
              </a:r>
              <a:r>
                <a:rPr lang="en-US" sz="2099" i="1" dirty="0">
                  <a:solidFill>
                    <a:srgbClr val="FFFFFF"/>
                  </a:solidFill>
                  <a:latin typeface="Arial Italics"/>
                  <a:ea typeface="Arial Italics"/>
                  <a:cs typeface="Arial Italics"/>
                  <a:sym typeface="Arial Italics"/>
                </a:rPr>
                <a:t>et al.</a:t>
              </a:r>
              <a:r>
                <a:rPr lang="en-US" sz="2099" dirty="0">
                  <a:solidFill>
                    <a:srgbClr val="FFFFFF"/>
                  </a:solidFill>
                  <a:latin typeface="Arial"/>
                  <a:ea typeface="Arial"/>
                  <a:cs typeface="Arial"/>
                  <a:sym typeface="Arial"/>
                </a:rPr>
                <a:t>, 2023).</a:t>
              </a:r>
            </a:p>
          </p:txBody>
        </p:sp>
        <p:sp>
          <p:nvSpPr>
            <p:cNvPr id="16" name="TextBox 16"/>
            <p:cNvSpPr txBox="1"/>
            <p:nvPr/>
          </p:nvSpPr>
          <p:spPr>
            <a:xfrm>
              <a:off x="7743714" y="5958869"/>
              <a:ext cx="4329775" cy="3337560"/>
            </a:xfrm>
            <a:prstGeom prst="rect">
              <a:avLst/>
            </a:prstGeom>
          </p:spPr>
          <p:txBody>
            <a:bodyPr lIns="0" tIns="0" rIns="0" bIns="0" rtlCol="0" anchor="t">
              <a:spAutoFit/>
            </a:bodyPr>
            <a:lstStyle/>
            <a:p>
              <a:pPr marL="0" lvl="0" indent="0" algn="l">
                <a:lnSpc>
                  <a:spcPts val="2940"/>
                </a:lnSpc>
                <a:spcBef>
                  <a:spcPct val="0"/>
                </a:spcBef>
              </a:pPr>
              <a:r>
                <a:rPr lang="en-US" sz="2100">
                  <a:solidFill>
                    <a:srgbClr val="FFFFFF"/>
                  </a:solidFill>
                  <a:latin typeface="Arial"/>
                  <a:ea typeface="Arial"/>
                  <a:cs typeface="Arial"/>
                  <a:sym typeface="Arial"/>
                </a:rPr>
                <a:t>The response to chemotherapy, radiation, or immunotherapy is assessed by multidisciplinary team (MDT) reviews. Treatment modifications are guided by blood indicators and performance status assessments. The focus of the review is patient-reported outcomes (Morabito </a:t>
              </a:r>
              <a:r>
                <a:rPr lang="en-US" sz="2100" i="1">
                  <a:solidFill>
                    <a:srgbClr val="FFFFFF"/>
                  </a:solidFill>
                  <a:latin typeface="Arial Italics"/>
                  <a:ea typeface="Arial Italics"/>
                  <a:cs typeface="Arial Italics"/>
                  <a:sym typeface="Arial Italics"/>
                </a:rPr>
                <a:t>et al.,</a:t>
              </a:r>
              <a:r>
                <a:rPr lang="en-US" sz="2100">
                  <a:solidFill>
                    <a:srgbClr val="FFFFFF"/>
                  </a:solidFill>
                  <a:latin typeface="Arial"/>
                  <a:ea typeface="Arial"/>
                  <a:cs typeface="Arial"/>
                  <a:sym typeface="Arial"/>
                </a:rPr>
                <a:t> 2024).</a:t>
              </a:r>
            </a:p>
          </p:txBody>
        </p:sp>
        <p:sp>
          <p:nvSpPr>
            <p:cNvPr id="17" name="TextBox 17"/>
            <p:cNvSpPr txBox="1"/>
            <p:nvPr/>
          </p:nvSpPr>
          <p:spPr>
            <a:xfrm>
              <a:off x="7743714" y="1209704"/>
              <a:ext cx="2961558" cy="558165"/>
            </a:xfrm>
            <a:prstGeom prst="rect">
              <a:avLst/>
            </a:prstGeom>
          </p:spPr>
          <p:txBody>
            <a:bodyPr lIns="0" tIns="0" rIns="0" bIns="0" rtlCol="0" anchor="t">
              <a:spAutoFit/>
            </a:bodyPr>
            <a:lstStyle/>
            <a:p>
              <a:pPr marL="0" lvl="0" indent="0" algn="l">
                <a:lnSpc>
                  <a:spcPts val="2100"/>
                </a:lnSpc>
              </a:pPr>
              <a:r>
                <a:rPr lang="en-US" sz="2100" b="1">
                  <a:solidFill>
                    <a:srgbClr val="000000"/>
                  </a:solidFill>
                  <a:latin typeface="Arial Bold"/>
                  <a:ea typeface="Arial Bold"/>
                  <a:cs typeface="Arial Bold"/>
                  <a:sym typeface="Arial Bold"/>
                </a:rPr>
                <a:t>Symptom Tracking &amp; Lung Function Tests</a:t>
              </a:r>
            </a:p>
          </p:txBody>
        </p:sp>
        <p:sp>
          <p:nvSpPr>
            <p:cNvPr id="19" name="TextBox 19"/>
            <p:cNvSpPr txBox="1"/>
            <p:nvPr/>
          </p:nvSpPr>
          <p:spPr>
            <a:xfrm>
              <a:off x="7743714" y="5267354"/>
              <a:ext cx="2961558" cy="558165"/>
            </a:xfrm>
            <a:prstGeom prst="rect">
              <a:avLst/>
            </a:prstGeom>
          </p:spPr>
          <p:txBody>
            <a:bodyPr lIns="0" tIns="0" rIns="0" bIns="0" rtlCol="0" anchor="t">
              <a:spAutoFit/>
            </a:bodyPr>
            <a:lstStyle/>
            <a:p>
              <a:pPr marL="0" lvl="0" indent="0" algn="l">
                <a:lnSpc>
                  <a:spcPts val="2100"/>
                </a:lnSpc>
              </a:pPr>
              <a:r>
                <a:rPr lang="en-US" sz="2100" b="1">
                  <a:solidFill>
                    <a:srgbClr val="000000"/>
                  </a:solidFill>
                  <a:latin typeface="Arial Bold"/>
                  <a:ea typeface="Arial Bold"/>
                  <a:cs typeface="Arial Bold"/>
                  <a:sym typeface="Arial Bold"/>
                </a:rPr>
                <a:t>Treatment Response &amp; Clinical Review</a:t>
              </a:r>
            </a:p>
          </p:txBody>
        </p:sp>
      </p:grpSp>
      <p:pic>
        <p:nvPicPr>
          <p:cNvPr id="7" name="Audio 6">
            <a:hlinkClick r:id="" action="ppaction://media"/>
            <a:extLst>
              <a:ext uri="{FF2B5EF4-FFF2-40B4-BE49-F238E27FC236}">
                <a16:creationId xmlns:a16="http://schemas.microsoft.com/office/drawing/2014/main" id="{38DA86FC-BCB1-1349-88BE-BE74214B9BE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011"/>
    </mc:Choice>
    <mc:Fallback xmlns="">
      <p:transition spd="slow" advTm="82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5905498"/>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sp>
        <p:nvSpPr>
          <p:cNvPr id="11" name="TextBox 11"/>
          <p:cNvSpPr txBox="1"/>
          <p:nvPr/>
        </p:nvSpPr>
        <p:spPr>
          <a:xfrm>
            <a:off x="1564295" y="1024457"/>
            <a:ext cx="6003527" cy="1261820"/>
          </a:xfrm>
          <a:prstGeom prst="rect">
            <a:avLst/>
          </a:prstGeom>
        </p:spPr>
        <p:txBody>
          <a:bodyPr lIns="0" tIns="0" rIns="0" bIns="0" rtlCol="0" anchor="t">
            <a:spAutoFit/>
          </a:bodyPr>
          <a:lstStyle/>
          <a:p>
            <a:pPr marL="0" lvl="0" indent="0" algn="l">
              <a:lnSpc>
                <a:spcPts val="4799"/>
              </a:lnSpc>
            </a:pPr>
            <a:r>
              <a:rPr lang="en-US" sz="4799" b="1" u="none" strike="noStrike" dirty="0">
                <a:solidFill>
                  <a:srgbClr val="000000"/>
                </a:solidFill>
                <a:latin typeface="Arial MT Pro Bold"/>
                <a:ea typeface="Arial MT Pro Bold"/>
                <a:cs typeface="Arial MT Pro Bold"/>
                <a:sym typeface="Arial MT Pro Bold"/>
              </a:rPr>
              <a:t>ETHICAL CONSIDERATIONS</a:t>
            </a:r>
          </a:p>
        </p:txBody>
      </p:sp>
      <p:sp>
        <p:nvSpPr>
          <p:cNvPr id="13" name="TextBox 13"/>
          <p:cNvSpPr txBox="1"/>
          <p:nvPr/>
        </p:nvSpPr>
        <p:spPr>
          <a:xfrm>
            <a:off x="10158800" y="2511638"/>
            <a:ext cx="5900851" cy="1615827"/>
          </a:xfrm>
          <a:prstGeom prst="rect">
            <a:avLst/>
          </a:prstGeom>
        </p:spPr>
        <p:txBody>
          <a:bodyPr lIns="0" tIns="0" rIns="0" bIns="0" rtlCol="0" anchor="t">
            <a:spAutoFit/>
          </a:bodyPr>
          <a:lstStyle/>
          <a:p>
            <a:pPr marL="226694" lvl="1" algn="l">
              <a:lnSpc>
                <a:spcPts val="2099"/>
              </a:lnSpc>
            </a:pPr>
            <a:r>
              <a:rPr lang="en-US" sz="2099" dirty="0">
                <a:solidFill>
                  <a:srgbClr val="000000"/>
                </a:solidFill>
                <a:latin typeface="Arial"/>
                <a:ea typeface="Arial"/>
                <a:cs typeface="Arial"/>
                <a:sym typeface="Arial"/>
              </a:rPr>
              <a:t>Each element of lung cancer treatment is based on ethical principles. In accordance with NMC and NICE clinical recommendations, clinicians are required to respect patient autonomy, guarantee informed consent and enforce absolute privacy (NICE, 2021).</a:t>
            </a:r>
          </a:p>
        </p:txBody>
      </p:sp>
      <p:grpSp>
        <p:nvGrpSpPr>
          <p:cNvPr id="21" name="Group 20">
            <a:extLst>
              <a:ext uri="{FF2B5EF4-FFF2-40B4-BE49-F238E27FC236}">
                <a16:creationId xmlns:a16="http://schemas.microsoft.com/office/drawing/2014/main" id="{C2BFEDD2-9BF0-744D-B196-D8BCA842CA62}"/>
              </a:ext>
            </a:extLst>
          </p:cNvPr>
          <p:cNvGrpSpPr/>
          <p:nvPr/>
        </p:nvGrpSpPr>
        <p:grpSpPr>
          <a:xfrm>
            <a:off x="1564295" y="3473548"/>
            <a:ext cx="5750905" cy="5537958"/>
            <a:chOff x="12888041" y="4660117"/>
            <a:chExt cx="4932335" cy="4863897"/>
          </a:xfrm>
        </p:grpSpPr>
        <p:grpSp>
          <p:nvGrpSpPr>
            <p:cNvPr id="6" name="Group 6"/>
            <p:cNvGrpSpPr/>
            <p:nvPr/>
          </p:nvGrpSpPr>
          <p:grpSpPr>
            <a:xfrm>
              <a:off x="12888041" y="4660117"/>
              <a:ext cx="4932335" cy="4863897"/>
              <a:chOff x="0" y="0"/>
              <a:chExt cx="1299051" cy="1281026"/>
            </a:xfrm>
          </p:grpSpPr>
          <p:sp>
            <p:nvSpPr>
              <p:cNvPr id="7" name="Freeform 7"/>
              <p:cNvSpPr/>
              <p:nvPr/>
            </p:nvSpPr>
            <p:spPr>
              <a:xfrm>
                <a:off x="0" y="0"/>
                <a:ext cx="1299051" cy="1281026"/>
              </a:xfrm>
              <a:custGeom>
                <a:avLst/>
                <a:gdLst/>
                <a:ahLst/>
                <a:cxnLst/>
                <a:rect l="l" t="t" r="r" b="b"/>
                <a:pathLst>
                  <a:path w="1299051" h="1281026">
                    <a:moveTo>
                      <a:pt x="80051" y="0"/>
                    </a:moveTo>
                    <a:lnTo>
                      <a:pt x="1219000" y="0"/>
                    </a:lnTo>
                    <a:cubicBezTo>
                      <a:pt x="1263211" y="0"/>
                      <a:pt x="1299051" y="35840"/>
                      <a:pt x="1299051" y="80051"/>
                    </a:cubicBezTo>
                    <a:lnTo>
                      <a:pt x="1299051" y="1200975"/>
                    </a:lnTo>
                    <a:cubicBezTo>
                      <a:pt x="1299051" y="1222206"/>
                      <a:pt x="1290617" y="1242567"/>
                      <a:pt x="1275605" y="1257580"/>
                    </a:cubicBezTo>
                    <a:cubicBezTo>
                      <a:pt x="1260593" y="1272592"/>
                      <a:pt x="1240231" y="1281026"/>
                      <a:pt x="1219000" y="1281026"/>
                    </a:cubicBezTo>
                    <a:lnTo>
                      <a:pt x="80051" y="1281026"/>
                    </a:lnTo>
                    <a:cubicBezTo>
                      <a:pt x="35840" y="1281026"/>
                      <a:pt x="0" y="1245186"/>
                      <a:pt x="0" y="1200975"/>
                    </a:cubicBezTo>
                    <a:lnTo>
                      <a:pt x="0" y="80051"/>
                    </a:lnTo>
                    <a:cubicBezTo>
                      <a:pt x="0" y="58820"/>
                      <a:pt x="8434" y="38459"/>
                      <a:pt x="23446" y="23446"/>
                    </a:cubicBezTo>
                    <a:cubicBezTo>
                      <a:pt x="38459" y="8434"/>
                      <a:pt x="58820" y="0"/>
                      <a:pt x="80051" y="0"/>
                    </a:cubicBezTo>
                    <a:close/>
                  </a:path>
                </a:pathLst>
              </a:custGeom>
              <a:gradFill rotWithShape="1">
                <a:gsLst>
                  <a:gs pos="0">
                    <a:srgbClr val="00B4D4">
                      <a:alpha val="100000"/>
                    </a:srgbClr>
                  </a:gs>
                  <a:gs pos="100000">
                    <a:srgbClr val="003BAD">
                      <a:alpha val="100000"/>
                    </a:srgbClr>
                  </a:gs>
                </a:gsLst>
                <a:lin ang="5400000"/>
              </a:gradFill>
            </p:spPr>
          </p:sp>
          <p:sp>
            <p:nvSpPr>
              <p:cNvPr id="8" name="TextBox 8"/>
              <p:cNvSpPr txBox="1"/>
              <p:nvPr/>
            </p:nvSpPr>
            <p:spPr>
              <a:xfrm>
                <a:off x="0" y="-38100"/>
                <a:ext cx="1299051" cy="131912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5" name="TextBox 15"/>
            <p:cNvSpPr txBox="1"/>
            <p:nvPr/>
          </p:nvSpPr>
          <p:spPr>
            <a:xfrm>
              <a:off x="13127178" y="5543608"/>
              <a:ext cx="4454060" cy="3565063"/>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Arial"/>
                  <a:ea typeface="Arial"/>
                  <a:cs typeface="Arial"/>
                  <a:sym typeface="Arial"/>
                </a:rPr>
                <a:t>Follow NICE guideline NG122 for lung cancer diagnosis and management (NICE, 2019). </a:t>
              </a:r>
            </a:p>
            <a:p>
              <a:pPr marL="0" lvl="0" indent="0" algn="l">
                <a:lnSpc>
                  <a:spcPts val="2939"/>
                </a:lnSpc>
                <a:spcBef>
                  <a:spcPct val="0"/>
                </a:spcBef>
              </a:pPr>
              <a:endParaRPr lang="en-US" sz="2099" dirty="0">
                <a:solidFill>
                  <a:srgbClr val="FFFFFF"/>
                </a:solidFill>
                <a:latin typeface="Arial"/>
                <a:ea typeface="Arial"/>
                <a:cs typeface="Arial"/>
                <a:sym typeface="Arial"/>
              </a:endParaRPr>
            </a:p>
            <a:p>
              <a:pPr marL="0" lvl="0" indent="0" algn="l">
                <a:lnSpc>
                  <a:spcPts val="2939"/>
                </a:lnSpc>
                <a:spcBef>
                  <a:spcPct val="0"/>
                </a:spcBef>
              </a:pPr>
              <a:r>
                <a:rPr lang="en-US" sz="2099" dirty="0">
                  <a:solidFill>
                    <a:srgbClr val="FFFFFF"/>
                  </a:solidFill>
                  <a:latin typeface="Arial"/>
                  <a:ea typeface="Arial"/>
                  <a:cs typeface="Arial"/>
                  <a:sym typeface="Arial"/>
                </a:rPr>
                <a:t>Respect joint decision-making and patient autonomy. </a:t>
              </a:r>
            </a:p>
            <a:p>
              <a:pPr marL="0" lvl="0" indent="0" algn="l">
                <a:lnSpc>
                  <a:spcPts val="2939"/>
                </a:lnSpc>
                <a:spcBef>
                  <a:spcPct val="0"/>
                </a:spcBef>
              </a:pPr>
              <a:endParaRPr lang="en-US" sz="2099" dirty="0">
                <a:solidFill>
                  <a:srgbClr val="FFFFFF"/>
                </a:solidFill>
                <a:latin typeface="Arial"/>
                <a:ea typeface="Arial"/>
                <a:cs typeface="Arial"/>
                <a:sym typeface="Arial"/>
              </a:endParaRPr>
            </a:p>
            <a:p>
              <a:pPr marL="0" lvl="0" indent="0" algn="l">
                <a:lnSpc>
                  <a:spcPts val="2939"/>
                </a:lnSpc>
                <a:spcBef>
                  <a:spcPct val="0"/>
                </a:spcBef>
              </a:pPr>
              <a:r>
                <a:rPr lang="en-US" sz="2099" dirty="0">
                  <a:solidFill>
                    <a:srgbClr val="FFFFFF"/>
                  </a:solidFill>
                  <a:latin typeface="Arial"/>
                  <a:ea typeface="Arial"/>
                  <a:cs typeface="Arial"/>
                  <a:sym typeface="Arial"/>
                </a:rPr>
                <a:t>Before beginning any operation, get informed consent. Observe data protection laws and maintain confidentiality.</a:t>
              </a:r>
            </a:p>
            <a:p>
              <a:pPr marL="0" lvl="0" indent="0" algn="l">
                <a:lnSpc>
                  <a:spcPts val="2939"/>
                </a:lnSpc>
                <a:spcBef>
                  <a:spcPct val="0"/>
                </a:spcBef>
              </a:pPr>
              <a:endParaRPr lang="en-US" sz="2099" dirty="0">
                <a:solidFill>
                  <a:srgbClr val="FFFFFF"/>
                </a:solidFill>
                <a:latin typeface="Arial"/>
                <a:ea typeface="Arial"/>
                <a:cs typeface="Arial"/>
                <a:sym typeface="Arial"/>
              </a:endParaRPr>
            </a:p>
          </p:txBody>
        </p:sp>
        <p:sp>
          <p:nvSpPr>
            <p:cNvPr id="18" name="TextBox 18"/>
            <p:cNvSpPr txBox="1"/>
            <p:nvPr/>
          </p:nvSpPr>
          <p:spPr>
            <a:xfrm>
              <a:off x="13284992" y="4867304"/>
              <a:ext cx="2632201" cy="824865"/>
            </a:xfrm>
            <a:prstGeom prst="rect">
              <a:avLst/>
            </a:prstGeom>
          </p:spPr>
          <p:txBody>
            <a:bodyPr lIns="0" tIns="0" rIns="0" bIns="0" rtlCol="0" anchor="t">
              <a:spAutoFit/>
            </a:bodyPr>
            <a:lstStyle/>
            <a:p>
              <a:pPr marL="0" lvl="0" indent="0" algn="l">
                <a:lnSpc>
                  <a:spcPts val="2100"/>
                </a:lnSpc>
              </a:pPr>
              <a:r>
                <a:rPr lang="en-US" sz="2100" b="1" dirty="0">
                  <a:solidFill>
                    <a:srgbClr val="000000"/>
                  </a:solidFill>
                  <a:latin typeface="Arial Bold"/>
                  <a:ea typeface="Arial Bold"/>
                  <a:cs typeface="Arial Bold"/>
                  <a:sym typeface="Arial Bold"/>
                </a:rPr>
                <a:t>Ethical Considerations &amp; NICE Guidelines</a:t>
              </a:r>
            </a:p>
          </p:txBody>
        </p:sp>
      </p:grpSp>
      <p:pic>
        <p:nvPicPr>
          <p:cNvPr id="23" name="Picture 22">
            <a:extLst>
              <a:ext uri="{FF2B5EF4-FFF2-40B4-BE49-F238E27FC236}">
                <a16:creationId xmlns:a16="http://schemas.microsoft.com/office/drawing/2014/main" id="{7D8098F8-1863-594D-9289-37A167A75E4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76521" y="4648627"/>
            <a:ext cx="6229350" cy="4283358"/>
          </a:xfrm>
          <a:prstGeom prst="rect">
            <a:avLst/>
          </a:prstGeom>
        </p:spPr>
      </p:pic>
      <p:sp>
        <p:nvSpPr>
          <p:cNvPr id="24" name="TextBox 23">
            <a:extLst>
              <a:ext uri="{FF2B5EF4-FFF2-40B4-BE49-F238E27FC236}">
                <a16:creationId xmlns:a16="http://schemas.microsoft.com/office/drawing/2014/main" id="{C409F780-7249-F949-A2E3-A478C6FD00F4}"/>
              </a:ext>
            </a:extLst>
          </p:cNvPr>
          <p:cNvSpPr txBox="1"/>
          <p:nvPr/>
        </p:nvSpPr>
        <p:spPr>
          <a:xfrm>
            <a:off x="12651317" y="9203449"/>
            <a:ext cx="3754554" cy="415498"/>
          </a:xfrm>
          <a:prstGeom prst="rect">
            <a:avLst/>
          </a:prstGeom>
          <a:noFill/>
        </p:spPr>
        <p:txBody>
          <a:bodyPr wrap="none" rtlCol="0">
            <a:spAutoFit/>
          </a:bodyPr>
          <a:lstStyle/>
          <a:p>
            <a:r>
              <a:rPr lang="en-US" sz="2100" dirty="0">
                <a:latin typeface="Arial" panose="020B0604020202020204" pitchFamily="34" charset="0"/>
                <a:cs typeface="Arial" panose="020B0604020202020204" pitchFamily="34" charset="0"/>
              </a:rPr>
              <a:t>(University of Liverpool, 2015)</a:t>
            </a:r>
          </a:p>
        </p:txBody>
      </p:sp>
      <p:pic>
        <p:nvPicPr>
          <p:cNvPr id="9" name="Audio 8">
            <a:hlinkClick r:id="" action="ppaction://media"/>
            <a:extLst>
              <a:ext uri="{FF2B5EF4-FFF2-40B4-BE49-F238E27FC236}">
                <a16:creationId xmlns:a16="http://schemas.microsoft.com/office/drawing/2014/main" id="{E3B86000-62D8-5746-AA77-E9C3A40869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132684631"/>
      </p:ext>
    </p:extLst>
  </p:cSld>
  <p:clrMapOvr>
    <a:masterClrMapping/>
  </p:clrMapOvr>
  <mc:AlternateContent xmlns:mc="http://schemas.openxmlformats.org/markup-compatibility/2006" xmlns:p14="http://schemas.microsoft.com/office/powerpoint/2010/main">
    <mc:Choice Requires="p14">
      <p:transition spd="slow" p14:dur="2000" advTm="83915"/>
    </mc:Choice>
    <mc:Fallback xmlns="">
      <p:transition spd="slow" advTm="83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5905498"/>
            <a:ext cx="18288000" cy="4400411"/>
          </a:xfrm>
          <a:custGeom>
            <a:avLst/>
            <a:gdLst/>
            <a:ahLst/>
            <a:cxnLst/>
            <a:rect l="l" t="t" r="r" b="b"/>
            <a:pathLst>
              <a:path w="18825289" h="4400411">
                <a:moveTo>
                  <a:pt x="0" y="4400411"/>
                </a:moveTo>
                <a:lnTo>
                  <a:pt x="18825289" y="4400411"/>
                </a:lnTo>
                <a:lnTo>
                  <a:pt x="18825289" y="0"/>
                </a:lnTo>
                <a:lnTo>
                  <a:pt x="0" y="0"/>
                </a:lnTo>
                <a:lnTo>
                  <a:pt x="0" y="4400411"/>
                </a:lnTo>
                <a:close/>
              </a:path>
            </a:pathLst>
          </a:custGeom>
          <a:blipFill>
            <a:blip r:embed="rId4">
              <a:alphaModFix amt="5000"/>
              <a:extLst>
                <a:ext uri="{96DAC541-7B7A-43D3-8B79-37D633B846F1}">
                  <asvg:svgBlip xmlns:asvg="http://schemas.microsoft.com/office/drawing/2016/SVG/main" r:embed="rId5"/>
                </a:ext>
              </a:extLst>
            </a:blip>
            <a:stretch>
              <a:fillRect/>
            </a:stretch>
          </a:blipFill>
          <a:ln cap="sq">
            <a:noFill/>
            <a:prstDash val="solid"/>
            <a:miter/>
          </a:ln>
        </p:spPr>
      </p:sp>
      <p:grpSp>
        <p:nvGrpSpPr>
          <p:cNvPr id="3" name="Group 3"/>
          <p:cNvGrpSpPr/>
          <p:nvPr/>
        </p:nvGrpSpPr>
        <p:grpSpPr>
          <a:xfrm>
            <a:off x="7750926" y="2894475"/>
            <a:ext cx="4378548" cy="4951629"/>
            <a:chOff x="0" y="0"/>
            <a:chExt cx="597076" cy="1061900"/>
          </a:xfrm>
        </p:grpSpPr>
        <p:sp>
          <p:nvSpPr>
            <p:cNvPr id="4" name="Freeform 4"/>
            <p:cNvSpPr/>
            <p:nvPr/>
          </p:nvSpPr>
          <p:spPr>
            <a:xfrm>
              <a:off x="0" y="0"/>
              <a:ext cx="597076" cy="1061900"/>
            </a:xfrm>
            <a:custGeom>
              <a:avLst/>
              <a:gdLst/>
              <a:ahLst/>
              <a:cxnLst/>
              <a:rect l="l" t="t" r="r" b="b"/>
              <a:pathLst>
                <a:path w="597076" h="1061900">
                  <a:moveTo>
                    <a:pt x="79567" y="0"/>
                  </a:moveTo>
                  <a:lnTo>
                    <a:pt x="517509" y="0"/>
                  </a:lnTo>
                  <a:cubicBezTo>
                    <a:pt x="561453" y="0"/>
                    <a:pt x="597076" y="35623"/>
                    <a:pt x="597076" y="79567"/>
                  </a:cubicBezTo>
                  <a:lnTo>
                    <a:pt x="597076" y="982334"/>
                  </a:lnTo>
                  <a:cubicBezTo>
                    <a:pt x="597076" y="1003436"/>
                    <a:pt x="588693" y="1023674"/>
                    <a:pt x="573772" y="1038596"/>
                  </a:cubicBezTo>
                  <a:cubicBezTo>
                    <a:pt x="558850" y="1053517"/>
                    <a:pt x="538612" y="1061900"/>
                    <a:pt x="517509" y="1061900"/>
                  </a:cubicBezTo>
                  <a:lnTo>
                    <a:pt x="79567" y="1061900"/>
                  </a:lnTo>
                  <a:cubicBezTo>
                    <a:pt x="35623" y="1061900"/>
                    <a:pt x="0" y="1026277"/>
                    <a:pt x="0" y="982334"/>
                  </a:cubicBezTo>
                  <a:lnTo>
                    <a:pt x="0" y="79567"/>
                  </a:lnTo>
                  <a:cubicBezTo>
                    <a:pt x="0" y="58464"/>
                    <a:pt x="8383" y="38226"/>
                    <a:pt x="23305" y="23305"/>
                  </a:cubicBezTo>
                  <a:cubicBezTo>
                    <a:pt x="38226" y="8383"/>
                    <a:pt x="58464" y="0"/>
                    <a:pt x="79567" y="0"/>
                  </a:cubicBezTo>
                  <a:close/>
                </a:path>
              </a:pathLst>
            </a:custGeom>
            <a:blipFill>
              <a:blip r:embed="rId6"/>
              <a:stretch>
                <a:fillRect l="-131" r="-131"/>
              </a:stretch>
            </a:blipFill>
          </p:spPr>
        </p:sp>
      </p:grpSp>
      <p:grpSp>
        <p:nvGrpSpPr>
          <p:cNvPr id="8" name="Group 8"/>
          <p:cNvGrpSpPr/>
          <p:nvPr/>
        </p:nvGrpSpPr>
        <p:grpSpPr>
          <a:xfrm>
            <a:off x="13757052" y="571500"/>
            <a:ext cx="4378548" cy="9597580"/>
            <a:chOff x="0" y="0"/>
            <a:chExt cx="597076" cy="1308764"/>
          </a:xfrm>
          <a:solidFill>
            <a:srgbClr val="00B0F0"/>
          </a:solidFill>
        </p:grpSpPr>
        <p:sp>
          <p:nvSpPr>
            <p:cNvPr id="9" name="Freeform 9"/>
            <p:cNvSpPr/>
            <p:nvPr/>
          </p:nvSpPr>
          <p:spPr>
            <a:xfrm>
              <a:off x="0" y="0"/>
              <a:ext cx="597076" cy="1308764"/>
            </a:xfrm>
            <a:custGeom>
              <a:avLst/>
              <a:gdLst/>
              <a:ahLst/>
              <a:cxnLst/>
              <a:rect l="l" t="t" r="r" b="b"/>
              <a:pathLst>
                <a:path w="597076" h="1308764">
                  <a:moveTo>
                    <a:pt x="79567" y="0"/>
                  </a:moveTo>
                  <a:lnTo>
                    <a:pt x="517509" y="0"/>
                  </a:lnTo>
                  <a:cubicBezTo>
                    <a:pt x="561453" y="0"/>
                    <a:pt x="597076" y="35623"/>
                    <a:pt x="597076" y="79567"/>
                  </a:cubicBezTo>
                  <a:lnTo>
                    <a:pt x="597076" y="1229197"/>
                  </a:lnTo>
                  <a:cubicBezTo>
                    <a:pt x="597076" y="1250300"/>
                    <a:pt x="588693" y="1270538"/>
                    <a:pt x="573772" y="1285459"/>
                  </a:cubicBezTo>
                  <a:cubicBezTo>
                    <a:pt x="558850" y="1300381"/>
                    <a:pt x="538612" y="1308764"/>
                    <a:pt x="517509" y="1308764"/>
                  </a:cubicBezTo>
                  <a:lnTo>
                    <a:pt x="79567" y="1308764"/>
                  </a:lnTo>
                  <a:cubicBezTo>
                    <a:pt x="58464" y="1308764"/>
                    <a:pt x="38226" y="1300381"/>
                    <a:pt x="23305" y="1285459"/>
                  </a:cubicBezTo>
                  <a:cubicBezTo>
                    <a:pt x="8383" y="1270538"/>
                    <a:pt x="0" y="1250300"/>
                    <a:pt x="0" y="1229197"/>
                  </a:cubicBezTo>
                  <a:lnTo>
                    <a:pt x="0" y="79567"/>
                  </a:lnTo>
                  <a:cubicBezTo>
                    <a:pt x="0" y="58464"/>
                    <a:pt x="8383" y="38226"/>
                    <a:pt x="23305" y="23305"/>
                  </a:cubicBezTo>
                  <a:cubicBezTo>
                    <a:pt x="38226" y="8383"/>
                    <a:pt x="58464" y="0"/>
                    <a:pt x="79567" y="0"/>
                  </a:cubicBezTo>
                  <a:close/>
                </a:path>
              </a:pathLst>
            </a:custGeom>
            <a:grpFill/>
          </p:spPr>
        </p:sp>
      </p:grpSp>
      <p:sp>
        <p:nvSpPr>
          <p:cNvPr id="10" name="TextBox 10"/>
          <p:cNvSpPr txBox="1"/>
          <p:nvPr/>
        </p:nvSpPr>
        <p:spPr>
          <a:xfrm>
            <a:off x="1028700" y="2465518"/>
            <a:ext cx="5941657" cy="721994"/>
          </a:xfrm>
          <a:prstGeom prst="rect">
            <a:avLst/>
          </a:prstGeom>
        </p:spPr>
        <p:txBody>
          <a:bodyPr lIns="0" tIns="0" rIns="0" bIns="0" rtlCol="0" anchor="t">
            <a:spAutoFit/>
          </a:bodyPr>
          <a:lstStyle/>
          <a:p>
            <a:pPr marL="0" lvl="0" indent="0" algn="l">
              <a:lnSpc>
                <a:spcPts val="4799"/>
              </a:lnSpc>
            </a:pPr>
            <a:r>
              <a:rPr lang="en-US" sz="4799" b="1" u="none" strike="noStrike">
                <a:solidFill>
                  <a:srgbClr val="000000"/>
                </a:solidFill>
                <a:latin typeface="Arial MT Pro Bold"/>
                <a:ea typeface="Arial MT Pro Bold"/>
                <a:cs typeface="Arial MT Pro Bold"/>
                <a:sym typeface="Arial MT Pro Bold"/>
              </a:rPr>
              <a:t>CONCLUSION</a:t>
            </a:r>
          </a:p>
        </p:txBody>
      </p:sp>
      <p:sp>
        <p:nvSpPr>
          <p:cNvPr id="11" name="TextBox 11"/>
          <p:cNvSpPr txBox="1"/>
          <p:nvPr/>
        </p:nvSpPr>
        <p:spPr>
          <a:xfrm>
            <a:off x="585173" y="4189221"/>
            <a:ext cx="6828710" cy="3882390"/>
          </a:xfrm>
          <a:prstGeom prst="rect">
            <a:avLst/>
          </a:prstGeom>
        </p:spPr>
        <p:txBody>
          <a:bodyPr lIns="0" tIns="0" rIns="0" bIns="0" rtlCol="0" anchor="t">
            <a:spAutoFit/>
          </a:bodyPr>
          <a:lstStyle/>
          <a:p>
            <a:pPr marL="453388" lvl="1" indent="-226694" algn="l">
              <a:lnSpc>
                <a:spcPts val="2099"/>
              </a:lnSpc>
              <a:buFont typeface="Arial"/>
              <a:buChar char="•"/>
            </a:pPr>
            <a:r>
              <a:rPr lang="en-US" sz="2099">
                <a:solidFill>
                  <a:srgbClr val="000000"/>
                </a:solidFill>
                <a:latin typeface="Arial"/>
                <a:ea typeface="Arial"/>
                <a:cs typeface="Arial"/>
                <a:sym typeface="Arial"/>
              </a:rPr>
              <a:t>With over 48,500 new cases annually, lung cancer is still one of the most common and dangerous malignancies in the UK and globally (WHO, 2026).</a:t>
            </a:r>
          </a:p>
          <a:p>
            <a:pPr algn="l">
              <a:lnSpc>
                <a:spcPts val="2099"/>
              </a:lnSpc>
            </a:pPr>
            <a:endParaRPr lang="en-US" sz="2099">
              <a:solidFill>
                <a:srgbClr val="000000"/>
              </a:solidFill>
              <a:latin typeface="Arial"/>
              <a:ea typeface="Arial"/>
              <a:cs typeface="Arial"/>
              <a:sym typeface="Arial"/>
            </a:endParaRPr>
          </a:p>
          <a:p>
            <a:pPr marL="453388" lvl="1" indent="-226694" algn="l">
              <a:lnSpc>
                <a:spcPts val="2099"/>
              </a:lnSpc>
              <a:buFont typeface="Arial"/>
              <a:buChar char="•"/>
            </a:pPr>
            <a:r>
              <a:rPr lang="en-US" sz="2099">
                <a:solidFill>
                  <a:srgbClr val="000000"/>
                </a:solidFill>
                <a:latin typeface="Arial"/>
                <a:ea typeface="Arial"/>
                <a:cs typeface="Arial"/>
                <a:sym typeface="Arial"/>
              </a:rPr>
              <a:t>Early diagnosis saves lives, so it's crucial to identify symptoms quickly and get screening in a timely manner. </a:t>
            </a:r>
          </a:p>
          <a:p>
            <a:pPr algn="l">
              <a:lnSpc>
                <a:spcPts val="2099"/>
              </a:lnSpc>
            </a:pPr>
            <a:endParaRPr lang="en-US" sz="2099">
              <a:solidFill>
                <a:srgbClr val="000000"/>
              </a:solidFill>
              <a:latin typeface="Arial"/>
              <a:ea typeface="Arial"/>
              <a:cs typeface="Arial"/>
              <a:sym typeface="Arial"/>
            </a:endParaRPr>
          </a:p>
          <a:p>
            <a:pPr marL="453388" lvl="1" indent="-226694" algn="l">
              <a:lnSpc>
                <a:spcPts val="2099"/>
              </a:lnSpc>
              <a:buFont typeface="Arial"/>
              <a:buChar char="•"/>
            </a:pPr>
            <a:r>
              <a:rPr lang="en-US" sz="2099">
                <a:solidFill>
                  <a:srgbClr val="000000"/>
                </a:solidFill>
                <a:latin typeface="Arial"/>
                <a:ea typeface="Arial"/>
                <a:cs typeface="Arial"/>
                <a:sym typeface="Arial"/>
              </a:rPr>
              <a:t>A person-centred care plan empowers patients and enhances results since it is based on compassion, autonomy and tailored assistance (Skills for Health, 2025).</a:t>
            </a:r>
          </a:p>
          <a:p>
            <a:pPr algn="l">
              <a:lnSpc>
                <a:spcPts val="2099"/>
              </a:lnSpc>
            </a:pPr>
            <a:endParaRPr lang="en-US" sz="2099">
              <a:solidFill>
                <a:srgbClr val="000000"/>
              </a:solidFill>
              <a:latin typeface="Arial"/>
              <a:ea typeface="Arial"/>
              <a:cs typeface="Arial"/>
              <a:sym typeface="Arial"/>
            </a:endParaRPr>
          </a:p>
          <a:p>
            <a:pPr marL="453388" lvl="1" indent="-226694" algn="l">
              <a:lnSpc>
                <a:spcPts val="2099"/>
              </a:lnSpc>
              <a:buFont typeface="Arial"/>
              <a:buChar char="•"/>
            </a:pPr>
            <a:r>
              <a:rPr lang="en-US" sz="2099">
                <a:solidFill>
                  <a:srgbClr val="000000"/>
                </a:solidFill>
                <a:latin typeface="Arial"/>
                <a:ea typeface="Arial"/>
                <a:cs typeface="Arial"/>
                <a:sym typeface="Arial"/>
              </a:rPr>
              <a:t>Give compassionate care. Give each patient more power.</a:t>
            </a:r>
          </a:p>
        </p:txBody>
      </p:sp>
      <p:grpSp>
        <p:nvGrpSpPr>
          <p:cNvPr id="12" name="Group 8">
            <a:extLst>
              <a:ext uri="{FF2B5EF4-FFF2-40B4-BE49-F238E27FC236}">
                <a16:creationId xmlns:a16="http://schemas.microsoft.com/office/drawing/2014/main" id="{F0E93AA4-E22E-FC4B-8379-5360650FBCBF}"/>
              </a:ext>
            </a:extLst>
          </p:cNvPr>
          <p:cNvGrpSpPr/>
          <p:nvPr/>
        </p:nvGrpSpPr>
        <p:grpSpPr>
          <a:xfrm>
            <a:off x="12573000" y="219267"/>
            <a:ext cx="4378548" cy="9597580"/>
            <a:chOff x="0" y="0"/>
            <a:chExt cx="597076" cy="1308764"/>
          </a:xfrm>
        </p:grpSpPr>
        <p:sp>
          <p:nvSpPr>
            <p:cNvPr id="13" name="Freeform 9">
              <a:extLst>
                <a:ext uri="{FF2B5EF4-FFF2-40B4-BE49-F238E27FC236}">
                  <a16:creationId xmlns:a16="http://schemas.microsoft.com/office/drawing/2014/main" id="{E4D408FE-642D-7D4D-972A-DB9F0A017C94}"/>
                </a:ext>
              </a:extLst>
            </p:cNvPr>
            <p:cNvSpPr/>
            <p:nvPr/>
          </p:nvSpPr>
          <p:spPr>
            <a:xfrm>
              <a:off x="0" y="0"/>
              <a:ext cx="597076" cy="1308764"/>
            </a:xfrm>
            <a:custGeom>
              <a:avLst/>
              <a:gdLst/>
              <a:ahLst/>
              <a:cxnLst/>
              <a:rect l="l" t="t" r="r" b="b"/>
              <a:pathLst>
                <a:path w="597076" h="1308764">
                  <a:moveTo>
                    <a:pt x="79567" y="0"/>
                  </a:moveTo>
                  <a:lnTo>
                    <a:pt x="517509" y="0"/>
                  </a:lnTo>
                  <a:cubicBezTo>
                    <a:pt x="561453" y="0"/>
                    <a:pt x="597076" y="35623"/>
                    <a:pt x="597076" y="79567"/>
                  </a:cubicBezTo>
                  <a:lnTo>
                    <a:pt x="597076" y="1229197"/>
                  </a:lnTo>
                  <a:cubicBezTo>
                    <a:pt x="597076" y="1250300"/>
                    <a:pt x="588693" y="1270538"/>
                    <a:pt x="573772" y="1285459"/>
                  </a:cubicBezTo>
                  <a:cubicBezTo>
                    <a:pt x="558850" y="1300381"/>
                    <a:pt x="538612" y="1308764"/>
                    <a:pt x="517509" y="1308764"/>
                  </a:cubicBezTo>
                  <a:lnTo>
                    <a:pt x="79567" y="1308764"/>
                  </a:lnTo>
                  <a:cubicBezTo>
                    <a:pt x="58464" y="1308764"/>
                    <a:pt x="38226" y="1300381"/>
                    <a:pt x="23305" y="1285459"/>
                  </a:cubicBezTo>
                  <a:cubicBezTo>
                    <a:pt x="8383" y="1270538"/>
                    <a:pt x="0" y="1250300"/>
                    <a:pt x="0" y="1229197"/>
                  </a:cubicBezTo>
                  <a:lnTo>
                    <a:pt x="0" y="79567"/>
                  </a:lnTo>
                  <a:cubicBezTo>
                    <a:pt x="0" y="58464"/>
                    <a:pt x="8383" y="38226"/>
                    <a:pt x="23305" y="23305"/>
                  </a:cubicBezTo>
                  <a:cubicBezTo>
                    <a:pt x="38226" y="8383"/>
                    <a:pt x="58464" y="0"/>
                    <a:pt x="79567" y="0"/>
                  </a:cubicBezTo>
                  <a:close/>
                </a:path>
              </a:pathLst>
            </a:custGeom>
            <a:blipFill>
              <a:blip r:embed="rId7"/>
              <a:stretch>
                <a:fillRect t="-133" b="-133"/>
              </a:stretch>
            </a:blipFill>
            <a:ln>
              <a:solidFill>
                <a:srgbClr val="00B0F0"/>
              </a:solidFill>
            </a:ln>
          </p:spPr>
        </p:sp>
      </p:grpSp>
      <p:pic>
        <p:nvPicPr>
          <p:cNvPr id="7" name="Audio 6">
            <a:hlinkClick r:id="" action="ppaction://media"/>
            <a:extLst>
              <a:ext uri="{FF2B5EF4-FFF2-40B4-BE49-F238E27FC236}">
                <a16:creationId xmlns:a16="http://schemas.microsoft.com/office/drawing/2014/main" id="{CC6E0B12-6F7C-0F42-AD86-377D7A417E8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7377"/>
    </mc:Choice>
    <mc:Fallback xmlns="">
      <p:transition spd="slow" advTm="57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11887200" y="-1918355"/>
            <a:ext cx="5516277" cy="6394859"/>
          </a:xfrm>
          <a:prstGeom prst="rect">
            <a:avLst/>
          </a:prstGeom>
        </p:spPr>
        <p:txBody>
          <a:bodyPr lIns="50800" tIns="50800" rIns="50800" bIns="50800" rtlCol="0" anchor="ctr"/>
          <a:lstStyle/>
          <a:p>
            <a:pPr marL="0" lvl="0" indent="0" algn="ctr">
              <a:lnSpc>
                <a:spcPts val="2659"/>
              </a:lnSpc>
              <a:spcBef>
                <a:spcPct val="0"/>
              </a:spcBef>
            </a:pPr>
            <a:endParaRPr/>
          </a:p>
        </p:txBody>
      </p:sp>
      <p:sp>
        <p:nvSpPr>
          <p:cNvPr id="6" name="TextBox 6"/>
          <p:cNvSpPr txBox="1"/>
          <p:nvPr/>
        </p:nvSpPr>
        <p:spPr>
          <a:xfrm>
            <a:off x="531531" y="475298"/>
            <a:ext cx="7785720" cy="916305"/>
          </a:xfrm>
          <a:prstGeom prst="rect">
            <a:avLst/>
          </a:prstGeom>
        </p:spPr>
        <p:txBody>
          <a:bodyPr lIns="0" tIns="0" rIns="0" bIns="0" rtlCol="0" anchor="t">
            <a:spAutoFit/>
          </a:bodyPr>
          <a:lstStyle/>
          <a:p>
            <a:pPr marL="0" lvl="0" indent="0" algn="l">
              <a:lnSpc>
                <a:spcPts val="6719"/>
              </a:lnSpc>
              <a:spcBef>
                <a:spcPct val="0"/>
              </a:spcBef>
            </a:pPr>
            <a:r>
              <a:rPr lang="en-US" sz="4800" b="1">
                <a:solidFill>
                  <a:srgbClr val="000000"/>
                </a:solidFill>
                <a:latin typeface="Arial MT Pro Bold"/>
                <a:ea typeface="Arial MT Pro Bold"/>
                <a:cs typeface="Arial MT Pro Bold"/>
                <a:sym typeface="Arial MT Pro Bold"/>
              </a:rPr>
              <a:t>REFERENCES</a:t>
            </a:r>
          </a:p>
        </p:txBody>
      </p:sp>
      <p:sp>
        <p:nvSpPr>
          <p:cNvPr id="7" name="TextBox 7"/>
          <p:cNvSpPr txBox="1"/>
          <p:nvPr/>
        </p:nvSpPr>
        <p:spPr>
          <a:xfrm>
            <a:off x="219399" y="1804596"/>
            <a:ext cx="17849201" cy="7009226"/>
          </a:xfrm>
          <a:prstGeom prst="rect">
            <a:avLst/>
          </a:prstGeom>
        </p:spPr>
        <p:txBody>
          <a:bodyPr lIns="0" tIns="0" rIns="0" bIns="0" rtlCol="0" anchor="t">
            <a:spAutoFit/>
          </a:bodyPr>
          <a:lstStyle/>
          <a:p>
            <a:pPr algn="l"/>
            <a:r>
              <a:rPr lang="en-US" sz="2000" dirty="0">
                <a:solidFill>
                  <a:srgbClr val="000000"/>
                </a:solidFill>
                <a:latin typeface="Arial" panose="020B0604020202020204" pitchFamily="34" charset="0"/>
                <a:ea typeface="Arial"/>
                <a:cs typeface="Arial" panose="020B0604020202020204" pitchFamily="34" charset="0"/>
                <a:sym typeface="Arial"/>
              </a:rPr>
              <a:t>Asthma and Lung UK (2023)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What is lung cancer and how is it caused?</a:t>
            </a:r>
            <a:r>
              <a:rPr lang="en-US" sz="2000" dirty="0">
                <a:solidFill>
                  <a:srgbClr val="000000"/>
                </a:solidFill>
                <a:latin typeface="Arial" panose="020B0604020202020204" pitchFamily="34" charset="0"/>
                <a:ea typeface="Arial"/>
                <a:cs typeface="Arial" panose="020B0604020202020204" pitchFamily="34" charset="0"/>
                <a:sym typeface="Arial"/>
              </a:rPr>
              <a:t> Available at: https://</a:t>
            </a:r>
            <a:r>
              <a:rPr lang="en-US" sz="2000" dirty="0" err="1">
                <a:solidFill>
                  <a:srgbClr val="000000"/>
                </a:solidFill>
                <a:latin typeface="Arial" panose="020B0604020202020204" pitchFamily="34" charset="0"/>
                <a:ea typeface="Arial"/>
                <a:cs typeface="Arial" panose="020B0604020202020204" pitchFamily="34" charset="0"/>
                <a:sym typeface="Arial"/>
              </a:rPr>
              <a:t>www.asthmaandlung.org.uk</a:t>
            </a:r>
            <a:r>
              <a:rPr lang="en-US" sz="2000" dirty="0">
                <a:solidFill>
                  <a:srgbClr val="000000"/>
                </a:solidFill>
                <a:latin typeface="Arial" panose="020B0604020202020204" pitchFamily="34" charset="0"/>
                <a:ea typeface="Arial"/>
                <a:cs typeface="Arial" panose="020B0604020202020204" pitchFamily="34" charset="0"/>
                <a:sym typeface="Arial"/>
              </a:rPr>
              <a:t>/conditions/lung-cancer/what-lung-cancer-how-it-caused (13 July 2026).</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Balata, H., </a:t>
            </a:r>
            <a:r>
              <a:rPr lang="en-US" sz="2000" dirty="0" err="1">
                <a:solidFill>
                  <a:srgbClr val="000000"/>
                </a:solidFill>
                <a:latin typeface="Arial" panose="020B0604020202020204" pitchFamily="34" charset="0"/>
                <a:ea typeface="Arial"/>
                <a:cs typeface="Arial" panose="020B0604020202020204" pitchFamily="34" charset="0"/>
                <a:sym typeface="Arial"/>
              </a:rPr>
              <a:t>Quaife</a:t>
            </a:r>
            <a:r>
              <a:rPr lang="en-US" sz="2000" dirty="0">
                <a:solidFill>
                  <a:srgbClr val="000000"/>
                </a:solidFill>
                <a:latin typeface="Arial" panose="020B0604020202020204" pitchFamily="34" charset="0"/>
                <a:ea typeface="Arial"/>
                <a:cs typeface="Arial" panose="020B0604020202020204" pitchFamily="34" charset="0"/>
                <a:sym typeface="Arial"/>
              </a:rPr>
              <a:t>, S.L., Craig, C., Ryan, D.J., Bradley, P., Crosbie, P.A., Murray, R.L. and </a:t>
            </a:r>
            <a:r>
              <a:rPr lang="en-US" sz="2000" dirty="0" err="1">
                <a:solidFill>
                  <a:srgbClr val="000000"/>
                </a:solidFill>
                <a:latin typeface="Arial" panose="020B0604020202020204" pitchFamily="34" charset="0"/>
                <a:ea typeface="Arial"/>
                <a:cs typeface="Arial" panose="020B0604020202020204" pitchFamily="34" charset="0"/>
                <a:sym typeface="Arial"/>
              </a:rPr>
              <a:t>Evison</a:t>
            </a:r>
            <a:r>
              <a:rPr lang="en-US" sz="2000" dirty="0">
                <a:solidFill>
                  <a:srgbClr val="000000"/>
                </a:solidFill>
                <a:latin typeface="Arial" panose="020B0604020202020204" pitchFamily="34" charset="0"/>
                <a:ea typeface="Arial"/>
                <a:cs typeface="Arial" panose="020B0604020202020204" pitchFamily="34" charset="0"/>
                <a:sym typeface="Arial"/>
              </a:rPr>
              <a:t>, M. (2022) ‘Early diagnosis and lung cancer screening’,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Clinical Oncology,</a:t>
            </a:r>
            <a:r>
              <a:rPr lang="en-US" sz="2000" dirty="0">
                <a:solidFill>
                  <a:srgbClr val="000000"/>
                </a:solidFill>
                <a:latin typeface="Arial" panose="020B0604020202020204" pitchFamily="34" charset="0"/>
                <a:ea typeface="Arial"/>
                <a:cs typeface="Arial" panose="020B0604020202020204" pitchFamily="34" charset="0"/>
                <a:sym typeface="Arial"/>
              </a:rPr>
              <a:t> 34(11), pp.708-715.</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Chiu, J.W.Y., Lee, S.C., Ho, J.C.M., Park, Y.H., Chao, T.C., Kim, S.B., Lim, E., Lin, C.H., </a:t>
            </a:r>
            <a:r>
              <a:rPr lang="en-US" sz="2000" dirty="0" err="1">
                <a:solidFill>
                  <a:srgbClr val="000000"/>
                </a:solidFill>
                <a:latin typeface="Arial" panose="020B0604020202020204" pitchFamily="34" charset="0"/>
                <a:ea typeface="Arial"/>
                <a:cs typeface="Arial" panose="020B0604020202020204" pitchFamily="34" charset="0"/>
                <a:sym typeface="Arial"/>
              </a:rPr>
              <a:t>Loi</a:t>
            </a:r>
            <a:r>
              <a:rPr lang="en-US" sz="2000" dirty="0">
                <a:solidFill>
                  <a:srgbClr val="000000"/>
                </a:solidFill>
                <a:latin typeface="Arial" panose="020B0604020202020204" pitchFamily="34" charset="0"/>
                <a:ea typeface="Arial"/>
                <a:cs typeface="Arial" panose="020B0604020202020204" pitchFamily="34" charset="0"/>
                <a:sym typeface="Arial"/>
              </a:rPr>
              <a:t>, S., Low, S.Y. and </a:t>
            </a:r>
            <a:r>
              <a:rPr lang="en-US" sz="2000" dirty="0" err="1">
                <a:solidFill>
                  <a:srgbClr val="000000"/>
                </a:solidFill>
                <a:latin typeface="Arial" panose="020B0604020202020204" pitchFamily="34" charset="0"/>
                <a:ea typeface="Arial"/>
                <a:cs typeface="Arial" panose="020B0604020202020204" pitchFamily="34" charset="0"/>
                <a:sym typeface="Arial"/>
              </a:rPr>
              <a:t>Teo</a:t>
            </a:r>
            <a:r>
              <a:rPr lang="en-US" sz="2000" dirty="0">
                <a:solidFill>
                  <a:srgbClr val="000000"/>
                </a:solidFill>
                <a:latin typeface="Arial" panose="020B0604020202020204" pitchFamily="34" charset="0"/>
                <a:ea typeface="Arial"/>
                <a:cs typeface="Arial" panose="020B0604020202020204" pitchFamily="34" charset="0"/>
                <a:sym typeface="Arial"/>
              </a:rPr>
              <a:t>, L.L.S. (2023) ‘Clinical guidance on the monitoring and management of trastuzumab </a:t>
            </a:r>
            <a:r>
              <a:rPr lang="en-US" sz="2000" dirty="0" err="1">
                <a:solidFill>
                  <a:srgbClr val="000000"/>
                </a:solidFill>
                <a:latin typeface="Arial" panose="020B0604020202020204" pitchFamily="34" charset="0"/>
                <a:ea typeface="Arial"/>
                <a:cs typeface="Arial" panose="020B0604020202020204" pitchFamily="34" charset="0"/>
                <a:sym typeface="Arial"/>
              </a:rPr>
              <a:t>deruxtecan</a:t>
            </a:r>
            <a:r>
              <a:rPr lang="en-US" sz="2000" dirty="0">
                <a:solidFill>
                  <a:srgbClr val="000000"/>
                </a:solidFill>
                <a:latin typeface="Arial" panose="020B0604020202020204" pitchFamily="34" charset="0"/>
                <a:ea typeface="Arial"/>
                <a:cs typeface="Arial" panose="020B0604020202020204" pitchFamily="34" charset="0"/>
                <a:sym typeface="Arial"/>
              </a:rPr>
              <a:t> (T-</a:t>
            </a:r>
            <a:r>
              <a:rPr lang="en-US" sz="2000" dirty="0" err="1">
                <a:solidFill>
                  <a:srgbClr val="000000"/>
                </a:solidFill>
                <a:latin typeface="Arial" panose="020B0604020202020204" pitchFamily="34" charset="0"/>
                <a:ea typeface="Arial"/>
                <a:cs typeface="Arial" panose="020B0604020202020204" pitchFamily="34" charset="0"/>
                <a:sym typeface="Arial"/>
              </a:rPr>
              <a:t>DXd</a:t>
            </a:r>
            <a:r>
              <a:rPr lang="en-US" sz="2000" dirty="0">
                <a:solidFill>
                  <a:srgbClr val="000000"/>
                </a:solidFill>
                <a:latin typeface="Arial" panose="020B0604020202020204" pitchFamily="34" charset="0"/>
                <a:ea typeface="Arial"/>
                <a:cs typeface="Arial" panose="020B0604020202020204" pitchFamily="34" charset="0"/>
                <a:sym typeface="Arial"/>
              </a:rPr>
              <a:t>)-related adverse events: insights from an Asia-Pacific multidisciplinary panel’,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Drug Safety</a:t>
            </a:r>
            <a:r>
              <a:rPr lang="en-US" sz="2000" dirty="0">
                <a:solidFill>
                  <a:srgbClr val="000000"/>
                </a:solidFill>
                <a:latin typeface="Arial" panose="020B0604020202020204" pitchFamily="34" charset="0"/>
                <a:ea typeface="Arial"/>
                <a:cs typeface="Arial" panose="020B0604020202020204" pitchFamily="34" charset="0"/>
                <a:sym typeface="Arial"/>
              </a:rPr>
              <a:t>, 46(10), pp.927-949</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Cleveland Clinic (2026)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Trachea.</a:t>
            </a:r>
            <a:r>
              <a:rPr lang="en-US" sz="2000" dirty="0">
                <a:solidFill>
                  <a:srgbClr val="000000"/>
                </a:solidFill>
                <a:latin typeface="Arial" panose="020B0604020202020204" pitchFamily="34" charset="0"/>
                <a:ea typeface="Arial"/>
                <a:cs typeface="Arial" panose="020B0604020202020204" pitchFamily="34" charset="0"/>
                <a:sym typeface="Arial"/>
              </a:rPr>
              <a:t> Available at: https://</a:t>
            </a:r>
            <a:r>
              <a:rPr lang="en-US" sz="2000" dirty="0" err="1">
                <a:solidFill>
                  <a:srgbClr val="000000"/>
                </a:solidFill>
                <a:latin typeface="Arial" panose="020B0604020202020204" pitchFamily="34" charset="0"/>
                <a:ea typeface="Arial"/>
                <a:cs typeface="Arial" panose="020B0604020202020204" pitchFamily="34" charset="0"/>
                <a:sym typeface="Arial"/>
              </a:rPr>
              <a:t>my.clevelandclinic.org</a:t>
            </a:r>
            <a:r>
              <a:rPr lang="en-US" sz="2000" dirty="0">
                <a:solidFill>
                  <a:srgbClr val="000000"/>
                </a:solidFill>
                <a:latin typeface="Arial" panose="020B0604020202020204" pitchFamily="34" charset="0"/>
                <a:ea typeface="Arial"/>
                <a:cs typeface="Arial" panose="020B0604020202020204" pitchFamily="34" charset="0"/>
                <a:sym typeface="Arial"/>
              </a:rPr>
              <a:t>/health/body/21828-trachea (15 July 2026).</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Leiter, A., </a:t>
            </a:r>
            <a:r>
              <a:rPr lang="en-US" sz="2000" dirty="0" err="1">
                <a:solidFill>
                  <a:srgbClr val="000000"/>
                </a:solidFill>
                <a:latin typeface="Arial" panose="020B0604020202020204" pitchFamily="34" charset="0"/>
                <a:ea typeface="Arial"/>
                <a:cs typeface="Arial" panose="020B0604020202020204" pitchFamily="34" charset="0"/>
                <a:sym typeface="Arial"/>
              </a:rPr>
              <a:t>Veluswamy</a:t>
            </a:r>
            <a:r>
              <a:rPr lang="en-US" sz="2000" dirty="0">
                <a:solidFill>
                  <a:srgbClr val="000000"/>
                </a:solidFill>
                <a:latin typeface="Arial" panose="020B0604020202020204" pitchFamily="34" charset="0"/>
                <a:ea typeface="Arial"/>
                <a:cs typeface="Arial" panose="020B0604020202020204" pitchFamily="34" charset="0"/>
                <a:sym typeface="Arial"/>
              </a:rPr>
              <a:t>, R.R. and </a:t>
            </a:r>
            <a:r>
              <a:rPr lang="en-US" sz="2000" dirty="0" err="1">
                <a:solidFill>
                  <a:srgbClr val="000000"/>
                </a:solidFill>
                <a:latin typeface="Arial" panose="020B0604020202020204" pitchFamily="34" charset="0"/>
                <a:ea typeface="Arial"/>
                <a:cs typeface="Arial" panose="020B0604020202020204" pitchFamily="34" charset="0"/>
                <a:sym typeface="Arial"/>
              </a:rPr>
              <a:t>Wisnivesky</a:t>
            </a:r>
            <a:r>
              <a:rPr lang="en-US" sz="2000" dirty="0">
                <a:solidFill>
                  <a:srgbClr val="000000"/>
                </a:solidFill>
                <a:latin typeface="Arial" panose="020B0604020202020204" pitchFamily="34" charset="0"/>
                <a:ea typeface="Arial"/>
                <a:cs typeface="Arial" panose="020B0604020202020204" pitchFamily="34" charset="0"/>
                <a:sym typeface="Arial"/>
              </a:rPr>
              <a:t>, J.P. (2023) ‘The global burden of lung cancer: current status and future trends’,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Nature reviews Clinical oncology</a:t>
            </a:r>
            <a:r>
              <a:rPr lang="en-US" sz="2000" dirty="0">
                <a:solidFill>
                  <a:srgbClr val="000000"/>
                </a:solidFill>
                <a:latin typeface="Arial" panose="020B0604020202020204" pitchFamily="34" charset="0"/>
                <a:ea typeface="Arial"/>
                <a:cs typeface="Arial" panose="020B0604020202020204" pitchFamily="34" charset="0"/>
                <a:sym typeface="Arial"/>
              </a:rPr>
              <a:t>, 20(9), pp.624-639.</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Mayo Clinic (2024)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Lung Cancer.</a:t>
            </a:r>
            <a:r>
              <a:rPr lang="en-US" sz="2000" dirty="0">
                <a:solidFill>
                  <a:srgbClr val="000000"/>
                </a:solidFill>
                <a:latin typeface="Arial" panose="020B0604020202020204" pitchFamily="34" charset="0"/>
                <a:ea typeface="Arial"/>
                <a:cs typeface="Arial" panose="020B0604020202020204" pitchFamily="34" charset="0"/>
                <a:sym typeface="Arial"/>
              </a:rPr>
              <a:t> Available at: https://</a:t>
            </a:r>
            <a:r>
              <a:rPr lang="en-US" sz="2000" dirty="0" err="1">
                <a:solidFill>
                  <a:srgbClr val="000000"/>
                </a:solidFill>
                <a:latin typeface="Arial" panose="020B0604020202020204" pitchFamily="34" charset="0"/>
                <a:ea typeface="Arial"/>
                <a:cs typeface="Arial" panose="020B0604020202020204" pitchFamily="34" charset="0"/>
                <a:sym typeface="Arial"/>
              </a:rPr>
              <a:t>www.mayoclinic.org</a:t>
            </a:r>
            <a:r>
              <a:rPr lang="en-US" sz="2000" dirty="0">
                <a:solidFill>
                  <a:srgbClr val="000000"/>
                </a:solidFill>
                <a:latin typeface="Arial" panose="020B0604020202020204" pitchFamily="34" charset="0"/>
                <a:ea typeface="Arial"/>
                <a:cs typeface="Arial" panose="020B0604020202020204" pitchFamily="34" charset="0"/>
                <a:sym typeface="Arial"/>
              </a:rPr>
              <a:t>/diseases-conditions/lung-cancer/symptoms-causes/syc-20374620 (Accessed: 15 July).</a:t>
            </a:r>
          </a:p>
          <a:p>
            <a:pPr algn="l"/>
            <a:endParaRPr lang="en-US" sz="2000" dirty="0">
              <a:solidFill>
                <a:srgbClr val="000000"/>
              </a:solidFill>
              <a:latin typeface="Arial" panose="020B0604020202020204" pitchFamily="34" charset="0"/>
              <a:ea typeface="Arial"/>
              <a:cs typeface="Arial" panose="020B0604020202020204" pitchFamily="34" charset="0"/>
              <a:sym typeface="Arial"/>
            </a:endParaRPr>
          </a:p>
          <a:p>
            <a:pPr algn="l"/>
            <a:r>
              <a:rPr lang="en-US" sz="2000" dirty="0" err="1">
                <a:solidFill>
                  <a:srgbClr val="000000"/>
                </a:solidFill>
                <a:latin typeface="Arial" panose="020B0604020202020204" pitchFamily="34" charset="0"/>
                <a:ea typeface="Arial"/>
                <a:cs typeface="Arial" panose="020B0604020202020204" pitchFamily="34" charset="0"/>
                <a:sym typeface="Arial"/>
              </a:rPr>
              <a:t>Morabito</a:t>
            </a:r>
            <a:r>
              <a:rPr lang="en-US" sz="2000" dirty="0">
                <a:solidFill>
                  <a:srgbClr val="000000"/>
                </a:solidFill>
                <a:latin typeface="Arial" panose="020B0604020202020204" pitchFamily="34" charset="0"/>
                <a:ea typeface="Arial"/>
                <a:cs typeface="Arial" panose="020B0604020202020204" pitchFamily="34" charset="0"/>
                <a:sym typeface="Arial"/>
              </a:rPr>
              <a:t>, A., </a:t>
            </a:r>
            <a:r>
              <a:rPr lang="en-US" sz="2000" dirty="0" err="1">
                <a:solidFill>
                  <a:srgbClr val="000000"/>
                </a:solidFill>
                <a:latin typeface="Arial" panose="020B0604020202020204" pitchFamily="34" charset="0"/>
                <a:ea typeface="Arial"/>
                <a:cs typeface="Arial" panose="020B0604020202020204" pitchFamily="34" charset="0"/>
                <a:sym typeface="Arial"/>
              </a:rPr>
              <a:t>Mercadante</a:t>
            </a:r>
            <a:r>
              <a:rPr lang="en-US" sz="2000" dirty="0">
                <a:solidFill>
                  <a:srgbClr val="000000"/>
                </a:solidFill>
                <a:latin typeface="Arial" panose="020B0604020202020204" pitchFamily="34" charset="0"/>
                <a:ea typeface="Arial"/>
                <a:cs typeface="Arial" panose="020B0604020202020204" pitchFamily="34" charset="0"/>
                <a:sym typeface="Arial"/>
              </a:rPr>
              <a:t>, E., Muto, P., Manzo, A., Palumbo, G., Sforza, V., </a:t>
            </a:r>
            <a:r>
              <a:rPr lang="en-US" sz="2000" dirty="0" err="1">
                <a:solidFill>
                  <a:srgbClr val="000000"/>
                </a:solidFill>
                <a:latin typeface="Arial" panose="020B0604020202020204" pitchFamily="34" charset="0"/>
                <a:ea typeface="Arial"/>
                <a:cs typeface="Arial" panose="020B0604020202020204" pitchFamily="34" charset="0"/>
                <a:sym typeface="Arial"/>
              </a:rPr>
              <a:t>Montanino</a:t>
            </a:r>
            <a:r>
              <a:rPr lang="en-US" sz="2000" dirty="0">
                <a:solidFill>
                  <a:srgbClr val="000000"/>
                </a:solidFill>
                <a:latin typeface="Arial" panose="020B0604020202020204" pitchFamily="34" charset="0"/>
                <a:ea typeface="Arial"/>
                <a:cs typeface="Arial" panose="020B0604020202020204" pitchFamily="34" charset="0"/>
                <a:sym typeface="Arial"/>
              </a:rPr>
              <a:t>, A., </a:t>
            </a:r>
            <a:r>
              <a:rPr lang="en-US" sz="2000" dirty="0" err="1">
                <a:solidFill>
                  <a:srgbClr val="000000"/>
                </a:solidFill>
                <a:latin typeface="Arial" panose="020B0604020202020204" pitchFamily="34" charset="0"/>
                <a:ea typeface="Arial"/>
                <a:cs typeface="Arial" panose="020B0604020202020204" pitchFamily="34" charset="0"/>
                <a:sym typeface="Arial"/>
              </a:rPr>
              <a:t>Sandomenico</a:t>
            </a:r>
            <a:r>
              <a:rPr lang="en-US" sz="2000" dirty="0">
                <a:solidFill>
                  <a:srgbClr val="000000"/>
                </a:solidFill>
                <a:latin typeface="Arial" panose="020B0604020202020204" pitchFamily="34" charset="0"/>
                <a:ea typeface="Arial"/>
                <a:cs typeface="Arial" panose="020B0604020202020204" pitchFamily="34" charset="0"/>
                <a:sym typeface="Arial"/>
              </a:rPr>
              <a:t>, C., Costanzo, R., Esposito, G. and </a:t>
            </a:r>
            <a:r>
              <a:rPr lang="en-US" sz="2000" dirty="0" err="1">
                <a:solidFill>
                  <a:srgbClr val="000000"/>
                </a:solidFill>
                <a:latin typeface="Arial" panose="020B0604020202020204" pitchFamily="34" charset="0"/>
                <a:ea typeface="Arial"/>
                <a:cs typeface="Arial" panose="020B0604020202020204" pitchFamily="34" charset="0"/>
                <a:sym typeface="Arial"/>
              </a:rPr>
              <a:t>Totaro</a:t>
            </a:r>
            <a:r>
              <a:rPr lang="en-US" sz="2000" dirty="0">
                <a:solidFill>
                  <a:srgbClr val="000000"/>
                </a:solidFill>
                <a:latin typeface="Arial" panose="020B0604020202020204" pitchFamily="34" charset="0"/>
                <a:ea typeface="Arial"/>
                <a:cs typeface="Arial" panose="020B0604020202020204" pitchFamily="34" charset="0"/>
                <a:sym typeface="Arial"/>
              </a:rPr>
              <a:t>, G. (2024) ‘Improving the quality of patient care in lung cancer: key factors for successful multidisciplinary team working’,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Exploration of Targeted Anti-tumor Therapy</a:t>
            </a:r>
            <a:r>
              <a:rPr lang="en-US" sz="2000" dirty="0">
                <a:solidFill>
                  <a:srgbClr val="000000"/>
                </a:solidFill>
                <a:latin typeface="Arial" panose="020B0604020202020204" pitchFamily="34" charset="0"/>
                <a:ea typeface="Arial"/>
                <a:cs typeface="Arial" panose="020B0604020202020204" pitchFamily="34" charset="0"/>
                <a:sym typeface="Arial"/>
              </a:rPr>
              <a:t>, 5(2), p.260.</a:t>
            </a:r>
          </a:p>
          <a:p>
            <a:pPr algn="l">
              <a:lnSpc>
                <a:spcPts val="1800"/>
              </a:lnSpc>
            </a:pPr>
            <a:endParaRPr lang="en-US" sz="1800" dirty="0">
              <a:solidFill>
                <a:srgbClr val="000000"/>
              </a:solidFill>
              <a:latin typeface="Arial"/>
              <a:ea typeface="Arial"/>
              <a:cs typeface="Arial"/>
              <a:sym typeface="Arial"/>
            </a:endParaRPr>
          </a:p>
          <a:p>
            <a:pPr algn="l">
              <a:lnSpc>
                <a:spcPts val="2655"/>
              </a:lnSpc>
              <a:spcBef>
                <a:spcPct val="0"/>
              </a:spcBef>
            </a:pPr>
            <a:endParaRPr lang="en-US" sz="1897" dirty="0">
              <a:solidFill>
                <a:srgbClr val="000000"/>
              </a:solidFill>
              <a:latin typeface="Arial"/>
              <a:ea typeface="Arial"/>
              <a:cs typeface="Arial"/>
              <a:sym typeface="Arial"/>
            </a:endParaRPr>
          </a:p>
        </p:txBody>
      </p:sp>
      <p:pic>
        <p:nvPicPr>
          <p:cNvPr id="8" name="Audio 7">
            <a:hlinkClick r:id="" action="ppaction://media"/>
            <a:extLst>
              <a:ext uri="{FF2B5EF4-FFF2-40B4-BE49-F238E27FC236}">
                <a16:creationId xmlns:a16="http://schemas.microsoft.com/office/drawing/2014/main" id="{DCBC80F1-F2EF-6A45-8FD2-4686167273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11887200" y="-1918355"/>
            <a:ext cx="5516277" cy="6394859"/>
          </a:xfrm>
          <a:prstGeom prst="rect">
            <a:avLst/>
          </a:prstGeom>
        </p:spPr>
        <p:txBody>
          <a:bodyPr lIns="50800" tIns="50800" rIns="50800" bIns="50800" rtlCol="0" anchor="ctr"/>
          <a:lstStyle/>
          <a:p>
            <a:pPr marL="0" lvl="0" indent="0" algn="ctr">
              <a:lnSpc>
                <a:spcPts val="2659"/>
              </a:lnSpc>
              <a:spcBef>
                <a:spcPct val="0"/>
              </a:spcBef>
            </a:pPr>
            <a:endParaRPr/>
          </a:p>
        </p:txBody>
      </p:sp>
      <p:sp>
        <p:nvSpPr>
          <p:cNvPr id="6" name="TextBox 6"/>
          <p:cNvSpPr txBox="1"/>
          <p:nvPr/>
        </p:nvSpPr>
        <p:spPr>
          <a:xfrm>
            <a:off x="531531" y="475298"/>
            <a:ext cx="7785720" cy="916305"/>
          </a:xfrm>
          <a:prstGeom prst="rect">
            <a:avLst/>
          </a:prstGeom>
        </p:spPr>
        <p:txBody>
          <a:bodyPr lIns="0" tIns="0" rIns="0" bIns="0" rtlCol="0" anchor="t">
            <a:spAutoFit/>
          </a:bodyPr>
          <a:lstStyle/>
          <a:p>
            <a:pPr marL="0" lvl="0" indent="0" algn="l">
              <a:lnSpc>
                <a:spcPts val="6719"/>
              </a:lnSpc>
              <a:spcBef>
                <a:spcPct val="0"/>
              </a:spcBef>
            </a:pPr>
            <a:r>
              <a:rPr lang="en-US" sz="4800" b="1">
                <a:solidFill>
                  <a:srgbClr val="000000"/>
                </a:solidFill>
                <a:latin typeface="Arial MT Pro Bold"/>
                <a:ea typeface="Arial MT Pro Bold"/>
                <a:cs typeface="Arial MT Pro Bold"/>
                <a:sym typeface="Arial MT Pro Bold"/>
              </a:rPr>
              <a:t>REFERENCES</a:t>
            </a:r>
          </a:p>
        </p:txBody>
      </p:sp>
      <p:sp>
        <p:nvSpPr>
          <p:cNvPr id="7" name="TextBox 7"/>
          <p:cNvSpPr txBox="1"/>
          <p:nvPr/>
        </p:nvSpPr>
        <p:spPr>
          <a:xfrm>
            <a:off x="219399" y="1804596"/>
            <a:ext cx="17849201" cy="6393673"/>
          </a:xfrm>
          <a:prstGeom prst="rect">
            <a:avLst/>
          </a:prstGeom>
        </p:spPr>
        <p:txBody>
          <a:bodyPr lIns="0" tIns="0" rIns="0" bIns="0" rtlCol="0" anchor="t">
            <a:spAutoFit/>
          </a:bodyPr>
          <a:lstStyle/>
          <a:p>
            <a:pPr algn="l">
              <a:lnSpc>
                <a:spcPts val="1800"/>
              </a:lnSpc>
            </a:pPr>
            <a:endParaRPr lang="en-US" sz="1800" dirty="0">
              <a:solidFill>
                <a:srgbClr val="000000"/>
              </a:solidFill>
              <a:latin typeface="Arial"/>
              <a:ea typeface="Arial"/>
              <a:cs typeface="Arial"/>
              <a:sym typeface="Arial"/>
            </a:endParaRPr>
          </a:p>
          <a:p>
            <a:pPr algn="l"/>
            <a:r>
              <a:rPr lang="en-US" sz="2000" dirty="0">
                <a:solidFill>
                  <a:srgbClr val="000000"/>
                </a:solidFill>
                <a:latin typeface="Arial" panose="020B0604020202020204" pitchFamily="34" charset="0"/>
                <a:ea typeface="Arial"/>
                <a:cs typeface="Arial" panose="020B0604020202020204" pitchFamily="34" charset="0"/>
                <a:sym typeface="Arial"/>
              </a:rPr>
              <a:t>National Heart, Lung and Blood Institute (2022) </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Lung cancer - The </a:t>
            </a:r>
            <a:r>
              <a:rPr lang="en-US" sz="2000" i="1" dirty="0" err="1">
                <a:solidFill>
                  <a:srgbClr val="000000"/>
                </a:solidFill>
                <a:latin typeface="Arial" panose="020B0604020202020204" pitchFamily="34" charset="0"/>
                <a:ea typeface="Arial Italics"/>
                <a:cs typeface="Arial" panose="020B0604020202020204" pitchFamily="34" charset="0"/>
                <a:sym typeface="Arial Italics"/>
              </a:rPr>
              <a:t>Respitory</a:t>
            </a:r>
            <a:r>
              <a:rPr lang="en-US" sz="2000" i="1" dirty="0">
                <a:solidFill>
                  <a:srgbClr val="000000"/>
                </a:solidFill>
                <a:latin typeface="Arial" panose="020B0604020202020204" pitchFamily="34" charset="0"/>
                <a:ea typeface="Arial Italics"/>
                <a:cs typeface="Arial" panose="020B0604020202020204" pitchFamily="34" charset="0"/>
                <a:sym typeface="Arial Italics"/>
              </a:rPr>
              <a:t> System</a:t>
            </a:r>
            <a:r>
              <a:rPr lang="en-US" sz="2000" dirty="0">
                <a:solidFill>
                  <a:srgbClr val="000000"/>
                </a:solidFill>
                <a:latin typeface="Arial" panose="020B0604020202020204" pitchFamily="34" charset="0"/>
                <a:ea typeface="Arial"/>
                <a:cs typeface="Arial" panose="020B0604020202020204" pitchFamily="34" charset="0"/>
                <a:sym typeface="Arial"/>
              </a:rPr>
              <a:t>. Available at: https://</a:t>
            </a:r>
            <a:r>
              <a:rPr lang="en-US" sz="2000" dirty="0" err="1">
                <a:solidFill>
                  <a:srgbClr val="000000"/>
                </a:solidFill>
                <a:latin typeface="Arial" panose="020B0604020202020204" pitchFamily="34" charset="0"/>
                <a:ea typeface="Arial"/>
                <a:cs typeface="Arial" panose="020B0604020202020204" pitchFamily="34" charset="0"/>
                <a:sym typeface="Arial"/>
              </a:rPr>
              <a:t>www.nhlbi.nih.gov</a:t>
            </a:r>
            <a:r>
              <a:rPr lang="en-US" sz="2000" dirty="0">
                <a:solidFill>
                  <a:srgbClr val="000000"/>
                </a:solidFill>
                <a:latin typeface="Arial" panose="020B0604020202020204" pitchFamily="34" charset="0"/>
                <a:ea typeface="Arial"/>
                <a:cs typeface="Arial" panose="020B0604020202020204" pitchFamily="34" charset="0"/>
                <a:sym typeface="Arial"/>
              </a:rPr>
              <a:t>/health/lungs/respiratory-system (Accessed: 15 July 2026).</a:t>
            </a:r>
            <a:endParaRPr lang="en-US" sz="2000" dirty="0">
              <a:latin typeface="Arial" panose="020B0604020202020204" pitchFamily="34" charset="0"/>
              <a:ea typeface="Arial"/>
              <a:cs typeface="Arial" panose="020B0604020202020204" pitchFamily="34" charset="0"/>
              <a:sym typeface="Arial"/>
            </a:endParaRPr>
          </a:p>
          <a:p>
            <a:pPr algn="l"/>
            <a:endParaRPr lang="en-US" sz="2000" dirty="0">
              <a:latin typeface="Arial" panose="020B0604020202020204" pitchFamily="34" charset="0"/>
              <a:ea typeface="Arial"/>
              <a:cs typeface="Arial" panose="020B0604020202020204" pitchFamily="34" charset="0"/>
              <a:sym typeface="Arial"/>
            </a:endParaRPr>
          </a:p>
          <a:p>
            <a:r>
              <a:rPr lang="en-US" sz="2000" dirty="0" err="1">
                <a:latin typeface="Arial" panose="020B0604020202020204" pitchFamily="34" charset="0"/>
                <a:ea typeface="Arial"/>
                <a:cs typeface="Arial" panose="020B0604020202020204" pitchFamily="34" charset="0"/>
                <a:sym typeface="Arial"/>
              </a:rPr>
              <a:t>Navani</a:t>
            </a:r>
            <a:r>
              <a:rPr lang="en-US" sz="2000" dirty="0">
                <a:latin typeface="Arial" panose="020B0604020202020204" pitchFamily="34" charset="0"/>
                <a:ea typeface="Arial"/>
                <a:cs typeface="Arial" panose="020B0604020202020204" pitchFamily="34" charset="0"/>
                <a:sym typeface="Arial"/>
              </a:rPr>
              <a:t>, N., Baldwin, D.R., Edwards, J.G., </a:t>
            </a:r>
            <a:r>
              <a:rPr lang="en-US" sz="2000" dirty="0" err="1">
                <a:latin typeface="Arial" panose="020B0604020202020204" pitchFamily="34" charset="0"/>
                <a:ea typeface="Arial"/>
                <a:cs typeface="Arial" panose="020B0604020202020204" pitchFamily="34" charset="0"/>
                <a:sym typeface="Arial"/>
              </a:rPr>
              <a:t>Evison</a:t>
            </a:r>
            <a:r>
              <a:rPr lang="en-US" sz="2000" dirty="0">
                <a:latin typeface="Arial" panose="020B0604020202020204" pitchFamily="34" charset="0"/>
                <a:ea typeface="Arial"/>
                <a:cs typeface="Arial" panose="020B0604020202020204" pitchFamily="34" charset="0"/>
                <a:sym typeface="Arial"/>
              </a:rPr>
              <a:t>, M., McDonald, F., Nicholson, A.G., </a:t>
            </a:r>
            <a:r>
              <a:rPr lang="en-US" sz="2000" dirty="0" err="1">
                <a:latin typeface="Arial" panose="020B0604020202020204" pitchFamily="34" charset="0"/>
                <a:ea typeface="Arial"/>
                <a:cs typeface="Arial" panose="020B0604020202020204" pitchFamily="34" charset="0"/>
                <a:sym typeface="Arial"/>
              </a:rPr>
              <a:t>Fenemore</a:t>
            </a:r>
            <a:r>
              <a:rPr lang="en-US" sz="2000" dirty="0">
                <a:latin typeface="Arial" panose="020B0604020202020204" pitchFamily="34" charset="0"/>
                <a:ea typeface="Arial"/>
                <a:cs typeface="Arial" panose="020B0604020202020204" pitchFamily="34" charset="0"/>
                <a:sym typeface="Arial"/>
              </a:rPr>
              <a:t>, J., Sage, E.K. and </a:t>
            </a:r>
            <a:r>
              <a:rPr lang="en-US" sz="2000" dirty="0" err="1">
                <a:latin typeface="Arial" panose="020B0604020202020204" pitchFamily="34" charset="0"/>
                <a:ea typeface="Arial"/>
                <a:cs typeface="Arial" panose="020B0604020202020204" pitchFamily="34" charset="0"/>
                <a:sym typeface="Arial"/>
              </a:rPr>
              <a:t>Popat</a:t>
            </a:r>
            <a:r>
              <a:rPr lang="en-US" sz="2000" dirty="0">
                <a:latin typeface="Arial" panose="020B0604020202020204" pitchFamily="34" charset="0"/>
                <a:ea typeface="Arial"/>
                <a:cs typeface="Arial" panose="020B0604020202020204" pitchFamily="34" charset="0"/>
                <a:sym typeface="Arial"/>
              </a:rPr>
              <a:t>, S. (2022) ‘Lung cancer in the United Kingdom’, </a:t>
            </a:r>
            <a:r>
              <a:rPr lang="en-US" sz="2000" i="1" dirty="0">
                <a:latin typeface="Arial" panose="020B0604020202020204" pitchFamily="34" charset="0"/>
                <a:ea typeface="Arial Italics"/>
                <a:cs typeface="Arial" panose="020B0604020202020204" pitchFamily="34" charset="0"/>
                <a:sym typeface="Arial Italics"/>
              </a:rPr>
              <a:t>Journal of Thoracic Oncology,</a:t>
            </a:r>
            <a:r>
              <a:rPr lang="en-US" sz="2000" dirty="0">
                <a:latin typeface="Arial" panose="020B0604020202020204" pitchFamily="34" charset="0"/>
                <a:ea typeface="Arial"/>
                <a:cs typeface="Arial" panose="020B0604020202020204" pitchFamily="34" charset="0"/>
                <a:sym typeface="Arial"/>
              </a:rPr>
              <a:t> 17(2), pp.186-193.</a:t>
            </a:r>
          </a:p>
          <a:p>
            <a:pPr algn="l"/>
            <a:endParaRPr lang="en-US" sz="2000" dirty="0">
              <a:latin typeface="Arial" panose="020B0604020202020204" pitchFamily="34" charset="0"/>
              <a:ea typeface="Arial"/>
              <a:cs typeface="Arial" panose="020B0604020202020204" pitchFamily="34" charset="0"/>
              <a:sym typeface="Arial"/>
            </a:endParaRPr>
          </a:p>
          <a:p>
            <a:pPr algn="l"/>
            <a:r>
              <a:rPr lang="en-US" sz="2000" dirty="0">
                <a:latin typeface="Arial" panose="020B0604020202020204" pitchFamily="34" charset="0"/>
                <a:ea typeface="Arial"/>
                <a:cs typeface="Arial" panose="020B0604020202020204" pitchFamily="34" charset="0"/>
                <a:sym typeface="Arial"/>
              </a:rPr>
              <a:t>NHS (2025) </a:t>
            </a:r>
            <a:r>
              <a:rPr lang="en-US" sz="2000" i="1" dirty="0">
                <a:latin typeface="Arial" panose="020B0604020202020204" pitchFamily="34" charset="0"/>
                <a:ea typeface="Arial Italics"/>
                <a:cs typeface="Arial" panose="020B0604020202020204" pitchFamily="34" charset="0"/>
                <a:sym typeface="Arial Italics"/>
              </a:rPr>
              <a:t>Symptoms lung cancer.</a:t>
            </a:r>
            <a:r>
              <a:rPr lang="en-US" sz="2000" dirty="0">
                <a:latin typeface="Arial" panose="020B0604020202020204" pitchFamily="34" charset="0"/>
                <a:ea typeface="Arial"/>
                <a:cs typeface="Arial" panose="020B0604020202020204" pitchFamily="34" charset="0"/>
                <a:sym typeface="Arial"/>
              </a:rPr>
              <a:t> Available at: </a:t>
            </a:r>
            <a:r>
              <a:rPr lang="en-US" sz="2000" dirty="0">
                <a:latin typeface="Arial" panose="020B0604020202020204" pitchFamily="34" charset="0"/>
                <a:ea typeface="Arial"/>
                <a:cs typeface="Arial" panose="020B0604020202020204" pitchFamily="34" charset="0"/>
                <a:sym typeface="Arial"/>
                <a:hlinkClick r:id="rId4">
                  <a:extLst>
                    <a:ext uri="{A12FA001-AC4F-418D-AE19-62706E023703}">
                      <ahyp:hlinkClr xmlns:ahyp="http://schemas.microsoft.com/office/drawing/2018/hyperlinkcolor" val="tx"/>
                    </a:ext>
                  </a:extLst>
                </a:hlinkClick>
              </a:rPr>
              <a:t>https://www.nhs.uk/conditions/lung-cancer/symptoms/</a:t>
            </a:r>
            <a:r>
              <a:rPr lang="en-US" sz="2000" dirty="0">
                <a:latin typeface="Arial" panose="020B0604020202020204" pitchFamily="34" charset="0"/>
                <a:ea typeface="Arial"/>
                <a:cs typeface="Arial" panose="020B0604020202020204" pitchFamily="34" charset="0"/>
                <a:sym typeface="Arial"/>
              </a:rPr>
              <a:t>  (Accessed: 14 July 2026).</a:t>
            </a:r>
          </a:p>
          <a:p>
            <a:pPr algn="l"/>
            <a:endParaRPr lang="en-US" sz="2000" dirty="0">
              <a:latin typeface="Arial" panose="020B0604020202020204" pitchFamily="34" charset="0"/>
              <a:ea typeface="Arial"/>
              <a:cs typeface="Arial" panose="020B0604020202020204" pitchFamily="34" charset="0"/>
              <a:sym typeface="Arial"/>
            </a:endParaRPr>
          </a:p>
          <a:p>
            <a:pPr algn="l"/>
            <a:r>
              <a:rPr lang="en-US" sz="2000" dirty="0">
                <a:latin typeface="Arial" panose="020B0604020202020204" pitchFamily="34" charset="0"/>
                <a:ea typeface="Arial"/>
                <a:cs typeface="Arial" panose="020B0604020202020204" pitchFamily="34" charset="0"/>
                <a:sym typeface="Arial"/>
              </a:rPr>
              <a:t>NICE (2019) </a:t>
            </a:r>
            <a:r>
              <a:rPr lang="en-US" sz="2000" i="1" dirty="0">
                <a:latin typeface="Arial" panose="020B0604020202020204" pitchFamily="34" charset="0"/>
                <a:ea typeface="Arial Italics"/>
                <a:cs typeface="Arial" panose="020B0604020202020204" pitchFamily="34" charset="0"/>
                <a:sym typeface="Arial Italics"/>
              </a:rPr>
              <a:t>Lung Cancer: diagnosis and management. </a:t>
            </a:r>
            <a:r>
              <a:rPr lang="en-US" sz="2000" dirty="0">
                <a:latin typeface="Arial" panose="020B0604020202020204" pitchFamily="34" charset="0"/>
                <a:ea typeface="Arial"/>
                <a:cs typeface="Arial" panose="020B0604020202020204" pitchFamily="34" charset="0"/>
                <a:sym typeface="Arial"/>
              </a:rPr>
              <a:t>Available </a:t>
            </a:r>
            <a:r>
              <a:rPr lang="en-US" sz="2000" dirty="0" err="1">
                <a:latin typeface="Arial" panose="020B0604020202020204" pitchFamily="34" charset="0"/>
                <a:ea typeface="Arial"/>
                <a:cs typeface="Arial" panose="020B0604020202020204" pitchFamily="34" charset="0"/>
                <a:sym typeface="Arial"/>
              </a:rPr>
              <a:t>at:https</a:t>
            </a:r>
            <a:r>
              <a:rPr lang="en-US" sz="2000" dirty="0">
                <a:latin typeface="Arial" panose="020B0604020202020204" pitchFamily="34" charset="0"/>
                <a:ea typeface="Arial"/>
                <a:cs typeface="Arial" panose="020B0604020202020204" pitchFamily="34" charset="0"/>
                <a:sym typeface="Arial"/>
              </a:rPr>
              <a:t>://</a:t>
            </a:r>
            <a:r>
              <a:rPr lang="en-US" sz="2000" dirty="0" err="1">
                <a:latin typeface="Arial" panose="020B0604020202020204" pitchFamily="34" charset="0"/>
                <a:ea typeface="Arial"/>
                <a:cs typeface="Arial" panose="020B0604020202020204" pitchFamily="34" charset="0"/>
                <a:sym typeface="Arial"/>
              </a:rPr>
              <a:t>www.nice.org.uk</a:t>
            </a:r>
            <a:r>
              <a:rPr lang="en-US" sz="2000" dirty="0">
                <a:latin typeface="Arial" panose="020B0604020202020204" pitchFamily="34" charset="0"/>
                <a:ea typeface="Arial"/>
                <a:cs typeface="Arial" panose="020B0604020202020204" pitchFamily="34" charset="0"/>
                <a:sym typeface="Arial"/>
              </a:rPr>
              <a:t>/guidance/ng122 (Accessed: 15 July 2026).</a:t>
            </a:r>
          </a:p>
          <a:p>
            <a:pPr algn="l"/>
            <a:endParaRPr lang="en-US" sz="2000" dirty="0">
              <a:latin typeface="Arial" panose="020B0604020202020204" pitchFamily="34" charset="0"/>
              <a:ea typeface="Arial"/>
              <a:cs typeface="Arial" panose="020B0604020202020204" pitchFamily="34" charset="0"/>
              <a:sym typeface="Arial"/>
            </a:endParaRPr>
          </a:p>
          <a:p>
            <a:pPr algn="l"/>
            <a:r>
              <a:rPr lang="en-US" sz="2000" dirty="0">
                <a:latin typeface="Arial" panose="020B0604020202020204" pitchFamily="34" charset="0"/>
                <a:ea typeface="Arial"/>
                <a:cs typeface="Arial" panose="020B0604020202020204" pitchFamily="34" charset="0"/>
                <a:sym typeface="Arial"/>
              </a:rPr>
              <a:t>NICE (2021) </a:t>
            </a:r>
            <a:r>
              <a:rPr lang="en-US" sz="2000" i="1" dirty="0">
                <a:latin typeface="Arial" panose="020B0604020202020204" pitchFamily="34" charset="0"/>
                <a:ea typeface="Arial Italics"/>
                <a:cs typeface="Arial" panose="020B0604020202020204" pitchFamily="34" charset="0"/>
                <a:sym typeface="Arial Italics"/>
              </a:rPr>
              <a:t>Shared decision-making.</a:t>
            </a:r>
            <a:r>
              <a:rPr lang="en-US" sz="2000" dirty="0">
                <a:latin typeface="Arial" panose="020B0604020202020204" pitchFamily="34" charset="0"/>
                <a:ea typeface="Arial"/>
                <a:cs typeface="Arial" panose="020B0604020202020204" pitchFamily="34" charset="0"/>
                <a:sym typeface="Arial"/>
              </a:rPr>
              <a:t> Available at: https://</a:t>
            </a:r>
            <a:r>
              <a:rPr lang="en-US" sz="2000" dirty="0" err="1">
                <a:latin typeface="Arial" panose="020B0604020202020204" pitchFamily="34" charset="0"/>
                <a:ea typeface="Arial"/>
                <a:cs typeface="Arial" panose="020B0604020202020204" pitchFamily="34" charset="0"/>
                <a:sym typeface="Arial"/>
              </a:rPr>
              <a:t>www.nice.org.uk</a:t>
            </a:r>
            <a:r>
              <a:rPr lang="en-US" sz="2000" dirty="0">
                <a:latin typeface="Arial" panose="020B0604020202020204" pitchFamily="34" charset="0"/>
                <a:ea typeface="Arial"/>
                <a:cs typeface="Arial" panose="020B0604020202020204" pitchFamily="34" charset="0"/>
                <a:sym typeface="Arial"/>
              </a:rPr>
              <a:t>/guidance/ng197 (Accessed: 16 </a:t>
            </a:r>
            <a:r>
              <a:rPr lang="en-US" sz="2000" dirty="0" err="1">
                <a:latin typeface="Arial" panose="020B0604020202020204" pitchFamily="34" charset="0"/>
                <a:ea typeface="Arial"/>
                <a:cs typeface="Arial" panose="020B0604020202020204" pitchFamily="34" charset="0"/>
                <a:sym typeface="Arial"/>
              </a:rPr>
              <a:t>july</a:t>
            </a:r>
            <a:r>
              <a:rPr lang="en-US" sz="2000" dirty="0">
                <a:latin typeface="Arial" panose="020B0604020202020204" pitchFamily="34" charset="0"/>
                <a:ea typeface="Arial"/>
                <a:cs typeface="Arial" panose="020B0604020202020204" pitchFamily="34" charset="0"/>
                <a:sym typeface="Arial"/>
              </a:rPr>
              <a:t> 2026).</a:t>
            </a:r>
          </a:p>
          <a:p>
            <a:pPr algn="l"/>
            <a:endParaRPr lang="en-US" sz="2000" dirty="0">
              <a:latin typeface="Arial" panose="020B0604020202020204" pitchFamily="34" charset="0"/>
              <a:ea typeface="Arial"/>
              <a:cs typeface="Arial" panose="020B0604020202020204" pitchFamily="34" charset="0"/>
              <a:sym typeface="Arial"/>
            </a:endParaRPr>
          </a:p>
          <a:p>
            <a:pPr algn="l"/>
            <a:r>
              <a:rPr lang="en-US" sz="2000" dirty="0">
                <a:latin typeface="Arial" panose="020B0604020202020204" pitchFamily="34" charset="0"/>
                <a:ea typeface="Arial"/>
                <a:cs typeface="Arial" panose="020B0604020202020204" pitchFamily="34" charset="0"/>
                <a:sym typeface="Arial"/>
              </a:rPr>
              <a:t>Skills for Health (2025) </a:t>
            </a:r>
            <a:r>
              <a:rPr lang="en-US" sz="2000" i="1" dirty="0">
                <a:latin typeface="Arial" panose="020B0604020202020204" pitchFamily="34" charset="0"/>
                <a:ea typeface="Arial Italics"/>
                <a:cs typeface="Arial" panose="020B0604020202020204" pitchFamily="34" charset="0"/>
                <a:sym typeface="Arial Italics"/>
              </a:rPr>
              <a:t>Person-</a:t>
            </a:r>
            <a:r>
              <a:rPr lang="en-US" sz="2000" i="1" dirty="0" err="1">
                <a:latin typeface="Arial" panose="020B0604020202020204" pitchFamily="34" charset="0"/>
                <a:ea typeface="Arial Italics"/>
                <a:cs typeface="Arial" panose="020B0604020202020204" pitchFamily="34" charset="0"/>
                <a:sym typeface="Arial Italics"/>
              </a:rPr>
              <a:t>Centred</a:t>
            </a:r>
            <a:r>
              <a:rPr lang="en-US" sz="2000" i="1" dirty="0">
                <a:latin typeface="Arial" panose="020B0604020202020204" pitchFamily="34" charset="0"/>
                <a:ea typeface="Arial Italics"/>
                <a:cs typeface="Arial" panose="020B0604020202020204" pitchFamily="34" charset="0"/>
                <a:sym typeface="Arial Italics"/>
              </a:rPr>
              <a:t> Care: What it means and What it matters.</a:t>
            </a:r>
            <a:r>
              <a:rPr lang="en-US" sz="2000" dirty="0">
                <a:latin typeface="Arial" panose="020B0604020202020204" pitchFamily="34" charset="0"/>
                <a:ea typeface="Arial"/>
                <a:cs typeface="Arial" panose="020B0604020202020204" pitchFamily="34" charset="0"/>
                <a:sym typeface="Arial"/>
              </a:rPr>
              <a:t> Available at: https://</a:t>
            </a:r>
            <a:r>
              <a:rPr lang="en-US" sz="2000" dirty="0" err="1">
                <a:latin typeface="Arial" panose="020B0604020202020204" pitchFamily="34" charset="0"/>
                <a:ea typeface="Arial"/>
                <a:cs typeface="Arial" panose="020B0604020202020204" pitchFamily="34" charset="0"/>
                <a:sym typeface="Arial"/>
              </a:rPr>
              <a:t>www.skillsforhealth.org.uk</a:t>
            </a:r>
            <a:r>
              <a:rPr lang="en-US" sz="2000" dirty="0">
                <a:latin typeface="Arial" panose="020B0604020202020204" pitchFamily="34" charset="0"/>
                <a:ea typeface="Arial"/>
                <a:cs typeface="Arial" panose="020B0604020202020204" pitchFamily="34" charset="0"/>
                <a:sym typeface="Arial"/>
              </a:rPr>
              <a:t>/article/person-</a:t>
            </a:r>
            <a:r>
              <a:rPr lang="en-US" sz="2000" dirty="0" err="1">
                <a:latin typeface="Arial" panose="020B0604020202020204" pitchFamily="34" charset="0"/>
                <a:ea typeface="Arial"/>
                <a:cs typeface="Arial" panose="020B0604020202020204" pitchFamily="34" charset="0"/>
                <a:sym typeface="Arial"/>
              </a:rPr>
              <a:t>centred</a:t>
            </a:r>
            <a:r>
              <a:rPr lang="en-US" sz="2000" dirty="0">
                <a:latin typeface="Arial" panose="020B0604020202020204" pitchFamily="34" charset="0"/>
                <a:ea typeface="Arial"/>
                <a:cs typeface="Arial" panose="020B0604020202020204" pitchFamily="34" charset="0"/>
                <a:sym typeface="Arial"/>
              </a:rPr>
              <a:t>-care-meaning-implications/ (Accessed: 15 July 2026).</a:t>
            </a:r>
          </a:p>
          <a:p>
            <a:pPr algn="l"/>
            <a:endParaRPr lang="en-US" sz="2000" dirty="0">
              <a:latin typeface="Arial" panose="020B0604020202020204" pitchFamily="34" charset="0"/>
              <a:ea typeface="Arial"/>
              <a:cs typeface="Arial" panose="020B0604020202020204" pitchFamily="34" charset="0"/>
              <a:sym typeface="Arial"/>
            </a:endParaRPr>
          </a:p>
          <a:p>
            <a:r>
              <a:rPr lang="en-US" sz="2000" dirty="0">
                <a:latin typeface="Arial" panose="020B0604020202020204" pitchFamily="34" charset="0"/>
                <a:ea typeface="Arial"/>
                <a:cs typeface="Arial" panose="020B0604020202020204" pitchFamily="34" charset="0"/>
                <a:sym typeface="Arial"/>
              </a:rPr>
              <a:t>University of Liverpool (2015) </a:t>
            </a:r>
            <a:r>
              <a:rPr lang="en-US" sz="2000" i="1" dirty="0">
                <a:latin typeface="Arial" panose="020B0604020202020204" pitchFamily="34" charset="0"/>
                <a:ea typeface="Arial"/>
                <a:cs typeface="Arial" panose="020B0604020202020204" pitchFamily="34" charset="0"/>
                <a:sym typeface="Arial"/>
              </a:rPr>
              <a:t>Lung cancer screening trial success. </a:t>
            </a:r>
            <a:r>
              <a:rPr lang="en-US" sz="2000" dirty="0">
                <a:latin typeface="Arial" panose="020B0604020202020204" pitchFamily="34" charset="0"/>
                <a:ea typeface="Arial"/>
                <a:cs typeface="Arial" panose="020B0604020202020204" pitchFamily="34" charset="0"/>
                <a:sym typeface="Arial"/>
              </a:rPr>
              <a:t>Available at: </a:t>
            </a:r>
            <a:r>
              <a:rPr lang="en-US" sz="2000" dirty="0">
                <a:latin typeface="Arial" panose="020B0604020202020204" pitchFamily="34" charset="0"/>
                <a:ea typeface="Arial"/>
                <a:cs typeface="Arial" panose="020B0604020202020204" pitchFamily="34" charset="0"/>
                <a:sym typeface="Arial"/>
                <a:hlinkClick r:id="rId5">
                  <a:extLst>
                    <a:ext uri="{A12FA001-AC4F-418D-AE19-62706E023703}">
                      <ahyp:hlinkClr xmlns:ahyp="http://schemas.microsoft.com/office/drawing/2018/hyperlinkcolor" val="tx"/>
                    </a:ext>
                  </a:extLst>
                </a:hlinkClick>
              </a:rPr>
              <a:t>https://news.liverpool.ac.uk/2015/12/09/lung-cancer-screening-trial-success/</a:t>
            </a:r>
            <a:r>
              <a:rPr lang="en-US" sz="2000" dirty="0">
                <a:latin typeface="Arial" panose="020B0604020202020204" pitchFamily="34" charset="0"/>
                <a:ea typeface="Arial"/>
                <a:cs typeface="Arial" panose="020B0604020202020204" pitchFamily="34" charset="0"/>
                <a:sym typeface="Arial"/>
              </a:rPr>
              <a:t> (Accessed: 16 July 2026).</a:t>
            </a:r>
          </a:p>
          <a:p>
            <a:pPr algn="l"/>
            <a:endParaRPr lang="en-US" sz="2000" dirty="0">
              <a:latin typeface="Arial" panose="020B0604020202020204" pitchFamily="34" charset="0"/>
              <a:ea typeface="Arial"/>
              <a:cs typeface="Arial" panose="020B0604020202020204" pitchFamily="34" charset="0"/>
              <a:sym typeface="Arial"/>
            </a:endParaRPr>
          </a:p>
          <a:p>
            <a:pPr algn="l"/>
            <a:r>
              <a:rPr lang="en-US" sz="2000" dirty="0">
                <a:latin typeface="Arial" panose="020B0604020202020204" pitchFamily="34" charset="0"/>
                <a:ea typeface="Arial"/>
                <a:cs typeface="Arial" panose="020B0604020202020204" pitchFamily="34" charset="0"/>
                <a:sym typeface="Arial"/>
              </a:rPr>
              <a:t>World Health Organization (2026) </a:t>
            </a:r>
            <a:r>
              <a:rPr lang="en-US" sz="2000" i="1" dirty="0">
                <a:latin typeface="Arial" panose="020B0604020202020204" pitchFamily="34" charset="0"/>
                <a:ea typeface="Arial Italics"/>
                <a:cs typeface="Arial" panose="020B0604020202020204" pitchFamily="34" charset="0"/>
                <a:sym typeface="Arial Italics"/>
              </a:rPr>
              <a:t>Lung Cancer key facts</a:t>
            </a:r>
            <a:r>
              <a:rPr lang="en-US" sz="2000" dirty="0">
                <a:latin typeface="Arial" panose="020B0604020202020204" pitchFamily="34" charset="0"/>
                <a:ea typeface="Arial"/>
                <a:cs typeface="Arial" panose="020B0604020202020204" pitchFamily="34" charset="0"/>
                <a:sym typeface="Arial"/>
              </a:rPr>
              <a:t>. Available at: https://</a:t>
            </a:r>
            <a:r>
              <a:rPr lang="en-US" sz="2000" dirty="0" err="1">
                <a:latin typeface="Arial" panose="020B0604020202020204" pitchFamily="34" charset="0"/>
                <a:ea typeface="Arial"/>
                <a:cs typeface="Arial" panose="020B0604020202020204" pitchFamily="34" charset="0"/>
                <a:sym typeface="Arial"/>
              </a:rPr>
              <a:t>www.who.int</a:t>
            </a:r>
            <a:r>
              <a:rPr lang="en-US" sz="2000" dirty="0">
                <a:latin typeface="Arial" panose="020B0604020202020204" pitchFamily="34" charset="0"/>
                <a:ea typeface="Arial"/>
                <a:cs typeface="Arial" panose="020B0604020202020204" pitchFamily="34" charset="0"/>
                <a:sym typeface="Arial"/>
              </a:rPr>
              <a:t>/news-room/fact-sheets/detail/lung-cancer (Accessed: 14 July 2026).</a:t>
            </a:r>
          </a:p>
          <a:p>
            <a:pPr algn="l">
              <a:lnSpc>
                <a:spcPts val="2655"/>
              </a:lnSpc>
              <a:spcBef>
                <a:spcPct val="0"/>
              </a:spcBef>
            </a:pPr>
            <a:endParaRPr lang="en-US" sz="1897" dirty="0">
              <a:solidFill>
                <a:srgbClr val="000000"/>
              </a:solidFill>
              <a:latin typeface="Arial"/>
              <a:ea typeface="Arial"/>
              <a:cs typeface="Arial"/>
              <a:sym typeface="Arial"/>
            </a:endParaRPr>
          </a:p>
        </p:txBody>
      </p:sp>
      <p:pic>
        <p:nvPicPr>
          <p:cNvPr id="8" name="Audio 7">
            <a:hlinkClick r:id="" action="ppaction://media"/>
            <a:extLst>
              <a:ext uri="{FF2B5EF4-FFF2-40B4-BE49-F238E27FC236}">
                <a16:creationId xmlns:a16="http://schemas.microsoft.com/office/drawing/2014/main" id="{9ED46ABA-8371-D142-A9AD-0F2F439AD3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803072693"/>
      </p:ext>
    </p:extLst>
  </p:cSld>
  <p:clrMapOvr>
    <a:masterClrMapping/>
  </p:clrMapOvr>
  <mc:AlternateContent xmlns:mc="http://schemas.openxmlformats.org/markup-compatibility/2006" xmlns:p14="http://schemas.microsoft.com/office/powerpoint/2010/main">
    <mc:Choice Requires="p14">
      <p:transition spd="slow" p14:dur="2000" advTm="4788"/>
    </mc:Choice>
    <mc:Fallback xmlns="">
      <p:transition spd="slow" advTm="4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1243</TotalTime>
  <Words>1978</Words>
  <Application>Microsoft Macintosh PowerPoint</Application>
  <PresentationFormat>Custom</PresentationFormat>
  <Paragraphs>155</Paragraphs>
  <Slides>13</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 Italics</vt:lpstr>
      <vt:lpstr>Arial Bold</vt:lpstr>
      <vt:lpstr>Calibri</vt:lpstr>
      <vt:lpstr>Arial MT Pro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Visually Striking Page Design</dc:title>
  <cp:lastModifiedBy>Microsoft Office User</cp:lastModifiedBy>
  <cp:revision>15</cp:revision>
  <dcterms:created xsi:type="dcterms:W3CDTF">2006-08-16T00:00:00Z</dcterms:created>
  <dcterms:modified xsi:type="dcterms:W3CDTF">2026-07-18T23:34:22Z</dcterms:modified>
  <dc:identifier>DAHPeydyvLU</dc:identifier>
</cp:coreProperties>
</file>