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8" r:id="rId1"/>
  </p:sldMasterIdLst>
  <p:notesMasterIdLst>
    <p:notesMasterId r:id="rId17"/>
  </p:notesMasterIdLst>
  <p:sldIdLst>
    <p:sldId id="299" r:id="rId2"/>
    <p:sldId id="300" r:id="rId3"/>
    <p:sldId id="287" r:id="rId4"/>
    <p:sldId id="273" r:id="rId5"/>
    <p:sldId id="274" r:id="rId6"/>
    <p:sldId id="275" r:id="rId7"/>
    <p:sldId id="276" r:id="rId8"/>
    <p:sldId id="277" r:id="rId9"/>
    <p:sldId id="301" r:id="rId10"/>
    <p:sldId id="329" r:id="rId11"/>
    <p:sldId id="362" r:id="rId12"/>
    <p:sldId id="363" r:id="rId13"/>
    <p:sldId id="364" r:id="rId14"/>
    <p:sldId id="365" r:id="rId15"/>
    <p:sldId id="29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Evans (Institute of Management and Health)" initials="HE(oMaH" lastIdx="1" clrIdx="0">
    <p:extLst>
      <p:ext uri="{19B8F6BF-5375-455C-9EA6-DF929625EA0E}">
        <p15:presenceInfo xmlns:p15="http://schemas.microsoft.com/office/powerpoint/2012/main" userId="S::h.evans1@uwtsd.ac.uk::d9a8b39e-a9d4-4d81-a719-001f6364ef6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178" autoAdjust="0"/>
    <p:restoredTop sz="95636" autoAdjust="0"/>
  </p:normalViewPr>
  <p:slideViewPr>
    <p:cSldViewPr snapToGrid="0" snapToObjects="1">
      <p:cViewPr varScale="1">
        <p:scale>
          <a:sx n="109" d="100"/>
          <a:sy n="109" d="100"/>
        </p:scale>
        <p:origin x="10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5AE5D7-46B6-4BA8-B94F-CDCD914486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BFCD3F-0DD6-462D-9A9D-0CA6CDF3952E}">
      <dgm:prSet custT="1"/>
      <dgm:spPr/>
      <dgm:t>
        <a:bodyPr/>
        <a:lstStyle/>
        <a:p>
          <a:r>
            <a:rPr lang="en-GB" sz="2400" b="0" i="0" dirty="0">
              <a:latin typeface="Arial" panose="020B0604020202020204" pitchFamily="34" charset="0"/>
              <a:cs typeface="Arial" panose="020B0604020202020204" pitchFamily="34" charset="0"/>
            </a:rPr>
            <a:t>Validity – feasible / practical</a:t>
          </a:r>
          <a:endParaRPr lang="en-US" sz="2400" dirty="0">
            <a:latin typeface="Arial" panose="020B0604020202020204" pitchFamily="34" charset="0"/>
            <a:cs typeface="Arial" panose="020B0604020202020204" pitchFamily="34" charset="0"/>
          </a:endParaRPr>
        </a:p>
      </dgm:t>
    </dgm:pt>
    <dgm:pt modelId="{8BCB29E3-251A-47A0-B28A-24FA071F19F8}" type="parTrans" cxnId="{551924FE-3ACF-42D2-8664-EB6DAF21AE26}">
      <dgm:prSet/>
      <dgm:spPr/>
      <dgm:t>
        <a:bodyPr/>
        <a:lstStyle/>
        <a:p>
          <a:endParaRPr lang="en-US"/>
        </a:p>
      </dgm:t>
    </dgm:pt>
    <dgm:pt modelId="{309019FF-AD34-47C6-9BB4-BCEF05D3B695}" type="sibTrans" cxnId="{551924FE-3ACF-42D2-8664-EB6DAF21AE26}">
      <dgm:prSet/>
      <dgm:spPr/>
      <dgm:t>
        <a:bodyPr/>
        <a:lstStyle/>
        <a:p>
          <a:endParaRPr lang="en-US"/>
        </a:p>
      </dgm:t>
    </dgm:pt>
    <dgm:pt modelId="{9F87F5FF-1999-419F-8D03-6E083EFC50BB}">
      <dgm:prSet custT="1"/>
      <dgm:spPr/>
      <dgm: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Reliability - verify</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C3D80AD3-5C58-4234-A864-2995A5E38109}" type="parTrans" cxnId="{0E80D8E2-A447-42D9-9022-3055B3257AAD}">
      <dgm:prSet/>
      <dgm:spPr/>
      <dgm:t>
        <a:bodyPr/>
        <a:lstStyle/>
        <a:p>
          <a:endParaRPr lang="en-US"/>
        </a:p>
      </dgm:t>
    </dgm:pt>
    <dgm:pt modelId="{514B8655-4632-45DD-9F1B-318D073CA666}" type="sibTrans" cxnId="{0E80D8E2-A447-42D9-9022-3055B3257AAD}">
      <dgm:prSet/>
      <dgm:spPr/>
      <dgm:t>
        <a:bodyPr/>
        <a:lstStyle/>
        <a:p>
          <a:endParaRPr lang="en-US"/>
        </a:p>
      </dgm:t>
    </dgm:pt>
    <dgm:pt modelId="{47EF76DC-F912-484B-B3EA-DBC4C40A0BEE}">
      <dgm:prSet custT="1"/>
      <dgm:spPr/>
      <dgm:t>
        <a:bodyPr/>
        <a:lstStyle/>
        <a:p>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Trustworthiness</a:t>
          </a:r>
          <a:r>
            <a:rPr lang="en-GB" sz="1900" b="0" i="0" kern="1200" dirty="0"/>
            <a:t> </a:t>
          </a:r>
          <a:endParaRPr lang="en-US" sz="1900" kern="1200" dirty="0"/>
        </a:p>
      </dgm:t>
    </dgm:pt>
    <dgm:pt modelId="{36A26A77-B024-4D87-8287-AA8C0371FAC9}" type="parTrans" cxnId="{B3234074-725B-46AD-B0FC-4135526379B0}">
      <dgm:prSet/>
      <dgm:spPr/>
      <dgm:t>
        <a:bodyPr/>
        <a:lstStyle/>
        <a:p>
          <a:endParaRPr lang="en-US"/>
        </a:p>
      </dgm:t>
    </dgm:pt>
    <dgm:pt modelId="{1B368C30-F397-4FB6-8441-D6212685BDE5}" type="sibTrans" cxnId="{B3234074-725B-46AD-B0FC-4135526379B0}">
      <dgm:prSet/>
      <dgm:spPr/>
      <dgm:t>
        <a:bodyPr/>
        <a:lstStyle/>
        <a:p>
          <a:endParaRPr lang="en-US"/>
        </a:p>
      </dgm:t>
    </dgm:pt>
    <dgm:pt modelId="{0A4ECF4B-93A9-486A-A865-BFAEC28568F2}">
      <dgm:prSet custT="1"/>
      <dgm:spPr/>
      <dgm:t>
        <a:bodyPr/>
        <a:lstStyle/>
        <a:p>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Ethics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E6A40007-C1CB-485E-B9E8-5551DEF88111}" type="parTrans" cxnId="{F09B4077-47CB-4455-B7FF-F1D6F46FD170}">
      <dgm:prSet/>
      <dgm:spPr/>
      <dgm:t>
        <a:bodyPr/>
        <a:lstStyle/>
        <a:p>
          <a:endParaRPr lang="en-US"/>
        </a:p>
      </dgm:t>
    </dgm:pt>
    <dgm:pt modelId="{D610781E-42D0-4E82-82CB-CD1CB78423E7}" type="sibTrans" cxnId="{F09B4077-47CB-4455-B7FF-F1D6F46FD170}">
      <dgm:prSet/>
      <dgm:spPr/>
      <dgm:t>
        <a:bodyPr/>
        <a:lstStyle/>
        <a:p>
          <a:endParaRPr lang="en-US"/>
        </a:p>
      </dgm:t>
    </dgm:pt>
    <dgm:pt modelId="{B748B43D-51B6-4D47-BD55-FEC09856C3F3}">
      <dgm:prSet custT="1"/>
      <dgm:spPr/>
      <dgm: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Reading and Exercises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F3B83052-9E41-43F1-B58A-696341371702}" type="parTrans" cxnId="{49E6CBB4-435E-44A1-9487-9B3F74809F51}">
      <dgm:prSet/>
      <dgm:spPr/>
      <dgm:t>
        <a:bodyPr/>
        <a:lstStyle/>
        <a:p>
          <a:endParaRPr lang="en-US"/>
        </a:p>
      </dgm:t>
    </dgm:pt>
    <dgm:pt modelId="{E97800E6-FE57-4107-A9D8-F844A1208521}" type="sibTrans" cxnId="{49E6CBB4-435E-44A1-9487-9B3F74809F51}">
      <dgm:prSet/>
      <dgm:spPr/>
      <dgm:t>
        <a:bodyPr/>
        <a:lstStyle/>
        <a:p>
          <a:endParaRPr lang="en-US"/>
        </a:p>
      </dgm:t>
    </dgm:pt>
    <dgm:pt modelId="{AA357545-33C4-4D0F-8FBA-1B8DF34F04C2}" type="pres">
      <dgm:prSet presAssocID="{A55AE5D7-46B6-4BA8-B94F-CDCD91448659}" presName="root" presStyleCnt="0">
        <dgm:presLayoutVars>
          <dgm:dir/>
          <dgm:resizeHandles val="exact"/>
        </dgm:presLayoutVars>
      </dgm:prSet>
      <dgm:spPr/>
    </dgm:pt>
    <dgm:pt modelId="{E341AE53-2A33-459E-8803-C1B48AA66B8F}" type="pres">
      <dgm:prSet presAssocID="{22BFCD3F-0DD6-462D-9A9D-0CA6CDF3952E}" presName="compNode" presStyleCnt="0"/>
      <dgm:spPr/>
    </dgm:pt>
    <dgm:pt modelId="{B8226B1F-A277-436E-B3DC-306098331B99}" type="pres">
      <dgm:prSet presAssocID="{22BFCD3F-0DD6-462D-9A9D-0CA6CDF3952E}" presName="bgRect" presStyleLbl="bgShp" presStyleIdx="0" presStyleCnt="5"/>
      <dgm:spPr/>
    </dgm:pt>
    <dgm:pt modelId="{A1CBBC53-3315-4638-B5F4-85959DF1D6CE}" type="pres">
      <dgm:prSet presAssocID="{22BFCD3F-0DD6-462D-9A9D-0CA6CDF3952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A7B14C24-250D-46A2-B675-C8C3BC55CBE7}" type="pres">
      <dgm:prSet presAssocID="{22BFCD3F-0DD6-462D-9A9D-0CA6CDF3952E}" presName="spaceRect" presStyleCnt="0"/>
      <dgm:spPr/>
    </dgm:pt>
    <dgm:pt modelId="{B16A7312-3C07-4001-AAED-5AF6A6102330}" type="pres">
      <dgm:prSet presAssocID="{22BFCD3F-0DD6-462D-9A9D-0CA6CDF3952E}" presName="parTx" presStyleLbl="revTx" presStyleIdx="0" presStyleCnt="5">
        <dgm:presLayoutVars>
          <dgm:chMax val="0"/>
          <dgm:chPref val="0"/>
        </dgm:presLayoutVars>
      </dgm:prSet>
      <dgm:spPr/>
    </dgm:pt>
    <dgm:pt modelId="{D1588E38-7888-4B36-A4A7-C81425CF330E}" type="pres">
      <dgm:prSet presAssocID="{309019FF-AD34-47C6-9BB4-BCEF05D3B695}" presName="sibTrans" presStyleCnt="0"/>
      <dgm:spPr/>
    </dgm:pt>
    <dgm:pt modelId="{1C4B7550-6D4F-423A-BA76-A06A0BD57467}" type="pres">
      <dgm:prSet presAssocID="{9F87F5FF-1999-419F-8D03-6E083EFC50BB}" presName="compNode" presStyleCnt="0"/>
      <dgm:spPr/>
    </dgm:pt>
    <dgm:pt modelId="{D7215E1D-A296-492C-9577-27D9A365BC62}" type="pres">
      <dgm:prSet presAssocID="{9F87F5FF-1999-419F-8D03-6E083EFC50BB}" presName="bgRect" presStyleLbl="bgShp" presStyleIdx="1" presStyleCnt="5" custLinFactNeighborX="-43280" custLinFactNeighborY="-11512"/>
      <dgm:spPr/>
    </dgm:pt>
    <dgm:pt modelId="{F4F29384-C158-40F9-BE0D-4E809F76B242}" type="pres">
      <dgm:prSet presAssocID="{9F87F5FF-1999-419F-8D03-6E083EFC50B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
        </a:ext>
      </dgm:extLst>
    </dgm:pt>
    <dgm:pt modelId="{F52A1F38-7701-48DA-AC71-79184CA906CD}" type="pres">
      <dgm:prSet presAssocID="{9F87F5FF-1999-419F-8D03-6E083EFC50BB}" presName="spaceRect" presStyleCnt="0"/>
      <dgm:spPr/>
    </dgm:pt>
    <dgm:pt modelId="{57EC37AA-EB1D-4F80-BE06-59BB5805EDF4}" type="pres">
      <dgm:prSet presAssocID="{9F87F5FF-1999-419F-8D03-6E083EFC50BB}" presName="parTx" presStyleLbl="revTx" presStyleIdx="1" presStyleCnt="5">
        <dgm:presLayoutVars>
          <dgm:chMax val="0"/>
          <dgm:chPref val="0"/>
        </dgm:presLayoutVars>
      </dgm:prSet>
      <dgm:spPr/>
    </dgm:pt>
    <dgm:pt modelId="{A31A854C-42B7-4348-9019-01AADE686A5C}" type="pres">
      <dgm:prSet presAssocID="{514B8655-4632-45DD-9F1B-318D073CA666}" presName="sibTrans" presStyleCnt="0"/>
      <dgm:spPr/>
    </dgm:pt>
    <dgm:pt modelId="{C1B7175B-DD86-44BF-9C5F-F3148A30187D}" type="pres">
      <dgm:prSet presAssocID="{47EF76DC-F912-484B-B3EA-DBC4C40A0BEE}" presName="compNode" presStyleCnt="0"/>
      <dgm:spPr/>
    </dgm:pt>
    <dgm:pt modelId="{D6B9BD81-F94C-482D-B9A0-BF41A587D130}" type="pres">
      <dgm:prSet presAssocID="{47EF76DC-F912-484B-B3EA-DBC4C40A0BEE}" presName="bgRect" presStyleLbl="bgShp" presStyleIdx="2" presStyleCnt="5"/>
      <dgm:spPr/>
    </dgm:pt>
    <dgm:pt modelId="{A2AAB1B0-72B4-431F-B823-1F701967ECC5}" type="pres">
      <dgm:prSet presAssocID="{47EF76DC-F912-484B-B3EA-DBC4C40A0B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A736BED7-FDF3-414E-97F0-4B1977D3A86F}" type="pres">
      <dgm:prSet presAssocID="{47EF76DC-F912-484B-B3EA-DBC4C40A0BEE}" presName="spaceRect" presStyleCnt="0"/>
      <dgm:spPr/>
    </dgm:pt>
    <dgm:pt modelId="{734C3F49-C8DE-44EB-B43A-3CDFC39EE8BC}" type="pres">
      <dgm:prSet presAssocID="{47EF76DC-F912-484B-B3EA-DBC4C40A0BEE}" presName="parTx" presStyleLbl="revTx" presStyleIdx="2" presStyleCnt="5">
        <dgm:presLayoutVars>
          <dgm:chMax val="0"/>
          <dgm:chPref val="0"/>
        </dgm:presLayoutVars>
      </dgm:prSet>
      <dgm:spPr/>
    </dgm:pt>
    <dgm:pt modelId="{57F2228D-09D0-4738-8DE2-F4779472DAE9}" type="pres">
      <dgm:prSet presAssocID="{1B368C30-F397-4FB6-8441-D6212685BDE5}" presName="sibTrans" presStyleCnt="0"/>
      <dgm:spPr/>
    </dgm:pt>
    <dgm:pt modelId="{3D094E4A-1CFE-4A1C-8285-1AF9309759F4}" type="pres">
      <dgm:prSet presAssocID="{0A4ECF4B-93A9-486A-A865-BFAEC28568F2}" presName="compNode" presStyleCnt="0"/>
      <dgm:spPr/>
    </dgm:pt>
    <dgm:pt modelId="{167C9742-785B-4949-903B-6C7D2E433A03}" type="pres">
      <dgm:prSet presAssocID="{0A4ECF4B-93A9-486A-A865-BFAEC28568F2}" presName="bgRect" presStyleLbl="bgShp" presStyleIdx="3" presStyleCnt="5"/>
      <dgm:spPr/>
    </dgm:pt>
    <dgm:pt modelId="{7DEFDB12-81B0-4262-886A-A8BC243E76F4}" type="pres">
      <dgm:prSet presAssocID="{0A4ECF4B-93A9-486A-A865-BFAEC28568F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5AE77469-4F01-42B5-8EC9-4E21FB925F4A}" type="pres">
      <dgm:prSet presAssocID="{0A4ECF4B-93A9-486A-A865-BFAEC28568F2}" presName="spaceRect" presStyleCnt="0"/>
      <dgm:spPr/>
    </dgm:pt>
    <dgm:pt modelId="{438E480B-7EF2-4FD0-AA50-DDA95C19B95B}" type="pres">
      <dgm:prSet presAssocID="{0A4ECF4B-93A9-486A-A865-BFAEC28568F2}" presName="parTx" presStyleLbl="revTx" presStyleIdx="3" presStyleCnt="5">
        <dgm:presLayoutVars>
          <dgm:chMax val="0"/>
          <dgm:chPref val="0"/>
        </dgm:presLayoutVars>
      </dgm:prSet>
      <dgm:spPr/>
    </dgm:pt>
    <dgm:pt modelId="{9F1A004E-E922-41F6-BB02-4EEB268385A1}" type="pres">
      <dgm:prSet presAssocID="{D610781E-42D0-4E82-82CB-CD1CB78423E7}" presName="sibTrans" presStyleCnt="0"/>
      <dgm:spPr/>
    </dgm:pt>
    <dgm:pt modelId="{A1BFDF41-44C6-4D56-85D5-1CAA3314C389}" type="pres">
      <dgm:prSet presAssocID="{B748B43D-51B6-4D47-BD55-FEC09856C3F3}" presName="compNode" presStyleCnt="0"/>
      <dgm:spPr/>
    </dgm:pt>
    <dgm:pt modelId="{47DE214A-F182-4E8E-B162-DD1459A04745}" type="pres">
      <dgm:prSet presAssocID="{B748B43D-51B6-4D47-BD55-FEC09856C3F3}" presName="bgRect" presStyleLbl="bgShp" presStyleIdx="4" presStyleCnt="5"/>
      <dgm:spPr/>
    </dgm:pt>
    <dgm:pt modelId="{237140D9-F8B0-4664-8C2C-37DCF46DBB19}" type="pres">
      <dgm:prSet presAssocID="{B748B43D-51B6-4D47-BD55-FEC09856C3F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36EF40A8-DC1F-40F1-AA3F-6E9E77A22DC7}" type="pres">
      <dgm:prSet presAssocID="{B748B43D-51B6-4D47-BD55-FEC09856C3F3}" presName="spaceRect" presStyleCnt="0"/>
      <dgm:spPr/>
    </dgm:pt>
    <dgm:pt modelId="{5ADD02B8-0558-4268-87F0-6ECA4C39632C}" type="pres">
      <dgm:prSet presAssocID="{B748B43D-51B6-4D47-BD55-FEC09856C3F3}" presName="parTx" presStyleLbl="revTx" presStyleIdx="4" presStyleCnt="5">
        <dgm:presLayoutVars>
          <dgm:chMax val="0"/>
          <dgm:chPref val="0"/>
        </dgm:presLayoutVars>
      </dgm:prSet>
      <dgm:spPr/>
    </dgm:pt>
  </dgm:ptLst>
  <dgm:cxnLst>
    <dgm:cxn modelId="{EEA04830-A2BF-4A93-A007-8ED58F812416}" type="presOf" srcId="{47EF76DC-F912-484B-B3EA-DBC4C40A0BEE}" destId="{734C3F49-C8DE-44EB-B43A-3CDFC39EE8BC}" srcOrd="0" destOrd="0" presId="urn:microsoft.com/office/officeart/2018/2/layout/IconVerticalSolidList"/>
    <dgm:cxn modelId="{98D42846-DFCE-4290-BD65-349F7BBAAEEA}" type="presOf" srcId="{9F87F5FF-1999-419F-8D03-6E083EFC50BB}" destId="{57EC37AA-EB1D-4F80-BE06-59BB5805EDF4}" srcOrd="0" destOrd="0" presId="urn:microsoft.com/office/officeart/2018/2/layout/IconVerticalSolidList"/>
    <dgm:cxn modelId="{B4D1476B-5DA5-4805-BA42-2712DA7E967A}" type="presOf" srcId="{0A4ECF4B-93A9-486A-A865-BFAEC28568F2}" destId="{438E480B-7EF2-4FD0-AA50-DDA95C19B95B}" srcOrd="0" destOrd="0" presId="urn:microsoft.com/office/officeart/2018/2/layout/IconVerticalSolidList"/>
    <dgm:cxn modelId="{B3234074-725B-46AD-B0FC-4135526379B0}" srcId="{A55AE5D7-46B6-4BA8-B94F-CDCD91448659}" destId="{47EF76DC-F912-484B-B3EA-DBC4C40A0BEE}" srcOrd="2" destOrd="0" parTransId="{36A26A77-B024-4D87-8287-AA8C0371FAC9}" sibTransId="{1B368C30-F397-4FB6-8441-D6212685BDE5}"/>
    <dgm:cxn modelId="{A2367256-C01A-4330-8AC1-5A92E1C43764}" type="presOf" srcId="{B748B43D-51B6-4D47-BD55-FEC09856C3F3}" destId="{5ADD02B8-0558-4268-87F0-6ECA4C39632C}" srcOrd="0" destOrd="0" presId="urn:microsoft.com/office/officeart/2018/2/layout/IconVerticalSolidList"/>
    <dgm:cxn modelId="{F09B4077-47CB-4455-B7FF-F1D6F46FD170}" srcId="{A55AE5D7-46B6-4BA8-B94F-CDCD91448659}" destId="{0A4ECF4B-93A9-486A-A865-BFAEC28568F2}" srcOrd="3" destOrd="0" parTransId="{E6A40007-C1CB-485E-B9E8-5551DEF88111}" sibTransId="{D610781E-42D0-4E82-82CB-CD1CB78423E7}"/>
    <dgm:cxn modelId="{65919F99-1A74-4944-A02E-17E5A6142224}" type="presOf" srcId="{A55AE5D7-46B6-4BA8-B94F-CDCD91448659}" destId="{AA357545-33C4-4D0F-8FBA-1B8DF34F04C2}" srcOrd="0" destOrd="0" presId="urn:microsoft.com/office/officeart/2018/2/layout/IconVerticalSolidList"/>
    <dgm:cxn modelId="{49E6CBB4-435E-44A1-9487-9B3F74809F51}" srcId="{A55AE5D7-46B6-4BA8-B94F-CDCD91448659}" destId="{B748B43D-51B6-4D47-BD55-FEC09856C3F3}" srcOrd="4" destOrd="0" parTransId="{F3B83052-9E41-43F1-B58A-696341371702}" sibTransId="{E97800E6-FE57-4107-A9D8-F844A1208521}"/>
    <dgm:cxn modelId="{DE0B84DF-8111-49EE-82A8-2492D6772DAF}" type="presOf" srcId="{22BFCD3F-0DD6-462D-9A9D-0CA6CDF3952E}" destId="{B16A7312-3C07-4001-AAED-5AF6A6102330}" srcOrd="0" destOrd="0" presId="urn:microsoft.com/office/officeart/2018/2/layout/IconVerticalSolidList"/>
    <dgm:cxn modelId="{0E80D8E2-A447-42D9-9022-3055B3257AAD}" srcId="{A55AE5D7-46B6-4BA8-B94F-CDCD91448659}" destId="{9F87F5FF-1999-419F-8D03-6E083EFC50BB}" srcOrd="1" destOrd="0" parTransId="{C3D80AD3-5C58-4234-A864-2995A5E38109}" sibTransId="{514B8655-4632-45DD-9F1B-318D073CA666}"/>
    <dgm:cxn modelId="{551924FE-3ACF-42D2-8664-EB6DAF21AE26}" srcId="{A55AE5D7-46B6-4BA8-B94F-CDCD91448659}" destId="{22BFCD3F-0DD6-462D-9A9D-0CA6CDF3952E}" srcOrd="0" destOrd="0" parTransId="{8BCB29E3-251A-47A0-B28A-24FA071F19F8}" sibTransId="{309019FF-AD34-47C6-9BB4-BCEF05D3B695}"/>
    <dgm:cxn modelId="{F08CE090-BC29-47EC-9D21-AF42EB5DC60A}" type="presParOf" srcId="{AA357545-33C4-4D0F-8FBA-1B8DF34F04C2}" destId="{E341AE53-2A33-459E-8803-C1B48AA66B8F}" srcOrd="0" destOrd="0" presId="urn:microsoft.com/office/officeart/2018/2/layout/IconVerticalSolidList"/>
    <dgm:cxn modelId="{1FD8D48D-5141-483C-85FD-5191D0A97F11}" type="presParOf" srcId="{E341AE53-2A33-459E-8803-C1B48AA66B8F}" destId="{B8226B1F-A277-436E-B3DC-306098331B99}" srcOrd="0" destOrd="0" presId="urn:microsoft.com/office/officeart/2018/2/layout/IconVerticalSolidList"/>
    <dgm:cxn modelId="{AB1B8532-E187-443E-93FA-7B6659BDD59A}" type="presParOf" srcId="{E341AE53-2A33-459E-8803-C1B48AA66B8F}" destId="{A1CBBC53-3315-4638-B5F4-85959DF1D6CE}" srcOrd="1" destOrd="0" presId="urn:microsoft.com/office/officeart/2018/2/layout/IconVerticalSolidList"/>
    <dgm:cxn modelId="{C1FED0E1-A27E-4467-A792-3EF0448F8F69}" type="presParOf" srcId="{E341AE53-2A33-459E-8803-C1B48AA66B8F}" destId="{A7B14C24-250D-46A2-B675-C8C3BC55CBE7}" srcOrd="2" destOrd="0" presId="urn:microsoft.com/office/officeart/2018/2/layout/IconVerticalSolidList"/>
    <dgm:cxn modelId="{00BF9DD6-F57E-48DF-9973-2F52F0CB681C}" type="presParOf" srcId="{E341AE53-2A33-459E-8803-C1B48AA66B8F}" destId="{B16A7312-3C07-4001-AAED-5AF6A6102330}" srcOrd="3" destOrd="0" presId="urn:microsoft.com/office/officeart/2018/2/layout/IconVerticalSolidList"/>
    <dgm:cxn modelId="{E6D7E7A5-BB1F-4146-9B15-905A64911DC2}" type="presParOf" srcId="{AA357545-33C4-4D0F-8FBA-1B8DF34F04C2}" destId="{D1588E38-7888-4B36-A4A7-C81425CF330E}" srcOrd="1" destOrd="0" presId="urn:microsoft.com/office/officeart/2018/2/layout/IconVerticalSolidList"/>
    <dgm:cxn modelId="{1151F6AF-D500-4CA9-A879-CCAD9B1CFECC}" type="presParOf" srcId="{AA357545-33C4-4D0F-8FBA-1B8DF34F04C2}" destId="{1C4B7550-6D4F-423A-BA76-A06A0BD57467}" srcOrd="2" destOrd="0" presId="urn:microsoft.com/office/officeart/2018/2/layout/IconVerticalSolidList"/>
    <dgm:cxn modelId="{F5849F12-A4F5-4262-BED4-FB74E9B5DF77}" type="presParOf" srcId="{1C4B7550-6D4F-423A-BA76-A06A0BD57467}" destId="{D7215E1D-A296-492C-9577-27D9A365BC62}" srcOrd="0" destOrd="0" presId="urn:microsoft.com/office/officeart/2018/2/layout/IconVerticalSolidList"/>
    <dgm:cxn modelId="{BB8B3BEB-E1F9-464D-99C3-61328A645BF4}" type="presParOf" srcId="{1C4B7550-6D4F-423A-BA76-A06A0BD57467}" destId="{F4F29384-C158-40F9-BE0D-4E809F76B242}" srcOrd="1" destOrd="0" presId="urn:microsoft.com/office/officeart/2018/2/layout/IconVerticalSolidList"/>
    <dgm:cxn modelId="{75B1A70F-066D-4CC0-B8FF-CA46E44C6B8C}" type="presParOf" srcId="{1C4B7550-6D4F-423A-BA76-A06A0BD57467}" destId="{F52A1F38-7701-48DA-AC71-79184CA906CD}" srcOrd="2" destOrd="0" presId="urn:microsoft.com/office/officeart/2018/2/layout/IconVerticalSolidList"/>
    <dgm:cxn modelId="{65F10200-1D59-4B5C-9D1B-FD4740FDB5F9}" type="presParOf" srcId="{1C4B7550-6D4F-423A-BA76-A06A0BD57467}" destId="{57EC37AA-EB1D-4F80-BE06-59BB5805EDF4}" srcOrd="3" destOrd="0" presId="urn:microsoft.com/office/officeart/2018/2/layout/IconVerticalSolidList"/>
    <dgm:cxn modelId="{FC350810-4032-432E-8798-4DF0CB33F08A}" type="presParOf" srcId="{AA357545-33C4-4D0F-8FBA-1B8DF34F04C2}" destId="{A31A854C-42B7-4348-9019-01AADE686A5C}" srcOrd="3" destOrd="0" presId="urn:microsoft.com/office/officeart/2018/2/layout/IconVerticalSolidList"/>
    <dgm:cxn modelId="{DC078B87-2841-436E-AB22-5275BCFF9F28}" type="presParOf" srcId="{AA357545-33C4-4D0F-8FBA-1B8DF34F04C2}" destId="{C1B7175B-DD86-44BF-9C5F-F3148A30187D}" srcOrd="4" destOrd="0" presId="urn:microsoft.com/office/officeart/2018/2/layout/IconVerticalSolidList"/>
    <dgm:cxn modelId="{683849C4-FD6D-450E-B6BA-F14A4C46AF4B}" type="presParOf" srcId="{C1B7175B-DD86-44BF-9C5F-F3148A30187D}" destId="{D6B9BD81-F94C-482D-B9A0-BF41A587D130}" srcOrd="0" destOrd="0" presId="urn:microsoft.com/office/officeart/2018/2/layout/IconVerticalSolidList"/>
    <dgm:cxn modelId="{1192196B-8EAB-4F13-9AC5-D9A631FB45A1}" type="presParOf" srcId="{C1B7175B-DD86-44BF-9C5F-F3148A30187D}" destId="{A2AAB1B0-72B4-431F-B823-1F701967ECC5}" srcOrd="1" destOrd="0" presId="urn:microsoft.com/office/officeart/2018/2/layout/IconVerticalSolidList"/>
    <dgm:cxn modelId="{56150302-07BA-4FF8-827D-133CADDE545B}" type="presParOf" srcId="{C1B7175B-DD86-44BF-9C5F-F3148A30187D}" destId="{A736BED7-FDF3-414E-97F0-4B1977D3A86F}" srcOrd="2" destOrd="0" presId="urn:microsoft.com/office/officeart/2018/2/layout/IconVerticalSolidList"/>
    <dgm:cxn modelId="{3C88CBCA-A14F-4C9B-ADDD-A1EC15CB67B2}" type="presParOf" srcId="{C1B7175B-DD86-44BF-9C5F-F3148A30187D}" destId="{734C3F49-C8DE-44EB-B43A-3CDFC39EE8BC}" srcOrd="3" destOrd="0" presId="urn:microsoft.com/office/officeart/2018/2/layout/IconVerticalSolidList"/>
    <dgm:cxn modelId="{DB3460C2-F4B3-4383-BDB1-2D96B261EE7A}" type="presParOf" srcId="{AA357545-33C4-4D0F-8FBA-1B8DF34F04C2}" destId="{57F2228D-09D0-4738-8DE2-F4779472DAE9}" srcOrd="5" destOrd="0" presId="urn:microsoft.com/office/officeart/2018/2/layout/IconVerticalSolidList"/>
    <dgm:cxn modelId="{FD6D008D-B757-4667-A15E-C59637B36B97}" type="presParOf" srcId="{AA357545-33C4-4D0F-8FBA-1B8DF34F04C2}" destId="{3D094E4A-1CFE-4A1C-8285-1AF9309759F4}" srcOrd="6" destOrd="0" presId="urn:microsoft.com/office/officeart/2018/2/layout/IconVerticalSolidList"/>
    <dgm:cxn modelId="{1756C182-F855-47A8-825A-BD0D372D387F}" type="presParOf" srcId="{3D094E4A-1CFE-4A1C-8285-1AF9309759F4}" destId="{167C9742-785B-4949-903B-6C7D2E433A03}" srcOrd="0" destOrd="0" presId="urn:microsoft.com/office/officeart/2018/2/layout/IconVerticalSolidList"/>
    <dgm:cxn modelId="{20D260E7-664E-4CE5-811F-5D900C39DEC9}" type="presParOf" srcId="{3D094E4A-1CFE-4A1C-8285-1AF9309759F4}" destId="{7DEFDB12-81B0-4262-886A-A8BC243E76F4}" srcOrd="1" destOrd="0" presId="urn:microsoft.com/office/officeart/2018/2/layout/IconVerticalSolidList"/>
    <dgm:cxn modelId="{50BEDF2F-0BE3-4E8B-B262-274CDE593B46}" type="presParOf" srcId="{3D094E4A-1CFE-4A1C-8285-1AF9309759F4}" destId="{5AE77469-4F01-42B5-8EC9-4E21FB925F4A}" srcOrd="2" destOrd="0" presId="urn:microsoft.com/office/officeart/2018/2/layout/IconVerticalSolidList"/>
    <dgm:cxn modelId="{78A4999F-C484-4EE3-A9F5-74A17FECBC77}" type="presParOf" srcId="{3D094E4A-1CFE-4A1C-8285-1AF9309759F4}" destId="{438E480B-7EF2-4FD0-AA50-DDA95C19B95B}" srcOrd="3" destOrd="0" presId="urn:microsoft.com/office/officeart/2018/2/layout/IconVerticalSolidList"/>
    <dgm:cxn modelId="{16D17386-23FD-4E7E-8DED-2D254DD17909}" type="presParOf" srcId="{AA357545-33C4-4D0F-8FBA-1B8DF34F04C2}" destId="{9F1A004E-E922-41F6-BB02-4EEB268385A1}" srcOrd="7" destOrd="0" presId="urn:microsoft.com/office/officeart/2018/2/layout/IconVerticalSolidList"/>
    <dgm:cxn modelId="{CE227624-94AE-4910-A55E-B541A38F2F65}" type="presParOf" srcId="{AA357545-33C4-4D0F-8FBA-1B8DF34F04C2}" destId="{A1BFDF41-44C6-4D56-85D5-1CAA3314C389}" srcOrd="8" destOrd="0" presId="urn:microsoft.com/office/officeart/2018/2/layout/IconVerticalSolidList"/>
    <dgm:cxn modelId="{F637AC1F-4AD9-42FB-95A4-4EF3834731B3}" type="presParOf" srcId="{A1BFDF41-44C6-4D56-85D5-1CAA3314C389}" destId="{47DE214A-F182-4E8E-B162-DD1459A04745}" srcOrd="0" destOrd="0" presId="urn:microsoft.com/office/officeart/2018/2/layout/IconVerticalSolidList"/>
    <dgm:cxn modelId="{F0607845-72E3-4FFD-84C3-8B3F161F4210}" type="presParOf" srcId="{A1BFDF41-44C6-4D56-85D5-1CAA3314C389}" destId="{237140D9-F8B0-4664-8C2C-37DCF46DBB19}" srcOrd="1" destOrd="0" presId="urn:microsoft.com/office/officeart/2018/2/layout/IconVerticalSolidList"/>
    <dgm:cxn modelId="{37366AC8-B2DC-477E-93E6-FC8183DE8DA9}" type="presParOf" srcId="{A1BFDF41-44C6-4D56-85D5-1CAA3314C389}" destId="{36EF40A8-DC1F-40F1-AA3F-6E9E77A22DC7}" srcOrd="2" destOrd="0" presId="urn:microsoft.com/office/officeart/2018/2/layout/IconVerticalSolidList"/>
    <dgm:cxn modelId="{6718A046-2179-453B-90E8-0581853EAF2D}" type="presParOf" srcId="{A1BFDF41-44C6-4D56-85D5-1CAA3314C389}" destId="{5ADD02B8-0558-4268-87F0-6ECA4C3963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AE02B0-9792-48D5-948A-484593FEB6B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AB11F80-92DC-494B-AD06-AA5CDA658E12}">
      <dgm:prSet custT="1"/>
      <dgm:spPr/>
      <dgm:t>
        <a:bodyPr/>
        <a:lstStyle/>
        <a:p>
          <a:r>
            <a:rPr lang="en-GB" sz="2200" i="1" dirty="0"/>
            <a:t>Beneficence</a:t>
          </a:r>
          <a:r>
            <a:rPr lang="en-GB" sz="1900" dirty="0"/>
            <a:t> </a:t>
          </a:r>
          <a:endParaRPr lang="en-US" sz="1900" dirty="0"/>
        </a:p>
      </dgm:t>
    </dgm:pt>
    <dgm:pt modelId="{8AE3E1B2-C282-414C-9C55-60C0DB9CAAD0}" type="parTrans" cxnId="{C451486A-1B9F-4222-9F87-E485214A14C5}">
      <dgm:prSet/>
      <dgm:spPr/>
      <dgm:t>
        <a:bodyPr/>
        <a:lstStyle/>
        <a:p>
          <a:endParaRPr lang="en-US"/>
        </a:p>
      </dgm:t>
    </dgm:pt>
    <dgm:pt modelId="{2E8BE8BC-9A3F-4A42-A144-86F264E05BFD}" type="sibTrans" cxnId="{C451486A-1B9F-4222-9F87-E485214A14C5}">
      <dgm:prSet/>
      <dgm:spPr/>
      <dgm:t>
        <a:bodyPr/>
        <a:lstStyle/>
        <a:p>
          <a:endParaRPr lang="en-US"/>
        </a:p>
      </dgm:t>
    </dgm:pt>
    <dgm:pt modelId="{8AD4BC45-1E83-4087-AFD6-04D1216721C1}">
      <dgm:prSet custT="1"/>
      <dgm:spPr/>
      <dgm:t>
        <a:bodyPr/>
        <a:lstStyle/>
        <a:p>
          <a:r>
            <a:rPr lang="en-GB" sz="2000" dirty="0"/>
            <a:t>maximising good outcomes for science, humanity, and the individual research participants while avoiding or minimising unnecessary </a:t>
          </a:r>
          <a:r>
            <a:rPr lang="en-GB" sz="2000" b="1" dirty="0"/>
            <a:t>risk, harm, or wrong</a:t>
          </a:r>
          <a:r>
            <a:rPr lang="en-GB" sz="2000" dirty="0"/>
            <a:t>.</a:t>
          </a:r>
          <a:endParaRPr lang="en-US" sz="2000" dirty="0"/>
        </a:p>
      </dgm:t>
    </dgm:pt>
    <dgm:pt modelId="{4997B1A2-9020-45CB-83FA-08E0DD5C955A}" type="parTrans" cxnId="{DC7B20B1-B07D-4525-ACE5-4688237B2EE1}">
      <dgm:prSet/>
      <dgm:spPr/>
      <dgm:t>
        <a:bodyPr/>
        <a:lstStyle/>
        <a:p>
          <a:endParaRPr lang="en-US"/>
        </a:p>
      </dgm:t>
    </dgm:pt>
    <dgm:pt modelId="{7160CB8A-8F30-4C5A-BC38-BB3D152906A7}" type="sibTrans" cxnId="{DC7B20B1-B07D-4525-ACE5-4688237B2EE1}">
      <dgm:prSet/>
      <dgm:spPr/>
      <dgm:t>
        <a:bodyPr/>
        <a:lstStyle/>
        <a:p>
          <a:endParaRPr lang="en-US"/>
        </a:p>
      </dgm:t>
    </dgm:pt>
    <dgm:pt modelId="{D52D0E6E-0DC6-4757-9491-AED202F268F7}">
      <dgm:prSet custT="1"/>
      <dgm:spPr/>
      <dgm:t>
        <a:bodyPr/>
        <a:lstStyle/>
        <a:p>
          <a:r>
            <a:rPr lang="en-GB" sz="2200" i="1" dirty="0"/>
            <a:t>Respect</a:t>
          </a:r>
          <a:r>
            <a:rPr lang="en-GB" sz="1600" dirty="0"/>
            <a:t> </a:t>
          </a:r>
          <a:endParaRPr lang="en-US" sz="1600" dirty="0"/>
        </a:p>
      </dgm:t>
    </dgm:pt>
    <dgm:pt modelId="{90E0F43C-D072-4D82-BD17-AF319B2D55EA}" type="parTrans" cxnId="{A5A5471A-C29E-42AB-8263-967BC20CD2B0}">
      <dgm:prSet/>
      <dgm:spPr/>
      <dgm:t>
        <a:bodyPr/>
        <a:lstStyle/>
        <a:p>
          <a:endParaRPr lang="en-US"/>
        </a:p>
      </dgm:t>
    </dgm:pt>
    <dgm:pt modelId="{77B1FF22-600E-4E5A-9BA1-8F5971EA2380}" type="sibTrans" cxnId="{A5A5471A-C29E-42AB-8263-967BC20CD2B0}">
      <dgm:prSet/>
      <dgm:spPr/>
      <dgm:t>
        <a:bodyPr/>
        <a:lstStyle/>
        <a:p>
          <a:endParaRPr lang="en-US"/>
        </a:p>
      </dgm:t>
    </dgm:pt>
    <dgm:pt modelId="{98F79D58-85C9-4A9C-B7CD-B0F0F82549A3}">
      <dgm:prSet custT="1"/>
      <dgm:spPr/>
      <dgm:t>
        <a:bodyPr/>
        <a:lstStyle/>
        <a:p>
          <a:r>
            <a:rPr lang="en-GB" sz="2000" dirty="0"/>
            <a:t>protecting the </a:t>
          </a:r>
          <a:r>
            <a:rPr lang="en-GB" sz="2000" b="1" dirty="0"/>
            <a:t>autonomy</a:t>
          </a:r>
          <a:r>
            <a:rPr lang="en-GB" sz="2000" dirty="0"/>
            <a:t> of persons, with courtesy and </a:t>
          </a:r>
          <a:r>
            <a:rPr lang="en-GB" sz="2000" b="1" dirty="0"/>
            <a:t>respect</a:t>
          </a:r>
          <a:r>
            <a:rPr lang="en-GB" sz="2000" dirty="0"/>
            <a:t> for individuals as persons, including those who are not autonomous</a:t>
          </a:r>
          <a:endParaRPr lang="en-US" sz="2000" dirty="0"/>
        </a:p>
      </dgm:t>
    </dgm:pt>
    <dgm:pt modelId="{C52AC341-D165-4313-AEA1-C764F9F539B3}" type="parTrans" cxnId="{08EFD185-EABE-4119-BC93-39BAC2E2DC6C}">
      <dgm:prSet/>
      <dgm:spPr/>
      <dgm:t>
        <a:bodyPr/>
        <a:lstStyle/>
        <a:p>
          <a:endParaRPr lang="en-US"/>
        </a:p>
      </dgm:t>
    </dgm:pt>
    <dgm:pt modelId="{312A8841-8DDE-4866-ACBE-E511400CFF86}" type="sibTrans" cxnId="{08EFD185-EABE-4119-BC93-39BAC2E2DC6C}">
      <dgm:prSet/>
      <dgm:spPr/>
      <dgm:t>
        <a:bodyPr/>
        <a:lstStyle/>
        <a:p>
          <a:endParaRPr lang="en-US"/>
        </a:p>
      </dgm:t>
    </dgm:pt>
    <dgm:pt modelId="{11242511-C8A8-494A-96DA-34F5E6774A68}">
      <dgm:prSet custT="1"/>
      <dgm:spPr/>
      <dgm:t>
        <a:bodyPr/>
        <a:lstStyle/>
        <a:p>
          <a:r>
            <a:rPr lang="en-GB" sz="2200" i="1" dirty="0"/>
            <a:t>Justice</a:t>
          </a:r>
          <a:r>
            <a:rPr lang="en-GB" sz="1600" dirty="0"/>
            <a:t> </a:t>
          </a:r>
          <a:endParaRPr lang="en-US" sz="1600" dirty="0"/>
        </a:p>
      </dgm:t>
    </dgm:pt>
    <dgm:pt modelId="{1FAC1949-9747-436A-847E-B0F9200340B3}" type="parTrans" cxnId="{8E7BD5ED-FEC3-4247-A823-A8E4841F3616}">
      <dgm:prSet/>
      <dgm:spPr/>
      <dgm:t>
        <a:bodyPr/>
        <a:lstStyle/>
        <a:p>
          <a:endParaRPr lang="en-US"/>
        </a:p>
      </dgm:t>
    </dgm:pt>
    <dgm:pt modelId="{C8C1CB00-CB5E-41CD-9C12-C5392DA6987E}" type="sibTrans" cxnId="{8E7BD5ED-FEC3-4247-A823-A8E4841F3616}">
      <dgm:prSet/>
      <dgm:spPr/>
      <dgm:t>
        <a:bodyPr/>
        <a:lstStyle/>
        <a:p>
          <a:endParaRPr lang="en-US"/>
        </a:p>
      </dgm:t>
    </dgm:pt>
    <dgm:pt modelId="{135E791D-82A5-48A9-8138-7FB69ADBCEE5}">
      <dgm:prSet custT="1"/>
      <dgm:spPr/>
      <dgm:t>
        <a:bodyPr/>
        <a:lstStyle/>
        <a:p>
          <a:r>
            <a:rPr lang="en-GB" sz="2000" dirty="0"/>
            <a:t>ensuring </a:t>
          </a:r>
          <a:r>
            <a:rPr lang="en-GB" sz="2000" b="1" dirty="0"/>
            <a:t>reasonable, nonexploitative</a:t>
          </a:r>
          <a:r>
            <a:rPr lang="en-GB" sz="2000" dirty="0"/>
            <a:t>, and carefully considered procedures and their fair administration; fair distribution of costs and benefits among persons and groups </a:t>
          </a:r>
          <a:endParaRPr lang="en-US" sz="2000" dirty="0"/>
        </a:p>
      </dgm:t>
    </dgm:pt>
    <dgm:pt modelId="{CF383C21-6EBB-42C4-B5F6-7CE7BC8EA1FD}" type="parTrans" cxnId="{D21FBB99-9392-4E81-8E5C-2C9540E44197}">
      <dgm:prSet/>
      <dgm:spPr/>
      <dgm:t>
        <a:bodyPr/>
        <a:lstStyle/>
        <a:p>
          <a:endParaRPr lang="en-US"/>
        </a:p>
      </dgm:t>
    </dgm:pt>
    <dgm:pt modelId="{67114122-E8CC-4DD0-85DF-50D2D977750D}" type="sibTrans" cxnId="{D21FBB99-9392-4E81-8E5C-2C9540E44197}">
      <dgm:prSet/>
      <dgm:spPr/>
      <dgm:t>
        <a:bodyPr/>
        <a:lstStyle/>
        <a:p>
          <a:endParaRPr lang="en-US"/>
        </a:p>
      </dgm:t>
    </dgm:pt>
    <dgm:pt modelId="{CB2E9C13-C6CE-4E9D-8C58-FB0ECC2888B1}" type="pres">
      <dgm:prSet presAssocID="{37AE02B0-9792-48D5-948A-484593FEB6B8}" presName="linear" presStyleCnt="0">
        <dgm:presLayoutVars>
          <dgm:animLvl val="lvl"/>
          <dgm:resizeHandles val="exact"/>
        </dgm:presLayoutVars>
      </dgm:prSet>
      <dgm:spPr/>
    </dgm:pt>
    <dgm:pt modelId="{9CB52ACC-46B6-4C4C-8B83-24CF17A93750}" type="pres">
      <dgm:prSet presAssocID="{7AB11F80-92DC-494B-AD06-AA5CDA658E12}" presName="parentText" presStyleLbl="node1" presStyleIdx="0" presStyleCnt="3" custScaleY="97477" custLinFactNeighborX="-3282" custLinFactNeighborY="-32418">
        <dgm:presLayoutVars>
          <dgm:chMax val="0"/>
          <dgm:bulletEnabled val="1"/>
        </dgm:presLayoutVars>
      </dgm:prSet>
      <dgm:spPr/>
    </dgm:pt>
    <dgm:pt modelId="{4FE84B95-FA4F-447F-AC24-9A99D35FBDA8}" type="pres">
      <dgm:prSet presAssocID="{7AB11F80-92DC-494B-AD06-AA5CDA658E12}" presName="childText" presStyleLbl="revTx" presStyleIdx="0" presStyleCnt="3" custLinFactNeighborY="140">
        <dgm:presLayoutVars>
          <dgm:bulletEnabled val="1"/>
        </dgm:presLayoutVars>
      </dgm:prSet>
      <dgm:spPr/>
    </dgm:pt>
    <dgm:pt modelId="{61D308E4-472B-471A-BBE2-750A215DEA52}" type="pres">
      <dgm:prSet presAssocID="{D52D0E6E-0DC6-4757-9491-AED202F268F7}" presName="parentText" presStyleLbl="node1" presStyleIdx="1" presStyleCnt="3" custScaleY="93959" custLinFactNeighborX="20157" custLinFactNeighborY="1863">
        <dgm:presLayoutVars>
          <dgm:chMax val="0"/>
          <dgm:bulletEnabled val="1"/>
        </dgm:presLayoutVars>
      </dgm:prSet>
      <dgm:spPr/>
    </dgm:pt>
    <dgm:pt modelId="{C2CFF244-5CA8-4931-9AC4-769924E910C7}" type="pres">
      <dgm:prSet presAssocID="{D52D0E6E-0DC6-4757-9491-AED202F268F7}" presName="childText" presStyleLbl="revTx" presStyleIdx="1" presStyleCnt="3">
        <dgm:presLayoutVars>
          <dgm:bulletEnabled val="1"/>
        </dgm:presLayoutVars>
      </dgm:prSet>
      <dgm:spPr/>
    </dgm:pt>
    <dgm:pt modelId="{EFA19F38-BA8C-4455-8F86-A1B6BBA7FCD3}" type="pres">
      <dgm:prSet presAssocID="{11242511-C8A8-494A-96DA-34F5E6774A68}" presName="parentText" presStyleLbl="node1" presStyleIdx="2" presStyleCnt="3" custScaleY="58483" custLinFactNeighborX="629" custLinFactNeighborY="3598">
        <dgm:presLayoutVars>
          <dgm:chMax val="0"/>
          <dgm:bulletEnabled val="1"/>
        </dgm:presLayoutVars>
      </dgm:prSet>
      <dgm:spPr/>
    </dgm:pt>
    <dgm:pt modelId="{1E75D012-A02D-466F-A71C-C498440DC47A}" type="pres">
      <dgm:prSet presAssocID="{11242511-C8A8-494A-96DA-34F5E6774A68}" presName="childText" presStyleLbl="revTx" presStyleIdx="2" presStyleCnt="3" custScaleY="113958" custLinFactNeighborX="-582" custLinFactNeighborY="65858">
        <dgm:presLayoutVars>
          <dgm:bulletEnabled val="1"/>
        </dgm:presLayoutVars>
      </dgm:prSet>
      <dgm:spPr/>
    </dgm:pt>
  </dgm:ptLst>
  <dgm:cxnLst>
    <dgm:cxn modelId="{67A01312-2238-461A-A31D-9D4998627B20}" type="presOf" srcId="{11242511-C8A8-494A-96DA-34F5E6774A68}" destId="{EFA19F38-BA8C-4455-8F86-A1B6BBA7FCD3}" srcOrd="0" destOrd="0" presId="urn:microsoft.com/office/officeart/2005/8/layout/vList2"/>
    <dgm:cxn modelId="{A5A5471A-C29E-42AB-8263-967BC20CD2B0}" srcId="{37AE02B0-9792-48D5-948A-484593FEB6B8}" destId="{D52D0E6E-0DC6-4757-9491-AED202F268F7}" srcOrd="1" destOrd="0" parTransId="{90E0F43C-D072-4D82-BD17-AF319B2D55EA}" sibTransId="{77B1FF22-600E-4E5A-9BA1-8F5971EA2380}"/>
    <dgm:cxn modelId="{0020185C-0559-43A2-BEF6-EB9FA104202B}" type="presOf" srcId="{135E791D-82A5-48A9-8138-7FB69ADBCEE5}" destId="{1E75D012-A02D-466F-A71C-C498440DC47A}" srcOrd="0" destOrd="0" presId="urn:microsoft.com/office/officeart/2005/8/layout/vList2"/>
    <dgm:cxn modelId="{5AD68243-6CCF-41E8-A9E6-9C8824692B7E}" type="presOf" srcId="{D52D0E6E-0DC6-4757-9491-AED202F268F7}" destId="{61D308E4-472B-471A-BBE2-750A215DEA52}" srcOrd="0" destOrd="0" presId="urn:microsoft.com/office/officeart/2005/8/layout/vList2"/>
    <dgm:cxn modelId="{C451486A-1B9F-4222-9F87-E485214A14C5}" srcId="{37AE02B0-9792-48D5-948A-484593FEB6B8}" destId="{7AB11F80-92DC-494B-AD06-AA5CDA658E12}" srcOrd="0" destOrd="0" parTransId="{8AE3E1B2-C282-414C-9C55-60C0DB9CAAD0}" sibTransId="{2E8BE8BC-9A3F-4A42-A144-86F264E05BFD}"/>
    <dgm:cxn modelId="{08EFD185-EABE-4119-BC93-39BAC2E2DC6C}" srcId="{D52D0E6E-0DC6-4757-9491-AED202F268F7}" destId="{98F79D58-85C9-4A9C-B7CD-B0F0F82549A3}" srcOrd="0" destOrd="0" parTransId="{C52AC341-D165-4313-AEA1-C764F9F539B3}" sibTransId="{312A8841-8DDE-4866-ACBE-E511400CFF86}"/>
    <dgm:cxn modelId="{D21FBB99-9392-4E81-8E5C-2C9540E44197}" srcId="{11242511-C8A8-494A-96DA-34F5E6774A68}" destId="{135E791D-82A5-48A9-8138-7FB69ADBCEE5}" srcOrd="0" destOrd="0" parTransId="{CF383C21-6EBB-42C4-B5F6-7CE7BC8EA1FD}" sibTransId="{67114122-E8CC-4DD0-85DF-50D2D977750D}"/>
    <dgm:cxn modelId="{DC7B20B1-B07D-4525-ACE5-4688237B2EE1}" srcId="{7AB11F80-92DC-494B-AD06-AA5CDA658E12}" destId="{8AD4BC45-1E83-4087-AFD6-04D1216721C1}" srcOrd="0" destOrd="0" parTransId="{4997B1A2-9020-45CB-83FA-08E0DD5C955A}" sibTransId="{7160CB8A-8F30-4C5A-BC38-BB3D152906A7}"/>
    <dgm:cxn modelId="{2D44B1BD-4B54-4396-B95A-4AF3B1D38459}" type="presOf" srcId="{7AB11F80-92DC-494B-AD06-AA5CDA658E12}" destId="{9CB52ACC-46B6-4C4C-8B83-24CF17A93750}" srcOrd="0" destOrd="0" presId="urn:microsoft.com/office/officeart/2005/8/layout/vList2"/>
    <dgm:cxn modelId="{58790BCC-A635-4F86-942B-31D6B72CF6F6}" type="presOf" srcId="{37AE02B0-9792-48D5-948A-484593FEB6B8}" destId="{CB2E9C13-C6CE-4E9D-8C58-FB0ECC2888B1}" srcOrd="0" destOrd="0" presId="urn:microsoft.com/office/officeart/2005/8/layout/vList2"/>
    <dgm:cxn modelId="{B036BEDE-D0F0-4E3F-AABC-3016797455C7}" type="presOf" srcId="{98F79D58-85C9-4A9C-B7CD-B0F0F82549A3}" destId="{C2CFF244-5CA8-4931-9AC4-769924E910C7}" srcOrd="0" destOrd="0" presId="urn:microsoft.com/office/officeart/2005/8/layout/vList2"/>
    <dgm:cxn modelId="{8E7BD5ED-FEC3-4247-A823-A8E4841F3616}" srcId="{37AE02B0-9792-48D5-948A-484593FEB6B8}" destId="{11242511-C8A8-494A-96DA-34F5E6774A68}" srcOrd="2" destOrd="0" parTransId="{1FAC1949-9747-436A-847E-B0F9200340B3}" sibTransId="{C8C1CB00-CB5E-41CD-9C12-C5392DA6987E}"/>
    <dgm:cxn modelId="{0D13E2F8-4E5E-468E-B194-74736D2CC419}" type="presOf" srcId="{8AD4BC45-1E83-4087-AFD6-04D1216721C1}" destId="{4FE84B95-FA4F-447F-AC24-9A99D35FBDA8}" srcOrd="0" destOrd="0" presId="urn:microsoft.com/office/officeart/2005/8/layout/vList2"/>
    <dgm:cxn modelId="{2AA0CD0B-7618-493A-A284-FF9C23A55E02}" type="presParOf" srcId="{CB2E9C13-C6CE-4E9D-8C58-FB0ECC2888B1}" destId="{9CB52ACC-46B6-4C4C-8B83-24CF17A93750}" srcOrd="0" destOrd="0" presId="urn:microsoft.com/office/officeart/2005/8/layout/vList2"/>
    <dgm:cxn modelId="{635628FC-AD7A-4F0C-9715-A75EB3C4CBCC}" type="presParOf" srcId="{CB2E9C13-C6CE-4E9D-8C58-FB0ECC2888B1}" destId="{4FE84B95-FA4F-447F-AC24-9A99D35FBDA8}" srcOrd="1" destOrd="0" presId="urn:microsoft.com/office/officeart/2005/8/layout/vList2"/>
    <dgm:cxn modelId="{BCECCE9A-B580-4B8F-B254-AE9F27E7A51A}" type="presParOf" srcId="{CB2E9C13-C6CE-4E9D-8C58-FB0ECC2888B1}" destId="{61D308E4-472B-471A-BBE2-750A215DEA52}" srcOrd="2" destOrd="0" presId="urn:microsoft.com/office/officeart/2005/8/layout/vList2"/>
    <dgm:cxn modelId="{20F19AC2-7731-4A2C-B3DF-3DCD68C9943F}" type="presParOf" srcId="{CB2E9C13-C6CE-4E9D-8C58-FB0ECC2888B1}" destId="{C2CFF244-5CA8-4931-9AC4-769924E910C7}" srcOrd="3" destOrd="0" presId="urn:microsoft.com/office/officeart/2005/8/layout/vList2"/>
    <dgm:cxn modelId="{92FE443D-7A0D-4367-849A-CAAA8BE8EC68}" type="presParOf" srcId="{CB2E9C13-C6CE-4E9D-8C58-FB0ECC2888B1}" destId="{EFA19F38-BA8C-4455-8F86-A1B6BBA7FCD3}" srcOrd="4" destOrd="0" presId="urn:microsoft.com/office/officeart/2005/8/layout/vList2"/>
    <dgm:cxn modelId="{665B4C26-C4AB-47B5-96DD-05223986D557}" type="presParOf" srcId="{CB2E9C13-C6CE-4E9D-8C58-FB0ECC2888B1}" destId="{1E75D012-A02D-466F-A71C-C498440DC47A}"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26B1F-A277-436E-B3DC-306098331B99}">
      <dsp:nvSpPr>
        <dsp:cNvPr id="0" name=""/>
        <dsp:cNvSpPr/>
      </dsp:nvSpPr>
      <dsp:spPr>
        <a:xfrm>
          <a:off x="0" y="3666"/>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BBC53-3315-4638-B5F4-85959DF1D6CE}">
      <dsp:nvSpPr>
        <dsp:cNvPr id="0" name=""/>
        <dsp:cNvSpPr/>
      </dsp:nvSpPr>
      <dsp:spPr>
        <a:xfrm>
          <a:off x="236218" y="179365"/>
          <a:ext cx="429487" cy="4294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6A7312-3C07-4001-AAED-5AF6A6102330}">
      <dsp:nvSpPr>
        <dsp:cNvPr id="0" name=""/>
        <dsp:cNvSpPr/>
      </dsp:nvSpPr>
      <dsp:spPr>
        <a:xfrm>
          <a:off x="901923" y="3666"/>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Validity – feasible / practical</a:t>
          </a:r>
          <a:endParaRPr lang="en-US" sz="2400" kern="1200" dirty="0">
            <a:latin typeface="Arial" panose="020B0604020202020204" pitchFamily="34" charset="0"/>
            <a:cs typeface="Arial" panose="020B0604020202020204" pitchFamily="34" charset="0"/>
          </a:endParaRPr>
        </a:p>
      </dsp:txBody>
      <dsp:txXfrm>
        <a:off x="901923" y="3666"/>
        <a:ext cx="4327300" cy="780886"/>
      </dsp:txXfrm>
    </dsp:sp>
    <dsp:sp modelId="{D7215E1D-A296-492C-9577-27D9A365BC62}">
      <dsp:nvSpPr>
        <dsp:cNvPr id="0" name=""/>
        <dsp:cNvSpPr/>
      </dsp:nvSpPr>
      <dsp:spPr>
        <a:xfrm>
          <a:off x="0" y="889878"/>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29384-C158-40F9-BE0D-4E809F76B242}">
      <dsp:nvSpPr>
        <dsp:cNvPr id="0" name=""/>
        <dsp:cNvSpPr/>
      </dsp:nvSpPr>
      <dsp:spPr>
        <a:xfrm>
          <a:off x="236218" y="1155473"/>
          <a:ext cx="429487" cy="4294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EC37AA-EB1D-4F80-BE06-59BB5805EDF4}">
      <dsp:nvSpPr>
        <dsp:cNvPr id="0" name=""/>
        <dsp:cNvSpPr/>
      </dsp:nvSpPr>
      <dsp:spPr>
        <a:xfrm>
          <a:off x="901923" y="979773"/>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Reliability - verify</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979773"/>
        <a:ext cx="4327300" cy="780886"/>
      </dsp:txXfrm>
    </dsp:sp>
    <dsp:sp modelId="{D6B9BD81-F94C-482D-B9A0-BF41A587D130}">
      <dsp:nvSpPr>
        <dsp:cNvPr id="0" name=""/>
        <dsp:cNvSpPr/>
      </dsp:nvSpPr>
      <dsp:spPr>
        <a:xfrm>
          <a:off x="0" y="1955881"/>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AB1B0-72B4-431F-B823-1F701967ECC5}">
      <dsp:nvSpPr>
        <dsp:cNvPr id="0" name=""/>
        <dsp:cNvSpPr/>
      </dsp:nvSpPr>
      <dsp:spPr>
        <a:xfrm>
          <a:off x="236218" y="2131581"/>
          <a:ext cx="429487" cy="4294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4C3F49-C8DE-44EB-B43A-3CDFC39EE8BC}">
      <dsp:nvSpPr>
        <dsp:cNvPr id="0" name=""/>
        <dsp:cNvSpPr/>
      </dsp:nvSpPr>
      <dsp:spPr>
        <a:xfrm>
          <a:off x="901923" y="1955881"/>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Trustworthiness</a:t>
          </a:r>
          <a:r>
            <a:rPr lang="en-GB" sz="1900" b="0" i="0" kern="1200" dirty="0"/>
            <a:t> </a:t>
          </a:r>
          <a:endParaRPr lang="en-US" sz="1900" kern="1200" dirty="0"/>
        </a:p>
      </dsp:txBody>
      <dsp:txXfrm>
        <a:off x="901923" y="1955881"/>
        <a:ext cx="4327300" cy="780886"/>
      </dsp:txXfrm>
    </dsp:sp>
    <dsp:sp modelId="{167C9742-785B-4949-903B-6C7D2E433A03}">
      <dsp:nvSpPr>
        <dsp:cNvPr id="0" name=""/>
        <dsp:cNvSpPr/>
      </dsp:nvSpPr>
      <dsp:spPr>
        <a:xfrm>
          <a:off x="0" y="2931989"/>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FDB12-81B0-4262-886A-A8BC243E76F4}">
      <dsp:nvSpPr>
        <dsp:cNvPr id="0" name=""/>
        <dsp:cNvSpPr/>
      </dsp:nvSpPr>
      <dsp:spPr>
        <a:xfrm>
          <a:off x="236218" y="3107689"/>
          <a:ext cx="429487" cy="4294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8E480B-7EF2-4FD0-AA50-DDA95C19B95B}">
      <dsp:nvSpPr>
        <dsp:cNvPr id="0" name=""/>
        <dsp:cNvSpPr/>
      </dsp:nvSpPr>
      <dsp:spPr>
        <a:xfrm>
          <a:off x="901923" y="2931989"/>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Ethics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2931989"/>
        <a:ext cx="4327300" cy="780886"/>
      </dsp:txXfrm>
    </dsp:sp>
    <dsp:sp modelId="{47DE214A-F182-4E8E-B162-DD1459A04745}">
      <dsp:nvSpPr>
        <dsp:cNvPr id="0" name=""/>
        <dsp:cNvSpPr/>
      </dsp:nvSpPr>
      <dsp:spPr>
        <a:xfrm>
          <a:off x="0" y="3908097"/>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7140D9-F8B0-4664-8C2C-37DCF46DBB19}">
      <dsp:nvSpPr>
        <dsp:cNvPr id="0" name=""/>
        <dsp:cNvSpPr/>
      </dsp:nvSpPr>
      <dsp:spPr>
        <a:xfrm>
          <a:off x="236218" y="4083796"/>
          <a:ext cx="429487" cy="4294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DD02B8-0558-4268-87F0-6ECA4C39632C}">
      <dsp:nvSpPr>
        <dsp:cNvPr id="0" name=""/>
        <dsp:cNvSpPr/>
      </dsp:nvSpPr>
      <dsp:spPr>
        <a:xfrm>
          <a:off x="901923" y="3908097"/>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Reading and Exercises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3908097"/>
        <a:ext cx="4327300" cy="780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52ACC-46B6-4C4C-8B83-24CF17A93750}">
      <dsp:nvSpPr>
        <dsp:cNvPr id="0" name=""/>
        <dsp:cNvSpPr/>
      </dsp:nvSpPr>
      <dsp:spPr>
        <a:xfrm>
          <a:off x="0" y="0"/>
          <a:ext cx="6239941" cy="748155"/>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Beneficence</a:t>
          </a:r>
          <a:r>
            <a:rPr lang="en-GB" sz="1900" kern="1200" dirty="0"/>
            <a:t> </a:t>
          </a:r>
          <a:endParaRPr lang="en-US" sz="1900" kern="1200" dirty="0"/>
        </a:p>
      </dsp:txBody>
      <dsp:txXfrm>
        <a:off x="36522" y="36522"/>
        <a:ext cx="6166897" cy="675111"/>
      </dsp:txXfrm>
    </dsp:sp>
    <dsp:sp modelId="{4FE84B95-FA4F-447F-AC24-9A99D35FBDA8}">
      <dsp:nvSpPr>
        <dsp:cNvPr id="0" name=""/>
        <dsp:cNvSpPr/>
      </dsp:nvSpPr>
      <dsp:spPr>
        <a:xfrm>
          <a:off x="0" y="778474"/>
          <a:ext cx="6239941" cy="1273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maximising good outcomes for science, humanity, and the individual research participants while avoiding or minimising unnecessary </a:t>
          </a:r>
          <a:r>
            <a:rPr lang="en-GB" sz="2000" b="1" kern="1200" dirty="0"/>
            <a:t>risk, harm, or wrong</a:t>
          </a:r>
          <a:r>
            <a:rPr lang="en-GB" sz="2000" kern="1200" dirty="0"/>
            <a:t>.</a:t>
          </a:r>
          <a:endParaRPr lang="en-US" sz="2000" kern="1200" dirty="0"/>
        </a:p>
      </dsp:txBody>
      <dsp:txXfrm>
        <a:off x="0" y="778474"/>
        <a:ext cx="6239941" cy="1273049"/>
      </dsp:txXfrm>
    </dsp:sp>
    <dsp:sp modelId="{61D308E4-472B-471A-BBE2-750A215DEA52}">
      <dsp:nvSpPr>
        <dsp:cNvPr id="0" name=""/>
        <dsp:cNvSpPr/>
      </dsp:nvSpPr>
      <dsp:spPr>
        <a:xfrm>
          <a:off x="0" y="2068633"/>
          <a:ext cx="6239941" cy="721154"/>
        </a:xfrm>
        <a:prstGeom prst="roundRect">
          <a:avLst/>
        </a:prstGeom>
        <a:gradFill rotWithShape="0">
          <a:gsLst>
            <a:gs pos="0">
              <a:schemeClr val="accent2">
                <a:hueOff val="587745"/>
                <a:satOff val="-29060"/>
                <a:lumOff val="2059"/>
                <a:alphaOff val="0"/>
                <a:shade val="51000"/>
                <a:satMod val="130000"/>
              </a:schemeClr>
            </a:gs>
            <a:gs pos="80000">
              <a:schemeClr val="accent2">
                <a:hueOff val="587745"/>
                <a:satOff val="-29060"/>
                <a:lumOff val="2059"/>
                <a:alphaOff val="0"/>
                <a:shade val="93000"/>
                <a:satMod val="130000"/>
              </a:schemeClr>
            </a:gs>
            <a:gs pos="100000">
              <a:schemeClr val="accent2">
                <a:hueOff val="587745"/>
                <a:satOff val="-29060"/>
                <a:lumOff val="2059"/>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Respect</a:t>
          </a:r>
          <a:r>
            <a:rPr lang="en-GB" sz="1600" kern="1200" dirty="0"/>
            <a:t> </a:t>
          </a:r>
          <a:endParaRPr lang="en-US" sz="1600" kern="1200" dirty="0"/>
        </a:p>
      </dsp:txBody>
      <dsp:txXfrm>
        <a:off x="35204" y="2103837"/>
        <a:ext cx="6169533" cy="650746"/>
      </dsp:txXfrm>
    </dsp:sp>
    <dsp:sp modelId="{C2CFF244-5CA8-4931-9AC4-769924E910C7}">
      <dsp:nvSpPr>
        <dsp:cNvPr id="0" name=""/>
        <dsp:cNvSpPr/>
      </dsp:nvSpPr>
      <dsp:spPr>
        <a:xfrm>
          <a:off x="0" y="2771604"/>
          <a:ext cx="6239941" cy="976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protecting the </a:t>
          </a:r>
          <a:r>
            <a:rPr lang="en-GB" sz="2000" b="1" kern="1200" dirty="0"/>
            <a:t>autonomy</a:t>
          </a:r>
          <a:r>
            <a:rPr lang="en-GB" sz="2000" kern="1200" dirty="0"/>
            <a:t> of persons, with courtesy and </a:t>
          </a:r>
          <a:r>
            <a:rPr lang="en-GB" sz="2000" b="1" kern="1200" dirty="0"/>
            <a:t>respect</a:t>
          </a:r>
          <a:r>
            <a:rPr lang="en-GB" sz="2000" kern="1200" dirty="0"/>
            <a:t> for individuals as persons, including those who are not autonomous</a:t>
          </a:r>
          <a:endParaRPr lang="en-US" sz="2000" kern="1200" dirty="0"/>
        </a:p>
      </dsp:txBody>
      <dsp:txXfrm>
        <a:off x="0" y="2771604"/>
        <a:ext cx="6239941" cy="976005"/>
      </dsp:txXfrm>
    </dsp:sp>
    <dsp:sp modelId="{EFA19F38-BA8C-4455-8F86-A1B6BBA7FCD3}">
      <dsp:nvSpPr>
        <dsp:cNvPr id="0" name=""/>
        <dsp:cNvSpPr/>
      </dsp:nvSpPr>
      <dsp:spPr>
        <a:xfrm>
          <a:off x="0" y="3793413"/>
          <a:ext cx="6239941" cy="448868"/>
        </a:xfrm>
        <a:prstGeom prst="roundRect">
          <a:avLst/>
        </a:prstGeom>
        <a:gradFill rotWithShape="0">
          <a:gsLst>
            <a:gs pos="0">
              <a:schemeClr val="accent2">
                <a:hueOff val="1175490"/>
                <a:satOff val="-58120"/>
                <a:lumOff val="4118"/>
                <a:alphaOff val="0"/>
                <a:shade val="51000"/>
                <a:satMod val="130000"/>
              </a:schemeClr>
            </a:gs>
            <a:gs pos="80000">
              <a:schemeClr val="accent2">
                <a:hueOff val="1175490"/>
                <a:satOff val="-58120"/>
                <a:lumOff val="4118"/>
                <a:alphaOff val="0"/>
                <a:shade val="93000"/>
                <a:satMod val="130000"/>
              </a:schemeClr>
            </a:gs>
            <a:gs pos="100000">
              <a:schemeClr val="accent2">
                <a:hueOff val="1175490"/>
                <a:satOff val="-58120"/>
                <a:lumOff val="411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Justice</a:t>
          </a:r>
          <a:r>
            <a:rPr lang="en-GB" sz="1600" kern="1200" dirty="0"/>
            <a:t> </a:t>
          </a:r>
          <a:endParaRPr lang="en-US" sz="1600" kern="1200" dirty="0"/>
        </a:p>
      </dsp:txBody>
      <dsp:txXfrm>
        <a:off x="21912" y="3815325"/>
        <a:ext cx="6196117" cy="405044"/>
      </dsp:txXfrm>
    </dsp:sp>
    <dsp:sp modelId="{1E75D012-A02D-466F-A71C-C498440DC47A}">
      <dsp:nvSpPr>
        <dsp:cNvPr id="0" name=""/>
        <dsp:cNvSpPr/>
      </dsp:nvSpPr>
      <dsp:spPr>
        <a:xfrm>
          <a:off x="0" y="4225722"/>
          <a:ext cx="6239941" cy="1450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ensuring </a:t>
          </a:r>
          <a:r>
            <a:rPr lang="en-GB" sz="2000" b="1" kern="1200" dirty="0"/>
            <a:t>reasonable, nonexploitative</a:t>
          </a:r>
          <a:r>
            <a:rPr lang="en-GB" sz="2000" kern="1200" dirty="0"/>
            <a:t>, and carefully considered procedures and their fair administration; fair distribution of costs and benefits among persons and groups </a:t>
          </a:r>
          <a:endParaRPr lang="en-US" sz="2000" kern="1200" dirty="0"/>
        </a:p>
      </dsp:txBody>
      <dsp:txXfrm>
        <a:off x="0" y="4225722"/>
        <a:ext cx="6239941" cy="14507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AAEC8-9745-4100-A621-CA80A118B9CA}" type="datetimeFigureOut">
              <a:rPr lang="en-GB" smtClean="0"/>
              <a:t>25/11/2025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F07ED-DEB2-4467-989E-2687F97DA2BE}" type="slidenum">
              <a:rPr lang="en-GB" smtClean="0"/>
              <a:t>‹#›</a:t>
            </a:fld>
            <a:endParaRPr lang="en-GB"/>
          </a:p>
        </p:txBody>
      </p:sp>
    </p:spTree>
    <p:extLst>
      <p:ext uri="{BB962C8B-B14F-4D97-AF65-F5344CB8AC3E}">
        <p14:creationId xmlns:p14="http://schemas.microsoft.com/office/powerpoint/2010/main" val="3260344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http://www.crec.co.uk/docs/Trustworthypaper.pdf </a:t>
            </a:r>
          </a:p>
          <a:p>
            <a:endParaRPr lang="en-GB" dirty="0"/>
          </a:p>
          <a:p>
            <a:r>
              <a:rPr lang="en-GB" dirty="0"/>
              <a:t>When you undertake research it is important to be sure your work is practical and can be completed in the timescale, so not plan work that will not be achieved in the desired timescale.</a:t>
            </a:r>
          </a:p>
          <a:p>
            <a:r>
              <a:rPr lang="en-GB" dirty="0"/>
              <a:t>Show that you have generated enough data / responses to be able to confirm the nature of the findings, in qualitative research the study is largely subjective so you are not aiming to generalise but you are aiming for quality, so you try to verify the quality of the work.</a:t>
            </a:r>
          </a:p>
          <a:p>
            <a:endParaRPr lang="en-GB" dirty="0"/>
          </a:p>
          <a:p>
            <a:r>
              <a:rPr lang="en-GB" dirty="0"/>
              <a:t>Trustworthiness tends to refer to the worth of the research, how worthwhile / valuable is the research?</a:t>
            </a:r>
          </a:p>
          <a:p>
            <a:r>
              <a:rPr lang="en-GB" dirty="0"/>
              <a:t>The work of </a:t>
            </a:r>
            <a:r>
              <a:rPr lang="en-GB" b="1" dirty="0"/>
              <a:t>Lincoln and Guba’s  is referred to here  as the Evaluative Criteria</a:t>
            </a:r>
          </a:p>
          <a:p>
            <a:r>
              <a:rPr lang="en-GB" dirty="0"/>
              <a:t>Lincoln and Guba posit that trustworthiness of a research study is important to evaluating its worth.  Trustworthiness involves establishing:</a:t>
            </a:r>
          </a:p>
          <a:p>
            <a:r>
              <a:rPr lang="en-GB" b="1" dirty="0"/>
              <a:t>Credibility</a:t>
            </a:r>
            <a:r>
              <a:rPr lang="en-GB" dirty="0"/>
              <a:t> - confidence in the 'truth' of the findings  -  have you transcribed the method (interview) accurately, word for word, not changing their use of words etc.</a:t>
            </a:r>
          </a:p>
          <a:p>
            <a:r>
              <a:rPr lang="en-GB" b="1" dirty="0"/>
              <a:t>Transferability</a:t>
            </a:r>
            <a:r>
              <a:rPr lang="en-GB" dirty="0"/>
              <a:t> - showing that the findings have applicability in other contexts – this is more about the settling applied rather than the findings in qualitative study.  Could this method be used in similar studies and why?  </a:t>
            </a:r>
          </a:p>
          <a:p>
            <a:r>
              <a:rPr lang="en-GB" b="1" dirty="0"/>
              <a:t>Dependability</a:t>
            </a:r>
            <a:r>
              <a:rPr lang="en-GB" dirty="0"/>
              <a:t> - showing that the findings are consistent and could be repeated.  In quantitative , objective research, larger samples are gathered, and data is analysed, so fact based research is better for showing dependability.</a:t>
            </a:r>
          </a:p>
          <a:p>
            <a:r>
              <a:rPr lang="en-GB" b="1" dirty="0"/>
              <a:t>Confirmability</a:t>
            </a:r>
            <a:r>
              <a:rPr lang="en-GB" dirty="0"/>
              <a:t> - a degree of neutrality or the extent to which the findings of a study are shaped by the respondents and not researcher bias, motivation, or interest. As a researcher to take care to ensure you do not interfere with the setting, otherwise you introduce bias, and that will affect confirming the findings – situational bias, language bias.</a:t>
            </a:r>
          </a:p>
          <a:p>
            <a:r>
              <a:rPr lang="en-GB" dirty="0"/>
              <a:t>http://www.qualres.org/HomeLinc-3684.html </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3</a:t>
            </a:fld>
            <a:endParaRPr lang="en-GB"/>
          </a:p>
        </p:txBody>
      </p:sp>
    </p:spTree>
    <p:extLst>
      <p:ext uri="{BB962C8B-B14F-4D97-AF65-F5344CB8AC3E}">
        <p14:creationId xmlns:p14="http://schemas.microsoft.com/office/powerpoint/2010/main" val="2800578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feature of research design is regard for ethics</a:t>
            </a:r>
          </a:p>
          <a:p>
            <a:r>
              <a:rPr lang="en-GB" dirty="0"/>
              <a:t>Doing thing right</a:t>
            </a:r>
          </a:p>
          <a:p>
            <a:r>
              <a:rPr lang="en-GB" dirty="0"/>
              <a:t>Dong good for oneself and society</a:t>
            </a:r>
          </a:p>
        </p:txBody>
      </p:sp>
      <p:sp>
        <p:nvSpPr>
          <p:cNvPr id="4" name="Slide Number Placeholder 3"/>
          <p:cNvSpPr>
            <a:spLocks noGrp="1"/>
          </p:cNvSpPr>
          <p:nvPr>
            <p:ph type="sldNum" sz="quarter" idx="5"/>
          </p:nvPr>
        </p:nvSpPr>
        <p:spPr/>
        <p:txBody>
          <a:bodyPr/>
          <a:lstStyle/>
          <a:p>
            <a:fld id="{C06F07ED-DEB2-4467-989E-2687F97DA2BE}" type="slidenum">
              <a:rPr lang="en-GB" smtClean="0"/>
              <a:t>4</a:t>
            </a:fld>
            <a:endParaRPr lang="en-GB"/>
          </a:p>
        </p:txBody>
      </p:sp>
    </p:spTree>
    <p:extLst>
      <p:ext uri="{BB962C8B-B14F-4D97-AF65-F5344CB8AC3E}">
        <p14:creationId xmlns:p14="http://schemas.microsoft.com/office/powerpoint/2010/main" val="2955264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Producing research that has a strong quality as the basis for the research study and methods employed and being honest and truthful with undertaking and managing the research.</a:t>
            </a:r>
          </a:p>
          <a:p>
            <a:r>
              <a:rPr lang="en-GB" dirty="0"/>
              <a:t>Ensuring the research is appropriate for the time.</a:t>
            </a:r>
          </a:p>
        </p:txBody>
      </p:sp>
      <p:sp>
        <p:nvSpPr>
          <p:cNvPr id="4" name="Slide Number Placeholder 3"/>
          <p:cNvSpPr>
            <a:spLocks noGrp="1"/>
          </p:cNvSpPr>
          <p:nvPr>
            <p:ph type="sldNum" sz="quarter" idx="5"/>
          </p:nvPr>
        </p:nvSpPr>
        <p:spPr/>
        <p:txBody>
          <a:bodyPr/>
          <a:lstStyle/>
          <a:p>
            <a:fld id="{C06F07ED-DEB2-4467-989E-2687F97DA2BE}" type="slidenum">
              <a:rPr lang="en-GB" smtClean="0"/>
              <a:t>5</a:t>
            </a:fld>
            <a:endParaRPr lang="en-GB"/>
          </a:p>
        </p:txBody>
      </p:sp>
    </p:spTree>
    <p:extLst>
      <p:ext uri="{BB962C8B-B14F-4D97-AF65-F5344CB8AC3E}">
        <p14:creationId xmlns:p14="http://schemas.microsoft.com/office/powerpoint/2010/main" val="1986881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Any harm to participants must be avoided. Privacy for those taking part is a key principal.  The participant must know they can voluntarily withdraw from the research study without challenge.  To guide the participant to understand what the study is all about, it is vital that the principle of informed consent is followed, so that participants understand the implications of participation and provide assurances about taking part.   The quality of research depends in part on the integrity, fairness and open-mindedness of he researcher, and respect for others is integral to the research.  The researcher ‘s position is based on trust and respect.</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6</a:t>
            </a:fld>
            <a:endParaRPr lang="en-GB"/>
          </a:p>
        </p:txBody>
      </p:sp>
    </p:spTree>
    <p:extLst>
      <p:ext uri="{BB962C8B-B14F-4D97-AF65-F5344CB8AC3E}">
        <p14:creationId xmlns:p14="http://schemas.microsoft.com/office/powerpoint/2010/main" val="3988071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to remember before you embark on research with participants</a:t>
            </a:r>
          </a:p>
          <a:p>
            <a:r>
              <a:rPr lang="en-GB" dirty="0"/>
              <a:t>No </a:t>
            </a:r>
            <a:r>
              <a:rPr lang="en-GB" sz="1200" dirty="0"/>
              <a:t>coercion (pressure) to be placed on the situation, the individual, the organisation.</a:t>
            </a:r>
            <a:r>
              <a:rPr lang="en-GB" dirty="0"/>
              <a:t> </a:t>
            </a:r>
          </a:p>
        </p:txBody>
      </p:sp>
      <p:sp>
        <p:nvSpPr>
          <p:cNvPr id="4" name="Slide Number Placeholder 3"/>
          <p:cNvSpPr>
            <a:spLocks noGrp="1"/>
          </p:cNvSpPr>
          <p:nvPr>
            <p:ph type="sldNum" sz="quarter" idx="5"/>
          </p:nvPr>
        </p:nvSpPr>
        <p:spPr/>
        <p:txBody>
          <a:bodyPr/>
          <a:lstStyle/>
          <a:p>
            <a:fld id="{C06F07ED-DEB2-4467-989E-2687F97DA2BE}" type="slidenum">
              <a:rPr lang="en-GB" smtClean="0"/>
              <a:t>7</a:t>
            </a:fld>
            <a:endParaRPr lang="en-GB"/>
          </a:p>
        </p:txBody>
      </p:sp>
    </p:spTree>
    <p:extLst>
      <p:ext uri="{BB962C8B-B14F-4D97-AF65-F5344CB8AC3E}">
        <p14:creationId xmlns:p14="http://schemas.microsoft.com/office/powerpoint/2010/main" val="3607651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13</a:t>
            </a:fld>
            <a:endParaRPr lang="en-GB"/>
          </a:p>
        </p:txBody>
      </p:sp>
    </p:spTree>
    <p:extLst>
      <p:ext uri="{BB962C8B-B14F-4D97-AF65-F5344CB8AC3E}">
        <p14:creationId xmlns:p14="http://schemas.microsoft.com/office/powerpoint/2010/main" val="1534235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often the case that students do not think enough about possible risks that can occur on a research study.</a:t>
            </a:r>
          </a:p>
          <a:p>
            <a:r>
              <a:rPr lang="en-GB" dirty="0"/>
              <a:t>Think about these risks and be sure that the way you are intending to run the study will minimise the impact of risk on the study.</a:t>
            </a:r>
          </a:p>
        </p:txBody>
      </p:sp>
      <p:sp>
        <p:nvSpPr>
          <p:cNvPr id="4" name="Slide Number Placeholder 3"/>
          <p:cNvSpPr>
            <a:spLocks noGrp="1"/>
          </p:cNvSpPr>
          <p:nvPr>
            <p:ph type="sldNum" sz="quarter" idx="5"/>
          </p:nvPr>
        </p:nvSpPr>
        <p:spPr/>
        <p:txBody>
          <a:bodyPr/>
          <a:lstStyle/>
          <a:p>
            <a:fld id="{C06F07ED-DEB2-4467-989E-2687F97DA2BE}" type="slidenum">
              <a:rPr lang="en-GB" smtClean="0"/>
              <a:t>14</a:t>
            </a:fld>
            <a:endParaRPr lang="en-GB"/>
          </a:p>
        </p:txBody>
      </p:sp>
    </p:spTree>
    <p:extLst>
      <p:ext uri="{BB962C8B-B14F-4D97-AF65-F5344CB8AC3E}">
        <p14:creationId xmlns:p14="http://schemas.microsoft.com/office/powerpoint/2010/main" val="6510745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40ED906-B8B4-3142-A5CB-C583EC1E0C73}" type="datetimeFigureOut">
              <a:rPr lang="en-US" smtClean="0"/>
              <a:t>11/25/2025</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1044333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0ED906-B8B4-3142-A5CB-C583EC1E0C73}" type="datetimeFigureOut">
              <a:rPr lang="en-US" smtClean="0"/>
              <a:t>11/25/2025</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202300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11/25/2025</a:t>
            </a:fld>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848931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40ED906-B8B4-3142-A5CB-C583EC1E0C73}" type="datetimeFigureOut">
              <a:rPr lang="en-US" smtClean="0"/>
              <a:t>11/25/2025</a:t>
            </a:fld>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2186089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40ED906-B8B4-3142-A5CB-C583EC1E0C73}" type="datetimeFigureOut">
              <a:rPr lang="en-US" smtClean="0"/>
              <a:t>11/25/2025</a:t>
            </a:fld>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538114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40ED906-B8B4-3142-A5CB-C583EC1E0C73}" type="datetimeFigureOut">
              <a:rPr lang="en-US" smtClean="0"/>
              <a:t>11/25/2025</a:t>
            </a:fld>
            <a:endParaRPr lang="en-US"/>
          </a:p>
        </p:txBody>
      </p:sp>
      <p:sp>
        <p:nvSpPr>
          <p:cNvPr id="5"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970189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0ED906-B8B4-3142-A5CB-C583EC1E0C73}" type="datetimeFigureOut">
              <a:rPr lang="en-US" smtClean="0"/>
              <a:t>11/25/2025</a:t>
            </a:fld>
            <a:endParaRPr lang="en-US"/>
          </a:p>
        </p:txBody>
      </p:sp>
      <p:sp>
        <p:nvSpPr>
          <p:cNvPr id="4"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2983662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11/25/2025</a:t>
            </a:fld>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1479929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11/25/2025</a:t>
            </a:fld>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2351562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0ED906-B8B4-3142-A5CB-C583EC1E0C73}" type="datetimeFigureOut">
              <a:rPr lang="en-US" smtClean="0"/>
              <a:t>11/25/2025</a:t>
            </a:fld>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514286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0ED906-B8B4-3142-A5CB-C583EC1E0C73}" type="datetimeFigureOut">
              <a:rPr lang="en-US" smtClean="0"/>
              <a:t>11/25/2025</a:t>
            </a:fld>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401368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40ED906-B8B4-3142-A5CB-C583EC1E0C73}" type="datetimeFigureOut">
              <a:rPr lang="en-US" smtClean="0"/>
              <a:t>11/25/2025</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63DE8BAF-0F78-CF4F-8EAB-05F760F296E4}" type="slidenum">
              <a:rPr lang="en-US" smtClean="0"/>
              <a:t>‹#›</a:t>
            </a:fld>
            <a:endParaRPr lang="en-US"/>
          </a:p>
        </p:txBody>
      </p:sp>
    </p:spTree>
    <p:extLst>
      <p:ext uri="{BB962C8B-B14F-4D97-AF65-F5344CB8AC3E}">
        <p14:creationId xmlns:p14="http://schemas.microsoft.com/office/powerpoint/2010/main" val="3806867834"/>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tandfonline.com/doi/full/10.1080/14615517.2013.850307"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research/research-ethics/"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www.uwtsd.ac.uk/research/research-ethics/ethical-review/"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moodle.uwtsd.ac.uk/mod/url/view.php?id=234384"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resource/view.php?id=136007"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library/research-data-management/" TargetMode="External"/><Relationship Id="rId2"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 Id="rId1" Type="http://schemas.openxmlformats.org/officeDocument/2006/relationships/slideLayout" Target="../slideLayouts/slideLayout2.xml"/><Relationship Id="rId5" Type="http://schemas.openxmlformats.org/officeDocument/2006/relationships/hyperlink" Target="https://www.niehs.nih.gov/research/resources/bioethics/whatis/" TargetMode="External"/><Relationship Id="rId4" Type="http://schemas.openxmlformats.org/officeDocument/2006/relationships/hyperlink" Target="http://datalib.edina.ac.uk/mant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90A91-3459-402D-939F-3F8BD08B6C22}"/>
              </a:ext>
            </a:extLst>
          </p:cNvPr>
          <p:cNvSpPr>
            <a:spLocks noGrp="1"/>
          </p:cNvSpPr>
          <p:nvPr>
            <p:ph type="ctrTitle"/>
          </p:nvPr>
        </p:nvSpPr>
        <p:spPr>
          <a:xfrm>
            <a:off x="1069848" y="559216"/>
            <a:ext cx="6762749" cy="1470025"/>
          </a:xfrm>
        </p:spPr>
        <p:txBody>
          <a:bodyPr/>
          <a:lstStyle/>
          <a:p>
            <a:pPr algn="ctr"/>
            <a:r>
              <a:rPr lang="en-GB"/>
              <a:t>Week 3</a:t>
            </a:r>
            <a:endParaRPr lang="en-GB" dirty="0"/>
          </a:p>
        </p:txBody>
      </p:sp>
      <p:sp>
        <p:nvSpPr>
          <p:cNvPr id="3" name="Subtitle 2">
            <a:extLst>
              <a:ext uri="{FF2B5EF4-FFF2-40B4-BE49-F238E27FC236}">
                <a16:creationId xmlns:a16="http://schemas.microsoft.com/office/drawing/2014/main" id="{F992D120-8D48-4ED5-9C68-446FC253B237}"/>
              </a:ext>
            </a:extLst>
          </p:cNvPr>
          <p:cNvSpPr>
            <a:spLocks noGrp="1"/>
          </p:cNvSpPr>
          <p:nvPr>
            <p:ph type="subTitle" idx="1"/>
          </p:nvPr>
        </p:nvSpPr>
        <p:spPr>
          <a:xfrm>
            <a:off x="454305" y="3198786"/>
            <a:ext cx="7993834" cy="1752600"/>
          </a:xfrm>
        </p:spPr>
        <p:txBody>
          <a:bodyPr>
            <a:normAutofit fontScale="92500" lnSpcReduction="20000"/>
          </a:bodyPr>
          <a:lstStyle/>
          <a:p>
            <a:pPr algn="ctr"/>
            <a:r>
              <a:rPr lang="en-GB" sz="4000" dirty="0">
                <a:latin typeface="Arial" panose="020B0604020202020204" pitchFamily="34" charset="0"/>
                <a:cs typeface="Arial" panose="020B0604020202020204" pitchFamily="34" charset="0"/>
              </a:rPr>
              <a:t>Research Design </a:t>
            </a:r>
          </a:p>
          <a:p>
            <a:pPr algn="ctr"/>
            <a:r>
              <a:rPr lang="en-GB" sz="4000" dirty="0">
                <a:latin typeface="Arial" panose="020B0604020202020204" pitchFamily="34" charset="0"/>
                <a:cs typeface="Arial" panose="020B0604020202020204" pitchFamily="34" charset="0"/>
              </a:rPr>
              <a:t>and</a:t>
            </a:r>
          </a:p>
          <a:p>
            <a:pPr algn="ctr"/>
            <a:r>
              <a:rPr lang="en-GB" sz="4000" dirty="0">
                <a:latin typeface="Arial" panose="020B0604020202020204" pitchFamily="34" charset="0"/>
                <a:cs typeface="Arial" panose="020B0604020202020204" pitchFamily="34" charset="0"/>
              </a:rPr>
              <a:t>Introducing Ethics in Research</a:t>
            </a:r>
          </a:p>
        </p:txBody>
      </p:sp>
    </p:spTree>
    <p:extLst>
      <p:ext uri="{BB962C8B-B14F-4D97-AF65-F5344CB8AC3E}">
        <p14:creationId xmlns:p14="http://schemas.microsoft.com/office/powerpoint/2010/main" val="1235140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2936-1ECF-401F-8FE7-8B9B40129716}"/>
              </a:ext>
            </a:extLst>
          </p:cNvPr>
          <p:cNvSpPr>
            <a:spLocks noGrp="1"/>
          </p:cNvSpPr>
          <p:nvPr>
            <p:ph type="title"/>
          </p:nvPr>
        </p:nvSpPr>
        <p:spPr>
          <a:xfrm>
            <a:off x="596424" y="755928"/>
            <a:ext cx="3280632" cy="1545336"/>
          </a:xfrm>
        </p:spPr>
        <p:txBody>
          <a:bodyPr anchor="ctr">
            <a:noAutofit/>
          </a:bodyPr>
          <a:lstStyle/>
          <a:p>
            <a:r>
              <a:rPr lang="en-GB" dirty="0">
                <a:solidFill>
                  <a:schemeClr val="tx1"/>
                </a:solidFill>
              </a:rPr>
              <a:t>Learning Objectives</a:t>
            </a:r>
          </a:p>
        </p:txBody>
      </p:sp>
      <p:graphicFrame>
        <p:nvGraphicFramePr>
          <p:cNvPr id="21" name="Content Placeholder 2">
            <a:extLst>
              <a:ext uri="{FF2B5EF4-FFF2-40B4-BE49-F238E27FC236}">
                <a16:creationId xmlns:a16="http://schemas.microsoft.com/office/drawing/2014/main" id="{4846B29F-477B-4058-A245-96A090195DE4}"/>
              </a:ext>
            </a:extLst>
          </p:cNvPr>
          <p:cNvGraphicFramePr>
            <a:graphicFrameLocks noGrp="1"/>
          </p:cNvGraphicFramePr>
          <p:nvPr>
            <p:ph idx="1"/>
            <p:extLst>
              <p:ext uri="{D42A27DB-BD31-4B8C-83A1-F6EECF244321}">
                <p14:modId xmlns:p14="http://schemas.microsoft.com/office/powerpoint/2010/main" val="1540097599"/>
              </p:ext>
            </p:extLst>
          </p:nvPr>
        </p:nvGraphicFramePr>
        <p:xfrm>
          <a:off x="3657601" y="965201"/>
          <a:ext cx="5229224" cy="4692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itle 1">
            <a:extLst>
              <a:ext uri="{FF2B5EF4-FFF2-40B4-BE49-F238E27FC236}">
                <a16:creationId xmlns:a16="http://schemas.microsoft.com/office/drawing/2014/main" id="{2E2A04E9-1CE5-46CC-9D26-ABB532AC674F}"/>
              </a:ext>
            </a:extLst>
          </p:cNvPr>
          <p:cNvSpPr txBox="1">
            <a:spLocks/>
          </p:cNvSpPr>
          <p:nvPr/>
        </p:nvSpPr>
        <p:spPr>
          <a:xfrm>
            <a:off x="489857" y="3127248"/>
            <a:ext cx="2642159" cy="2989493"/>
          </a:xfrm>
          <a:prstGeom prst="rect">
            <a:avLst/>
          </a:prstGeom>
        </p:spPr>
        <p:txBody>
          <a:bodyPr vert="horz" lIns="91440" tIns="45720" rIns="91440" bIns="45720" rtlCol="0" anchor="t">
            <a:normAutofit/>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dirty="0">
                <a:solidFill>
                  <a:schemeClr val="tx1"/>
                </a:solidFill>
              </a:rPr>
              <a:t>Areas to Cover in Lecture</a:t>
            </a:r>
          </a:p>
        </p:txBody>
      </p:sp>
    </p:spTree>
    <p:extLst>
      <p:ext uri="{BB962C8B-B14F-4D97-AF65-F5344CB8AC3E}">
        <p14:creationId xmlns:p14="http://schemas.microsoft.com/office/powerpoint/2010/main" val="18977384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9857" y="1645920"/>
            <a:ext cx="2642159" cy="4470821"/>
          </a:xfrm>
        </p:spPr>
        <p:txBody>
          <a:bodyPr>
            <a:normAutofit/>
          </a:bodyPr>
          <a:lstStyle/>
          <a:p>
            <a:pPr algn="r"/>
            <a:r>
              <a:rPr lang="en-GB" dirty="0">
                <a:solidFill>
                  <a:schemeClr val="tx1"/>
                </a:solidFill>
              </a:rPr>
              <a:t>Other Aspects of Research Design</a:t>
            </a:r>
          </a:p>
        </p:txBody>
      </p:sp>
      <p:sp>
        <p:nvSpPr>
          <p:cNvPr id="3" name="Content Placeholder 2"/>
          <p:cNvSpPr>
            <a:spLocks noGrp="1"/>
          </p:cNvSpPr>
          <p:nvPr>
            <p:ph idx="1"/>
          </p:nvPr>
        </p:nvSpPr>
        <p:spPr>
          <a:xfrm>
            <a:off x="3398242" y="337312"/>
            <a:ext cx="5416574" cy="5695919"/>
          </a:xfrm>
        </p:spPr>
        <p:txBody>
          <a:bodyPr>
            <a:noAutofit/>
          </a:bodyPr>
          <a:lstStyle/>
          <a:p>
            <a:pPr>
              <a:lnSpc>
                <a:spcPct val="90000"/>
              </a:lnSpc>
            </a:pPr>
            <a:r>
              <a:rPr lang="en-GB" sz="2200" dirty="0">
                <a:latin typeface="Arial" panose="020B0604020202020204" pitchFamily="34" charset="0"/>
                <a:cs typeface="Arial" panose="020B0604020202020204" pitchFamily="34" charset="0"/>
              </a:rPr>
              <a:t>Validity – feasible / practical</a:t>
            </a:r>
          </a:p>
          <a:p>
            <a:pPr>
              <a:lnSpc>
                <a:spcPct val="90000"/>
              </a:lnSpc>
            </a:pPr>
            <a:r>
              <a:rPr lang="en-GB" sz="2200" dirty="0">
                <a:latin typeface="Arial" panose="020B0604020202020204" pitchFamily="34" charset="0"/>
                <a:cs typeface="Arial" panose="020B0604020202020204" pitchFamily="34" charset="0"/>
              </a:rPr>
              <a:t>Reliability - verify</a:t>
            </a:r>
          </a:p>
          <a:p>
            <a:pPr>
              <a:lnSpc>
                <a:spcPct val="90000"/>
              </a:lnSpc>
            </a:pPr>
            <a:r>
              <a:rPr lang="en-GB" sz="2200" dirty="0">
                <a:latin typeface="Arial" panose="020B0604020202020204" pitchFamily="34" charset="0"/>
                <a:cs typeface="Arial" panose="020B0604020202020204" pitchFamily="34" charset="0"/>
                <a:sym typeface="Wingdings" panose="05000000000000000000" pitchFamily="2" charset="2"/>
              </a:rPr>
              <a:t>Trustworthiness*</a:t>
            </a:r>
            <a:endParaRPr lang="en-GB" sz="2200" dirty="0">
              <a:latin typeface="Arial" panose="020B0604020202020204" pitchFamily="34" charset="0"/>
              <a:cs typeface="Arial" panose="020B0604020202020204" pitchFamily="34" charset="0"/>
            </a:endParaRPr>
          </a:p>
          <a:p>
            <a:pPr lvl="1">
              <a:lnSpc>
                <a:spcPct val="90000"/>
              </a:lnSpc>
            </a:pPr>
            <a:r>
              <a:rPr lang="en-GB" sz="2200" dirty="0">
                <a:latin typeface="Arial" panose="020B0604020202020204" pitchFamily="34" charset="0"/>
                <a:cs typeface="Arial" panose="020B0604020202020204" pitchFamily="34" charset="0"/>
              </a:rPr>
              <a:t>Dependability: showing that the findings are consistent and could be repeated</a:t>
            </a:r>
          </a:p>
          <a:p>
            <a:pPr lvl="1">
              <a:lnSpc>
                <a:spcPct val="90000"/>
              </a:lnSpc>
            </a:pPr>
            <a:r>
              <a:rPr lang="en-GB" sz="2200" dirty="0">
                <a:latin typeface="Arial" panose="020B0604020202020204" pitchFamily="34" charset="0"/>
                <a:cs typeface="Arial" panose="020B0604020202020204" pitchFamily="34" charset="0"/>
              </a:rPr>
              <a:t>Confirmability: a degree of neutrality or the extent to which the findings of a study are shaped by the respondents and not researcher bias, motivation, or interest</a:t>
            </a:r>
          </a:p>
          <a:p>
            <a:pPr lvl="1">
              <a:lnSpc>
                <a:spcPct val="90000"/>
              </a:lnSpc>
            </a:pPr>
            <a:r>
              <a:rPr lang="en-GB" sz="2200" dirty="0">
                <a:latin typeface="Arial" panose="020B0604020202020204" pitchFamily="34" charset="0"/>
                <a:cs typeface="Arial" panose="020B0604020202020204" pitchFamily="34" charset="0"/>
              </a:rPr>
              <a:t>Credibility: confidence in the 'truth' of the findings</a:t>
            </a:r>
          </a:p>
          <a:p>
            <a:pPr lvl="1">
              <a:lnSpc>
                <a:spcPct val="90000"/>
              </a:lnSpc>
            </a:pPr>
            <a:r>
              <a:rPr lang="en-GB" sz="2200" dirty="0">
                <a:latin typeface="Arial" panose="020B0604020202020204" pitchFamily="34" charset="0"/>
                <a:cs typeface="Arial" panose="020B0604020202020204" pitchFamily="34" charset="0"/>
              </a:rPr>
              <a:t>Transferability: showing that the findings have applicability in other contexts</a:t>
            </a:r>
          </a:p>
          <a:p>
            <a:pPr>
              <a:lnSpc>
                <a:spcPct val="90000"/>
              </a:lnSpc>
            </a:pPr>
            <a:endParaRPr lang="en-GB" sz="2200" dirty="0">
              <a:latin typeface="Arial" panose="020B0604020202020204" pitchFamily="34" charset="0"/>
              <a:cs typeface="Arial" panose="020B0604020202020204" pitchFamily="34" charset="0"/>
            </a:endParaRPr>
          </a:p>
        </p:txBody>
      </p:sp>
      <p:sp>
        <p:nvSpPr>
          <p:cNvPr id="4" name="Rectangle 3"/>
          <p:cNvSpPr/>
          <p:nvPr/>
        </p:nvSpPr>
        <p:spPr>
          <a:xfrm>
            <a:off x="144641" y="6483122"/>
            <a:ext cx="8854718" cy="307777"/>
          </a:xfrm>
          <a:prstGeom prst="rect">
            <a:avLst/>
          </a:prstGeom>
        </p:spPr>
        <p:txBody>
          <a:bodyPr wrap="square">
            <a:spAutoFit/>
          </a:bodyPr>
          <a:lstStyle/>
          <a:p>
            <a:pPr>
              <a:spcAft>
                <a:spcPts val="600"/>
              </a:spcAft>
            </a:pPr>
            <a:r>
              <a:rPr lang="en-GB" sz="1400" dirty="0"/>
              <a:t>* See Lincoln, YS. &amp; Guba, EG. (1985). </a:t>
            </a:r>
            <a:r>
              <a:rPr lang="en-GB" sz="1400" u="sng" dirty="0">
                <a:hlinkClick r:id="rId4">
                  <a:extLst>
                    <a:ext uri="{A12FA001-AC4F-418D-AE19-62706E023703}">
                      <ahyp:hlinkClr xmlns:ahyp="http://schemas.microsoft.com/office/drawing/2018/hyperlinkcolor" val="tx"/>
                    </a:ext>
                  </a:extLst>
                </a:hlinkClick>
              </a:rPr>
              <a:t>Naturalistic Inquiry</a:t>
            </a:r>
            <a:r>
              <a:rPr lang="en-GB" sz="1400" dirty="0"/>
              <a:t>. Newbury Park, CA: Sage Publications.</a:t>
            </a:r>
          </a:p>
        </p:txBody>
      </p:sp>
    </p:spTree>
    <p:extLst>
      <p:ext uri="{BB962C8B-B14F-4D97-AF65-F5344CB8AC3E}">
        <p14:creationId xmlns:p14="http://schemas.microsoft.com/office/powerpoint/2010/main" val="4119936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1"/>
          <p:cNvSpPr>
            <a:spLocks noGrp="1"/>
          </p:cNvSpPr>
          <p:nvPr>
            <p:ph type="title"/>
          </p:nvPr>
        </p:nvSpPr>
        <p:spPr>
          <a:xfrm>
            <a:off x="476417" y="629266"/>
            <a:ext cx="2337517" cy="5594554"/>
          </a:xfrm>
        </p:spPr>
        <p:txBody>
          <a:bodyPr anchor="ctr">
            <a:normAutofit/>
          </a:bodyPr>
          <a:lstStyle/>
          <a:p>
            <a:r>
              <a:rPr lang="en-GB" b="1" dirty="0">
                <a:solidFill>
                  <a:schemeClr val="tx1"/>
                </a:solidFill>
                <a:latin typeface="Arial" charset="0"/>
                <a:ea typeface="ＭＳ Ｐゴシック" charset="0"/>
              </a:rPr>
              <a:t>What Do We Mean By Ethics?</a:t>
            </a:r>
          </a:p>
        </p:txBody>
      </p:sp>
      <p:sp>
        <p:nvSpPr>
          <p:cNvPr id="3075" name="Content Placeholder 2"/>
          <p:cNvSpPr>
            <a:spLocks noGrp="1"/>
          </p:cNvSpPr>
          <p:nvPr>
            <p:ph idx="1"/>
          </p:nvPr>
        </p:nvSpPr>
        <p:spPr>
          <a:xfrm>
            <a:off x="3440512" y="1281944"/>
            <a:ext cx="5383958" cy="2640669"/>
          </a:xfrm>
        </p:spPr>
        <p:txBody>
          <a:bodyPr>
            <a:noAutofit/>
          </a:bodyPr>
          <a:lstStyle/>
          <a:p>
            <a:pPr>
              <a:lnSpc>
                <a:spcPct val="90000"/>
              </a:lnSpc>
            </a:pPr>
            <a:r>
              <a:rPr lang="en-GB" sz="2400" dirty="0">
                <a:latin typeface="Arial" charset="0"/>
                <a:ea typeface="ＭＳ Ｐゴシック" charset="0"/>
              </a:rPr>
              <a:t>The </a:t>
            </a:r>
            <a:r>
              <a:rPr lang="en-GB" sz="2400" u="sng" dirty="0">
                <a:latin typeface="Arial" charset="0"/>
                <a:ea typeface="ＭＳ Ｐゴシック" charset="0"/>
              </a:rPr>
              <a:t>rules</a:t>
            </a:r>
            <a:r>
              <a:rPr lang="en-GB" sz="2400" dirty="0">
                <a:latin typeface="Arial" charset="0"/>
                <a:ea typeface="ＭＳ Ｐゴシック" charset="0"/>
              </a:rPr>
              <a:t> or </a:t>
            </a:r>
            <a:r>
              <a:rPr lang="en-GB" sz="2400" u="sng" dirty="0">
                <a:latin typeface="Arial" charset="0"/>
                <a:ea typeface="ＭＳ Ｐゴシック" charset="0"/>
              </a:rPr>
              <a:t>standards </a:t>
            </a:r>
            <a:r>
              <a:rPr lang="en-GB" sz="2400" dirty="0">
                <a:latin typeface="Arial" charset="0"/>
                <a:ea typeface="ＭＳ Ｐゴシック" charset="0"/>
              </a:rPr>
              <a:t>governing the conduct of a person or the members of a profession (</a:t>
            </a:r>
            <a:r>
              <a:rPr lang="en-GB" sz="2400" b="1" dirty="0">
                <a:solidFill>
                  <a:srgbClr val="FF0000"/>
                </a:solidFill>
                <a:latin typeface="Arial" charset="0"/>
                <a:ea typeface="ＭＳ Ｐゴシック" charset="0"/>
              </a:rPr>
              <a:t>right</a:t>
            </a:r>
            <a:r>
              <a:rPr lang="en-GB" sz="2400" dirty="0">
                <a:latin typeface="Arial" charset="0"/>
                <a:ea typeface="ＭＳ Ｐゴシック" charset="0"/>
              </a:rPr>
              <a:t>)</a:t>
            </a:r>
          </a:p>
          <a:p>
            <a:pPr>
              <a:lnSpc>
                <a:spcPct val="90000"/>
              </a:lnSpc>
            </a:pPr>
            <a:endParaRPr lang="en-GB" sz="2400" dirty="0">
              <a:latin typeface="Arial" charset="0"/>
              <a:ea typeface="ＭＳ Ｐゴシック" charset="0"/>
            </a:endParaRPr>
          </a:p>
          <a:p>
            <a:pPr>
              <a:lnSpc>
                <a:spcPct val="90000"/>
              </a:lnSpc>
            </a:pPr>
            <a:r>
              <a:rPr lang="en-GB" sz="2400" dirty="0">
                <a:latin typeface="Arial" charset="0"/>
                <a:ea typeface="ＭＳ Ｐゴシック" charset="0"/>
              </a:rPr>
              <a:t>The actions which produce positive </a:t>
            </a:r>
            <a:r>
              <a:rPr lang="en-GB" sz="2400" u="sng" dirty="0">
                <a:latin typeface="Arial" charset="0"/>
                <a:ea typeface="ＭＳ Ｐゴシック" charset="0"/>
              </a:rPr>
              <a:t>consequences</a:t>
            </a:r>
            <a:r>
              <a:rPr lang="en-GB" sz="2400" dirty="0">
                <a:latin typeface="Arial" charset="0"/>
                <a:ea typeface="ＭＳ Ｐゴシック" charset="0"/>
              </a:rPr>
              <a:t> or </a:t>
            </a:r>
            <a:r>
              <a:rPr lang="en-GB" sz="2400" u="sng" dirty="0">
                <a:latin typeface="Arial" charset="0"/>
                <a:ea typeface="ＭＳ Ｐゴシック" charset="0"/>
              </a:rPr>
              <a:t>outcomes</a:t>
            </a:r>
            <a:r>
              <a:rPr lang="en-GB" sz="2400" dirty="0">
                <a:latin typeface="Arial" charset="0"/>
                <a:ea typeface="ＭＳ Ｐゴシック" charset="0"/>
              </a:rPr>
              <a:t> for those involved (</a:t>
            </a:r>
            <a:r>
              <a:rPr lang="en-GB" sz="2400" b="1" dirty="0">
                <a:solidFill>
                  <a:srgbClr val="FF0000"/>
                </a:solidFill>
                <a:latin typeface="Arial" charset="0"/>
                <a:ea typeface="ＭＳ Ｐゴシック" charset="0"/>
              </a:rPr>
              <a:t>good</a:t>
            </a:r>
            <a:r>
              <a:rPr lang="en-GB" sz="2400" dirty="0">
                <a:latin typeface="Arial" charset="0"/>
                <a:ea typeface="ＭＳ Ｐゴシック" charset="0"/>
              </a:rPr>
              <a:t>)</a:t>
            </a:r>
          </a:p>
          <a:p>
            <a:pPr>
              <a:lnSpc>
                <a:spcPct val="90000"/>
              </a:lnSpc>
            </a:pPr>
            <a:endParaRPr lang="en-GB" sz="2400" dirty="0">
              <a:latin typeface="Arial" charset="0"/>
              <a:ea typeface="ＭＳ Ｐゴシック" charset="0"/>
            </a:endParaRPr>
          </a:p>
        </p:txBody>
      </p:sp>
      <p:pic>
        <p:nvPicPr>
          <p:cNvPr id="2" name="Picture 1"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0913" y="4309905"/>
            <a:ext cx="3894621" cy="2160803"/>
          </a:xfrm>
          <a:prstGeom prst="rect">
            <a:avLst/>
          </a:prstGeom>
          <a:effectLst/>
        </p:spPr>
      </p:pic>
    </p:spTree>
    <p:extLst>
      <p:ext uri="{BB962C8B-B14F-4D97-AF65-F5344CB8AC3E}">
        <p14:creationId xmlns:p14="http://schemas.microsoft.com/office/powerpoint/2010/main" val="227754772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709421" y="297370"/>
            <a:ext cx="6805804" cy="1014603"/>
          </a:xfrm>
        </p:spPr>
        <p:txBody>
          <a:bodyPr anchor="ctr">
            <a:normAutofit/>
          </a:bodyPr>
          <a:lstStyle/>
          <a:p>
            <a:pPr algn="ctr"/>
            <a:r>
              <a:rPr lang="en-GB" b="1" dirty="0">
                <a:latin typeface="Arial" charset="0"/>
                <a:ea typeface="ＭＳ Ｐゴシック" charset="0"/>
              </a:rPr>
              <a:t>Why Research Ethics?</a:t>
            </a:r>
          </a:p>
        </p:txBody>
      </p:sp>
      <p:sp>
        <p:nvSpPr>
          <p:cNvPr id="4099" name="Content Placeholder 2"/>
          <p:cNvSpPr>
            <a:spLocks noGrp="1"/>
          </p:cNvSpPr>
          <p:nvPr>
            <p:ph idx="1"/>
          </p:nvPr>
        </p:nvSpPr>
        <p:spPr>
          <a:xfrm>
            <a:off x="438151" y="1504950"/>
            <a:ext cx="8201848" cy="4786503"/>
          </a:xfrm>
        </p:spPr>
        <p:txBody>
          <a:bodyPr anchor="ctr">
            <a:noAutofit/>
          </a:bodyPr>
          <a:lstStyle/>
          <a:p>
            <a:pPr marL="0" indent="0" algn="ctr">
              <a:buNone/>
            </a:pPr>
            <a:r>
              <a:rPr lang="en-GB" sz="2600" b="1" dirty="0">
                <a:latin typeface="Arial" charset="0"/>
                <a:ea typeface="ＭＳ Ｐゴシック" charset="0"/>
              </a:rPr>
              <a:t>System of research governance</a:t>
            </a:r>
            <a:r>
              <a:rPr lang="en-GB" sz="2600" dirty="0">
                <a:latin typeface="Arial" charset="0"/>
                <a:ea typeface="ＭＳ Ｐゴシック" charset="0"/>
              </a:rPr>
              <a:t>:</a:t>
            </a:r>
          </a:p>
          <a:p>
            <a:endParaRPr lang="en-GB" sz="2600" dirty="0">
              <a:latin typeface="Arial" charset="0"/>
              <a:ea typeface="ＭＳ Ｐゴシック" charset="0"/>
            </a:endParaRPr>
          </a:p>
          <a:p>
            <a:r>
              <a:rPr lang="en-GB" sz="2600" dirty="0">
                <a:latin typeface="Arial" charset="0"/>
                <a:ea typeface="ＭＳ Ｐゴシック" charset="0"/>
              </a:rPr>
              <a:t>To enhance the </a:t>
            </a:r>
            <a:r>
              <a:rPr lang="en-GB" sz="2600" dirty="0">
                <a:solidFill>
                  <a:srgbClr val="FFFF00"/>
                </a:solidFill>
                <a:latin typeface="Arial" charset="0"/>
                <a:ea typeface="ＭＳ Ｐゴシック" charset="0"/>
              </a:rPr>
              <a:t>quality</a:t>
            </a:r>
            <a:r>
              <a:rPr lang="en-GB" sz="2600" dirty="0">
                <a:latin typeface="Arial" charset="0"/>
                <a:ea typeface="ＭＳ Ｐゴシック" charset="0"/>
              </a:rPr>
              <a:t> and </a:t>
            </a:r>
            <a:r>
              <a:rPr lang="en-GB" sz="2600" dirty="0">
                <a:solidFill>
                  <a:srgbClr val="FFFF00"/>
                </a:solidFill>
                <a:latin typeface="Arial" charset="0"/>
                <a:ea typeface="ＭＳ Ｐゴシック" charset="0"/>
              </a:rPr>
              <a:t>integrity</a:t>
            </a:r>
            <a:r>
              <a:rPr lang="en-GB" sz="2600" dirty="0">
                <a:latin typeface="Arial" charset="0"/>
                <a:ea typeface="ＭＳ Ｐゴシック" charset="0"/>
              </a:rPr>
              <a:t> of research</a:t>
            </a:r>
          </a:p>
          <a:p>
            <a:pPr marL="0" indent="0">
              <a:buNone/>
            </a:pPr>
            <a:endParaRPr lang="en-GB" sz="2600" dirty="0">
              <a:latin typeface="Arial" charset="0"/>
              <a:ea typeface="ＭＳ Ｐゴシック" charset="0"/>
            </a:endParaRPr>
          </a:p>
          <a:p>
            <a:r>
              <a:rPr lang="en-GB" sz="2600" dirty="0">
                <a:latin typeface="Arial" charset="0"/>
                <a:ea typeface="ＭＳ Ｐゴシック" charset="0"/>
              </a:rPr>
              <a:t>To </a:t>
            </a:r>
            <a:r>
              <a:rPr lang="en-GB" sz="2600" dirty="0">
                <a:solidFill>
                  <a:srgbClr val="FFFF00"/>
                </a:solidFill>
                <a:latin typeface="Arial" charset="0"/>
                <a:ea typeface="ＭＳ Ｐゴシック" charset="0"/>
              </a:rPr>
              <a:t>protect</a:t>
            </a:r>
            <a:r>
              <a:rPr lang="en-GB" sz="2600" dirty="0">
                <a:latin typeface="Arial" charset="0"/>
                <a:ea typeface="ＭＳ Ｐゴシック" charset="0"/>
              </a:rPr>
              <a:t> the rights and welfare of participants and minimise the risk of physical and mental discomfort, harm and danger from research procedures</a:t>
            </a:r>
          </a:p>
          <a:p>
            <a:pPr marL="0" indent="0">
              <a:buNone/>
            </a:pPr>
            <a:endParaRPr lang="en-GB" sz="2600" dirty="0">
              <a:latin typeface="Arial" charset="0"/>
              <a:ea typeface="ＭＳ Ｐゴシック" charset="0"/>
            </a:endParaRPr>
          </a:p>
          <a:p>
            <a:r>
              <a:rPr lang="en-GB" sz="2600" dirty="0">
                <a:latin typeface="Arial" charset="0"/>
                <a:ea typeface="ＭＳ Ｐゴシック" charset="0"/>
              </a:rPr>
              <a:t>To protect the welfare of researchers and their right to carry out </a:t>
            </a:r>
            <a:r>
              <a:rPr lang="en-GB" sz="2600" dirty="0">
                <a:solidFill>
                  <a:srgbClr val="FFFF00"/>
                </a:solidFill>
                <a:latin typeface="Arial" charset="0"/>
                <a:ea typeface="ＭＳ Ｐゴシック" charset="0"/>
              </a:rPr>
              <a:t>legitimate</a:t>
            </a:r>
            <a:r>
              <a:rPr lang="en-GB" sz="2600" dirty="0">
                <a:latin typeface="Arial" charset="0"/>
                <a:ea typeface="ＭＳ Ｐゴシック" charset="0"/>
              </a:rPr>
              <a:t> investigations</a:t>
            </a:r>
          </a:p>
        </p:txBody>
      </p:sp>
    </p:spTree>
    <p:extLst>
      <p:ext uri="{BB962C8B-B14F-4D97-AF65-F5344CB8AC3E}">
        <p14:creationId xmlns:p14="http://schemas.microsoft.com/office/powerpoint/2010/main" val="1323470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Title 1"/>
          <p:cNvSpPr>
            <a:spLocks noGrp="1"/>
          </p:cNvSpPr>
          <p:nvPr>
            <p:ph type="title"/>
          </p:nvPr>
        </p:nvSpPr>
        <p:spPr>
          <a:xfrm>
            <a:off x="0" y="895567"/>
            <a:ext cx="2331469" cy="4572000"/>
          </a:xfrm>
        </p:spPr>
        <p:txBody>
          <a:bodyPr anchor="ctr">
            <a:normAutofit/>
          </a:bodyPr>
          <a:lstStyle/>
          <a:p>
            <a:pPr eaLnBrk="1" hangingPunct="1"/>
            <a:r>
              <a:rPr lang="en-GB" sz="3000" dirty="0">
                <a:solidFill>
                  <a:schemeClr val="tx1"/>
                </a:solidFill>
                <a:latin typeface="Arial" charset="0"/>
                <a:ea typeface="ＭＳ Ｐゴシック" charset="0"/>
              </a:rPr>
              <a:t>Some Principles of Ethical Research</a:t>
            </a:r>
          </a:p>
        </p:txBody>
      </p:sp>
      <p:graphicFrame>
        <p:nvGraphicFramePr>
          <p:cNvPr id="6149" name="Content Placeholder 2">
            <a:extLst>
              <a:ext uri="{FF2B5EF4-FFF2-40B4-BE49-F238E27FC236}">
                <a16:creationId xmlns:a16="http://schemas.microsoft.com/office/drawing/2014/main" id="{09D69737-6BCC-4067-9386-B54219D5B253}"/>
              </a:ext>
            </a:extLst>
          </p:cNvPr>
          <p:cNvGraphicFramePr>
            <a:graphicFrameLocks noGrp="1"/>
          </p:cNvGraphicFramePr>
          <p:nvPr>
            <p:ph idx="1"/>
            <p:extLst>
              <p:ext uri="{D42A27DB-BD31-4B8C-83A1-F6EECF244321}">
                <p14:modId xmlns:p14="http://schemas.microsoft.com/office/powerpoint/2010/main" val="1869866154"/>
              </p:ext>
            </p:extLst>
          </p:nvPr>
        </p:nvGraphicFramePr>
        <p:xfrm>
          <a:off x="2529155" y="343335"/>
          <a:ext cx="6239941" cy="5676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8DF613B4-DC43-4EA7-9A76-F8008D9DEA2E}"/>
              </a:ext>
            </a:extLst>
          </p:cNvPr>
          <p:cNvSpPr txBox="1"/>
          <p:nvPr/>
        </p:nvSpPr>
        <p:spPr>
          <a:xfrm>
            <a:off x="133165" y="6253055"/>
            <a:ext cx="8877670" cy="523220"/>
          </a:xfrm>
          <a:prstGeom prst="rect">
            <a:avLst/>
          </a:prstGeom>
          <a:noFill/>
        </p:spPr>
        <p:txBody>
          <a:bodyPr wrap="square">
            <a:spAutoFit/>
          </a:bodyPr>
          <a:lstStyle/>
          <a:p>
            <a:r>
              <a:rPr lang="en-GB" sz="1400" dirty="0" err="1">
                <a:hlinkClick r:id="rId8">
                  <a:extLst>
                    <a:ext uri="{A12FA001-AC4F-418D-AE19-62706E023703}">
                      <ahyp:hlinkClr xmlns:ahyp="http://schemas.microsoft.com/office/drawing/2018/hyperlinkcolor" val="tx"/>
                    </a:ext>
                  </a:extLst>
                </a:hlinkClick>
              </a:rPr>
              <a:t>Vanclay</a:t>
            </a:r>
            <a:r>
              <a:rPr lang="en-GB" sz="1400" dirty="0">
                <a:hlinkClick r:id="rId8">
                  <a:extLst>
                    <a:ext uri="{A12FA001-AC4F-418D-AE19-62706E023703}">
                      <ahyp:hlinkClr xmlns:ahyp="http://schemas.microsoft.com/office/drawing/2018/hyperlinkcolor" val="tx"/>
                    </a:ext>
                  </a:extLst>
                </a:hlinkClick>
              </a:rPr>
              <a:t> et al., (2102) Full article: Principles for ethical research involving humans: ethical professional practice in impact assessment Part I (tandfonline.com)</a:t>
            </a:r>
            <a:endParaRPr lang="en-GB" sz="1400" dirty="0"/>
          </a:p>
        </p:txBody>
      </p:sp>
    </p:spTree>
    <p:extLst>
      <p:ext uri="{BB962C8B-B14F-4D97-AF65-F5344CB8AC3E}">
        <p14:creationId xmlns:p14="http://schemas.microsoft.com/office/powerpoint/2010/main" val="112985862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39068" y="512244"/>
            <a:ext cx="7973490" cy="969084"/>
          </a:xfrm>
        </p:spPr>
        <p:txBody>
          <a:bodyPr/>
          <a:lstStyle/>
          <a:p>
            <a:pPr eaLnBrk="1" hangingPunct="1"/>
            <a:r>
              <a:rPr lang="en-GB" dirty="0">
                <a:latin typeface="Arial" charset="0"/>
                <a:ea typeface="ＭＳ Ｐゴシック" charset="0"/>
              </a:rPr>
              <a:t>Checklist for Ethical Research</a:t>
            </a:r>
          </a:p>
        </p:txBody>
      </p:sp>
      <p:sp>
        <p:nvSpPr>
          <p:cNvPr id="7171" name="Content Placeholder 2"/>
          <p:cNvSpPr>
            <a:spLocks noGrp="1"/>
          </p:cNvSpPr>
          <p:nvPr>
            <p:ph sz="half" idx="1"/>
          </p:nvPr>
        </p:nvSpPr>
        <p:spPr/>
        <p:txBody>
          <a:bodyPr>
            <a:normAutofit/>
          </a:bodyPr>
          <a:lstStyle/>
          <a:p>
            <a:pPr eaLnBrk="1" hangingPunct="1"/>
            <a:r>
              <a:rPr lang="en-GB" sz="2600" dirty="0">
                <a:latin typeface="Arial" charset="0"/>
                <a:ea typeface="ＭＳ Ｐゴシック" charset="0"/>
              </a:rPr>
              <a:t>Explaining purpose</a:t>
            </a:r>
          </a:p>
          <a:p>
            <a:pPr eaLnBrk="1" hangingPunct="1"/>
            <a:r>
              <a:rPr lang="en-GB" sz="2600" dirty="0">
                <a:latin typeface="Arial" charset="0"/>
                <a:ea typeface="ＭＳ Ｐゴシック" charset="0"/>
              </a:rPr>
              <a:t>Informed consent</a:t>
            </a:r>
          </a:p>
          <a:p>
            <a:pPr eaLnBrk="1" hangingPunct="1"/>
            <a:r>
              <a:rPr lang="en-GB" sz="2600" dirty="0">
                <a:latin typeface="Arial" charset="0"/>
                <a:ea typeface="ＭＳ Ｐゴシック" charset="0"/>
              </a:rPr>
              <a:t>Allow withdrawal</a:t>
            </a:r>
          </a:p>
          <a:p>
            <a:pPr eaLnBrk="1" hangingPunct="1"/>
            <a:r>
              <a:rPr lang="en-GB" sz="2600" dirty="0">
                <a:latin typeface="Arial" charset="0"/>
                <a:ea typeface="ＭＳ Ｐゴシック" charset="0"/>
              </a:rPr>
              <a:t>Promises and reciprocity  </a:t>
            </a:r>
          </a:p>
          <a:p>
            <a:pPr eaLnBrk="1" hangingPunct="1"/>
            <a:r>
              <a:rPr lang="en-GB" sz="2600" dirty="0">
                <a:latin typeface="Arial" charset="0"/>
                <a:ea typeface="ＭＳ Ｐゴシック" charset="0"/>
              </a:rPr>
              <a:t>Risk assessment </a:t>
            </a:r>
          </a:p>
          <a:p>
            <a:pPr eaLnBrk="1" hangingPunct="1"/>
            <a:r>
              <a:rPr lang="en-GB" sz="2600" dirty="0">
                <a:latin typeface="Arial" charset="0"/>
                <a:ea typeface="ＭＳ Ｐゴシック" charset="0"/>
              </a:rPr>
              <a:t>Confidentiality</a:t>
            </a:r>
          </a:p>
          <a:p>
            <a:pPr eaLnBrk="1" hangingPunct="1"/>
            <a:endParaRPr lang="en-GB" sz="2600" dirty="0">
              <a:latin typeface="Arial" charset="0"/>
              <a:ea typeface="ＭＳ Ｐゴシック" charset="0"/>
            </a:endParaRPr>
          </a:p>
        </p:txBody>
      </p:sp>
      <p:sp>
        <p:nvSpPr>
          <p:cNvPr id="7172" name="Content Placeholder 3"/>
          <p:cNvSpPr>
            <a:spLocks noGrp="1"/>
          </p:cNvSpPr>
          <p:nvPr>
            <p:ph sz="half" idx="2"/>
          </p:nvPr>
        </p:nvSpPr>
        <p:spPr>
          <a:xfrm>
            <a:off x="4946063" y="1600201"/>
            <a:ext cx="3298115" cy="4200245"/>
          </a:xfrm>
        </p:spPr>
        <p:txBody>
          <a:bodyPr>
            <a:normAutofit/>
          </a:bodyPr>
          <a:lstStyle/>
          <a:p>
            <a:pPr eaLnBrk="1" hangingPunct="1"/>
            <a:r>
              <a:rPr lang="en-GB" sz="2600" dirty="0">
                <a:latin typeface="Arial" charset="0"/>
                <a:ea typeface="ＭＳ Ｐゴシック" charset="0"/>
              </a:rPr>
              <a:t>Ethical sampling  </a:t>
            </a:r>
          </a:p>
          <a:p>
            <a:pPr eaLnBrk="1" hangingPunct="1"/>
            <a:r>
              <a:rPr lang="en-GB" sz="2600" dirty="0">
                <a:latin typeface="Arial" charset="0"/>
                <a:ea typeface="ＭＳ Ｐゴシック" charset="0"/>
              </a:rPr>
              <a:t>Data access and ownership</a:t>
            </a:r>
          </a:p>
          <a:p>
            <a:pPr eaLnBrk="1" hangingPunct="1"/>
            <a:r>
              <a:rPr lang="en-GB" sz="2600" dirty="0">
                <a:latin typeface="Arial" charset="0"/>
                <a:ea typeface="ＭＳ Ｐゴシック" charset="0"/>
              </a:rPr>
              <a:t>Interviewer mental health</a:t>
            </a:r>
          </a:p>
          <a:p>
            <a:pPr eaLnBrk="1" hangingPunct="1"/>
            <a:r>
              <a:rPr lang="en-GB" sz="2600" dirty="0">
                <a:latin typeface="Arial" charset="0"/>
                <a:ea typeface="ＭＳ Ｐゴシック" charset="0"/>
              </a:rPr>
              <a:t>Data collection boundaries  </a:t>
            </a:r>
          </a:p>
          <a:p>
            <a:pPr eaLnBrk="1" hangingPunct="1"/>
            <a:r>
              <a:rPr lang="en-GB" sz="2600" dirty="0">
                <a:latin typeface="Arial" charset="0"/>
                <a:ea typeface="ＭＳ Ｐゴシック" charset="0"/>
              </a:rPr>
              <a:t>Not covert</a:t>
            </a:r>
          </a:p>
          <a:p>
            <a:endParaRPr lang="en-US" sz="2600" dirty="0">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Title 1"/>
          <p:cNvSpPr>
            <a:spLocks noGrp="1"/>
          </p:cNvSpPr>
          <p:nvPr>
            <p:ph type="title"/>
          </p:nvPr>
        </p:nvSpPr>
        <p:spPr>
          <a:xfrm>
            <a:off x="827484" y="452718"/>
            <a:ext cx="6710641" cy="1400530"/>
          </a:xfrm>
        </p:spPr>
        <p:txBody>
          <a:bodyPr anchor="ctr">
            <a:normAutofit/>
          </a:bodyPr>
          <a:lstStyle/>
          <a:p>
            <a:r>
              <a:rPr lang="en-GB" dirty="0">
                <a:solidFill>
                  <a:schemeClr val="tx1"/>
                </a:solidFill>
                <a:latin typeface="Arial" charset="0"/>
                <a:ea typeface="ＭＳ Ｐゴシック" charset="0"/>
              </a:rPr>
              <a:t>Safeguarding children and vulnerable adults</a:t>
            </a:r>
            <a:endParaRPr lang="en-GB" b="1" dirty="0">
              <a:solidFill>
                <a:schemeClr val="tx1"/>
              </a:solidFill>
              <a:latin typeface="Arial" charset="0"/>
              <a:ea typeface="ＭＳ Ｐゴシック" charset="0"/>
            </a:endParaRPr>
          </a:p>
        </p:txBody>
      </p:sp>
      <p:sp>
        <p:nvSpPr>
          <p:cNvPr id="9219" name="Content Placeholder 2"/>
          <p:cNvSpPr>
            <a:spLocks noGrp="1"/>
          </p:cNvSpPr>
          <p:nvPr>
            <p:ph idx="1"/>
          </p:nvPr>
        </p:nvSpPr>
        <p:spPr>
          <a:xfrm>
            <a:off x="827484" y="2288032"/>
            <a:ext cx="6709905" cy="3484879"/>
          </a:xfrm>
        </p:spPr>
        <p:txBody>
          <a:bodyPr>
            <a:normAutofit lnSpcReduction="10000"/>
          </a:bodyPr>
          <a:lstStyle/>
          <a:p>
            <a:r>
              <a:rPr lang="en-GB" sz="2200" dirty="0">
                <a:latin typeface="Arial" charset="0"/>
                <a:ea typeface="ＭＳ Ｐゴシック" charset="0"/>
              </a:rPr>
              <a:t>Staff undertaking research work which involves one-to-one or other unsupervised contact with children or vulnerable adults will be required to DBS certificate, once known as the CRB (Criminal Records Bureau) check. </a:t>
            </a:r>
          </a:p>
          <a:p>
            <a:endParaRPr lang="en-GB" sz="2200" dirty="0">
              <a:latin typeface="Arial" charset="0"/>
              <a:ea typeface="ＭＳ Ｐゴシック" charset="0"/>
            </a:endParaRPr>
          </a:p>
          <a:p>
            <a:r>
              <a:rPr lang="en-GB" sz="2200" dirty="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200" dirty="0">
              <a:latin typeface="Arial" charset="0"/>
              <a:ea typeface="ＭＳ Ｐゴシック" charset="0"/>
            </a:endParaRPr>
          </a:p>
        </p:txBody>
      </p:sp>
    </p:spTree>
    <p:extLst>
      <p:ext uri="{BB962C8B-B14F-4D97-AF65-F5344CB8AC3E}">
        <p14:creationId xmlns:p14="http://schemas.microsoft.com/office/powerpoint/2010/main" val="119110901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D2482-1863-4CD2-BF4C-272846417F58}"/>
              </a:ext>
            </a:extLst>
          </p:cNvPr>
          <p:cNvSpPr>
            <a:spLocks noGrp="1"/>
          </p:cNvSpPr>
          <p:nvPr>
            <p:ph type="title"/>
          </p:nvPr>
        </p:nvSpPr>
        <p:spPr>
          <a:xfrm>
            <a:off x="489857" y="1645920"/>
            <a:ext cx="2642159" cy="4470821"/>
          </a:xfrm>
        </p:spPr>
        <p:txBody>
          <a:bodyPr vert="horz" lIns="91440" tIns="45720" rIns="91440" bIns="45720" rtlCol="0" anchor="t">
            <a:normAutofit fontScale="90000"/>
          </a:bodyPr>
          <a:lstStyle/>
          <a:p>
            <a:pPr defTabSz="457200">
              <a:lnSpc>
                <a:spcPct val="90000"/>
              </a:lnSpc>
            </a:pPr>
            <a:r>
              <a:rPr lang="en-US" sz="2900" b="0" i="0" kern="1200" dirty="0">
                <a:solidFill>
                  <a:schemeClr val="bg1"/>
                </a:solidFill>
                <a:latin typeface="+mj-lt"/>
                <a:ea typeface="+mj-ea"/>
                <a:cs typeface="+mj-cs"/>
                <a:hlinkClick r:id="rId3">
                  <a:extLst>
                    <a:ext uri="{A12FA001-AC4F-418D-AE19-62706E023703}">
                      <ahyp:hlinkClr xmlns:ahyp="http://schemas.microsoft.com/office/drawing/2018/hyperlinkcolor" val="tx"/>
                    </a:ext>
                  </a:extLst>
                </a:hlinkClick>
              </a:rPr>
              <a:t>Research Ethics</a:t>
            </a:r>
            <a:br>
              <a:rPr lang="en-US" sz="2900" b="0" i="0" kern="1200" dirty="0">
                <a:solidFill>
                  <a:schemeClr val="bg1"/>
                </a:solidFill>
                <a:latin typeface="+mj-lt"/>
                <a:ea typeface="+mj-ea"/>
                <a:cs typeface="+mj-cs"/>
              </a:rPr>
            </a:br>
            <a:br>
              <a:rPr lang="en-US" sz="2900" b="0" i="0" kern="1200" dirty="0">
                <a:solidFill>
                  <a:schemeClr val="bg1"/>
                </a:solidFill>
                <a:latin typeface="+mj-lt"/>
                <a:ea typeface="+mj-ea"/>
                <a:cs typeface="+mj-cs"/>
              </a:rPr>
            </a:br>
            <a:r>
              <a:rPr lang="en-US" sz="2900" b="0" i="0" u="sng" kern="1200" dirty="0">
                <a:solidFill>
                  <a:schemeClr val="bg1"/>
                </a:solidFill>
                <a:effectLst/>
                <a:latin typeface="+mj-lt"/>
                <a:ea typeface="+mj-ea"/>
                <a:cs typeface="+mj-cs"/>
                <a:hlinkClick r:id="rId4">
                  <a:extLst>
                    <a:ext uri="{A12FA001-AC4F-418D-AE19-62706E023703}">
                      <ahyp:hlinkClr xmlns:ahyp="http://schemas.microsoft.com/office/drawing/2018/hyperlinkcolor" val="tx"/>
                    </a:ext>
                  </a:extLst>
                </a:hlinkClick>
              </a:rPr>
              <a:t>The </a:t>
            </a:r>
            <a:r>
              <a:rPr lang="en-US" sz="2900" b="1" i="0" u="sng" kern="1200" dirty="0">
                <a:solidFill>
                  <a:srgbClr val="00B0F0"/>
                </a:solidFill>
                <a:effectLst/>
                <a:latin typeface="+mj-lt"/>
                <a:ea typeface="+mj-ea"/>
                <a:cs typeface="+mj-cs"/>
                <a:hlinkClick r:id="rId4">
                  <a:extLst>
                    <a:ext uri="{A12FA001-AC4F-418D-AE19-62706E023703}">
                      <ahyp:hlinkClr xmlns:ahyp="http://schemas.microsoft.com/office/drawing/2018/hyperlinkcolor" val="tx"/>
                    </a:ext>
                  </a:extLst>
                </a:hlinkClick>
              </a:rPr>
              <a:t>UWTSD website </a:t>
            </a:r>
            <a:br>
              <a:rPr lang="en-US" sz="2900" b="1" i="0" u="sng" kern="1200" dirty="0">
                <a:solidFill>
                  <a:srgbClr val="00B0F0"/>
                </a:solidFill>
                <a:effectLst/>
                <a:latin typeface="+mj-lt"/>
                <a:ea typeface="+mj-ea"/>
                <a:cs typeface="+mj-cs"/>
                <a:hlinkClick r:id="rId4">
                  <a:extLst>
                    <a:ext uri="{A12FA001-AC4F-418D-AE19-62706E023703}">
                      <ahyp:hlinkClr xmlns:ahyp="http://schemas.microsoft.com/office/drawing/2018/hyperlinkcolor" val="tx"/>
                    </a:ext>
                  </a:extLst>
                </a:hlinkClick>
              </a:rPr>
            </a:br>
            <a:r>
              <a:rPr lang="en-US" sz="2900" b="0" i="0" u="sng" kern="1200" dirty="0">
                <a:solidFill>
                  <a:schemeClr val="bg1"/>
                </a:solidFill>
                <a:effectLst/>
                <a:latin typeface="+mj-lt"/>
                <a:ea typeface="+mj-ea"/>
                <a:cs typeface="+mj-cs"/>
                <a:hlinkClick r:id="rId4">
                  <a:extLst>
                    <a:ext uri="{A12FA001-AC4F-418D-AE19-62706E023703}">
                      <ahyp:hlinkClr xmlns:ahyp="http://schemas.microsoft.com/office/drawing/2018/hyperlinkcolor" val="tx"/>
                    </a:ext>
                  </a:extLst>
                </a:hlinkClick>
              </a:rPr>
              <a:t>has </a:t>
            </a:r>
            <a: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t>content relating to the following</a:t>
            </a: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b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br>
            <a:r>
              <a:rPr lang="en-US" sz="16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t>https://www.uwtsd.ac.uk/research/research-ethics/ </a:t>
            </a:r>
            <a:br>
              <a:rPr lang="en-US" sz="2900" b="0" i="0" u="sng" kern="1200" dirty="0">
                <a:solidFill>
                  <a:schemeClr val="bg1"/>
                </a:solidFill>
                <a:latin typeface="+mj-lt"/>
                <a:ea typeface="+mj-ea"/>
                <a:cs typeface="+mj-cs"/>
              </a:rPr>
            </a:br>
            <a:endParaRPr lang="en-US" sz="2900" b="0" i="0" kern="1200" dirty="0">
              <a:solidFill>
                <a:schemeClr val="bg1"/>
              </a:solidFill>
              <a:latin typeface="+mj-lt"/>
              <a:ea typeface="+mj-ea"/>
              <a:cs typeface="+mj-cs"/>
            </a:endParaRPr>
          </a:p>
        </p:txBody>
      </p:sp>
      <p:sp>
        <p:nvSpPr>
          <p:cNvPr id="9" name="TextBox 8">
            <a:extLst>
              <a:ext uri="{FF2B5EF4-FFF2-40B4-BE49-F238E27FC236}">
                <a16:creationId xmlns:a16="http://schemas.microsoft.com/office/drawing/2014/main" id="{D1C1D9B8-5924-4ED0-BDA2-45E3E6018632}"/>
              </a:ext>
            </a:extLst>
          </p:cNvPr>
          <p:cNvSpPr txBox="1"/>
          <p:nvPr/>
        </p:nvSpPr>
        <p:spPr>
          <a:xfrm>
            <a:off x="3909064" y="571500"/>
            <a:ext cx="5135334" cy="646331"/>
          </a:xfrm>
          <a:prstGeom prst="rect">
            <a:avLst/>
          </a:prstGeom>
          <a:noFill/>
        </p:spPr>
        <p:txBody>
          <a:bodyPr wrap="square">
            <a:spAutoFit/>
          </a:bodyPr>
          <a:lstStyle/>
          <a:p>
            <a:r>
              <a:rPr lang="en-GB" b="1" dirty="0">
                <a:solidFill>
                  <a:srgbClr val="FFFF00"/>
                </a:solidFill>
              </a:rPr>
              <a:t>https://www.uwtsd.ac.uk/library/research-data-management/</a:t>
            </a:r>
          </a:p>
        </p:txBody>
      </p:sp>
      <p:sp>
        <p:nvSpPr>
          <p:cNvPr id="11" name="TextBox 10">
            <a:extLst>
              <a:ext uri="{FF2B5EF4-FFF2-40B4-BE49-F238E27FC236}">
                <a16:creationId xmlns:a16="http://schemas.microsoft.com/office/drawing/2014/main" id="{3F828971-E532-4CA2-9DC7-7901EA7311A4}"/>
              </a:ext>
            </a:extLst>
          </p:cNvPr>
          <p:cNvSpPr txBox="1"/>
          <p:nvPr/>
        </p:nvSpPr>
        <p:spPr>
          <a:xfrm>
            <a:off x="3948042" y="1539385"/>
            <a:ext cx="4991100" cy="3139321"/>
          </a:xfrm>
          <a:prstGeom prst="rect">
            <a:avLst/>
          </a:prstGeom>
          <a:noFill/>
        </p:spPr>
        <p:txBody>
          <a:bodyPr wrap="square">
            <a:spAutoFit/>
          </a:bodyPr>
          <a:lstStyle/>
          <a:p>
            <a:pPr marL="285750" indent="-285750">
              <a:buFont typeface="Arial" panose="020B0604020202020204" pitchFamily="34" charset="0"/>
              <a:buChar char="•"/>
            </a:pPr>
            <a:r>
              <a:rPr lang="en-GB" dirty="0"/>
              <a:t>Ethical Review</a:t>
            </a:r>
          </a:p>
          <a:p>
            <a:pPr marL="285750" indent="-285750">
              <a:buFont typeface="Arial" panose="020B0604020202020204" pitchFamily="34" charset="0"/>
              <a:buChar char="•"/>
            </a:pPr>
            <a:r>
              <a:rPr lang="en-GB" dirty="0"/>
              <a:t>Procedures for the Ethical Approval of Research Projects</a:t>
            </a:r>
          </a:p>
          <a:p>
            <a:pPr marL="285750" indent="-285750">
              <a:buFont typeface="Arial" panose="020B0604020202020204" pitchFamily="34" charset="0"/>
              <a:buChar char="•"/>
            </a:pPr>
            <a:r>
              <a:rPr lang="en-GB" dirty="0"/>
              <a:t>Safeguarding: Research with Children and Patients</a:t>
            </a:r>
          </a:p>
          <a:p>
            <a:pPr marL="285750" indent="-285750">
              <a:buFont typeface="Arial" panose="020B0604020202020204" pitchFamily="34" charset="0"/>
              <a:buChar char="•"/>
            </a:pPr>
            <a:r>
              <a:rPr lang="en-GB" dirty="0"/>
              <a:t>Research Data Management</a:t>
            </a:r>
          </a:p>
          <a:p>
            <a:pPr marL="285750" indent="-285750">
              <a:buFont typeface="Arial" panose="020B0604020202020204" pitchFamily="34" charset="0"/>
              <a:buChar char="•"/>
            </a:pPr>
            <a:r>
              <a:rPr lang="en-GB" dirty="0"/>
              <a:t>Research Misconduct</a:t>
            </a:r>
          </a:p>
          <a:p>
            <a:pPr marL="285750" indent="-285750">
              <a:buFont typeface="Arial" panose="020B0604020202020204" pitchFamily="34" charset="0"/>
              <a:buChar char="•"/>
            </a:pPr>
            <a:r>
              <a:rPr lang="en-GB" dirty="0"/>
              <a:t>Ethics Committee</a:t>
            </a:r>
          </a:p>
          <a:p>
            <a:pPr marL="285750" indent="-285750">
              <a:buFont typeface="Arial" panose="020B0604020202020204" pitchFamily="34" charset="0"/>
              <a:buChar char="•"/>
            </a:pPr>
            <a:r>
              <a:rPr lang="en-GB" dirty="0"/>
              <a:t>A Brief Summary of Guiding Ethical Principles</a:t>
            </a:r>
          </a:p>
          <a:p>
            <a:pPr marL="285750" indent="-285750">
              <a:buFont typeface="Arial" panose="020B0604020202020204" pitchFamily="34" charset="0"/>
              <a:buChar char="•"/>
            </a:pPr>
            <a:r>
              <a:rPr lang="en-GB" dirty="0"/>
              <a:t>Annual Research Integrity Reports</a:t>
            </a:r>
          </a:p>
        </p:txBody>
      </p:sp>
    </p:spTree>
    <p:extLst>
      <p:ext uri="{BB962C8B-B14F-4D97-AF65-F5344CB8AC3E}">
        <p14:creationId xmlns:p14="http://schemas.microsoft.com/office/powerpoint/2010/main" val="1044212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able Structure">
            <a:extLst>
              <a:ext uri="{FF2B5EF4-FFF2-40B4-BE49-F238E27FC236}">
                <a16:creationId xmlns:a16="http://schemas.microsoft.com/office/drawing/2014/main" id="{84C8D1A8-A107-4B54-B867-624D7DED2C71}"/>
              </a:ext>
            </a:extLst>
          </p:cNvPr>
          <p:cNvSpPr>
            <a:spLocks noGrp="1" noChangeArrowheads="1"/>
          </p:cNvSpPr>
          <p:nvPr>
            <p:ph type="title"/>
          </p:nvPr>
        </p:nvSpPr>
        <p:spPr>
          <a:xfrm>
            <a:off x="457200" y="304800"/>
            <a:ext cx="8229600" cy="1096963"/>
          </a:xfrm>
        </p:spPr>
        <p:txBody>
          <a:bodyPr>
            <a:normAutofit fontScale="90000"/>
          </a:bodyPr>
          <a:lstStyle/>
          <a:p>
            <a:r>
              <a:rPr lang="en-US" altLang="en-US" dirty="0"/>
              <a:t>Principles for processing personal data (1 of 2)</a:t>
            </a:r>
            <a:endParaRPr lang="en-US" altLang="en-US" b="1" dirty="0"/>
          </a:p>
        </p:txBody>
      </p:sp>
      <p:sp>
        <p:nvSpPr>
          <p:cNvPr id="17411" name="Text Box 1">
            <a:extLst>
              <a:ext uri="{FF2B5EF4-FFF2-40B4-BE49-F238E27FC236}">
                <a16:creationId xmlns:a16="http://schemas.microsoft.com/office/drawing/2014/main" id="{1A983085-6AFF-4026-83F7-DDFC231468EE}"/>
              </a:ext>
            </a:extLst>
          </p:cNvPr>
          <p:cNvSpPr>
            <a:spLocks noGrp="1" noChangeArrowheads="1"/>
          </p:cNvSpPr>
          <p:nvPr>
            <p:ph idx="1"/>
          </p:nvPr>
        </p:nvSpPr>
        <p:spPr>
          <a:xfrm>
            <a:off x="457200" y="1874838"/>
            <a:ext cx="8229600" cy="4525962"/>
          </a:xfrm>
        </p:spPr>
        <p:txBody>
          <a:bodyPr>
            <a:normAutofit/>
          </a:bodyPr>
          <a:lstStyle/>
          <a:p>
            <a:pPr marL="457200" indent="-457200">
              <a:buSzTx/>
              <a:buFontTx/>
              <a:buAutoNum type="arabicPeriod"/>
            </a:pPr>
            <a:r>
              <a:rPr lang="en-US" altLang="en-US" sz="2400" dirty="0">
                <a:latin typeface="Arial" panose="020B0604020202020204" pitchFamily="34" charset="0"/>
                <a:cs typeface="Arial" panose="020B0604020202020204" pitchFamily="34" charset="0"/>
              </a:rPr>
              <a:t>processed lawfully, fairly and transparently;</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obtained for specified, explicit and lawful purposes and not processed further in a manner incompatible with those purposes, while allowing data to be processed further for scientific, historical and statistical research purposes where this is in accordance with Article 89 (1);</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adequate, relevant and limited to the purpose for which they are processed;</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accurate and, where necessary, kept up to date;</a:t>
            </a:r>
            <a:endParaRPr lang="en-GB" altLang="en-US" sz="2400" dirty="0">
              <a:latin typeface="Arial" panose="020B0604020202020204" pitchFamily="34" charset="0"/>
              <a:cs typeface="Arial" panose="020B0604020202020204" pitchFamily="34" charset="0"/>
            </a:endParaRPr>
          </a:p>
        </p:txBody>
      </p:sp>
      <p:sp>
        <p:nvSpPr>
          <p:cNvPr id="17412" name="TextBox 3">
            <a:extLst>
              <a:ext uri="{FF2B5EF4-FFF2-40B4-BE49-F238E27FC236}">
                <a16:creationId xmlns:a16="http://schemas.microsoft.com/office/drawing/2014/main" id="{CAD0BC42-E619-4929-A784-52927033F420}"/>
              </a:ext>
            </a:extLst>
          </p:cNvPr>
          <p:cNvSpPr txBox="1">
            <a:spLocks noChangeArrowheads="1"/>
          </p:cNvSpPr>
          <p:nvPr/>
        </p:nvSpPr>
        <p:spPr bwMode="auto">
          <a:xfrm>
            <a:off x="868172" y="6337300"/>
            <a:ext cx="499181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r>
              <a:rPr lang="en-GB" altLang="en-US" sz="1400" i="1"/>
              <a:t>Source</a:t>
            </a:r>
            <a:r>
              <a:rPr lang="en-GB" altLang="en-US" sz="1400"/>
              <a:t>: General Data Protection Regulation EU 2016/679 (GDPR)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able Structure">
            <a:extLst>
              <a:ext uri="{FF2B5EF4-FFF2-40B4-BE49-F238E27FC236}">
                <a16:creationId xmlns:a16="http://schemas.microsoft.com/office/drawing/2014/main" id="{14C95FE8-922E-4A01-9546-5B73929A3B92}"/>
              </a:ext>
            </a:extLst>
          </p:cNvPr>
          <p:cNvSpPr>
            <a:spLocks noGrp="1" noChangeArrowheads="1"/>
          </p:cNvSpPr>
          <p:nvPr>
            <p:ph type="title"/>
          </p:nvPr>
        </p:nvSpPr>
        <p:spPr>
          <a:xfrm>
            <a:off x="457200" y="304800"/>
            <a:ext cx="8229600" cy="1096963"/>
          </a:xfrm>
        </p:spPr>
        <p:txBody>
          <a:bodyPr>
            <a:normAutofit fontScale="90000"/>
          </a:bodyPr>
          <a:lstStyle/>
          <a:p>
            <a:r>
              <a:rPr lang="en-US" altLang="en-US" dirty="0"/>
              <a:t>Principles for processing personal data (2 of 2)</a:t>
            </a:r>
            <a:endParaRPr lang="en-US" altLang="en-US" b="1" dirty="0"/>
          </a:p>
        </p:txBody>
      </p:sp>
      <p:sp>
        <p:nvSpPr>
          <p:cNvPr id="7" name="Text Box 1">
            <a:extLst>
              <a:ext uri="{FF2B5EF4-FFF2-40B4-BE49-F238E27FC236}">
                <a16:creationId xmlns:a16="http://schemas.microsoft.com/office/drawing/2014/main" id="{72BA9681-FCE7-43F7-B18B-8739D1C41C45}"/>
              </a:ext>
            </a:extLst>
          </p:cNvPr>
          <p:cNvSpPr>
            <a:spLocks noGrp="1"/>
          </p:cNvSpPr>
          <p:nvPr>
            <p:ph idx="1"/>
          </p:nvPr>
        </p:nvSpPr>
        <p:spPr>
          <a:xfrm>
            <a:off x="457200" y="1960084"/>
            <a:ext cx="8037990" cy="3429602"/>
          </a:xfrm>
        </p:spPr>
        <p:txBody>
          <a:bodyPr>
            <a:normAutofit fontScale="92500" lnSpcReduction="10000"/>
          </a:bodyPr>
          <a:lstStyle/>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kept in a form that allows identification of data subjects for no longer than is necessary in relation to the purpose for which they are processed, while allowing personal data to be stored for longer periods where this is solely for scientific, historical and statistical research purposes in accordance with Article 89 (1) and subject to measures to safeguard the rights and freedoms of data subjects;</a:t>
            </a:r>
          </a:p>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kept securely and protected from wrongful processing and accidental loss or damage;</a:t>
            </a:r>
          </a:p>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held responsibly by the person who controls them and compliantly with the points listed </a:t>
            </a:r>
            <a:r>
              <a:rPr lang="en-GB" altLang="en-US" sz="2400" dirty="0">
                <a:latin typeface="Arial" panose="020B0604020202020204" pitchFamily="34" charset="0"/>
                <a:cs typeface="Arial" panose="020B0604020202020204" pitchFamily="34" charset="0"/>
              </a:rPr>
              <a:t>above.</a:t>
            </a:r>
          </a:p>
        </p:txBody>
      </p:sp>
      <p:sp>
        <p:nvSpPr>
          <p:cNvPr id="18436" name="TextBox 3">
            <a:extLst>
              <a:ext uri="{FF2B5EF4-FFF2-40B4-BE49-F238E27FC236}">
                <a16:creationId xmlns:a16="http://schemas.microsoft.com/office/drawing/2014/main" id="{606AC855-D961-45FE-A5CC-FEC259658CC7}"/>
              </a:ext>
            </a:extLst>
          </p:cNvPr>
          <p:cNvSpPr txBox="1">
            <a:spLocks noChangeArrowheads="1"/>
          </p:cNvSpPr>
          <p:nvPr/>
        </p:nvSpPr>
        <p:spPr bwMode="auto">
          <a:xfrm>
            <a:off x="542895" y="6520077"/>
            <a:ext cx="499181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r>
              <a:rPr lang="en-GB" altLang="en-US" sz="1400" i="1" dirty="0"/>
              <a:t>Source</a:t>
            </a:r>
            <a:r>
              <a:rPr lang="en-GB" altLang="en-US" sz="1400" dirty="0"/>
              <a:t>: General Data Protection Regulation EU 2016/679 (GDPR)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17D6C-2568-4A11-B2DB-5103BCD1C55A}"/>
              </a:ext>
            </a:extLst>
          </p:cNvPr>
          <p:cNvSpPr>
            <a:spLocks noGrp="1"/>
          </p:cNvSpPr>
          <p:nvPr>
            <p:ph type="title"/>
          </p:nvPr>
        </p:nvSpPr>
        <p:spPr>
          <a:xfrm>
            <a:off x="736846" y="248531"/>
            <a:ext cx="6803243" cy="915513"/>
          </a:xfrm>
        </p:spPr>
        <p:txBody>
          <a:bodyPr/>
          <a:lstStyle/>
          <a:p>
            <a:r>
              <a:rPr lang="en-GB" dirty="0"/>
              <a:t>Procedure</a:t>
            </a:r>
          </a:p>
        </p:txBody>
      </p:sp>
      <p:sp>
        <p:nvSpPr>
          <p:cNvPr id="3" name="Content Placeholder 2">
            <a:extLst>
              <a:ext uri="{FF2B5EF4-FFF2-40B4-BE49-F238E27FC236}">
                <a16:creationId xmlns:a16="http://schemas.microsoft.com/office/drawing/2014/main" id="{9B06A5EF-80A9-4FCB-A8FD-5E523F67888B}"/>
              </a:ext>
            </a:extLst>
          </p:cNvPr>
          <p:cNvSpPr>
            <a:spLocks noGrp="1"/>
          </p:cNvSpPr>
          <p:nvPr>
            <p:ph idx="1"/>
          </p:nvPr>
        </p:nvSpPr>
        <p:spPr>
          <a:xfrm>
            <a:off x="631352" y="1207197"/>
            <a:ext cx="7614965" cy="4881649"/>
          </a:xfrm>
        </p:spPr>
        <p:txBody>
          <a:bodyPr>
            <a:noAutofit/>
          </a:bodyPr>
          <a:lstStyle/>
          <a:p>
            <a:pPr algn="l"/>
            <a:r>
              <a:rPr lang="en-GB" sz="2400" b="1" i="0" dirty="0">
                <a:effectLst/>
                <a:latin typeface="Arial" panose="020B0604020202020204" pitchFamily="34" charset="0"/>
                <a:cs typeface="Arial" panose="020B0604020202020204" pitchFamily="34" charset="0"/>
              </a:rPr>
              <a:t>Complete an </a:t>
            </a:r>
            <a:r>
              <a:rPr lang="en-GB" sz="2400" b="1" i="0" u="none" strike="noStrike" dirty="0">
                <a:effectLst/>
                <a:latin typeface="Arial" panose="020B0604020202020204" pitchFamily="34" charset="0"/>
                <a:cs typeface="Arial" panose="020B0604020202020204" pitchFamily="34" charset="0"/>
                <a:hlinkClick r:id="rId2" tooltip="Ethics Form">
                  <a:extLst>
                    <a:ext uri="{A12FA001-AC4F-418D-AE19-62706E023703}">
                      <ahyp:hlinkClr xmlns:ahyp="http://schemas.microsoft.com/office/drawing/2018/hyperlinkcolor" val="tx"/>
                    </a:ext>
                  </a:extLst>
                </a:hlinkClick>
              </a:rPr>
              <a:t>ethics form</a:t>
            </a:r>
            <a:r>
              <a:rPr lang="en-GB" sz="2400" b="1" i="0" u="none" strike="noStrike" dirty="0">
                <a:effectLst/>
                <a:latin typeface="Arial" panose="020B0604020202020204" pitchFamily="34" charset="0"/>
                <a:cs typeface="Arial" panose="020B0604020202020204" pitchFamily="34" charset="0"/>
              </a:rPr>
              <a:t> </a:t>
            </a:r>
            <a:r>
              <a:rPr lang="en-GB" sz="2400" i="0" u="none" strike="noStrike" dirty="0">
                <a:effectLst/>
                <a:latin typeface="Arial" panose="020B0604020202020204" pitchFamily="34" charset="0"/>
                <a:cs typeface="Arial" panose="020B0604020202020204" pitchFamily="34" charset="0"/>
              </a:rPr>
              <a:t>on all new research exercises</a:t>
            </a:r>
          </a:p>
          <a:p>
            <a:pPr marL="0" indent="0" algn="l">
              <a:buNone/>
            </a:pPr>
            <a:endParaRPr lang="en-GB" sz="2400" i="0" dirty="0">
              <a:effectLst/>
              <a:latin typeface="Arial" panose="020B0604020202020204" pitchFamily="34" charset="0"/>
              <a:cs typeface="Arial" panose="020B0604020202020204" pitchFamily="34" charset="0"/>
            </a:endParaRPr>
          </a:p>
          <a:p>
            <a:pPr algn="l"/>
            <a:r>
              <a:rPr lang="en-GB" sz="2400" b="0" i="0" dirty="0">
                <a:effectLst/>
                <a:latin typeface="Arial" panose="020B0604020202020204" pitchFamily="34" charset="0"/>
                <a:cs typeface="Arial" panose="020B0604020202020204" pitchFamily="34" charset="0"/>
              </a:rPr>
              <a:t>This task should take about 30 minutes</a:t>
            </a:r>
          </a:p>
          <a:p>
            <a:pPr algn="l"/>
            <a:endParaRPr lang="en-GB" sz="2400" dirty="0">
              <a:latin typeface="Arial" panose="020B0604020202020204" pitchFamily="34" charset="0"/>
              <a:cs typeface="Arial" panose="020B0604020202020204" pitchFamily="34" charset="0"/>
            </a:endParaRPr>
          </a:p>
          <a:p>
            <a:pPr algn="l"/>
            <a:r>
              <a:rPr lang="en-GB" sz="2400" b="1" i="0" dirty="0">
                <a:effectLst/>
                <a:latin typeface="Arial" panose="020B0604020202020204" pitchFamily="34" charset="0"/>
                <a:cs typeface="Arial" panose="020B0604020202020204" pitchFamily="34" charset="0"/>
              </a:rPr>
              <a:t>What you will need to start the ethics form</a:t>
            </a:r>
            <a:endParaRPr lang="en-GB" sz="2400" b="0" i="0" dirty="0">
              <a:effectLst/>
              <a:latin typeface="Arial" panose="020B0604020202020204" pitchFamily="34" charset="0"/>
              <a:cs typeface="Arial" panose="020B0604020202020204" pitchFamily="34" charset="0"/>
            </a:endParaRPr>
          </a:p>
          <a:p>
            <a:pPr algn="l"/>
            <a:r>
              <a:rPr lang="en-GB" sz="2400" b="0" i="0" dirty="0">
                <a:effectLst/>
                <a:latin typeface="Arial" panose="020B0604020202020204" pitchFamily="34" charset="0"/>
                <a:cs typeface="Arial" panose="020B0604020202020204" pitchFamily="34" charset="0"/>
              </a:rPr>
              <a:t>an indicative title of your research study</a:t>
            </a:r>
          </a:p>
          <a:p>
            <a:pPr algn="l"/>
            <a:r>
              <a:rPr lang="en-GB" sz="2400" b="0" i="0" dirty="0">
                <a:effectLst/>
                <a:latin typeface="Arial" panose="020B0604020202020204" pitchFamily="34" charset="0"/>
                <a:cs typeface="Arial" panose="020B0604020202020204" pitchFamily="34" charset="0"/>
              </a:rPr>
              <a:t>once you have a reasonably clear idea of what data you want to collect; how you are going to collect it and who from you can turn your attention to your ethics from.</a:t>
            </a:r>
          </a:p>
          <a:p>
            <a:pPr algn="l"/>
            <a:endParaRPr lang="en-GB" sz="2400" b="0" i="0" dirty="0">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8055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9C69461-C9E1-4560-86A2-770E66F14EFB}"/>
              </a:ext>
            </a:extLst>
          </p:cNvPr>
          <p:cNvSpPr txBox="1"/>
          <p:nvPr/>
        </p:nvSpPr>
        <p:spPr>
          <a:xfrm>
            <a:off x="340990" y="0"/>
            <a:ext cx="8652089" cy="5940088"/>
          </a:xfrm>
          <a:prstGeom prst="rect">
            <a:avLst/>
          </a:prstGeom>
          <a:noFill/>
        </p:spPr>
        <p:txBody>
          <a:bodyPr wrap="square">
            <a:spAutoFit/>
          </a:bodyPr>
          <a:lstStyle/>
          <a:p>
            <a:pPr algn="l"/>
            <a:r>
              <a:rPr lang="en-GB" sz="4000" b="0" i="0" dirty="0">
                <a:effectLst/>
                <a:cs typeface="Arial" panose="020B0604020202020204" pitchFamily="34" charset="0"/>
              </a:rPr>
              <a:t>Seminar</a:t>
            </a:r>
          </a:p>
          <a:p>
            <a:pPr algn="l"/>
            <a:endParaRPr lang="en-GB" sz="2000" dirty="0">
              <a:latin typeface="Arial" panose="020B0604020202020204" pitchFamily="34" charset="0"/>
              <a:cs typeface="Arial" panose="020B0604020202020204" pitchFamily="34" charset="0"/>
            </a:endParaRPr>
          </a:p>
          <a:p>
            <a:pPr algn="l"/>
            <a:r>
              <a:rPr lang="en-GB" sz="2000" b="0" i="0" dirty="0">
                <a:effectLst/>
                <a:latin typeface="Arial" panose="020B0604020202020204" pitchFamily="34" charset="0"/>
                <a:cs typeface="Arial" panose="020B0604020202020204" pitchFamily="34" charset="0"/>
              </a:rPr>
              <a:t>In this session we will be reading through the ethics form (happy to take questions as I go through it).</a:t>
            </a:r>
          </a:p>
          <a:p>
            <a:pPr algn="l"/>
            <a:endParaRPr lang="en-GB" sz="2000" dirty="0">
              <a:latin typeface="Arial" panose="020B0604020202020204" pitchFamily="34" charset="0"/>
              <a:cs typeface="Arial" panose="020B0604020202020204" pitchFamily="34" charset="0"/>
            </a:endParaRPr>
          </a:p>
          <a:p>
            <a:pPr algn="l"/>
            <a:r>
              <a:rPr lang="en-GB" sz="2000" b="1" i="0" dirty="0">
                <a:effectLst/>
                <a:latin typeface="Arial" panose="020B0604020202020204" pitchFamily="34" charset="0"/>
                <a:cs typeface="Arial" panose="020B0604020202020204" pitchFamily="34" charset="0"/>
              </a:rPr>
              <a:t>The kinds of things you will need to know are:</a:t>
            </a:r>
            <a:endParaRPr lang="en-GB" sz="2000" b="0" i="0" dirty="0">
              <a:effectLst/>
              <a:latin typeface="Arial" panose="020B0604020202020204" pitchFamily="34" charset="0"/>
              <a:cs typeface="Arial" panose="020B0604020202020204" pitchFamily="34" charset="0"/>
            </a:endParaRPr>
          </a:p>
          <a:p>
            <a:pPr algn="l"/>
            <a:r>
              <a:rPr lang="en-GB" sz="2000" b="0" i="0" dirty="0">
                <a:effectLst/>
                <a:latin typeface="Arial" panose="020B0604020202020204" pitchFamily="34" charset="0"/>
                <a:cs typeface="Arial" panose="020B0604020202020204" pitchFamily="34" charset="0"/>
              </a:rPr>
              <a:t>Who the intended participants are</a:t>
            </a:r>
          </a:p>
          <a:p>
            <a:pPr algn="l"/>
            <a:r>
              <a:rPr lang="en-GB" sz="2000" b="0" i="0" dirty="0">
                <a:effectLst/>
                <a:latin typeface="Arial" panose="020B0604020202020204" pitchFamily="34" charset="0"/>
                <a:cs typeface="Arial" panose="020B0604020202020204" pitchFamily="34" charset="0"/>
              </a:rPr>
              <a:t>The number of participants and their age range</a:t>
            </a:r>
          </a:p>
          <a:p>
            <a:pPr algn="l"/>
            <a:r>
              <a:rPr lang="en-GB" sz="2000" b="0" i="0" dirty="0">
                <a:effectLst/>
                <a:latin typeface="Arial" panose="020B0604020202020204" pitchFamily="34" charset="0"/>
                <a:cs typeface="Arial" panose="020B0604020202020204" pitchFamily="34" charset="0"/>
              </a:rPr>
              <a:t>The type of research activity or methods being used (e.g. Questionnaire or Interview)</a:t>
            </a:r>
          </a:p>
          <a:p>
            <a:pPr algn="l"/>
            <a:r>
              <a:rPr lang="en-GB" sz="2000" b="0" i="0" dirty="0">
                <a:effectLst/>
                <a:latin typeface="Arial" panose="020B0604020202020204" pitchFamily="34" charset="0"/>
                <a:cs typeface="Arial" panose="020B0604020202020204" pitchFamily="34" charset="0"/>
              </a:rPr>
              <a:t>How you will record the data</a:t>
            </a:r>
          </a:p>
          <a:p>
            <a:pPr algn="l"/>
            <a:r>
              <a:rPr lang="en-GB" sz="2000" b="0" i="0" dirty="0">
                <a:effectLst/>
                <a:latin typeface="Arial" panose="020B0604020202020204" pitchFamily="34" charset="0"/>
                <a:cs typeface="Arial" panose="020B0604020202020204" pitchFamily="34" charset="0"/>
              </a:rPr>
              <a:t>Risk to participants, yourself and the University</a:t>
            </a:r>
          </a:p>
          <a:p>
            <a:pPr algn="l"/>
            <a:r>
              <a:rPr lang="en-GB" sz="2000" b="0" i="0" dirty="0">
                <a:effectLst/>
                <a:latin typeface="Arial" panose="020B0604020202020204" pitchFamily="34" charset="0"/>
                <a:cs typeface="Arial" panose="020B0604020202020204" pitchFamily="34" charset="0"/>
              </a:rPr>
              <a:t>How you will manage the risk</a:t>
            </a:r>
          </a:p>
          <a:p>
            <a:pPr algn="l"/>
            <a:r>
              <a:rPr lang="en-GB" sz="2000" b="0" i="0" dirty="0">
                <a:effectLst/>
                <a:latin typeface="Arial" panose="020B0604020202020204" pitchFamily="34" charset="0"/>
                <a:cs typeface="Arial" panose="020B0604020202020204" pitchFamily="34" charset="0"/>
              </a:rPr>
              <a:t>Use of a </a:t>
            </a:r>
            <a:r>
              <a:rPr lang="en-GB" sz="2000" b="0" i="0" u="none" strike="noStrike" dirty="0">
                <a:effectLst/>
                <a:latin typeface="Arial" panose="020B0604020202020204" pitchFamily="34" charset="0"/>
                <a:cs typeface="Arial" panose="020B0604020202020204" pitchFamily="34" charset="0"/>
                <a:hlinkClick r:id="rId3" tooltip="Participant Agreement Form">
                  <a:extLst>
                    <a:ext uri="{A12FA001-AC4F-418D-AE19-62706E023703}">
                      <ahyp:hlinkClr xmlns:ahyp="http://schemas.microsoft.com/office/drawing/2018/hyperlinkcolor" val="tx"/>
                    </a:ext>
                  </a:extLst>
                </a:hlinkClick>
              </a:rPr>
              <a:t>participant agreement form</a:t>
            </a:r>
            <a:endParaRPr lang="en-GB" sz="2000" b="0" i="0" dirty="0">
              <a:effectLst/>
              <a:latin typeface="Arial" panose="020B0604020202020204" pitchFamily="34" charset="0"/>
              <a:cs typeface="Arial" panose="020B0604020202020204" pitchFamily="34" charset="0"/>
            </a:endParaRPr>
          </a:p>
          <a:p>
            <a:pPr algn="l"/>
            <a:r>
              <a:rPr lang="en-GB" sz="2000" b="0" i="0" dirty="0">
                <a:effectLst/>
                <a:latin typeface="Arial" panose="020B0604020202020204" pitchFamily="34" charset="0"/>
                <a:cs typeface="Arial" panose="020B0604020202020204" pitchFamily="34" charset="0"/>
              </a:rPr>
              <a:t>Sample interview questions</a:t>
            </a:r>
          </a:p>
          <a:p>
            <a:pPr algn="l"/>
            <a:endParaRPr lang="en-GB" sz="2000" dirty="0">
              <a:latin typeface="Arial" panose="020B0604020202020204" pitchFamily="34" charset="0"/>
              <a:cs typeface="Arial" panose="020B0604020202020204" pitchFamily="34" charset="0"/>
            </a:endParaRPr>
          </a:p>
          <a:p>
            <a:pPr algn="l"/>
            <a:r>
              <a:rPr lang="en-GB" sz="2000" b="0" i="0" dirty="0">
                <a:effectLst/>
                <a:latin typeface="Arial" panose="020B0604020202020204" pitchFamily="34" charset="0"/>
                <a:cs typeface="Arial" panose="020B0604020202020204" pitchFamily="34" charset="0"/>
              </a:rPr>
              <a:t>So have a think about your research question before we go through the ethics form sections.</a:t>
            </a:r>
          </a:p>
        </p:txBody>
      </p:sp>
    </p:spTree>
    <p:extLst>
      <p:ext uri="{BB962C8B-B14F-4D97-AF65-F5344CB8AC3E}">
        <p14:creationId xmlns:p14="http://schemas.microsoft.com/office/powerpoint/2010/main" val="2198611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0AACF7-FAAC-4AEB-92AF-8E0142A83CAF}"/>
              </a:ext>
            </a:extLst>
          </p:cNvPr>
          <p:cNvSpPr txBox="1"/>
          <p:nvPr/>
        </p:nvSpPr>
        <p:spPr>
          <a:xfrm>
            <a:off x="100584" y="1085880"/>
            <a:ext cx="8942832" cy="4401205"/>
          </a:xfrm>
          <a:prstGeom prst="rect">
            <a:avLst/>
          </a:prstGeom>
          <a:noFill/>
        </p:spPr>
        <p:txBody>
          <a:bodyPr wrap="square">
            <a:spAutoFit/>
          </a:bodyPr>
          <a:lstStyle/>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The participant might experience stress during the process</a:t>
            </a:r>
          </a:p>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The participant may change their mind</a:t>
            </a:r>
          </a:p>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The participant may be unclear or unsure about the use of the data</a:t>
            </a:r>
          </a:p>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The participant or I might have a disagreement</a:t>
            </a:r>
          </a:p>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The participant or I might be physically unwell or a physical incident might occur accidentally </a:t>
            </a:r>
          </a:p>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I may find myself in a non-public location with the participant</a:t>
            </a:r>
          </a:p>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I may ask questions which unforeseen to me cause distress or trigger negative memories</a:t>
            </a:r>
          </a:p>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I may not represent the University well or ethically</a:t>
            </a:r>
          </a:p>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I may forget to record the data</a:t>
            </a:r>
          </a:p>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I may run out of batteries</a:t>
            </a:r>
          </a:p>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I may not give enough attention to making the collected data anonymous</a:t>
            </a:r>
          </a:p>
          <a:p>
            <a:pPr marL="285750" indent="-285750" algn="l">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I may not secure the data properly</a:t>
            </a:r>
          </a:p>
        </p:txBody>
      </p:sp>
      <p:sp>
        <p:nvSpPr>
          <p:cNvPr id="7" name="TextBox 6">
            <a:extLst>
              <a:ext uri="{FF2B5EF4-FFF2-40B4-BE49-F238E27FC236}">
                <a16:creationId xmlns:a16="http://schemas.microsoft.com/office/drawing/2014/main" id="{A717CCD9-2068-4CE9-AE15-BC7C7C49D442}"/>
              </a:ext>
            </a:extLst>
          </p:cNvPr>
          <p:cNvSpPr txBox="1"/>
          <p:nvPr/>
        </p:nvSpPr>
        <p:spPr>
          <a:xfrm>
            <a:off x="3474720" y="276999"/>
            <a:ext cx="1097280" cy="553998"/>
          </a:xfrm>
          <a:prstGeom prst="rect">
            <a:avLst/>
          </a:prstGeom>
          <a:noFill/>
        </p:spPr>
        <p:txBody>
          <a:bodyPr wrap="square">
            <a:spAutoFit/>
          </a:bodyPr>
          <a:lstStyle/>
          <a:p>
            <a:r>
              <a:rPr lang="en-GB" sz="3000" b="1" dirty="0">
                <a:latin typeface="Arial" panose="020B0604020202020204" pitchFamily="34" charset="0"/>
                <a:cs typeface="Arial" panose="020B0604020202020204" pitchFamily="34" charset="0"/>
              </a:rPr>
              <a:t>R</a:t>
            </a:r>
            <a:r>
              <a:rPr lang="en-GB" sz="3000" b="1" i="0" dirty="0">
                <a:effectLst/>
                <a:latin typeface="Arial" panose="020B0604020202020204" pitchFamily="34" charset="0"/>
                <a:cs typeface="Arial" panose="020B0604020202020204" pitchFamily="34" charset="0"/>
              </a:rPr>
              <a:t>isk</a:t>
            </a:r>
            <a:endParaRPr lang="en-GB" sz="3000" dirty="0"/>
          </a:p>
        </p:txBody>
      </p:sp>
    </p:spTree>
    <p:extLst>
      <p:ext uri="{BB962C8B-B14F-4D97-AF65-F5344CB8AC3E}">
        <p14:creationId xmlns:p14="http://schemas.microsoft.com/office/powerpoint/2010/main" val="2611016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256" y="243200"/>
            <a:ext cx="7583487" cy="1274704"/>
          </a:xfrm>
        </p:spPr>
        <p:txBody>
          <a:bodyPr>
            <a:normAutofit/>
          </a:bodyPr>
          <a:lstStyle/>
          <a:p>
            <a:pPr algn="l"/>
            <a:r>
              <a:rPr lang="en-GB" dirty="0"/>
              <a:t>Acknowledgments and Further Links</a:t>
            </a:r>
          </a:p>
        </p:txBody>
      </p:sp>
      <p:sp>
        <p:nvSpPr>
          <p:cNvPr id="3" name="Content Placeholder 2"/>
          <p:cNvSpPr>
            <a:spLocks noGrp="1"/>
          </p:cNvSpPr>
          <p:nvPr>
            <p:ph idx="1"/>
          </p:nvPr>
        </p:nvSpPr>
        <p:spPr>
          <a:xfrm>
            <a:off x="588657" y="1734173"/>
            <a:ext cx="8107362" cy="3676261"/>
          </a:xfrm>
        </p:spPr>
        <p:txBody>
          <a:bodyPr>
            <a:no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Saunders, M., Lewis, P., &amp; Thornhill, A. (2016). </a:t>
            </a:r>
            <a:r>
              <a:rPr lang="en-GB" sz="1800" i="1" dirty="0">
                <a:effectLst/>
                <a:latin typeface="Arial" panose="020B0604020202020204" pitchFamily="34" charset="0"/>
                <a:ea typeface="Calibri" panose="020F0502020204030204" pitchFamily="34" charset="0"/>
                <a:cs typeface="Arial" panose="020B0604020202020204" pitchFamily="34" charset="0"/>
              </a:rPr>
              <a:t>Research methods for business students</a:t>
            </a:r>
            <a:r>
              <a:rPr lang="en-GB" sz="1800" dirty="0">
                <a:effectLst/>
                <a:latin typeface="Arial" panose="020B0604020202020204" pitchFamily="34" charset="0"/>
                <a:ea typeface="Calibri" panose="020F0502020204030204" pitchFamily="34" charset="0"/>
                <a:cs typeface="Arial" panose="020B0604020202020204" pitchFamily="34" charset="0"/>
              </a:rPr>
              <a:t> (Seventh edition.).</a:t>
            </a:r>
          </a:p>
          <a:p>
            <a:pPr>
              <a:lnSpc>
                <a:spcPct val="107000"/>
              </a:lnSpc>
              <a:spcAft>
                <a:spcPts val="800"/>
              </a:spcAft>
            </a:pPr>
            <a:r>
              <a:rPr lang="en-GB" sz="1600" dirty="0">
                <a:latin typeface="Arial" panose="020B0604020202020204" pitchFamily="34" charset="0"/>
                <a:cs typeface="Arial" panose="020B0604020202020204" pitchFamily="34" charset="0"/>
              </a:rPr>
              <a:t>Lincoln, YS. &amp; Guba, EG. (1985). </a:t>
            </a:r>
            <a:r>
              <a:rPr lang="en-GB" sz="16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Naturalistic Inquiry</a:t>
            </a:r>
            <a:r>
              <a:rPr lang="en-GB" sz="1600" dirty="0">
                <a:latin typeface="Arial" panose="020B0604020202020204" pitchFamily="34" charset="0"/>
                <a:cs typeface="Arial" panose="020B0604020202020204" pitchFamily="34" charset="0"/>
              </a:rPr>
              <a:t>. Newbury Park, CA: Sage Publications.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Other useful links:</a:t>
            </a:r>
          </a:p>
          <a:p>
            <a:r>
              <a:rPr lang="en-GB"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Research Data Management | University of Wales Trinity Saint David (uwtsd.ac.uk)</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Research Data Management training: </a:t>
            </a:r>
            <a:r>
              <a:rPr lang="en-GB" sz="1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http://datalib.edina.ac.uk/mantra/</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What Is Ethics in Research &amp; Why Is It Important? - by David B. Resnik, J.D., Ph.D. (nih.gov)</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9796241"/>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1757</Words>
  <Application>Microsoft Office PowerPoint</Application>
  <PresentationFormat>On-screen Show (4:3)</PresentationFormat>
  <Paragraphs>150</Paragraphs>
  <Slides>15</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Myriad Pro</vt:lpstr>
      <vt:lpstr>Arial</vt:lpstr>
      <vt:lpstr>Calibri</vt:lpstr>
      <vt:lpstr>Times</vt:lpstr>
      <vt:lpstr>UWTSD</vt:lpstr>
      <vt:lpstr>Week 3</vt:lpstr>
      <vt:lpstr>Learning Objectives</vt:lpstr>
      <vt:lpstr>Other Aspects of Research Design</vt:lpstr>
      <vt:lpstr>What Do We Mean By Ethics?</vt:lpstr>
      <vt:lpstr>Why Research Ethics?</vt:lpstr>
      <vt:lpstr>Some Principles of Ethical Research</vt:lpstr>
      <vt:lpstr>Checklist for Ethical Research</vt:lpstr>
      <vt:lpstr>Safeguarding children and vulnerable adults</vt:lpstr>
      <vt:lpstr>Research Ethics  The UWTSD website  has content relating to the following    https://www.uwtsd.ac.uk/research/research-ethics/  </vt:lpstr>
      <vt:lpstr>Principles for processing personal data (1 of 2)</vt:lpstr>
      <vt:lpstr>Principles for processing personal data (2 of 2)</vt:lpstr>
      <vt:lpstr>Procedure</vt:lpstr>
      <vt:lpstr>PowerPoint Presentation</vt:lpstr>
      <vt:lpstr>PowerPoint Presentation</vt:lpstr>
      <vt:lpstr>Acknowledgments and Further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dc:title>
  <dc:creator>RA</dc:creator>
  <cp:lastModifiedBy>Helen Evans (Institute of Management and Health)</cp:lastModifiedBy>
  <cp:revision>26</cp:revision>
  <dcterms:created xsi:type="dcterms:W3CDTF">2021-02-02T14:56:49Z</dcterms:created>
  <dcterms:modified xsi:type="dcterms:W3CDTF">2025-11-25T15:00:41Z</dcterms:modified>
</cp:coreProperties>
</file>