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66" r:id="rId3"/>
    <p:sldId id="267" r:id="rId4"/>
    <p:sldId id="271" r:id="rId5"/>
    <p:sldId id="259" r:id="rId6"/>
    <p:sldId id="270" r:id="rId7"/>
    <p:sldId id="260" r:id="rId8"/>
    <p:sldId id="268" r:id="rId9"/>
    <p:sldId id="272" r:id="rId10"/>
    <p:sldId id="261" r:id="rId11"/>
    <p:sldId id="262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tion par défaut" id="{EEDCA3DB-850F-A549-97CA-2451F937B8D6}">
          <p14:sldIdLst>
            <p14:sldId id="256"/>
            <p14:sldId id="266"/>
            <p14:sldId id="267"/>
            <p14:sldId id="271"/>
            <p14:sldId id="259"/>
            <p14:sldId id="270"/>
            <p14:sldId id="260"/>
            <p14:sldId id="268"/>
            <p14:sldId id="272"/>
            <p14:sldId id="261"/>
            <p14:sldId id="262"/>
            <p14:sldId id="265"/>
          </p14:sldIdLst>
        </p14:section>
        <p14:section name="Section sans titre" id="{B0F51DE4-2690-1A42-A0F0-3E1E37E4F138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25"/>
    <p:restoredTop sz="94671"/>
  </p:normalViewPr>
  <p:slideViewPr>
    <p:cSldViewPr snapToGrid="0" snapToObjects="1">
      <p:cViewPr varScale="1">
        <p:scale>
          <a:sx n="104" d="100"/>
          <a:sy n="104" d="100"/>
        </p:scale>
        <p:origin x="76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96C89-BD26-A348-98C6-9807ACB20484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4" name="Espace réservé de l’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5D6EB-9341-E341-B9F2-9CCFB1FBFC7F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8166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A5D6EB-9341-E341-B9F2-9CCFB1FBFC7F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38136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fr-FR" smtClean="0"/>
              <a:t>Faire glisser l'image vers l'espace réservé ou cliquer sur l'icône pour l'ajouter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panoramiqu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fr-FR" smtClean="0"/>
              <a:t>Faire glisser l'image vers l'espace réservé ou cliquer sur l'icône pour l'ajouter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ion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n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5/6/19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Relationship Id="rId3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opedia.com/DidYouKnow/Internet/all_about_cookies.asp" TargetMode="External"/><Relationship Id="rId4" Type="http://schemas.openxmlformats.org/officeDocument/2006/relationships/hyperlink" Target="https://www2.deloitte.com/insights/us/en/topics/risk-management/consumer-data-privacy-strategies.html" TargetMode="External"/><Relationship Id="rId5" Type="http://schemas.openxmlformats.org/officeDocument/2006/relationships/hyperlink" Target="https://support.google.com/a/answer/60762?hl=en" TargetMode="External"/><Relationship Id="rId6" Type="http://schemas.openxmlformats.org/officeDocument/2006/relationships/hyperlink" Target="https://link.springer.com/article/10.1057/dddmp.2015.32" TargetMode="External"/><Relationship Id="rId7" Type="http://schemas.openxmlformats.org/officeDocument/2006/relationships/hyperlink" Target="https://digitalguardian.com/blog/what-data-protection-directive-predecessor-gdpr" TargetMode="External"/><Relationship Id="rId8" Type="http://schemas.openxmlformats.org/officeDocument/2006/relationships/hyperlink" Target="https://martechtoday.com/data-security-privacy-marketings-top-conundrum-2016-159239" TargetMode="External"/><Relationship Id="rId9" Type="http://schemas.openxmlformats.org/officeDocument/2006/relationships/hyperlink" Target="https://www.uniassignment.com/essay-samples/information-technology/privacy-and-security-issues-in-ecommerce-information-technology-essay.php" TargetMode="External"/><Relationship Id="rId10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mo.com/features/articles/2013/9/4/privacy_CWTK.html#gs.83wyk1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Litelok – Bike lock </a:t>
            </a:r>
            <a:br>
              <a:rPr lang="en-GB" dirty="0"/>
            </a:br>
            <a:r>
              <a:rPr lang="en-GB" dirty="0"/>
              <a:t>in Swansea</a:t>
            </a:r>
            <a:endParaRPr lang="fr-FR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i="1" dirty="0" smtClean="0"/>
              <a:t>How manage privacy, trust, and security issues </a:t>
            </a:r>
            <a:endParaRPr lang="en-GB" i="1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3629" y="179860"/>
            <a:ext cx="7352270" cy="2164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8437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r>
              <a:rPr lang="fr-FR" dirty="0" smtClean="0"/>
              <a:t> 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40443" y="2370781"/>
            <a:ext cx="6826476" cy="4043152"/>
          </a:xfrm>
        </p:spPr>
        <p:txBody>
          <a:bodyPr>
            <a:norm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 smtClean="0"/>
              <a:t>I) Introduction:</a:t>
            </a: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lphaUcPeriod"/>
              <a:tabLst/>
              <a:defRPr/>
            </a:pPr>
            <a:r>
              <a:rPr lang="en-GB" dirty="0" smtClean="0"/>
              <a:t>Privacy and security information context</a:t>
            </a: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lphaUcPeriod"/>
              <a:tabLst/>
              <a:defRPr/>
            </a:pPr>
            <a:r>
              <a:rPr lang="en-GB" dirty="0" smtClean="0"/>
              <a:t>Examples of risks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 smtClean="0"/>
              <a:t>II) Why and how manage data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 smtClean="0"/>
              <a:t>A. Regulation and law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 smtClean="0"/>
              <a:t>B. Controlling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 smtClean="0"/>
              <a:t>III) How protect information in the digital channels chosen</a:t>
            </a: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lphaUcPeriod"/>
              <a:tabLst/>
              <a:defRPr/>
            </a:pPr>
            <a:r>
              <a:rPr lang="en-GB" dirty="0" smtClean="0"/>
              <a:t>In general</a:t>
            </a: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lphaUcPeriod"/>
              <a:tabLst/>
              <a:defRPr/>
            </a:pPr>
            <a:r>
              <a:rPr lang="en-GB" dirty="0" smtClean="0"/>
              <a:t>The website</a:t>
            </a: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lphaUcPeriod"/>
              <a:tabLst/>
              <a:defRPr/>
            </a:pPr>
            <a:r>
              <a:rPr lang="en-GB" dirty="0" smtClean="0"/>
              <a:t>Social media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 smtClean="0"/>
              <a:t>IV) Conclusion and recommendations</a:t>
            </a: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lphaUcPeriod"/>
              <a:tabLst/>
              <a:defRPr/>
            </a:pPr>
            <a:r>
              <a:rPr lang="en-GB" dirty="0" smtClean="0"/>
              <a:t>Conclusion</a:t>
            </a: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lphaUcPeriod"/>
              <a:tabLst/>
              <a:defRPr/>
            </a:pPr>
            <a:r>
              <a:rPr lang="en-GB" dirty="0" smtClean="0"/>
              <a:t>Recommendations / Advices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 smtClean="0"/>
              <a:t>IV) References </a:t>
            </a:r>
            <a:endParaRPr lang="en-GB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0" b="11247"/>
          <a:stretch/>
        </p:blipFill>
        <p:spPr>
          <a:xfrm>
            <a:off x="10095470" y="272499"/>
            <a:ext cx="1767017" cy="1319828"/>
          </a:xfrm>
          <a:prstGeom prst="rect">
            <a:avLst/>
          </a:prstGeom>
        </p:spPr>
      </p:pic>
      <p:pic>
        <p:nvPicPr>
          <p:cNvPr id="5" name="Espace réservé du contenu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271" y="2370781"/>
            <a:ext cx="2555199" cy="3636963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106947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I) Introduction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A</a:t>
            </a:r>
            <a:r>
              <a:rPr lang="en-GB" dirty="0" smtClean="0">
                <a:solidFill>
                  <a:schemeClr val="accent1"/>
                </a:solidFill>
              </a:rPr>
              <a:t>. </a:t>
            </a:r>
            <a:r>
              <a:rPr lang="en-GB" u="sng" dirty="0"/>
              <a:t>C</a:t>
            </a:r>
            <a:r>
              <a:rPr lang="en-GB" u="sng" dirty="0" smtClean="0"/>
              <a:t>ontext </a:t>
            </a:r>
            <a:r>
              <a:rPr lang="en-GB" u="sng" dirty="0"/>
              <a:t>of privacy </a:t>
            </a:r>
            <a:r>
              <a:rPr lang="en-GB" u="sng" dirty="0" smtClean="0"/>
              <a:t>and secure information</a:t>
            </a:r>
          </a:p>
          <a:p>
            <a:pPr marL="0" indent="0">
              <a:buNone/>
            </a:pPr>
            <a:endParaRPr lang="en-GB" u="sng" dirty="0"/>
          </a:p>
          <a:p>
            <a:pPr marL="0" indent="0" algn="just">
              <a:buNone/>
            </a:pPr>
            <a:r>
              <a:rPr lang="en-GB" dirty="0" smtClean="0"/>
              <a:t>“</a:t>
            </a:r>
            <a:r>
              <a:rPr lang="en-GB" dirty="0"/>
              <a:t>Privacy is the number one concern of internet users” (</a:t>
            </a:r>
            <a:r>
              <a:rPr lang="en-GB" dirty="0" err="1"/>
              <a:t>Abramovich</a:t>
            </a:r>
            <a:r>
              <a:rPr lang="en-GB" dirty="0"/>
              <a:t>, 2013</a:t>
            </a:r>
            <a:r>
              <a:rPr lang="en-GB" dirty="0" smtClean="0"/>
              <a:t>)</a:t>
            </a:r>
          </a:p>
          <a:p>
            <a:pPr marL="0" indent="0" algn="just">
              <a:buNone/>
            </a:pPr>
            <a:r>
              <a:rPr lang="en-GB" dirty="0" smtClean="0"/>
              <a:t>“</a:t>
            </a:r>
            <a:r>
              <a:rPr lang="en-GB" dirty="0"/>
              <a:t>83% of consumers are aware of recent security breaches of personal data stored with retailers” (Conroy et al., 2014</a:t>
            </a:r>
            <a:r>
              <a:rPr lang="en-GB" dirty="0" smtClean="0"/>
              <a:t>), </a:t>
            </a:r>
            <a:r>
              <a:rPr lang="en-GB" b="1" dirty="0" smtClean="0"/>
              <a:t>people are worried </a:t>
            </a:r>
            <a:r>
              <a:rPr lang="en-GB" dirty="0" smtClean="0"/>
              <a:t>about their privacy and the security of their personal information.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smtClean="0">
                <a:sym typeface="Wingdings"/>
              </a:rPr>
              <a:t> Thousands of hackers and viruses every month.</a:t>
            </a:r>
            <a:endParaRPr lang="en-GB" dirty="0"/>
          </a:p>
          <a:p>
            <a:pPr marL="0" indent="0" algn="just">
              <a:buNone/>
            </a:pPr>
            <a:r>
              <a:rPr lang="en-GB" dirty="0" smtClean="0">
                <a:sym typeface="Wingdings"/>
              </a:rPr>
              <a:t> Companies have to </a:t>
            </a:r>
            <a:r>
              <a:rPr lang="en-GB" b="1" dirty="0" smtClean="0">
                <a:sym typeface="Wingdings"/>
              </a:rPr>
              <a:t>be honest </a:t>
            </a:r>
            <a:r>
              <a:rPr lang="en-GB" dirty="0" smtClean="0">
                <a:sym typeface="Wingdings"/>
              </a:rPr>
              <a:t>with consumer base. </a:t>
            </a:r>
            <a:endParaRPr lang="en-GB" dirty="0" smtClean="0"/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1458" y="253847"/>
            <a:ext cx="4376429" cy="2878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723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I) Introduction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2801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fr-FR" dirty="0" smtClean="0">
                <a:solidFill>
                  <a:schemeClr val="accent1"/>
                </a:solidFill>
              </a:rPr>
              <a:t>B. </a:t>
            </a:r>
            <a:r>
              <a:rPr lang="en-GB" sz="2200" u="sng" dirty="0" smtClean="0"/>
              <a:t>Examples of risks </a:t>
            </a:r>
          </a:p>
          <a:p>
            <a:pPr marL="0" indent="0">
              <a:buNone/>
            </a:pPr>
            <a:endParaRPr lang="en-GB" sz="2100" u="sng" dirty="0" smtClean="0"/>
          </a:p>
          <a:p>
            <a:pPr>
              <a:buFontTx/>
              <a:buChar char="-"/>
            </a:pPr>
            <a:r>
              <a:rPr lang="en-GB" sz="2100" dirty="0" smtClean="0"/>
              <a:t>Credit-card fraud</a:t>
            </a:r>
          </a:p>
          <a:p>
            <a:pPr>
              <a:buFontTx/>
              <a:buChar char="-"/>
            </a:pPr>
            <a:r>
              <a:rPr lang="en-GB" sz="2100" dirty="0" smtClean="0"/>
              <a:t>Distributed denial of service</a:t>
            </a:r>
          </a:p>
          <a:p>
            <a:pPr>
              <a:buFontTx/>
              <a:buChar char="-"/>
            </a:pPr>
            <a:r>
              <a:rPr lang="en-GB" sz="2100" dirty="0" smtClean="0"/>
              <a:t>Cyber graffiti</a:t>
            </a:r>
          </a:p>
          <a:p>
            <a:pPr>
              <a:buFontTx/>
              <a:buChar char="-"/>
            </a:pPr>
            <a:r>
              <a:rPr lang="en-GB" sz="2100" dirty="0" smtClean="0"/>
              <a:t>Intellectual property theft</a:t>
            </a:r>
          </a:p>
          <a:p>
            <a:pPr>
              <a:buFontTx/>
              <a:buChar char="-"/>
            </a:pPr>
            <a:r>
              <a:rPr lang="en-GB" sz="2100" dirty="0" smtClean="0"/>
              <a:t>Competitive information</a:t>
            </a:r>
          </a:p>
          <a:p>
            <a:pPr>
              <a:buFontTx/>
              <a:buChar char="-"/>
            </a:pPr>
            <a:r>
              <a:rPr lang="en-GB" sz="2100" dirty="0" smtClean="0"/>
              <a:t>Chat room undesirables</a:t>
            </a:r>
          </a:p>
          <a:p>
            <a:pPr>
              <a:buFontTx/>
              <a:buChar char="-"/>
            </a:pPr>
            <a:r>
              <a:rPr lang="en-GB" sz="2100" dirty="0" smtClean="0"/>
              <a:t>Botnets or alien computer control</a:t>
            </a:r>
          </a:p>
          <a:p>
            <a:pPr>
              <a:buFontTx/>
              <a:buChar char="-"/>
            </a:pPr>
            <a:r>
              <a:rPr lang="en-GB" sz="2100" dirty="0" smtClean="0"/>
              <a:t>Computer viruses</a:t>
            </a:r>
          </a:p>
          <a:p>
            <a:pPr>
              <a:buFontTx/>
              <a:buChar char="-"/>
            </a:pPr>
            <a:r>
              <a:rPr lang="en-GB" sz="2100" dirty="0" smtClean="0"/>
              <a:t>Sensitive data theft</a:t>
            </a:r>
            <a:endParaRPr lang="en-GB" sz="2100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950" y="615113"/>
            <a:ext cx="5200650" cy="321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562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II) Why and how manage data </a:t>
            </a:r>
            <a:endParaRPr lang="en-GB" dirty="0"/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842" y="5098607"/>
            <a:ext cx="4570135" cy="1564840"/>
          </a:xfrm>
          <a:prstGeom prst="rect">
            <a:avLst/>
          </a:prstGeom>
        </p:spPr>
      </p:pic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810000" y="2573190"/>
            <a:ext cx="10554574" cy="3636511"/>
          </a:xfrm>
        </p:spPr>
        <p:txBody>
          <a:bodyPr/>
          <a:lstStyle/>
          <a:p>
            <a:pPr>
              <a:buAutoNum type="alphaUcPeriod"/>
            </a:pPr>
            <a:r>
              <a:rPr lang="en-GB" u="sng" dirty="0" smtClean="0"/>
              <a:t>Regulation and law</a:t>
            </a:r>
          </a:p>
          <a:p>
            <a:pPr>
              <a:buAutoNum type="alphaUcPeriod"/>
            </a:pPr>
            <a:endParaRPr lang="en-GB" dirty="0" smtClean="0"/>
          </a:p>
          <a:p>
            <a:pPr algn="just">
              <a:buFont typeface="Wingdings" charset="2"/>
              <a:buChar char="à"/>
            </a:pPr>
            <a:r>
              <a:rPr lang="en-GB" dirty="0" smtClean="0">
                <a:sym typeface="Wingdings"/>
              </a:rPr>
              <a:t>Google policy </a:t>
            </a:r>
          </a:p>
          <a:p>
            <a:pPr algn="just">
              <a:buFont typeface="Wingdings" charset="2"/>
              <a:buChar char="à"/>
            </a:pPr>
            <a:r>
              <a:rPr lang="en-GB" dirty="0" smtClean="0">
                <a:sym typeface="Wingdings"/>
              </a:rPr>
              <a:t>European rules</a:t>
            </a:r>
            <a:endParaRPr lang="en-GB" dirty="0" smtClean="0"/>
          </a:p>
          <a:p>
            <a:pPr marL="0" indent="0" algn="just">
              <a:buNone/>
            </a:pPr>
            <a:r>
              <a:rPr lang="en-GB" dirty="0" smtClean="0"/>
              <a:t>There </a:t>
            </a:r>
            <a:r>
              <a:rPr lang="en-GB" dirty="0"/>
              <a:t>are rules and penalties about this topic, European union rules, especially the </a:t>
            </a:r>
            <a:r>
              <a:rPr lang="en-GB" b="1" dirty="0"/>
              <a:t>General Data Protection Regulation</a:t>
            </a:r>
            <a:r>
              <a:rPr lang="en-GB" dirty="0"/>
              <a:t> and the </a:t>
            </a:r>
            <a:r>
              <a:rPr lang="en-GB" b="1" dirty="0"/>
              <a:t>Data Protection Directive</a:t>
            </a:r>
            <a:r>
              <a:rPr lang="en-GB" dirty="0"/>
              <a:t>. </a:t>
            </a:r>
            <a:endParaRPr lang="en-GB" dirty="0" smtClean="0"/>
          </a:p>
          <a:p>
            <a:pPr marL="0" indent="0" algn="just">
              <a:buNone/>
            </a:pPr>
            <a:r>
              <a:rPr lang="en-GB" dirty="0" smtClean="0"/>
              <a:t>The purpose: “create </a:t>
            </a:r>
            <a:r>
              <a:rPr lang="en-GB" dirty="0"/>
              <a:t>a modern harmonised data protection framework”. </a:t>
            </a:r>
            <a:endParaRPr lang="fr-FR" dirty="0"/>
          </a:p>
          <a:p>
            <a:pPr marL="0" indent="0">
              <a:buNone/>
            </a:pPr>
            <a:endParaRPr lang="fr-FR" dirty="0" smtClean="0"/>
          </a:p>
          <a:p>
            <a:pPr>
              <a:buAutoNum type="alphaUcPeriod"/>
            </a:pPr>
            <a:endParaRPr lang="fr-FR" dirty="0"/>
          </a:p>
          <a:p>
            <a:pPr>
              <a:buAutoNum type="alphaUcPeriod"/>
            </a:pPr>
            <a:endParaRPr lang="fr-FR" dirty="0" smtClean="0"/>
          </a:p>
          <a:p>
            <a:pPr>
              <a:buAutoNum type="alphaUcPeriod"/>
            </a:pPr>
            <a:endParaRPr lang="fr-FR" dirty="0"/>
          </a:p>
        </p:txBody>
      </p:sp>
      <p:pic>
        <p:nvPicPr>
          <p:cNvPr id="6" name="Imag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4560" y="447188"/>
            <a:ext cx="2516417" cy="167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4052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741" y="0"/>
            <a:ext cx="77142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7600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II</a:t>
            </a:r>
            <a:r>
              <a:rPr lang="en-GB" dirty="0" smtClean="0"/>
              <a:t>) Why and how manage data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818712" y="2447139"/>
            <a:ext cx="10554574" cy="363651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B. </a:t>
            </a:r>
            <a:r>
              <a:rPr lang="en-GB" u="sng" dirty="0" smtClean="0"/>
              <a:t>Controlling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big problem is the </a:t>
            </a:r>
            <a:r>
              <a:rPr lang="en-GB" b="1" dirty="0"/>
              <a:t>management</a:t>
            </a:r>
            <a:r>
              <a:rPr lang="en-GB" dirty="0"/>
              <a:t> of digital </a:t>
            </a:r>
            <a:r>
              <a:rPr lang="en-GB" dirty="0" smtClean="0"/>
              <a:t>data.</a:t>
            </a:r>
            <a:r>
              <a:rPr lang="fr-FR" dirty="0" smtClean="0"/>
              <a:t>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Companies </a:t>
            </a:r>
            <a:r>
              <a:rPr lang="en-GB" dirty="0"/>
              <a:t>are “legally and morally obligated to treat their customer’s private personal data respectfully and fairly</a:t>
            </a:r>
            <a:r>
              <a:rPr lang="en-GB" dirty="0" smtClean="0"/>
              <a:t>” </a:t>
            </a:r>
            <a:r>
              <a:rPr lang="en-GB" dirty="0"/>
              <a:t>(</a:t>
            </a:r>
            <a:r>
              <a:rPr lang="en-GB" dirty="0" err="1"/>
              <a:t>Abramovich</a:t>
            </a:r>
            <a:r>
              <a:rPr lang="en-GB" dirty="0"/>
              <a:t>, 2013).</a:t>
            </a:r>
            <a:r>
              <a:rPr lang="fr-FR" dirty="0"/>
              <a:t> </a:t>
            </a:r>
            <a:endParaRPr lang="en-GB" u="sng" dirty="0" smtClean="0"/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dirty="0" smtClean="0"/>
              <a:t>How taking advantages of personal information while respecting customer privacy and securing their information?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ym typeface="Wingdings"/>
              </a:rPr>
              <a:t> </a:t>
            </a:r>
            <a:r>
              <a:rPr lang="en-GB" b="1" dirty="0" smtClean="0">
                <a:sym typeface="Wingdings"/>
              </a:rPr>
              <a:t>Enforce data controlling and examine how they collect, store, manage and deploy customers’ data</a:t>
            </a:r>
            <a:endParaRPr lang="en-GB" b="1" u="sng" dirty="0" smtClean="0"/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0" b="11247"/>
          <a:stretch/>
        </p:blipFill>
        <p:spPr>
          <a:xfrm>
            <a:off x="10095470" y="272499"/>
            <a:ext cx="1767017" cy="1319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1573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06980" y="728622"/>
            <a:ext cx="10571998" cy="970450"/>
          </a:xfrm>
        </p:spPr>
        <p:txBody>
          <a:bodyPr/>
          <a:lstStyle/>
          <a:p>
            <a:r>
              <a:rPr lang="fr-FR" dirty="0" smtClean="0"/>
              <a:t>III) </a:t>
            </a:r>
            <a:r>
              <a:rPr lang="en-GB" dirty="0" smtClean="0"/>
              <a:t>How protect information in </a:t>
            </a:r>
            <a:br>
              <a:rPr lang="en-GB" dirty="0" smtClean="0"/>
            </a:br>
            <a:r>
              <a:rPr lang="en-GB" dirty="0" smtClean="0"/>
              <a:t>the digital channels chosen 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666312" y="2500396"/>
            <a:ext cx="10554574" cy="36365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1"/>
                </a:solidFill>
              </a:rPr>
              <a:t>A. </a:t>
            </a:r>
            <a:r>
              <a:rPr lang="en-GB" u="sng" dirty="0" smtClean="0"/>
              <a:t>In general </a:t>
            </a:r>
            <a:endParaRPr lang="en-GB" u="sng" dirty="0"/>
          </a:p>
          <a:p>
            <a:pPr marL="0" indent="0" algn="just">
              <a:buNone/>
            </a:pPr>
            <a:r>
              <a:rPr lang="en-GB" dirty="0"/>
              <a:t>Foundational capabilities to secure data and manage privacy choices: real-time enforcement, data control, data security, workflow management, whitelist control. (</a:t>
            </a:r>
            <a:r>
              <a:rPr lang="en-GB" dirty="0" err="1"/>
              <a:t>Manion</a:t>
            </a:r>
            <a:r>
              <a:rPr lang="en-GB" dirty="0"/>
              <a:t>, 2016)</a:t>
            </a:r>
          </a:p>
          <a:p>
            <a:pPr marL="0" indent="0" algn="just">
              <a:buNone/>
            </a:pPr>
            <a:r>
              <a:rPr lang="en-GB" dirty="0"/>
              <a:t>Sale website must be secure through a lock in the online link.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ym typeface="Wingdings"/>
              </a:rPr>
              <a:t> Easy access, high visibility, create customer loyalty</a:t>
            </a:r>
            <a:endParaRPr lang="en-GB" b="1" dirty="0"/>
          </a:p>
          <a:p>
            <a:pPr marL="0" indent="0">
              <a:buNone/>
            </a:pPr>
            <a:endParaRPr lang="en-GB" dirty="0" smtClean="0"/>
          </a:p>
          <a:p>
            <a:pPr>
              <a:buFont typeface="Wingdings" charset="2"/>
              <a:buChar char="à"/>
            </a:pPr>
            <a:r>
              <a:rPr lang="en-GB" b="1" dirty="0" smtClean="0">
                <a:sym typeface="Wingdings"/>
              </a:rPr>
              <a:t>Keeping hackers away </a:t>
            </a:r>
            <a:r>
              <a:rPr lang="en-GB" dirty="0" smtClean="0">
                <a:sym typeface="Wingdings"/>
              </a:rPr>
              <a:t>! </a:t>
            </a:r>
          </a:p>
          <a:p>
            <a:pPr>
              <a:buFont typeface="Wingdings" charset="2"/>
              <a:buChar char="à"/>
            </a:pPr>
            <a:endParaRPr lang="en-GB" dirty="0">
              <a:sym typeface="Wingdings"/>
            </a:endParaRPr>
          </a:p>
          <a:p>
            <a:pPr>
              <a:buFont typeface="Wingdings" charset="2"/>
              <a:buChar char="à"/>
            </a:pPr>
            <a:endParaRPr lang="en-GB" dirty="0">
              <a:sym typeface="Wingdings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0" b="11247"/>
          <a:stretch/>
        </p:blipFill>
        <p:spPr>
          <a:xfrm>
            <a:off x="10095470" y="272499"/>
            <a:ext cx="1767017" cy="1319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7966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06980" y="823912"/>
            <a:ext cx="10571998" cy="970450"/>
          </a:xfrm>
        </p:spPr>
        <p:txBody>
          <a:bodyPr/>
          <a:lstStyle/>
          <a:p>
            <a:r>
              <a:rPr lang="en-GB" dirty="0" smtClean="0"/>
              <a:t>III) How protect information in </a:t>
            </a:r>
            <a:br>
              <a:rPr lang="en-GB" dirty="0" smtClean="0"/>
            </a:br>
            <a:r>
              <a:rPr lang="en-GB" dirty="0" smtClean="0"/>
              <a:t>the digital channels chosen 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640912" y="2479125"/>
            <a:ext cx="10554574" cy="36365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fr-FR" dirty="0" smtClean="0">
                <a:solidFill>
                  <a:schemeClr val="accent1"/>
                </a:solidFill>
              </a:rPr>
              <a:t>B</a:t>
            </a:r>
            <a:r>
              <a:rPr lang="en-GB" dirty="0" smtClean="0">
                <a:solidFill>
                  <a:schemeClr val="accent1"/>
                </a:solidFill>
              </a:rPr>
              <a:t>. </a:t>
            </a:r>
            <a:r>
              <a:rPr lang="en-GB" dirty="0" smtClean="0">
                <a:solidFill>
                  <a:schemeClr val="accent1"/>
                </a:solidFill>
                <a:sym typeface="Wingdings"/>
              </a:rPr>
              <a:t> </a:t>
            </a:r>
            <a:r>
              <a:rPr lang="en-GB" u="sng" dirty="0" smtClean="0">
                <a:sym typeface="Wingdings"/>
              </a:rPr>
              <a:t>The website </a:t>
            </a:r>
          </a:p>
          <a:p>
            <a:pPr marL="0" indent="0">
              <a:buNone/>
            </a:pPr>
            <a:endParaRPr lang="en-GB" u="sng" dirty="0" smtClean="0">
              <a:sym typeface="Wingdings"/>
            </a:endParaRPr>
          </a:p>
          <a:p>
            <a:pPr marL="0" indent="0">
              <a:buNone/>
            </a:pPr>
            <a:r>
              <a:rPr lang="en-GB" dirty="0" smtClean="0">
                <a:sym typeface="Wingdings"/>
              </a:rPr>
              <a:t>Lock and cookies </a:t>
            </a:r>
          </a:p>
          <a:p>
            <a:pPr marL="0" indent="0">
              <a:buNone/>
            </a:pPr>
            <a:r>
              <a:rPr lang="en-GB" dirty="0" smtClean="0">
                <a:sym typeface="Wingdings"/>
              </a:rPr>
              <a:t>Use Google option and privacy tools</a:t>
            </a:r>
          </a:p>
          <a:p>
            <a:pPr marL="0" indent="0">
              <a:buNone/>
            </a:pPr>
            <a:endParaRPr lang="en-GB" dirty="0" smtClean="0">
              <a:sym typeface="Wingdings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1"/>
                </a:solidFill>
              </a:rPr>
              <a:t>C. </a:t>
            </a:r>
            <a:r>
              <a:rPr lang="en-GB" u="sng" dirty="0" smtClean="0"/>
              <a:t>Social media </a:t>
            </a:r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dirty="0" smtClean="0"/>
              <a:t>Not showing private property and employees</a:t>
            </a:r>
          </a:p>
          <a:p>
            <a:pPr marL="0" indent="0">
              <a:buNone/>
            </a:pPr>
            <a:r>
              <a:rPr lang="en-GB" dirty="0" smtClean="0"/>
              <a:t>Ask permission</a:t>
            </a:r>
          </a:p>
          <a:p>
            <a:pPr marL="0" indent="0">
              <a:buNone/>
            </a:pPr>
            <a:r>
              <a:rPr lang="en-GB" dirty="0" smtClean="0"/>
              <a:t>Respect followers information</a:t>
            </a:r>
            <a:endParaRPr lang="en-GB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0" b="11247"/>
          <a:stretch/>
        </p:blipFill>
        <p:spPr>
          <a:xfrm>
            <a:off x="10095470" y="272499"/>
            <a:ext cx="1767017" cy="1319828"/>
          </a:xfrm>
          <a:prstGeom prst="rect">
            <a:avLst/>
          </a:prstGeom>
        </p:spPr>
      </p:pic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2287" y="4400336"/>
            <a:ext cx="5410200" cy="2099481"/>
          </a:xfrm>
          <a:prstGeom prst="rect">
            <a:avLst/>
          </a:prstGeom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099" y="2345775"/>
            <a:ext cx="6515100" cy="266700"/>
          </a:xfrm>
          <a:prstGeom prst="rect">
            <a:avLst/>
          </a:prstGeom>
        </p:spPr>
      </p:pic>
      <p:sp>
        <p:nvSpPr>
          <p:cNvPr id="7" name="Ellipse 6"/>
          <p:cNvSpPr/>
          <p:nvPr/>
        </p:nvSpPr>
        <p:spPr>
          <a:xfrm>
            <a:off x="7524135" y="2222287"/>
            <a:ext cx="427703" cy="480189"/>
          </a:xfrm>
          <a:prstGeom prst="ellipse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364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06980" y="731946"/>
            <a:ext cx="10571998" cy="970450"/>
          </a:xfrm>
        </p:spPr>
        <p:txBody>
          <a:bodyPr/>
          <a:lstStyle/>
          <a:p>
            <a:r>
              <a:rPr lang="en-GB" dirty="0" smtClean="0"/>
              <a:t>III) Conclusion </a:t>
            </a:r>
            <a:br>
              <a:rPr lang="en-GB" dirty="0" smtClean="0"/>
            </a:br>
            <a:r>
              <a:rPr lang="en-GB" dirty="0" smtClean="0"/>
              <a:t>and recommendations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640912" y="2683674"/>
            <a:ext cx="10554574" cy="3636511"/>
          </a:xfrm>
        </p:spPr>
        <p:txBody>
          <a:bodyPr/>
          <a:lstStyle/>
          <a:p>
            <a:pPr>
              <a:buAutoNum type="alphaUcPeriod"/>
            </a:pPr>
            <a:r>
              <a:rPr lang="en-GB" u="sng" dirty="0" smtClean="0"/>
              <a:t>Conclusion</a:t>
            </a:r>
          </a:p>
          <a:p>
            <a:pPr>
              <a:buAutoNum type="alphaUcPeriod"/>
            </a:pPr>
            <a:endParaRPr lang="en-GB" u="sng" dirty="0" smtClean="0"/>
          </a:p>
          <a:p>
            <a:pPr marL="0" indent="0">
              <a:buNone/>
            </a:pPr>
            <a:r>
              <a:rPr lang="en-GB" dirty="0"/>
              <a:t>“Control increase trust</a:t>
            </a:r>
            <a:r>
              <a:rPr lang="en-GB" dirty="0" smtClean="0"/>
              <a:t>” (</a:t>
            </a:r>
            <a:r>
              <a:rPr lang="en-GB" dirty="0"/>
              <a:t>Gupta and </a:t>
            </a:r>
            <a:r>
              <a:rPr lang="en-GB" dirty="0" err="1"/>
              <a:t>Dhami</a:t>
            </a:r>
            <a:r>
              <a:rPr lang="en-GB" dirty="0"/>
              <a:t>, </a:t>
            </a:r>
            <a:r>
              <a:rPr lang="en-GB" dirty="0" smtClean="0"/>
              <a:t>2015)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B. </a:t>
            </a:r>
            <a:r>
              <a:rPr lang="en-GB" u="sng" dirty="0"/>
              <a:t>Recommendations / Advices  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>
              <a:buFont typeface="Wingdings" charset="2"/>
              <a:buChar char="ü"/>
            </a:pPr>
            <a:r>
              <a:rPr lang="en-GB" dirty="0" smtClean="0"/>
              <a:t>Protect customer and protect the company itself</a:t>
            </a:r>
          </a:p>
          <a:p>
            <a:pPr>
              <a:buFont typeface="Wingdings" charset="2"/>
              <a:buChar char="ü"/>
            </a:pPr>
            <a:r>
              <a:rPr lang="en-GB" dirty="0" smtClean="0"/>
              <a:t>Implement processes</a:t>
            </a:r>
          </a:p>
          <a:p>
            <a:pPr>
              <a:buAutoNum type="alphaUcPeriod"/>
            </a:pPr>
            <a:endParaRPr lang="en-GB" dirty="0" smtClean="0"/>
          </a:p>
          <a:p>
            <a:endParaRPr lang="fr-FR" dirty="0"/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9412" y="391529"/>
            <a:ext cx="3755591" cy="2292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320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r>
              <a:rPr lang="fr-FR" dirty="0" smtClean="0"/>
              <a:t> 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55167" y="2462129"/>
            <a:ext cx="10567535" cy="3636511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GB" dirty="0" err="1" smtClean="0"/>
              <a:t>Abramovich</a:t>
            </a:r>
            <a:r>
              <a:rPr lang="en-GB" dirty="0" smtClean="0"/>
              <a:t>, 2013, CMO, How Consumer Privacy Concerns Should Guide Marketing Strategies, available at: </a:t>
            </a:r>
            <a:r>
              <a:rPr lang="en-GB" u="sng" dirty="0" smtClean="0">
                <a:hlinkClick r:id="rId2"/>
              </a:rPr>
              <a:t>https://www.cmo.com/features/articles/2013/9/4/privacy_CWTK.html#gs.83wyk1</a:t>
            </a:r>
            <a:r>
              <a:rPr lang="en-GB" dirty="0" smtClean="0"/>
              <a:t> Accessed on 26</a:t>
            </a:r>
            <a:r>
              <a:rPr lang="en-GB" baseline="30000" dirty="0" smtClean="0"/>
              <a:t>th</a:t>
            </a:r>
            <a:r>
              <a:rPr lang="en-GB" dirty="0" smtClean="0"/>
              <a:t> April 2019</a:t>
            </a:r>
          </a:p>
          <a:p>
            <a:pPr algn="just"/>
            <a:r>
              <a:rPr lang="en-GB" dirty="0" smtClean="0"/>
              <a:t>Beal, 2018, </a:t>
            </a:r>
            <a:r>
              <a:rPr lang="en-GB" dirty="0" err="1" smtClean="0"/>
              <a:t>Webopedia</a:t>
            </a:r>
            <a:r>
              <a:rPr lang="en-GB" dirty="0" smtClean="0"/>
              <a:t>, What are Cookies and What Do Cookies Do, available at: </a:t>
            </a:r>
            <a:r>
              <a:rPr lang="en-GB" u="sng" dirty="0" smtClean="0">
                <a:hlinkClick r:id="rId3"/>
              </a:rPr>
              <a:t>https://www.webopedia.com/DidYouKnow/Internet/all_about_cookies.asp</a:t>
            </a:r>
            <a:r>
              <a:rPr lang="en-GB" dirty="0" smtClean="0"/>
              <a:t> Accessed on 29th April 2019</a:t>
            </a:r>
          </a:p>
          <a:p>
            <a:pPr algn="just"/>
            <a:r>
              <a:rPr lang="en-GB" dirty="0" smtClean="0"/>
              <a:t>Chaffey and Smith, 2013, E-marketing excellence, planning and optimizing your digital marketing, 4</a:t>
            </a:r>
            <a:r>
              <a:rPr lang="en-GB" baseline="30000" dirty="0" smtClean="0"/>
              <a:t>th</a:t>
            </a:r>
            <a:r>
              <a:rPr lang="en-GB" dirty="0" smtClean="0"/>
              <a:t> edition. </a:t>
            </a:r>
          </a:p>
          <a:p>
            <a:pPr algn="just"/>
            <a:r>
              <a:rPr lang="en-GB" dirty="0" smtClean="0"/>
              <a:t>Conroy et al., 2014, Deloitte Insights, Building consumer trust, available at: </a:t>
            </a:r>
            <a:r>
              <a:rPr lang="en-GB" u="sng" dirty="0" smtClean="0">
                <a:hlinkClick r:id="rId4"/>
              </a:rPr>
              <a:t>https://www2.deloitte.com/insights/us/en/topics/risk-management/consumer-data-privacy-strategies.html</a:t>
            </a:r>
            <a:r>
              <a:rPr lang="en-GB" dirty="0" smtClean="0"/>
              <a:t> Accessed on 26</a:t>
            </a:r>
            <a:r>
              <a:rPr lang="en-GB" baseline="30000" dirty="0" smtClean="0"/>
              <a:t>th</a:t>
            </a:r>
            <a:r>
              <a:rPr lang="en-GB" dirty="0" smtClean="0"/>
              <a:t> April 2019</a:t>
            </a:r>
          </a:p>
          <a:p>
            <a:pPr algn="just"/>
            <a:r>
              <a:rPr lang="en-GB" dirty="0" smtClean="0"/>
              <a:t>Google support, How Google protects your organization's security and privacy, available at : </a:t>
            </a:r>
            <a:r>
              <a:rPr lang="en-GB" u="sng" dirty="0" smtClean="0">
                <a:hlinkClick r:id="rId5"/>
              </a:rPr>
              <a:t>https://support.google.com/a/answer/60762?hl=en</a:t>
            </a:r>
            <a:r>
              <a:rPr lang="en-GB" dirty="0" smtClean="0"/>
              <a:t> Accessed on 29th April 2019</a:t>
            </a:r>
          </a:p>
          <a:p>
            <a:pPr algn="just"/>
            <a:r>
              <a:rPr lang="en-GB" dirty="0" smtClean="0"/>
              <a:t>Gupta and </a:t>
            </a:r>
            <a:r>
              <a:rPr lang="en-GB" dirty="0" err="1" smtClean="0"/>
              <a:t>Dhami</a:t>
            </a:r>
            <a:r>
              <a:rPr lang="en-GB" dirty="0" smtClean="0"/>
              <a:t>, 2015, Springer link, Measuring the impact of security, trust and privacy in information sharing, available at: </a:t>
            </a:r>
            <a:r>
              <a:rPr lang="en-GB" u="sng" dirty="0" smtClean="0">
                <a:hlinkClick r:id="rId6"/>
              </a:rPr>
              <a:t>https://link.springer.com/article/10.1057/dddmp.2015.32</a:t>
            </a:r>
            <a:r>
              <a:rPr lang="en-GB" dirty="0" smtClean="0"/>
              <a:t> Accessed on 26</a:t>
            </a:r>
            <a:r>
              <a:rPr lang="en-GB" baseline="30000" dirty="0" smtClean="0"/>
              <a:t>th</a:t>
            </a:r>
            <a:r>
              <a:rPr lang="en-GB" dirty="0" smtClean="0"/>
              <a:t> April 2019 </a:t>
            </a:r>
          </a:p>
          <a:p>
            <a:pPr algn="just"/>
            <a:r>
              <a:rPr lang="en-GB" dirty="0" smtClean="0"/>
              <a:t>Lord, 2018, Data Insider, What is the Data Protection Directive? The Predecessor to the GDPR, available at: </a:t>
            </a:r>
            <a:r>
              <a:rPr lang="en-GB" dirty="0" smtClean="0">
                <a:hlinkClick r:id="rId7"/>
              </a:rPr>
              <a:t>https://digitalguardian.com/blog/what-data-protection-directive-predecessor-gdpr</a:t>
            </a:r>
            <a:r>
              <a:rPr lang="en-GB" dirty="0" smtClean="0"/>
              <a:t> Accessed on 26</a:t>
            </a:r>
            <a:r>
              <a:rPr lang="en-GB" baseline="30000" dirty="0" smtClean="0"/>
              <a:t>th</a:t>
            </a:r>
            <a:r>
              <a:rPr lang="en-GB" dirty="0" smtClean="0"/>
              <a:t> April 2019</a:t>
            </a:r>
          </a:p>
          <a:p>
            <a:pPr algn="just"/>
            <a:r>
              <a:rPr lang="en-GB" dirty="0" err="1" smtClean="0"/>
              <a:t>Manion</a:t>
            </a:r>
            <a:r>
              <a:rPr lang="en-GB" dirty="0" smtClean="0"/>
              <a:t>, 2016, </a:t>
            </a:r>
            <a:r>
              <a:rPr lang="en-GB" dirty="0" err="1" smtClean="0"/>
              <a:t>Martech</a:t>
            </a:r>
            <a:r>
              <a:rPr lang="en-GB" dirty="0" smtClean="0"/>
              <a:t>, Date security and privacy, available at: </a:t>
            </a:r>
            <a:r>
              <a:rPr lang="en-GB" u="sng" dirty="0" smtClean="0">
                <a:hlinkClick r:id="rId8"/>
              </a:rPr>
              <a:t>https://martechtoday.com/data-security-privacy-marketings-top-conundrum-2016-159239</a:t>
            </a:r>
            <a:r>
              <a:rPr lang="en-GB" dirty="0" smtClean="0"/>
              <a:t> Accessed on 26</a:t>
            </a:r>
            <a:r>
              <a:rPr lang="en-GB" baseline="30000" dirty="0" smtClean="0"/>
              <a:t>th</a:t>
            </a:r>
            <a:r>
              <a:rPr lang="en-GB" dirty="0" smtClean="0"/>
              <a:t> April 2019</a:t>
            </a:r>
          </a:p>
          <a:p>
            <a:pPr algn="just"/>
            <a:r>
              <a:rPr lang="en-GB" dirty="0" err="1" smtClean="0"/>
              <a:t>Uni</a:t>
            </a:r>
            <a:r>
              <a:rPr lang="en-GB" dirty="0" smtClean="0"/>
              <a:t> assignment center, Privacy And Security Issues In E-Commerce, available at: </a:t>
            </a:r>
            <a:r>
              <a:rPr lang="en-GB" dirty="0" smtClean="0">
                <a:hlinkClick r:id="rId9"/>
              </a:rPr>
              <a:t>https://www.uniassignment.com/essay-samples/information-technology/privacy-and-security-issues-in-ecommerce-information-technology-essay.php</a:t>
            </a:r>
            <a:r>
              <a:rPr lang="en-GB" dirty="0" smtClean="0"/>
              <a:t> Accessed on 26</a:t>
            </a:r>
            <a:r>
              <a:rPr lang="en-GB" baseline="30000" dirty="0" smtClean="0"/>
              <a:t>th</a:t>
            </a:r>
            <a:r>
              <a:rPr lang="en-GB" dirty="0" smtClean="0"/>
              <a:t> April 2019</a:t>
            </a:r>
          </a:p>
          <a:p>
            <a:endParaRPr lang="fr-FR" dirty="0" smtClean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0" b="11247"/>
          <a:stretch/>
        </p:blipFill>
        <p:spPr>
          <a:xfrm>
            <a:off x="10095470" y="272499"/>
            <a:ext cx="1767017" cy="1319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902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Thanks for listening! 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GB" sz="2800" dirty="0" smtClean="0"/>
              <a:t>Now, questions time!</a:t>
            </a:r>
            <a:endParaRPr lang="en-GB" sz="2800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0" b="11247"/>
          <a:stretch/>
        </p:blipFill>
        <p:spPr>
          <a:xfrm>
            <a:off x="10095470" y="272499"/>
            <a:ext cx="1767017" cy="1319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5889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is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Bureau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Concis</Template>
  <TotalTime>180</TotalTime>
  <Words>566</Words>
  <Application>Microsoft Macintosh PowerPoint</Application>
  <PresentationFormat>Grand écran</PresentationFormat>
  <Paragraphs>98</Paragraphs>
  <Slides>12</Slides>
  <Notes>1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12</vt:i4>
      </vt:variant>
    </vt:vector>
  </HeadingPairs>
  <TitlesOfParts>
    <vt:vector size="17" baseType="lpstr">
      <vt:lpstr>Calibri</vt:lpstr>
      <vt:lpstr>Century Gothic</vt:lpstr>
      <vt:lpstr>Wingdings</vt:lpstr>
      <vt:lpstr>Wingdings 2</vt:lpstr>
      <vt:lpstr>Concis</vt:lpstr>
      <vt:lpstr>Litelok – Bike lock  in Swansea</vt:lpstr>
      <vt:lpstr>Summary </vt:lpstr>
      <vt:lpstr>I) Introduction</vt:lpstr>
      <vt:lpstr>I) Introduction</vt:lpstr>
      <vt:lpstr>II) Why and how manage data </vt:lpstr>
      <vt:lpstr>Présentation PowerPoint</vt:lpstr>
      <vt:lpstr>II) Why and how manage data</vt:lpstr>
      <vt:lpstr>III) How protect information in  the digital channels chosen </vt:lpstr>
      <vt:lpstr>III) How protect information in  the digital channels chosen </vt:lpstr>
      <vt:lpstr>III) Conclusion  and recommendations</vt:lpstr>
      <vt:lpstr>References </vt:lpstr>
      <vt:lpstr>Thanks for listening! </vt:lpstr>
    </vt:vector>
  </TitlesOfParts>
  <Company/>
  <LinksUpToDate>false</LinksUpToDate>
  <SharedDoc>false</SharedDoc>
  <HyperlinksChanged>false</HyperlinksChanged>
  <AppVersion>15.0025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chloé jugan</dc:creator>
  <cp:lastModifiedBy>chloé jugan</cp:lastModifiedBy>
  <cp:revision>39</cp:revision>
  <dcterms:created xsi:type="dcterms:W3CDTF">2019-04-26T14:45:34Z</dcterms:created>
  <dcterms:modified xsi:type="dcterms:W3CDTF">2019-05-06T10:23:12Z</dcterms:modified>
</cp:coreProperties>
</file>