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712" r:id="rId4"/>
    <p:sldMasterId id="2147483763" r:id="rId5"/>
  </p:sldMasterIdLst>
  <p:notesMasterIdLst>
    <p:notesMasterId r:id="rId71"/>
  </p:notesMasterIdLst>
  <p:sldIdLst>
    <p:sldId id="257" r:id="rId6"/>
    <p:sldId id="652" r:id="rId7"/>
    <p:sldId id="771" r:id="rId8"/>
    <p:sldId id="271" r:id="rId9"/>
    <p:sldId id="772" r:id="rId10"/>
    <p:sldId id="796" r:id="rId11"/>
    <p:sldId id="291" r:id="rId12"/>
    <p:sldId id="773" r:id="rId13"/>
    <p:sldId id="309" r:id="rId14"/>
    <p:sldId id="790" r:id="rId15"/>
    <p:sldId id="777" r:id="rId16"/>
    <p:sldId id="774" r:id="rId17"/>
    <p:sldId id="310" r:id="rId18"/>
    <p:sldId id="776" r:id="rId19"/>
    <p:sldId id="256" r:id="rId20"/>
    <p:sldId id="817" r:id="rId21"/>
    <p:sldId id="818" r:id="rId22"/>
    <p:sldId id="819" r:id="rId23"/>
    <p:sldId id="820" r:id="rId24"/>
    <p:sldId id="821" r:id="rId25"/>
    <p:sldId id="785" r:id="rId26"/>
    <p:sldId id="763" r:id="rId27"/>
    <p:sldId id="780" r:id="rId28"/>
    <p:sldId id="293" r:id="rId29"/>
    <p:sldId id="779" r:id="rId30"/>
    <p:sldId id="783" r:id="rId31"/>
    <p:sldId id="295" r:id="rId32"/>
    <p:sldId id="294" r:id="rId33"/>
    <p:sldId id="297" r:id="rId34"/>
    <p:sldId id="781" r:id="rId35"/>
    <p:sldId id="782" r:id="rId36"/>
    <p:sldId id="298" r:id="rId37"/>
    <p:sldId id="299" r:id="rId38"/>
    <p:sldId id="719" r:id="rId39"/>
    <p:sldId id="722" r:id="rId40"/>
    <p:sldId id="737" r:id="rId41"/>
    <p:sldId id="720" r:id="rId42"/>
    <p:sldId id="723" r:id="rId43"/>
    <p:sldId id="724" r:id="rId44"/>
    <p:sldId id="306" r:id="rId45"/>
    <p:sldId id="787" r:id="rId46"/>
    <p:sldId id="795" r:id="rId47"/>
    <p:sldId id="307" r:id="rId48"/>
    <p:sldId id="703" r:id="rId49"/>
    <p:sldId id="788" r:id="rId50"/>
    <p:sldId id="308" r:id="rId51"/>
    <p:sldId id="305" r:id="rId52"/>
    <p:sldId id="263" r:id="rId53"/>
    <p:sldId id="798" r:id="rId54"/>
    <p:sldId id="799" r:id="rId55"/>
    <p:sldId id="802" r:id="rId56"/>
    <p:sldId id="803" r:id="rId57"/>
    <p:sldId id="804" r:id="rId58"/>
    <p:sldId id="801" r:id="rId59"/>
    <p:sldId id="326" r:id="rId60"/>
    <p:sldId id="794" r:id="rId61"/>
    <p:sldId id="313" r:id="rId62"/>
    <p:sldId id="813" r:id="rId63"/>
    <p:sldId id="812" r:id="rId64"/>
    <p:sldId id="814" r:id="rId65"/>
    <p:sldId id="314" r:id="rId66"/>
    <p:sldId id="315" r:id="rId67"/>
    <p:sldId id="815" r:id="rId68"/>
    <p:sldId id="800" r:id="rId69"/>
    <p:sldId id="793" r:id="rId7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024" autoAdjust="0"/>
    <p:restoredTop sz="94619" autoAdjust="0"/>
  </p:normalViewPr>
  <p:slideViewPr>
    <p:cSldViewPr snapToGrid="0">
      <p:cViewPr varScale="1">
        <p:scale>
          <a:sx n="83" d="100"/>
          <a:sy n="83" d="100"/>
        </p:scale>
        <p:origin x="547" y="7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slide" Target="slides/slide42.xml"/><Relationship Id="rId50" Type="http://schemas.openxmlformats.org/officeDocument/2006/relationships/slide" Target="slides/slide45.xml"/><Relationship Id="rId55" Type="http://schemas.openxmlformats.org/officeDocument/2006/relationships/slide" Target="slides/slide50.xml"/><Relationship Id="rId63" Type="http://schemas.openxmlformats.org/officeDocument/2006/relationships/slide" Target="slides/slide58.xml"/><Relationship Id="rId68" Type="http://schemas.openxmlformats.org/officeDocument/2006/relationships/slide" Target="slides/slide63.xml"/><Relationship Id="rId7" Type="http://schemas.openxmlformats.org/officeDocument/2006/relationships/slide" Target="slides/slide2.xml"/><Relationship Id="rId71"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slide" Target="slides/slide48.xml"/><Relationship Id="rId58" Type="http://schemas.openxmlformats.org/officeDocument/2006/relationships/slide" Target="slides/slide53.xml"/><Relationship Id="rId66" Type="http://schemas.openxmlformats.org/officeDocument/2006/relationships/slide" Target="slides/slide61.xml"/><Relationship Id="rId74"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slide" Target="slides/slide52.xml"/><Relationship Id="rId61" Type="http://schemas.openxmlformats.org/officeDocument/2006/relationships/slide" Target="slides/slide56.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 Id="rId60" Type="http://schemas.openxmlformats.org/officeDocument/2006/relationships/slide" Target="slides/slide55.xml"/><Relationship Id="rId65" Type="http://schemas.openxmlformats.org/officeDocument/2006/relationships/slide" Target="slides/slide60.xml"/><Relationship Id="rId73"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openxmlformats.org/officeDocument/2006/relationships/slide" Target="slides/slide51.xml"/><Relationship Id="rId64" Type="http://schemas.openxmlformats.org/officeDocument/2006/relationships/slide" Target="slides/slide59.xml"/><Relationship Id="rId69" Type="http://schemas.openxmlformats.org/officeDocument/2006/relationships/slide" Target="slides/slide64.xml"/><Relationship Id="rId8" Type="http://schemas.openxmlformats.org/officeDocument/2006/relationships/slide" Target="slides/slide3.xml"/><Relationship Id="rId51" Type="http://schemas.openxmlformats.org/officeDocument/2006/relationships/slide" Target="slides/slide46.xml"/><Relationship Id="rId72" Type="http://schemas.openxmlformats.org/officeDocument/2006/relationships/presProps" Target="presProps.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59" Type="http://schemas.openxmlformats.org/officeDocument/2006/relationships/slide" Target="slides/slide54.xml"/><Relationship Id="rId67" Type="http://schemas.openxmlformats.org/officeDocument/2006/relationships/slide" Target="slides/slide62.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slide" Target="slides/slide49.xml"/><Relationship Id="rId62" Type="http://schemas.openxmlformats.org/officeDocument/2006/relationships/slide" Target="slides/slide57.xml"/><Relationship Id="rId70" Type="http://schemas.openxmlformats.org/officeDocument/2006/relationships/slide" Target="slides/slide65.xml"/><Relationship Id="rId75"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D8303B2-6492-41C6-B72B-ADC2B32DB1E2}" type="datetimeFigureOut">
              <a:rPr lang="en-GB" smtClean="0"/>
              <a:t>03/12/2024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6B8B7B6-E3BA-4A0D-9A2A-6CFC733A398F}" type="slidenum">
              <a:rPr lang="en-GB" smtClean="0"/>
              <a:t>‹#›</a:t>
            </a:fld>
            <a:endParaRPr lang="en-GB"/>
          </a:p>
        </p:txBody>
      </p:sp>
    </p:spTree>
    <p:extLst>
      <p:ext uri="{BB962C8B-B14F-4D97-AF65-F5344CB8AC3E}">
        <p14:creationId xmlns:p14="http://schemas.microsoft.com/office/powerpoint/2010/main" val="36902176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 name="Google Shape;5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224920DE-5A52-4E8B-9E59-8391DB272E65}" type="datetime1">
              <a:rPr lang="en-US" smtClean="0"/>
              <a:t>12/3/2024</a:t>
            </a:fld>
            <a:endParaRPr lang="en-US" dirty="0"/>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900175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91D3F76D-149D-469F-A83C-0BFE296457DD}" type="datetime1">
              <a:rPr lang="en-US" smtClean="0"/>
              <a:t>12/3/2024</a:t>
            </a:fld>
            <a:endParaRPr lang="en-US" dirty="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524434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62096DB5-DD13-45D7-8DB7-2B3524211970}" type="datetime1">
              <a:rPr lang="en-US" smtClean="0"/>
              <a:t>12/3/2024</a:t>
            </a:fld>
            <a:endParaRPr lang="en-US" dirty="0"/>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666809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8414FA5-224A-4681-8940-4E5D3B8B918A}" type="datetime1">
              <a:rPr lang="en-US" smtClean="0"/>
              <a:t>12/3/2024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4833232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63C9E2B-3BF8-413B-94DD-2921A17D2527}" type="datetime1">
              <a:rPr lang="en-US" smtClean="0"/>
              <a:t>12/3/2024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7480465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CAD3037-50B7-40EB-9CC6-A9AE6C5A284B}" type="datetime1">
              <a:rPr lang="en-US" smtClean="0"/>
              <a:t>12/3/2024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29363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38BE852-0E8F-40C0-8B39-B122FDD16E46}" type="datetime1">
              <a:rPr lang="en-US" smtClean="0"/>
              <a:t>12/3/2024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294949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605A881E-E600-45A1-B7F7-57381DC16BB4}" type="datetime1">
              <a:rPr lang="en-US" smtClean="0"/>
              <a:t>12/3/2024</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2617666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1904E75-3EEB-44A1-8BFD-5EF793EFC1AB}" type="datetime1">
              <a:rPr lang="en-US" smtClean="0"/>
              <a:t>12/3/2024</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5732895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D1CAEC3-DE29-4474-90D4-EC670E3DF8DD}" type="datetime1">
              <a:rPr lang="en-US" smtClean="0"/>
              <a:t>12/3/2024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835911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fld id="{117A63FD-744A-403F-9C14-0782DAED1037}" type="datetime1">
              <a:rPr lang="en-US" smtClean="0"/>
              <a:t>12/3/2024</a:t>
            </a:fld>
            <a:endParaRPr lang="en-US" dirty="0"/>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endParaRPr lang="en-US" dirty="0"/>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888496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slide" type="title">
  <p:cSld name="Title slid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415611" y="992767"/>
            <a:ext cx="11360800" cy="2736800"/>
          </a:xfrm>
          <a:prstGeom prst="rect">
            <a:avLst/>
          </a:prstGeom>
        </p:spPr>
        <p:txBody>
          <a:bodyPr spcFirstLastPara="1" wrap="square" lIns="91425" tIns="91425" rIns="91425" bIns="91425" anchor="b" anchorCtr="0">
            <a:normAutofit/>
          </a:bodyPr>
          <a:lstStyle>
            <a:lvl1pPr lvl="0" algn="ctr">
              <a:spcBef>
                <a:spcPts val="0"/>
              </a:spcBef>
              <a:spcAft>
                <a:spcPts val="0"/>
              </a:spcAft>
              <a:buSzPts val="5200"/>
              <a:buNone/>
              <a:defRPr sz="6933"/>
            </a:lvl1pPr>
            <a:lvl2pPr lvl="1" algn="ctr">
              <a:spcBef>
                <a:spcPts val="0"/>
              </a:spcBef>
              <a:spcAft>
                <a:spcPts val="0"/>
              </a:spcAft>
              <a:buSzPts val="5200"/>
              <a:buNone/>
              <a:defRPr sz="6933"/>
            </a:lvl2pPr>
            <a:lvl3pPr lvl="2" algn="ctr">
              <a:spcBef>
                <a:spcPts val="0"/>
              </a:spcBef>
              <a:spcAft>
                <a:spcPts val="0"/>
              </a:spcAft>
              <a:buSzPts val="5200"/>
              <a:buNone/>
              <a:defRPr sz="6933"/>
            </a:lvl3pPr>
            <a:lvl4pPr lvl="3" algn="ctr">
              <a:spcBef>
                <a:spcPts val="0"/>
              </a:spcBef>
              <a:spcAft>
                <a:spcPts val="0"/>
              </a:spcAft>
              <a:buSzPts val="5200"/>
              <a:buNone/>
              <a:defRPr sz="6933"/>
            </a:lvl4pPr>
            <a:lvl5pPr lvl="4" algn="ctr">
              <a:spcBef>
                <a:spcPts val="0"/>
              </a:spcBef>
              <a:spcAft>
                <a:spcPts val="0"/>
              </a:spcAft>
              <a:buSzPts val="5200"/>
              <a:buNone/>
              <a:defRPr sz="6933"/>
            </a:lvl5pPr>
            <a:lvl6pPr lvl="5" algn="ctr">
              <a:spcBef>
                <a:spcPts val="0"/>
              </a:spcBef>
              <a:spcAft>
                <a:spcPts val="0"/>
              </a:spcAft>
              <a:buSzPts val="5200"/>
              <a:buNone/>
              <a:defRPr sz="6933"/>
            </a:lvl6pPr>
            <a:lvl7pPr lvl="6" algn="ctr">
              <a:spcBef>
                <a:spcPts val="0"/>
              </a:spcBef>
              <a:spcAft>
                <a:spcPts val="0"/>
              </a:spcAft>
              <a:buSzPts val="5200"/>
              <a:buNone/>
              <a:defRPr sz="6933"/>
            </a:lvl7pPr>
            <a:lvl8pPr lvl="7" algn="ctr">
              <a:spcBef>
                <a:spcPts val="0"/>
              </a:spcBef>
              <a:spcAft>
                <a:spcPts val="0"/>
              </a:spcAft>
              <a:buSzPts val="5200"/>
              <a:buNone/>
              <a:defRPr sz="6933"/>
            </a:lvl8pPr>
            <a:lvl9pPr lvl="8" algn="ctr">
              <a:spcBef>
                <a:spcPts val="0"/>
              </a:spcBef>
              <a:spcAft>
                <a:spcPts val="0"/>
              </a:spcAft>
              <a:buSzPts val="5200"/>
              <a:buNone/>
              <a:defRPr sz="6933"/>
            </a:lvl9pPr>
          </a:lstStyle>
          <a:p>
            <a:endParaRPr/>
          </a:p>
        </p:txBody>
      </p:sp>
      <p:sp>
        <p:nvSpPr>
          <p:cNvPr id="11" name="Google Shape;11;p2"/>
          <p:cNvSpPr txBox="1">
            <a:spLocks noGrp="1"/>
          </p:cNvSpPr>
          <p:nvPr>
            <p:ph type="subTitle" idx="1"/>
          </p:nvPr>
        </p:nvSpPr>
        <p:spPr>
          <a:xfrm>
            <a:off x="415600" y="3778833"/>
            <a:ext cx="11360800" cy="10568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800"/>
              <a:buNone/>
              <a:defRPr sz="3733"/>
            </a:lvl1pPr>
            <a:lvl2pPr lvl="1" algn="ctr">
              <a:lnSpc>
                <a:spcPct val="100000"/>
              </a:lnSpc>
              <a:spcBef>
                <a:spcPts val="0"/>
              </a:spcBef>
              <a:spcAft>
                <a:spcPts val="0"/>
              </a:spcAft>
              <a:buSzPts val="2800"/>
              <a:buNone/>
              <a:defRPr sz="3733"/>
            </a:lvl2pPr>
            <a:lvl3pPr lvl="2" algn="ctr">
              <a:lnSpc>
                <a:spcPct val="100000"/>
              </a:lnSpc>
              <a:spcBef>
                <a:spcPts val="0"/>
              </a:spcBef>
              <a:spcAft>
                <a:spcPts val="0"/>
              </a:spcAft>
              <a:buSzPts val="2800"/>
              <a:buNone/>
              <a:defRPr sz="3733"/>
            </a:lvl3pPr>
            <a:lvl4pPr lvl="3" algn="ctr">
              <a:lnSpc>
                <a:spcPct val="100000"/>
              </a:lnSpc>
              <a:spcBef>
                <a:spcPts val="0"/>
              </a:spcBef>
              <a:spcAft>
                <a:spcPts val="0"/>
              </a:spcAft>
              <a:buSzPts val="2800"/>
              <a:buNone/>
              <a:defRPr sz="3733"/>
            </a:lvl4pPr>
            <a:lvl5pPr lvl="4" algn="ctr">
              <a:lnSpc>
                <a:spcPct val="100000"/>
              </a:lnSpc>
              <a:spcBef>
                <a:spcPts val="0"/>
              </a:spcBef>
              <a:spcAft>
                <a:spcPts val="0"/>
              </a:spcAft>
              <a:buSzPts val="2800"/>
              <a:buNone/>
              <a:defRPr sz="3733"/>
            </a:lvl5pPr>
            <a:lvl6pPr lvl="5" algn="ctr">
              <a:lnSpc>
                <a:spcPct val="100000"/>
              </a:lnSpc>
              <a:spcBef>
                <a:spcPts val="0"/>
              </a:spcBef>
              <a:spcAft>
                <a:spcPts val="0"/>
              </a:spcAft>
              <a:buSzPts val="2800"/>
              <a:buNone/>
              <a:defRPr sz="3733"/>
            </a:lvl6pPr>
            <a:lvl7pPr lvl="6" algn="ctr">
              <a:lnSpc>
                <a:spcPct val="100000"/>
              </a:lnSpc>
              <a:spcBef>
                <a:spcPts val="0"/>
              </a:spcBef>
              <a:spcAft>
                <a:spcPts val="0"/>
              </a:spcAft>
              <a:buSzPts val="2800"/>
              <a:buNone/>
              <a:defRPr sz="3733"/>
            </a:lvl7pPr>
            <a:lvl8pPr lvl="7" algn="ctr">
              <a:lnSpc>
                <a:spcPct val="100000"/>
              </a:lnSpc>
              <a:spcBef>
                <a:spcPts val="0"/>
              </a:spcBef>
              <a:spcAft>
                <a:spcPts val="0"/>
              </a:spcAft>
              <a:buSzPts val="2800"/>
              <a:buNone/>
              <a:defRPr sz="3733"/>
            </a:lvl8pPr>
            <a:lvl9pPr lvl="8" algn="ctr">
              <a:lnSpc>
                <a:spcPct val="100000"/>
              </a:lnSpc>
              <a:spcBef>
                <a:spcPts val="0"/>
              </a:spcBef>
              <a:spcAft>
                <a:spcPts val="0"/>
              </a:spcAft>
              <a:buSzPts val="2800"/>
              <a:buNone/>
              <a:defRPr sz="3733"/>
            </a:lvl9pPr>
          </a:lstStyle>
          <a:p>
            <a:endParaRPr/>
          </a:p>
        </p:txBody>
      </p:sp>
      <p:sp>
        <p:nvSpPr>
          <p:cNvPr id="12" name="Google Shape;12;p2"/>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GB" smtClean="0"/>
              <a:pPr/>
              <a:t>‹#›</a:t>
            </a:fld>
            <a:endParaRPr lang="en-GB"/>
          </a:p>
        </p:txBody>
      </p:sp>
    </p:spTree>
    <p:extLst>
      <p:ext uri="{BB962C8B-B14F-4D97-AF65-F5344CB8AC3E}">
        <p14:creationId xmlns:p14="http://schemas.microsoft.com/office/powerpoint/2010/main" val="183935144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Section header" type="secHead">
  <p:cSld name="Section header">
    <p:spTree>
      <p:nvGrpSpPr>
        <p:cNvPr id="1" name="Shape 13"/>
        <p:cNvGrpSpPr/>
        <p:nvPr/>
      </p:nvGrpSpPr>
      <p:grpSpPr>
        <a:xfrm>
          <a:off x="0" y="0"/>
          <a:ext cx="0" cy="0"/>
          <a:chOff x="0" y="0"/>
          <a:chExt cx="0" cy="0"/>
        </a:xfrm>
      </p:grpSpPr>
      <p:sp>
        <p:nvSpPr>
          <p:cNvPr id="14" name="Google Shape;14;p3"/>
          <p:cNvSpPr txBox="1">
            <a:spLocks noGrp="1"/>
          </p:cNvSpPr>
          <p:nvPr>
            <p:ph type="title"/>
          </p:nvPr>
        </p:nvSpPr>
        <p:spPr>
          <a:xfrm>
            <a:off x="415600" y="2867800"/>
            <a:ext cx="11360800" cy="1122400"/>
          </a:xfrm>
          <a:prstGeom prst="rect">
            <a:avLst/>
          </a:prstGeom>
        </p:spPr>
        <p:txBody>
          <a:bodyPr spcFirstLastPara="1" wrap="square" lIns="91425" tIns="91425" rIns="91425" bIns="91425" anchor="ctr" anchorCtr="0">
            <a:normAutofit/>
          </a:bodyPr>
          <a:lstStyle>
            <a:lvl1pPr lvl="0" algn="ctr">
              <a:spcBef>
                <a:spcPts val="0"/>
              </a:spcBef>
              <a:spcAft>
                <a:spcPts val="0"/>
              </a:spcAft>
              <a:buSzPts val="3600"/>
              <a:buNone/>
              <a:defRPr sz="4800"/>
            </a:lvl1pPr>
            <a:lvl2pPr lvl="1" algn="ctr">
              <a:spcBef>
                <a:spcPts val="0"/>
              </a:spcBef>
              <a:spcAft>
                <a:spcPts val="0"/>
              </a:spcAft>
              <a:buSzPts val="3600"/>
              <a:buNone/>
              <a:defRPr sz="4800"/>
            </a:lvl2pPr>
            <a:lvl3pPr lvl="2" algn="ctr">
              <a:spcBef>
                <a:spcPts val="0"/>
              </a:spcBef>
              <a:spcAft>
                <a:spcPts val="0"/>
              </a:spcAft>
              <a:buSzPts val="3600"/>
              <a:buNone/>
              <a:defRPr sz="4800"/>
            </a:lvl3pPr>
            <a:lvl4pPr lvl="3" algn="ctr">
              <a:spcBef>
                <a:spcPts val="0"/>
              </a:spcBef>
              <a:spcAft>
                <a:spcPts val="0"/>
              </a:spcAft>
              <a:buSzPts val="3600"/>
              <a:buNone/>
              <a:defRPr sz="4800"/>
            </a:lvl4pPr>
            <a:lvl5pPr lvl="4" algn="ctr">
              <a:spcBef>
                <a:spcPts val="0"/>
              </a:spcBef>
              <a:spcAft>
                <a:spcPts val="0"/>
              </a:spcAft>
              <a:buSzPts val="3600"/>
              <a:buNone/>
              <a:defRPr sz="4800"/>
            </a:lvl5pPr>
            <a:lvl6pPr lvl="5" algn="ctr">
              <a:spcBef>
                <a:spcPts val="0"/>
              </a:spcBef>
              <a:spcAft>
                <a:spcPts val="0"/>
              </a:spcAft>
              <a:buSzPts val="3600"/>
              <a:buNone/>
              <a:defRPr sz="4800"/>
            </a:lvl6pPr>
            <a:lvl7pPr lvl="6" algn="ctr">
              <a:spcBef>
                <a:spcPts val="0"/>
              </a:spcBef>
              <a:spcAft>
                <a:spcPts val="0"/>
              </a:spcAft>
              <a:buSzPts val="3600"/>
              <a:buNone/>
              <a:defRPr sz="4800"/>
            </a:lvl7pPr>
            <a:lvl8pPr lvl="7" algn="ctr">
              <a:spcBef>
                <a:spcPts val="0"/>
              </a:spcBef>
              <a:spcAft>
                <a:spcPts val="0"/>
              </a:spcAft>
              <a:buSzPts val="3600"/>
              <a:buNone/>
              <a:defRPr sz="4800"/>
            </a:lvl8pPr>
            <a:lvl9pPr lvl="8" algn="ctr">
              <a:spcBef>
                <a:spcPts val="0"/>
              </a:spcBef>
              <a:spcAft>
                <a:spcPts val="0"/>
              </a:spcAft>
              <a:buSzPts val="3600"/>
              <a:buNone/>
              <a:defRPr sz="4800"/>
            </a:lvl9pPr>
          </a:lstStyle>
          <a:p>
            <a:endParaRPr/>
          </a:p>
        </p:txBody>
      </p:sp>
      <p:sp>
        <p:nvSpPr>
          <p:cNvPr id="15" name="Google Shape;15;p3"/>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GB" smtClean="0"/>
              <a:pPr/>
              <a:t>‹#›</a:t>
            </a:fld>
            <a:endParaRPr lang="en-GB"/>
          </a:p>
        </p:txBody>
      </p:sp>
    </p:spTree>
    <p:extLst>
      <p:ext uri="{BB962C8B-B14F-4D97-AF65-F5344CB8AC3E}">
        <p14:creationId xmlns:p14="http://schemas.microsoft.com/office/powerpoint/2010/main" val="133684239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415600" y="593367"/>
            <a:ext cx="11360800" cy="7636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415600" y="1536633"/>
            <a:ext cx="11360800" cy="4555200"/>
          </a:xfrm>
          <a:prstGeom prst="rect">
            <a:avLst/>
          </a:prstGeom>
        </p:spPr>
        <p:txBody>
          <a:bodyPr spcFirstLastPara="1" wrap="square" lIns="91425" tIns="91425" rIns="91425" bIns="91425" anchor="t" anchorCtr="0">
            <a:normAutofit/>
          </a:bodyPr>
          <a:lstStyle>
            <a:lvl1pPr marL="609585" lvl="0" indent="-457189">
              <a:spcBef>
                <a:spcPts val="0"/>
              </a:spcBef>
              <a:spcAft>
                <a:spcPts val="0"/>
              </a:spcAft>
              <a:buSzPts val="1800"/>
              <a:buChar char="●"/>
              <a:defRPr/>
            </a:lvl1pPr>
            <a:lvl2pPr marL="1219170" lvl="1" indent="-423323">
              <a:spcBef>
                <a:spcPts val="0"/>
              </a:spcBef>
              <a:spcAft>
                <a:spcPts val="0"/>
              </a:spcAft>
              <a:buSzPts val="1400"/>
              <a:buChar char="○"/>
              <a:defRPr/>
            </a:lvl2pPr>
            <a:lvl3pPr marL="1828754" lvl="2" indent="-423323">
              <a:spcBef>
                <a:spcPts val="0"/>
              </a:spcBef>
              <a:spcAft>
                <a:spcPts val="0"/>
              </a:spcAft>
              <a:buSzPts val="1400"/>
              <a:buChar char="■"/>
              <a:defRPr/>
            </a:lvl3pPr>
            <a:lvl4pPr marL="2438339" lvl="3" indent="-423323">
              <a:spcBef>
                <a:spcPts val="0"/>
              </a:spcBef>
              <a:spcAft>
                <a:spcPts val="0"/>
              </a:spcAft>
              <a:buSzPts val="1400"/>
              <a:buChar char="●"/>
              <a:defRPr/>
            </a:lvl4pPr>
            <a:lvl5pPr marL="3047924" lvl="4" indent="-423323">
              <a:spcBef>
                <a:spcPts val="0"/>
              </a:spcBef>
              <a:spcAft>
                <a:spcPts val="0"/>
              </a:spcAft>
              <a:buSzPts val="1400"/>
              <a:buChar char="○"/>
              <a:defRPr/>
            </a:lvl5pPr>
            <a:lvl6pPr marL="3657509" lvl="5" indent="-423323">
              <a:spcBef>
                <a:spcPts val="0"/>
              </a:spcBef>
              <a:spcAft>
                <a:spcPts val="0"/>
              </a:spcAft>
              <a:buSzPts val="1400"/>
              <a:buChar char="■"/>
              <a:defRPr/>
            </a:lvl6pPr>
            <a:lvl7pPr marL="4267093" lvl="6" indent="-423323">
              <a:spcBef>
                <a:spcPts val="0"/>
              </a:spcBef>
              <a:spcAft>
                <a:spcPts val="0"/>
              </a:spcAft>
              <a:buSzPts val="1400"/>
              <a:buChar char="●"/>
              <a:defRPr/>
            </a:lvl7pPr>
            <a:lvl8pPr marL="4876678" lvl="7" indent="-423323">
              <a:spcBef>
                <a:spcPts val="0"/>
              </a:spcBef>
              <a:spcAft>
                <a:spcPts val="0"/>
              </a:spcAft>
              <a:buSzPts val="1400"/>
              <a:buChar char="○"/>
              <a:defRPr/>
            </a:lvl8pPr>
            <a:lvl9pPr marL="5486263" lvl="8" indent="-423323">
              <a:spcBef>
                <a:spcPts val="0"/>
              </a:spcBef>
              <a:spcAft>
                <a:spcPts val="0"/>
              </a:spcAft>
              <a:buSzPts val="1400"/>
              <a:buChar char="■"/>
              <a:defRPr/>
            </a:lvl9pPr>
          </a:lstStyle>
          <a:p>
            <a:endParaRPr/>
          </a:p>
        </p:txBody>
      </p:sp>
      <p:sp>
        <p:nvSpPr>
          <p:cNvPr id="19" name="Google Shape;19;p4"/>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GB" smtClean="0"/>
              <a:pPr/>
              <a:t>‹#›</a:t>
            </a:fld>
            <a:endParaRPr lang="en-GB"/>
          </a:p>
        </p:txBody>
      </p:sp>
    </p:spTree>
    <p:extLst>
      <p:ext uri="{BB962C8B-B14F-4D97-AF65-F5344CB8AC3E}">
        <p14:creationId xmlns:p14="http://schemas.microsoft.com/office/powerpoint/2010/main" val="274657756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Title and two columns" type="twoColTx">
  <p:cSld name="Title and two columns">
    <p:spTree>
      <p:nvGrpSpPr>
        <p:cNvPr id="1" name="Shape 20"/>
        <p:cNvGrpSpPr/>
        <p:nvPr/>
      </p:nvGrpSpPr>
      <p:grpSpPr>
        <a:xfrm>
          <a:off x="0" y="0"/>
          <a:ext cx="0" cy="0"/>
          <a:chOff x="0" y="0"/>
          <a:chExt cx="0" cy="0"/>
        </a:xfrm>
      </p:grpSpPr>
      <p:sp>
        <p:nvSpPr>
          <p:cNvPr id="21" name="Google Shape;21;p5"/>
          <p:cNvSpPr txBox="1">
            <a:spLocks noGrp="1"/>
          </p:cNvSpPr>
          <p:nvPr>
            <p:ph type="title"/>
          </p:nvPr>
        </p:nvSpPr>
        <p:spPr>
          <a:xfrm>
            <a:off x="415600" y="593367"/>
            <a:ext cx="11360800" cy="7636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2" name="Google Shape;22;p5"/>
          <p:cNvSpPr txBox="1">
            <a:spLocks noGrp="1"/>
          </p:cNvSpPr>
          <p:nvPr>
            <p:ph type="body" idx="1"/>
          </p:nvPr>
        </p:nvSpPr>
        <p:spPr>
          <a:xfrm>
            <a:off x="415600" y="1536633"/>
            <a:ext cx="5333200" cy="4555200"/>
          </a:xfrm>
          <a:prstGeom prst="rect">
            <a:avLst/>
          </a:prstGeom>
        </p:spPr>
        <p:txBody>
          <a:bodyPr spcFirstLastPara="1" wrap="square" lIns="91425" tIns="91425" rIns="91425" bIns="91425" anchor="t" anchorCtr="0">
            <a:normAutofit/>
          </a:bodyPr>
          <a:lstStyle>
            <a:lvl1pPr marL="609585" lvl="0" indent="-423323">
              <a:spcBef>
                <a:spcPts val="0"/>
              </a:spcBef>
              <a:spcAft>
                <a:spcPts val="0"/>
              </a:spcAft>
              <a:buSzPts val="1400"/>
              <a:buChar char="●"/>
              <a:defRPr sz="1867"/>
            </a:lvl1pPr>
            <a:lvl2pPr marL="1219170" lvl="1" indent="-406390">
              <a:spcBef>
                <a:spcPts val="0"/>
              </a:spcBef>
              <a:spcAft>
                <a:spcPts val="0"/>
              </a:spcAft>
              <a:buSzPts val="1200"/>
              <a:buChar char="○"/>
              <a:defRPr sz="1600"/>
            </a:lvl2pPr>
            <a:lvl3pPr marL="1828754" lvl="2" indent="-406390">
              <a:spcBef>
                <a:spcPts val="0"/>
              </a:spcBef>
              <a:spcAft>
                <a:spcPts val="0"/>
              </a:spcAft>
              <a:buSzPts val="1200"/>
              <a:buChar char="■"/>
              <a:defRPr sz="1600"/>
            </a:lvl3pPr>
            <a:lvl4pPr marL="2438339" lvl="3" indent="-406390">
              <a:spcBef>
                <a:spcPts val="0"/>
              </a:spcBef>
              <a:spcAft>
                <a:spcPts val="0"/>
              </a:spcAft>
              <a:buSzPts val="1200"/>
              <a:buChar char="●"/>
              <a:defRPr sz="1600"/>
            </a:lvl4pPr>
            <a:lvl5pPr marL="3047924" lvl="4" indent="-406390">
              <a:spcBef>
                <a:spcPts val="0"/>
              </a:spcBef>
              <a:spcAft>
                <a:spcPts val="0"/>
              </a:spcAft>
              <a:buSzPts val="1200"/>
              <a:buChar char="○"/>
              <a:defRPr sz="1600"/>
            </a:lvl5pPr>
            <a:lvl6pPr marL="3657509" lvl="5" indent="-406390">
              <a:spcBef>
                <a:spcPts val="0"/>
              </a:spcBef>
              <a:spcAft>
                <a:spcPts val="0"/>
              </a:spcAft>
              <a:buSzPts val="1200"/>
              <a:buChar char="■"/>
              <a:defRPr sz="1600"/>
            </a:lvl6pPr>
            <a:lvl7pPr marL="4267093" lvl="6" indent="-406390">
              <a:spcBef>
                <a:spcPts val="0"/>
              </a:spcBef>
              <a:spcAft>
                <a:spcPts val="0"/>
              </a:spcAft>
              <a:buSzPts val="1200"/>
              <a:buChar char="●"/>
              <a:defRPr sz="1600"/>
            </a:lvl7pPr>
            <a:lvl8pPr marL="4876678" lvl="7" indent="-406390">
              <a:spcBef>
                <a:spcPts val="0"/>
              </a:spcBef>
              <a:spcAft>
                <a:spcPts val="0"/>
              </a:spcAft>
              <a:buSzPts val="1200"/>
              <a:buChar char="○"/>
              <a:defRPr sz="1600"/>
            </a:lvl8pPr>
            <a:lvl9pPr marL="5486263" lvl="8" indent="-406390">
              <a:spcBef>
                <a:spcPts val="0"/>
              </a:spcBef>
              <a:spcAft>
                <a:spcPts val="0"/>
              </a:spcAft>
              <a:buSzPts val="1200"/>
              <a:buChar char="■"/>
              <a:defRPr sz="1600"/>
            </a:lvl9pPr>
          </a:lstStyle>
          <a:p>
            <a:endParaRPr/>
          </a:p>
        </p:txBody>
      </p:sp>
      <p:sp>
        <p:nvSpPr>
          <p:cNvPr id="23" name="Google Shape;23;p5"/>
          <p:cNvSpPr txBox="1">
            <a:spLocks noGrp="1"/>
          </p:cNvSpPr>
          <p:nvPr>
            <p:ph type="body" idx="2"/>
          </p:nvPr>
        </p:nvSpPr>
        <p:spPr>
          <a:xfrm>
            <a:off x="6443200" y="1536633"/>
            <a:ext cx="5333200" cy="4555200"/>
          </a:xfrm>
          <a:prstGeom prst="rect">
            <a:avLst/>
          </a:prstGeom>
        </p:spPr>
        <p:txBody>
          <a:bodyPr spcFirstLastPara="1" wrap="square" lIns="91425" tIns="91425" rIns="91425" bIns="91425" anchor="t" anchorCtr="0">
            <a:normAutofit/>
          </a:bodyPr>
          <a:lstStyle>
            <a:lvl1pPr marL="609585" lvl="0" indent="-423323">
              <a:spcBef>
                <a:spcPts val="0"/>
              </a:spcBef>
              <a:spcAft>
                <a:spcPts val="0"/>
              </a:spcAft>
              <a:buSzPts val="1400"/>
              <a:buChar char="●"/>
              <a:defRPr sz="1867"/>
            </a:lvl1pPr>
            <a:lvl2pPr marL="1219170" lvl="1" indent="-406390">
              <a:spcBef>
                <a:spcPts val="0"/>
              </a:spcBef>
              <a:spcAft>
                <a:spcPts val="0"/>
              </a:spcAft>
              <a:buSzPts val="1200"/>
              <a:buChar char="○"/>
              <a:defRPr sz="1600"/>
            </a:lvl2pPr>
            <a:lvl3pPr marL="1828754" lvl="2" indent="-406390">
              <a:spcBef>
                <a:spcPts val="0"/>
              </a:spcBef>
              <a:spcAft>
                <a:spcPts val="0"/>
              </a:spcAft>
              <a:buSzPts val="1200"/>
              <a:buChar char="■"/>
              <a:defRPr sz="1600"/>
            </a:lvl3pPr>
            <a:lvl4pPr marL="2438339" lvl="3" indent="-406390">
              <a:spcBef>
                <a:spcPts val="0"/>
              </a:spcBef>
              <a:spcAft>
                <a:spcPts val="0"/>
              </a:spcAft>
              <a:buSzPts val="1200"/>
              <a:buChar char="●"/>
              <a:defRPr sz="1600"/>
            </a:lvl4pPr>
            <a:lvl5pPr marL="3047924" lvl="4" indent="-406390">
              <a:spcBef>
                <a:spcPts val="0"/>
              </a:spcBef>
              <a:spcAft>
                <a:spcPts val="0"/>
              </a:spcAft>
              <a:buSzPts val="1200"/>
              <a:buChar char="○"/>
              <a:defRPr sz="1600"/>
            </a:lvl5pPr>
            <a:lvl6pPr marL="3657509" lvl="5" indent="-406390">
              <a:spcBef>
                <a:spcPts val="0"/>
              </a:spcBef>
              <a:spcAft>
                <a:spcPts val="0"/>
              </a:spcAft>
              <a:buSzPts val="1200"/>
              <a:buChar char="■"/>
              <a:defRPr sz="1600"/>
            </a:lvl6pPr>
            <a:lvl7pPr marL="4267093" lvl="6" indent="-406390">
              <a:spcBef>
                <a:spcPts val="0"/>
              </a:spcBef>
              <a:spcAft>
                <a:spcPts val="0"/>
              </a:spcAft>
              <a:buSzPts val="1200"/>
              <a:buChar char="●"/>
              <a:defRPr sz="1600"/>
            </a:lvl7pPr>
            <a:lvl8pPr marL="4876678" lvl="7" indent="-406390">
              <a:spcBef>
                <a:spcPts val="0"/>
              </a:spcBef>
              <a:spcAft>
                <a:spcPts val="0"/>
              </a:spcAft>
              <a:buSzPts val="1200"/>
              <a:buChar char="○"/>
              <a:defRPr sz="1600"/>
            </a:lvl8pPr>
            <a:lvl9pPr marL="5486263" lvl="8" indent="-406390">
              <a:spcBef>
                <a:spcPts val="0"/>
              </a:spcBef>
              <a:spcAft>
                <a:spcPts val="0"/>
              </a:spcAft>
              <a:buSzPts val="1200"/>
              <a:buChar char="■"/>
              <a:defRPr sz="1600"/>
            </a:lvl9pPr>
          </a:lstStyle>
          <a:p>
            <a:endParaRPr/>
          </a:p>
        </p:txBody>
      </p:sp>
      <p:sp>
        <p:nvSpPr>
          <p:cNvPr id="24" name="Google Shape;24;p5"/>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GB" smtClean="0"/>
              <a:pPr/>
              <a:t>‹#›</a:t>
            </a:fld>
            <a:endParaRPr lang="en-GB"/>
          </a:p>
        </p:txBody>
      </p:sp>
    </p:spTree>
    <p:extLst>
      <p:ext uri="{BB962C8B-B14F-4D97-AF65-F5344CB8AC3E}">
        <p14:creationId xmlns:p14="http://schemas.microsoft.com/office/powerpoint/2010/main" val="347865249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Title only" type="titleOnly">
  <p:cSld name="Title only">
    <p:spTree>
      <p:nvGrpSpPr>
        <p:cNvPr id="1" name="Shape 25"/>
        <p:cNvGrpSpPr/>
        <p:nvPr/>
      </p:nvGrpSpPr>
      <p:grpSpPr>
        <a:xfrm>
          <a:off x="0" y="0"/>
          <a:ext cx="0" cy="0"/>
          <a:chOff x="0" y="0"/>
          <a:chExt cx="0" cy="0"/>
        </a:xfrm>
      </p:grpSpPr>
      <p:sp>
        <p:nvSpPr>
          <p:cNvPr id="26" name="Google Shape;26;p6"/>
          <p:cNvSpPr txBox="1">
            <a:spLocks noGrp="1"/>
          </p:cNvSpPr>
          <p:nvPr>
            <p:ph type="title"/>
          </p:nvPr>
        </p:nvSpPr>
        <p:spPr>
          <a:xfrm>
            <a:off x="415600" y="593367"/>
            <a:ext cx="11360800" cy="7636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7" name="Google Shape;27;p6"/>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GB" smtClean="0"/>
              <a:pPr/>
              <a:t>‹#›</a:t>
            </a:fld>
            <a:endParaRPr lang="en-GB"/>
          </a:p>
        </p:txBody>
      </p:sp>
    </p:spTree>
    <p:extLst>
      <p:ext uri="{BB962C8B-B14F-4D97-AF65-F5344CB8AC3E}">
        <p14:creationId xmlns:p14="http://schemas.microsoft.com/office/powerpoint/2010/main" val="316279478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One column text">
  <p:cSld name="One column text">
    <p:spTree>
      <p:nvGrpSpPr>
        <p:cNvPr id="1" name="Shape 28"/>
        <p:cNvGrpSpPr/>
        <p:nvPr/>
      </p:nvGrpSpPr>
      <p:grpSpPr>
        <a:xfrm>
          <a:off x="0" y="0"/>
          <a:ext cx="0" cy="0"/>
          <a:chOff x="0" y="0"/>
          <a:chExt cx="0" cy="0"/>
        </a:xfrm>
      </p:grpSpPr>
      <p:sp>
        <p:nvSpPr>
          <p:cNvPr id="29" name="Google Shape;29;p7"/>
          <p:cNvSpPr txBox="1">
            <a:spLocks noGrp="1"/>
          </p:cNvSpPr>
          <p:nvPr>
            <p:ph type="title"/>
          </p:nvPr>
        </p:nvSpPr>
        <p:spPr>
          <a:xfrm>
            <a:off x="415600" y="740800"/>
            <a:ext cx="3744000" cy="1007600"/>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3200"/>
            </a:lvl1pPr>
            <a:lvl2pPr lvl="1">
              <a:spcBef>
                <a:spcPts val="0"/>
              </a:spcBef>
              <a:spcAft>
                <a:spcPts val="0"/>
              </a:spcAft>
              <a:buSzPts val="2400"/>
              <a:buNone/>
              <a:defRPr sz="3200"/>
            </a:lvl2pPr>
            <a:lvl3pPr lvl="2">
              <a:spcBef>
                <a:spcPts val="0"/>
              </a:spcBef>
              <a:spcAft>
                <a:spcPts val="0"/>
              </a:spcAft>
              <a:buSzPts val="2400"/>
              <a:buNone/>
              <a:defRPr sz="3200"/>
            </a:lvl3pPr>
            <a:lvl4pPr lvl="3">
              <a:spcBef>
                <a:spcPts val="0"/>
              </a:spcBef>
              <a:spcAft>
                <a:spcPts val="0"/>
              </a:spcAft>
              <a:buSzPts val="2400"/>
              <a:buNone/>
              <a:defRPr sz="3200"/>
            </a:lvl4pPr>
            <a:lvl5pPr lvl="4">
              <a:spcBef>
                <a:spcPts val="0"/>
              </a:spcBef>
              <a:spcAft>
                <a:spcPts val="0"/>
              </a:spcAft>
              <a:buSzPts val="2400"/>
              <a:buNone/>
              <a:defRPr sz="3200"/>
            </a:lvl5pPr>
            <a:lvl6pPr lvl="5">
              <a:spcBef>
                <a:spcPts val="0"/>
              </a:spcBef>
              <a:spcAft>
                <a:spcPts val="0"/>
              </a:spcAft>
              <a:buSzPts val="2400"/>
              <a:buNone/>
              <a:defRPr sz="3200"/>
            </a:lvl6pPr>
            <a:lvl7pPr lvl="6">
              <a:spcBef>
                <a:spcPts val="0"/>
              </a:spcBef>
              <a:spcAft>
                <a:spcPts val="0"/>
              </a:spcAft>
              <a:buSzPts val="2400"/>
              <a:buNone/>
              <a:defRPr sz="3200"/>
            </a:lvl7pPr>
            <a:lvl8pPr lvl="7">
              <a:spcBef>
                <a:spcPts val="0"/>
              </a:spcBef>
              <a:spcAft>
                <a:spcPts val="0"/>
              </a:spcAft>
              <a:buSzPts val="2400"/>
              <a:buNone/>
              <a:defRPr sz="3200"/>
            </a:lvl8pPr>
            <a:lvl9pPr lvl="8">
              <a:spcBef>
                <a:spcPts val="0"/>
              </a:spcBef>
              <a:spcAft>
                <a:spcPts val="0"/>
              </a:spcAft>
              <a:buSzPts val="2400"/>
              <a:buNone/>
              <a:defRPr sz="3200"/>
            </a:lvl9pPr>
          </a:lstStyle>
          <a:p>
            <a:endParaRPr/>
          </a:p>
        </p:txBody>
      </p:sp>
      <p:sp>
        <p:nvSpPr>
          <p:cNvPr id="30" name="Google Shape;30;p7"/>
          <p:cNvSpPr txBox="1">
            <a:spLocks noGrp="1"/>
          </p:cNvSpPr>
          <p:nvPr>
            <p:ph type="body" idx="1"/>
          </p:nvPr>
        </p:nvSpPr>
        <p:spPr>
          <a:xfrm>
            <a:off x="415600" y="1852800"/>
            <a:ext cx="3744000" cy="4239200"/>
          </a:xfrm>
          <a:prstGeom prst="rect">
            <a:avLst/>
          </a:prstGeom>
        </p:spPr>
        <p:txBody>
          <a:bodyPr spcFirstLastPara="1" wrap="square" lIns="91425" tIns="91425" rIns="91425" bIns="91425" anchor="t" anchorCtr="0">
            <a:normAutofit/>
          </a:bodyPr>
          <a:lstStyle>
            <a:lvl1pPr marL="609585" lvl="0" indent="-406390">
              <a:spcBef>
                <a:spcPts val="0"/>
              </a:spcBef>
              <a:spcAft>
                <a:spcPts val="0"/>
              </a:spcAft>
              <a:buSzPts val="1200"/>
              <a:buChar char="●"/>
              <a:defRPr sz="1600"/>
            </a:lvl1pPr>
            <a:lvl2pPr marL="1219170" lvl="1" indent="-406390">
              <a:spcBef>
                <a:spcPts val="0"/>
              </a:spcBef>
              <a:spcAft>
                <a:spcPts val="0"/>
              </a:spcAft>
              <a:buSzPts val="1200"/>
              <a:buChar char="○"/>
              <a:defRPr sz="1600"/>
            </a:lvl2pPr>
            <a:lvl3pPr marL="1828754" lvl="2" indent="-406390">
              <a:spcBef>
                <a:spcPts val="0"/>
              </a:spcBef>
              <a:spcAft>
                <a:spcPts val="0"/>
              </a:spcAft>
              <a:buSzPts val="1200"/>
              <a:buChar char="■"/>
              <a:defRPr sz="1600"/>
            </a:lvl3pPr>
            <a:lvl4pPr marL="2438339" lvl="3" indent="-406390">
              <a:spcBef>
                <a:spcPts val="0"/>
              </a:spcBef>
              <a:spcAft>
                <a:spcPts val="0"/>
              </a:spcAft>
              <a:buSzPts val="1200"/>
              <a:buChar char="●"/>
              <a:defRPr sz="1600"/>
            </a:lvl4pPr>
            <a:lvl5pPr marL="3047924" lvl="4" indent="-406390">
              <a:spcBef>
                <a:spcPts val="0"/>
              </a:spcBef>
              <a:spcAft>
                <a:spcPts val="0"/>
              </a:spcAft>
              <a:buSzPts val="1200"/>
              <a:buChar char="○"/>
              <a:defRPr sz="1600"/>
            </a:lvl5pPr>
            <a:lvl6pPr marL="3657509" lvl="5" indent="-406390">
              <a:spcBef>
                <a:spcPts val="0"/>
              </a:spcBef>
              <a:spcAft>
                <a:spcPts val="0"/>
              </a:spcAft>
              <a:buSzPts val="1200"/>
              <a:buChar char="■"/>
              <a:defRPr sz="1600"/>
            </a:lvl6pPr>
            <a:lvl7pPr marL="4267093" lvl="6" indent="-406390">
              <a:spcBef>
                <a:spcPts val="0"/>
              </a:spcBef>
              <a:spcAft>
                <a:spcPts val="0"/>
              </a:spcAft>
              <a:buSzPts val="1200"/>
              <a:buChar char="●"/>
              <a:defRPr sz="1600"/>
            </a:lvl7pPr>
            <a:lvl8pPr marL="4876678" lvl="7" indent="-406390">
              <a:spcBef>
                <a:spcPts val="0"/>
              </a:spcBef>
              <a:spcAft>
                <a:spcPts val="0"/>
              </a:spcAft>
              <a:buSzPts val="1200"/>
              <a:buChar char="○"/>
              <a:defRPr sz="1600"/>
            </a:lvl8pPr>
            <a:lvl9pPr marL="5486263" lvl="8" indent="-406390">
              <a:spcBef>
                <a:spcPts val="0"/>
              </a:spcBef>
              <a:spcAft>
                <a:spcPts val="0"/>
              </a:spcAft>
              <a:buSzPts val="1200"/>
              <a:buChar char="■"/>
              <a:defRPr sz="1600"/>
            </a:lvl9pPr>
          </a:lstStyle>
          <a:p>
            <a:endParaRPr/>
          </a:p>
        </p:txBody>
      </p:sp>
      <p:sp>
        <p:nvSpPr>
          <p:cNvPr id="31" name="Google Shape;31;p7"/>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GB" smtClean="0"/>
              <a:pPr/>
              <a:t>‹#›</a:t>
            </a:fld>
            <a:endParaRPr lang="en-GB"/>
          </a:p>
        </p:txBody>
      </p:sp>
    </p:spTree>
    <p:extLst>
      <p:ext uri="{BB962C8B-B14F-4D97-AF65-F5344CB8AC3E}">
        <p14:creationId xmlns:p14="http://schemas.microsoft.com/office/powerpoint/2010/main" val="189207214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Main point">
  <p:cSld name="Main point">
    <p:spTree>
      <p:nvGrpSpPr>
        <p:cNvPr id="1" name="Shape 32"/>
        <p:cNvGrpSpPr/>
        <p:nvPr/>
      </p:nvGrpSpPr>
      <p:grpSpPr>
        <a:xfrm>
          <a:off x="0" y="0"/>
          <a:ext cx="0" cy="0"/>
          <a:chOff x="0" y="0"/>
          <a:chExt cx="0" cy="0"/>
        </a:xfrm>
      </p:grpSpPr>
      <p:sp>
        <p:nvSpPr>
          <p:cNvPr id="33" name="Google Shape;33;p8"/>
          <p:cNvSpPr txBox="1">
            <a:spLocks noGrp="1"/>
          </p:cNvSpPr>
          <p:nvPr>
            <p:ph type="title"/>
          </p:nvPr>
        </p:nvSpPr>
        <p:spPr>
          <a:xfrm>
            <a:off x="653667" y="600200"/>
            <a:ext cx="8490400" cy="5454400"/>
          </a:xfrm>
          <a:prstGeom prst="rect">
            <a:avLst/>
          </a:prstGeom>
        </p:spPr>
        <p:txBody>
          <a:bodyPr spcFirstLastPara="1" wrap="square" lIns="91425" tIns="91425" rIns="91425" bIns="91425" anchor="ctr" anchorCtr="0">
            <a:normAutofit/>
          </a:bodyPr>
          <a:lstStyle>
            <a:lvl1pPr lvl="0">
              <a:spcBef>
                <a:spcPts val="0"/>
              </a:spcBef>
              <a:spcAft>
                <a:spcPts val="0"/>
              </a:spcAft>
              <a:buSzPts val="4800"/>
              <a:buNone/>
              <a:defRPr sz="6400"/>
            </a:lvl1pPr>
            <a:lvl2pPr lvl="1">
              <a:spcBef>
                <a:spcPts val="0"/>
              </a:spcBef>
              <a:spcAft>
                <a:spcPts val="0"/>
              </a:spcAft>
              <a:buSzPts val="4800"/>
              <a:buNone/>
              <a:defRPr sz="6400"/>
            </a:lvl2pPr>
            <a:lvl3pPr lvl="2">
              <a:spcBef>
                <a:spcPts val="0"/>
              </a:spcBef>
              <a:spcAft>
                <a:spcPts val="0"/>
              </a:spcAft>
              <a:buSzPts val="4800"/>
              <a:buNone/>
              <a:defRPr sz="6400"/>
            </a:lvl3pPr>
            <a:lvl4pPr lvl="3">
              <a:spcBef>
                <a:spcPts val="0"/>
              </a:spcBef>
              <a:spcAft>
                <a:spcPts val="0"/>
              </a:spcAft>
              <a:buSzPts val="4800"/>
              <a:buNone/>
              <a:defRPr sz="6400"/>
            </a:lvl4pPr>
            <a:lvl5pPr lvl="4">
              <a:spcBef>
                <a:spcPts val="0"/>
              </a:spcBef>
              <a:spcAft>
                <a:spcPts val="0"/>
              </a:spcAft>
              <a:buSzPts val="4800"/>
              <a:buNone/>
              <a:defRPr sz="6400"/>
            </a:lvl5pPr>
            <a:lvl6pPr lvl="5">
              <a:spcBef>
                <a:spcPts val="0"/>
              </a:spcBef>
              <a:spcAft>
                <a:spcPts val="0"/>
              </a:spcAft>
              <a:buSzPts val="4800"/>
              <a:buNone/>
              <a:defRPr sz="6400"/>
            </a:lvl6pPr>
            <a:lvl7pPr lvl="6">
              <a:spcBef>
                <a:spcPts val="0"/>
              </a:spcBef>
              <a:spcAft>
                <a:spcPts val="0"/>
              </a:spcAft>
              <a:buSzPts val="4800"/>
              <a:buNone/>
              <a:defRPr sz="6400"/>
            </a:lvl7pPr>
            <a:lvl8pPr lvl="7">
              <a:spcBef>
                <a:spcPts val="0"/>
              </a:spcBef>
              <a:spcAft>
                <a:spcPts val="0"/>
              </a:spcAft>
              <a:buSzPts val="4800"/>
              <a:buNone/>
              <a:defRPr sz="6400"/>
            </a:lvl8pPr>
            <a:lvl9pPr lvl="8">
              <a:spcBef>
                <a:spcPts val="0"/>
              </a:spcBef>
              <a:spcAft>
                <a:spcPts val="0"/>
              </a:spcAft>
              <a:buSzPts val="4800"/>
              <a:buNone/>
              <a:defRPr sz="6400"/>
            </a:lvl9pPr>
          </a:lstStyle>
          <a:p>
            <a:endParaRPr/>
          </a:p>
        </p:txBody>
      </p:sp>
      <p:sp>
        <p:nvSpPr>
          <p:cNvPr id="34" name="Google Shape;34;p8"/>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GB" smtClean="0"/>
              <a:pPr/>
              <a:t>‹#›</a:t>
            </a:fld>
            <a:endParaRPr lang="en-GB"/>
          </a:p>
        </p:txBody>
      </p:sp>
    </p:spTree>
    <p:extLst>
      <p:ext uri="{BB962C8B-B14F-4D97-AF65-F5344CB8AC3E}">
        <p14:creationId xmlns:p14="http://schemas.microsoft.com/office/powerpoint/2010/main" val="109504535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Section title and description">
  <p:cSld name="Section title and description">
    <p:spTree>
      <p:nvGrpSpPr>
        <p:cNvPr id="1" name="Shape 35"/>
        <p:cNvGrpSpPr/>
        <p:nvPr/>
      </p:nvGrpSpPr>
      <p:grpSpPr>
        <a:xfrm>
          <a:off x="0" y="0"/>
          <a:ext cx="0" cy="0"/>
          <a:chOff x="0" y="0"/>
          <a:chExt cx="0" cy="0"/>
        </a:xfrm>
      </p:grpSpPr>
      <p:sp>
        <p:nvSpPr>
          <p:cNvPr id="36" name="Google Shape;36;p9"/>
          <p:cNvSpPr/>
          <p:nvPr/>
        </p:nvSpPr>
        <p:spPr>
          <a:xfrm>
            <a:off x="6096000" y="-167"/>
            <a:ext cx="6096000" cy="6858000"/>
          </a:xfrm>
          <a:prstGeom prst="rect">
            <a:avLst/>
          </a:prstGeom>
          <a:solidFill>
            <a:schemeClr val="lt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37" name="Google Shape;37;p9"/>
          <p:cNvSpPr txBox="1">
            <a:spLocks noGrp="1"/>
          </p:cNvSpPr>
          <p:nvPr>
            <p:ph type="title"/>
          </p:nvPr>
        </p:nvSpPr>
        <p:spPr>
          <a:xfrm>
            <a:off x="354000" y="1644233"/>
            <a:ext cx="5393600" cy="1976400"/>
          </a:xfrm>
          <a:prstGeom prst="rect">
            <a:avLst/>
          </a:prstGeom>
        </p:spPr>
        <p:txBody>
          <a:bodyPr spcFirstLastPara="1" wrap="square" lIns="91425" tIns="91425" rIns="91425" bIns="91425" anchor="b" anchorCtr="0">
            <a:normAutofit/>
          </a:bodyPr>
          <a:lstStyle>
            <a:lvl1pPr lvl="0" algn="ctr">
              <a:spcBef>
                <a:spcPts val="0"/>
              </a:spcBef>
              <a:spcAft>
                <a:spcPts val="0"/>
              </a:spcAft>
              <a:buSzPts val="4200"/>
              <a:buNone/>
              <a:defRPr sz="5600"/>
            </a:lvl1pPr>
            <a:lvl2pPr lvl="1" algn="ctr">
              <a:spcBef>
                <a:spcPts val="0"/>
              </a:spcBef>
              <a:spcAft>
                <a:spcPts val="0"/>
              </a:spcAft>
              <a:buSzPts val="4200"/>
              <a:buNone/>
              <a:defRPr sz="5600"/>
            </a:lvl2pPr>
            <a:lvl3pPr lvl="2" algn="ctr">
              <a:spcBef>
                <a:spcPts val="0"/>
              </a:spcBef>
              <a:spcAft>
                <a:spcPts val="0"/>
              </a:spcAft>
              <a:buSzPts val="4200"/>
              <a:buNone/>
              <a:defRPr sz="5600"/>
            </a:lvl3pPr>
            <a:lvl4pPr lvl="3" algn="ctr">
              <a:spcBef>
                <a:spcPts val="0"/>
              </a:spcBef>
              <a:spcAft>
                <a:spcPts val="0"/>
              </a:spcAft>
              <a:buSzPts val="4200"/>
              <a:buNone/>
              <a:defRPr sz="5600"/>
            </a:lvl4pPr>
            <a:lvl5pPr lvl="4" algn="ctr">
              <a:spcBef>
                <a:spcPts val="0"/>
              </a:spcBef>
              <a:spcAft>
                <a:spcPts val="0"/>
              </a:spcAft>
              <a:buSzPts val="4200"/>
              <a:buNone/>
              <a:defRPr sz="5600"/>
            </a:lvl5pPr>
            <a:lvl6pPr lvl="5" algn="ctr">
              <a:spcBef>
                <a:spcPts val="0"/>
              </a:spcBef>
              <a:spcAft>
                <a:spcPts val="0"/>
              </a:spcAft>
              <a:buSzPts val="4200"/>
              <a:buNone/>
              <a:defRPr sz="5600"/>
            </a:lvl6pPr>
            <a:lvl7pPr lvl="6" algn="ctr">
              <a:spcBef>
                <a:spcPts val="0"/>
              </a:spcBef>
              <a:spcAft>
                <a:spcPts val="0"/>
              </a:spcAft>
              <a:buSzPts val="4200"/>
              <a:buNone/>
              <a:defRPr sz="5600"/>
            </a:lvl7pPr>
            <a:lvl8pPr lvl="7" algn="ctr">
              <a:spcBef>
                <a:spcPts val="0"/>
              </a:spcBef>
              <a:spcAft>
                <a:spcPts val="0"/>
              </a:spcAft>
              <a:buSzPts val="4200"/>
              <a:buNone/>
              <a:defRPr sz="5600"/>
            </a:lvl8pPr>
            <a:lvl9pPr lvl="8" algn="ctr">
              <a:spcBef>
                <a:spcPts val="0"/>
              </a:spcBef>
              <a:spcAft>
                <a:spcPts val="0"/>
              </a:spcAft>
              <a:buSzPts val="4200"/>
              <a:buNone/>
              <a:defRPr sz="5600"/>
            </a:lvl9pPr>
          </a:lstStyle>
          <a:p>
            <a:endParaRPr/>
          </a:p>
        </p:txBody>
      </p:sp>
      <p:sp>
        <p:nvSpPr>
          <p:cNvPr id="38" name="Google Shape;38;p9"/>
          <p:cNvSpPr txBox="1">
            <a:spLocks noGrp="1"/>
          </p:cNvSpPr>
          <p:nvPr>
            <p:ph type="subTitle" idx="1"/>
          </p:nvPr>
        </p:nvSpPr>
        <p:spPr>
          <a:xfrm>
            <a:off x="354000" y="3737433"/>
            <a:ext cx="5393600" cy="16468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800"/>
            </a:lvl1pPr>
            <a:lvl2pPr lvl="1" algn="ctr">
              <a:lnSpc>
                <a:spcPct val="100000"/>
              </a:lnSpc>
              <a:spcBef>
                <a:spcPts val="0"/>
              </a:spcBef>
              <a:spcAft>
                <a:spcPts val="0"/>
              </a:spcAft>
              <a:buSzPts val="2100"/>
              <a:buNone/>
              <a:defRPr sz="2800"/>
            </a:lvl2pPr>
            <a:lvl3pPr lvl="2" algn="ctr">
              <a:lnSpc>
                <a:spcPct val="100000"/>
              </a:lnSpc>
              <a:spcBef>
                <a:spcPts val="0"/>
              </a:spcBef>
              <a:spcAft>
                <a:spcPts val="0"/>
              </a:spcAft>
              <a:buSzPts val="2100"/>
              <a:buNone/>
              <a:defRPr sz="2800"/>
            </a:lvl3pPr>
            <a:lvl4pPr lvl="3" algn="ctr">
              <a:lnSpc>
                <a:spcPct val="100000"/>
              </a:lnSpc>
              <a:spcBef>
                <a:spcPts val="0"/>
              </a:spcBef>
              <a:spcAft>
                <a:spcPts val="0"/>
              </a:spcAft>
              <a:buSzPts val="2100"/>
              <a:buNone/>
              <a:defRPr sz="2800"/>
            </a:lvl4pPr>
            <a:lvl5pPr lvl="4" algn="ctr">
              <a:lnSpc>
                <a:spcPct val="100000"/>
              </a:lnSpc>
              <a:spcBef>
                <a:spcPts val="0"/>
              </a:spcBef>
              <a:spcAft>
                <a:spcPts val="0"/>
              </a:spcAft>
              <a:buSzPts val="2100"/>
              <a:buNone/>
              <a:defRPr sz="2800"/>
            </a:lvl5pPr>
            <a:lvl6pPr lvl="5" algn="ctr">
              <a:lnSpc>
                <a:spcPct val="100000"/>
              </a:lnSpc>
              <a:spcBef>
                <a:spcPts val="0"/>
              </a:spcBef>
              <a:spcAft>
                <a:spcPts val="0"/>
              </a:spcAft>
              <a:buSzPts val="2100"/>
              <a:buNone/>
              <a:defRPr sz="2800"/>
            </a:lvl6pPr>
            <a:lvl7pPr lvl="6" algn="ctr">
              <a:lnSpc>
                <a:spcPct val="100000"/>
              </a:lnSpc>
              <a:spcBef>
                <a:spcPts val="0"/>
              </a:spcBef>
              <a:spcAft>
                <a:spcPts val="0"/>
              </a:spcAft>
              <a:buSzPts val="2100"/>
              <a:buNone/>
              <a:defRPr sz="2800"/>
            </a:lvl7pPr>
            <a:lvl8pPr lvl="7" algn="ctr">
              <a:lnSpc>
                <a:spcPct val="100000"/>
              </a:lnSpc>
              <a:spcBef>
                <a:spcPts val="0"/>
              </a:spcBef>
              <a:spcAft>
                <a:spcPts val="0"/>
              </a:spcAft>
              <a:buSzPts val="2100"/>
              <a:buNone/>
              <a:defRPr sz="2800"/>
            </a:lvl8pPr>
            <a:lvl9pPr lvl="8" algn="ctr">
              <a:lnSpc>
                <a:spcPct val="100000"/>
              </a:lnSpc>
              <a:spcBef>
                <a:spcPts val="0"/>
              </a:spcBef>
              <a:spcAft>
                <a:spcPts val="0"/>
              </a:spcAft>
              <a:buSzPts val="2100"/>
              <a:buNone/>
              <a:defRPr sz="2800"/>
            </a:lvl9pPr>
          </a:lstStyle>
          <a:p>
            <a:endParaRPr/>
          </a:p>
        </p:txBody>
      </p:sp>
      <p:sp>
        <p:nvSpPr>
          <p:cNvPr id="39" name="Google Shape;39;p9"/>
          <p:cNvSpPr txBox="1">
            <a:spLocks noGrp="1"/>
          </p:cNvSpPr>
          <p:nvPr>
            <p:ph type="body" idx="2"/>
          </p:nvPr>
        </p:nvSpPr>
        <p:spPr>
          <a:xfrm>
            <a:off x="6586000" y="965433"/>
            <a:ext cx="5116000" cy="4926800"/>
          </a:xfrm>
          <a:prstGeom prst="rect">
            <a:avLst/>
          </a:prstGeom>
        </p:spPr>
        <p:txBody>
          <a:bodyPr spcFirstLastPara="1" wrap="square" lIns="91425" tIns="91425" rIns="91425" bIns="91425" anchor="ctr" anchorCtr="0">
            <a:normAutofit/>
          </a:bodyPr>
          <a:lstStyle>
            <a:lvl1pPr marL="609585" lvl="0" indent="-457189">
              <a:spcBef>
                <a:spcPts val="0"/>
              </a:spcBef>
              <a:spcAft>
                <a:spcPts val="0"/>
              </a:spcAft>
              <a:buSzPts val="1800"/>
              <a:buChar char="●"/>
              <a:defRPr/>
            </a:lvl1pPr>
            <a:lvl2pPr marL="1219170" lvl="1" indent="-423323">
              <a:spcBef>
                <a:spcPts val="0"/>
              </a:spcBef>
              <a:spcAft>
                <a:spcPts val="0"/>
              </a:spcAft>
              <a:buSzPts val="1400"/>
              <a:buChar char="○"/>
              <a:defRPr/>
            </a:lvl2pPr>
            <a:lvl3pPr marL="1828754" lvl="2" indent="-423323">
              <a:spcBef>
                <a:spcPts val="0"/>
              </a:spcBef>
              <a:spcAft>
                <a:spcPts val="0"/>
              </a:spcAft>
              <a:buSzPts val="1400"/>
              <a:buChar char="■"/>
              <a:defRPr/>
            </a:lvl3pPr>
            <a:lvl4pPr marL="2438339" lvl="3" indent="-423323">
              <a:spcBef>
                <a:spcPts val="0"/>
              </a:spcBef>
              <a:spcAft>
                <a:spcPts val="0"/>
              </a:spcAft>
              <a:buSzPts val="1400"/>
              <a:buChar char="●"/>
              <a:defRPr/>
            </a:lvl4pPr>
            <a:lvl5pPr marL="3047924" lvl="4" indent="-423323">
              <a:spcBef>
                <a:spcPts val="0"/>
              </a:spcBef>
              <a:spcAft>
                <a:spcPts val="0"/>
              </a:spcAft>
              <a:buSzPts val="1400"/>
              <a:buChar char="○"/>
              <a:defRPr/>
            </a:lvl5pPr>
            <a:lvl6pPr marL="3657509" lvl="5" indent="-423323">
              <a:spcBef>
                <a:spcPts val="0"/>
              </a:spcBef>
              <a:spcAft>
                <a:spcPts val="0"/>
              </a:spcAft>
              <a:buSzPts val="1400"/>
              <a:buChar char="■"/>
              <a:defRPr/>
            </a:lvl6pPr>
            <a:lvl7pPr marL="4267093" lvl="6" indent="-423323">
              <a:spcBef>
                <a:spcPts val="0"/>
              </a:spcBef>
              <a:spcAft>
                <a:spcPts val="0"/>
              </a:spcAft>
              <a:buSzPts val="1400"/>
              <a:buChar char="●"/>
              <a:defRPr/>
            </a:lvl7pPr>
            <a:lvl8pPr marL="4876678" lvl="7" indent="-423323">
              <a:spcBef>
                <a:spcPts val="0"/>
              </a:spcBef>
              <a:spcAft>
                <a:spcPts val="0"/>
              </a:spcAft>
              <a:buSzPts val="1400"/>
              <a:buChar char="○"/>
              <a:defRPr/>
            </a:lvl8pPr>
            <a:lvl9pPr marL="5486263" lvl="8" indent="-423323">
              <a:spcBef>
                <a:spcPts val="0"/>
              </a:spcBef>
              <a:spcAft>
                <a:spcPts val="0"/>
              </a:spcAft>
              <a:buSzPts val="1400"/>
              <a:buChar char="■"/>
              <a:defRPr/>
            </a:lvl9pPr>
          </a:lstStyle>
          <a:p>
            <a:endParaRPr/>
          </a:p>
        </p:txBody>
      </p:sp>
      <p:sp>
        <p:nvSpPr>
          <p:cNvPr id="40" name="Google Shape;40;p9"/>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GB" smtClean="0"/>
              <a:pPr/>
              <a:t>‹#›</a:t>
            </a:fld>
            <a:endParaRPr lang="en-GB"/>
          </a:p>
        </p:txBody>
      </p:sp>
    </p:spTree>
    <p:extLst>
      <p:ext uri="{BB962C8B-B14F-4D97-AF65-F5344CB8AC3E}">
        <p14:creationId xmlns:p14="http://schemas.microsoft.com/office/powerpoint/2010/main" val="264473640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Caption">
  <p:cSld name="Caption">
    <p:spTree>
      <p:nvGrpSpPr>
        <p:cNvPr id="1" name="Shape 41"/>
        <p:cNvGrpSpPr/>
        <p:nvPr/>
      </p:nvGrpSpPr>
      <p:grpSpPr>
        <a:xfrm>
          <a:off x="0" y="0"/>
          <a:ext cx="0" cy="0"/>
          <a:chOff x="0" y="0"/>
          <a:chExt cx="0" cy="0"/>
        </a:xfrm>
      </p:grpSpPr>
      <p:sp>
        <p:nvSpPr>
          <p:cNvPr id="42" name="Google Shape;42;p10"/>
          <p:cNvSpPr txBox="1">
            <a:spLocks noGrp="1"/>
          </p:cNvSpPr>
          <p:nvPr>
            <p:ph type="body" idx="1"/>
          </p:nvPr>
        </p:nvSpPr>
        <p:spPr>
          <a:xfrm>
            <a:off x="415600" y="5640767"/>
            <a:ext cx="7998400" cy="806800"/>
          </a:xfrm>
          <a:prstGeom prst="rect">
            <a:avLst/>
          </a:prstGeom>
        </p:spPr>
        <p:txBody>
          <a:bodyPr spcFirstLastPara="1" wrap="square" lIns="91425" tIns="91425" rIns="91425" bIns="91425" anchor="ctr" anchorCtr="0">
            <a:normAutofit/>
          </a:bodyPr>
          <a:lstStyle>
            <a:lvl1pPr marL="609585" lvl="0" indent="-304792">
              <a:lnSpc>
                <a:spcPct val="100000"/>
              </a:lnSpc>
              <a:spcBef>
                <a:spcPts val="0"/>
              </a:spcBef>
              <a:spcAft>
                <a:spcPts val="0"/>
              </a:spcAft>
              <a:buSzPts val="1800"/>
              <a:buNone/>
              <a:defRPr/>
            </a:lvl1pPr>
          </a:lstStyle>
          <a:p>
            <a:endParaRPr/>
          </a:p>
        </p:txBody>
      </p:sp>
      <p:sp>
        <p:nvSpPr>
          <p:cNvPr id="43" name="Google Shape;43;p10"/>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GB" smtClean="0"/>
              <a:pPr/>
              <a:t>‹#›</a:t>
            </a:fld>
            <a:endParaRPr lang="en-GB"/>
          </a:p>
        </p:txBody>
      </p:sp>
    </p:spTree>
    <p:extLst>
      <p:ext uri="{BB962C8B-B14F-4D97-AF65-F5344CB8AC3E}">
        <p14:creationId xmlns:p14="http://schemas.microsoft.com/office/powerpoint/2010/main" val="326359946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Big number">
  <p:cSld name="Big number">
    <p:spTree>
      <p:nvGrpSpPr>
        <p:cNvPr id="1" name="Shape 44"/>
        <p:cNvGrpSpPr/>
        <p:nvPr/>
      </p:nvGrpSpPr>
      <p:grpSpPr>
        <a:xfrm>
          <a:off x="0" y="0"/>
          <a:ext cx="0" cy="0"/>
          <a:chOff x="0" y="0"/>
          <a:chExt cx="0" cy="0"/>
        </a:xfrm>
      </p:grpSpPr>
      <p:sp>
        <p:nvSpPr>
          <p:cNvPr id="45" name="Google Shape;45;p11"/>
          <p:cNvSpPr txBox="1">
            <a:spLocks noGrp="1"/>
          </p:cNvSpPr>
          <p:nvPr>
            <p:ph type="title" hasCustomPrompt="1"/>
          </p:nvPr>
        </p:nvSpPr>
        <p:spPr>
          <a:xfrm>
            <a:off x="415600" y="1474833"/>
            <a:ext cx="11360800" cy="2618000"/>
          </a:xfrm>
          <a:prstGeom prst="rect">
            <a:avLst/>
          </a:prstGeom>
        </p:spPr>
        <p:txBody>
          <a:bodyPr spcFirstLastPara="1" wrap="square" lIns="91425" tIns="91425" rIns="91425" bIns="91425" anchor="b" anchorCtr="0">
            <a:normAutofit/>
          </a:bodyPr>
          <a:lstStyle>
            <a:lvl1pPr lvl="0" algn="ctr">
              <a:spcBef>
                <a:spcPts val="0"/>
              </a:spcBef>
              <a:spcAft>
                <a:spcPts val="0"/>
              </a:spcAft>
              <a:buSzPts val="12000"/>
              <a:buNone/>
              <a:defRPr sz="16000"/>
            </a:lvl1pPr>
            <a:lvl2pPr lvl="1" algn="ctr">
              <a:spcBef>
                <a:spcPts val="0"/>
              </a:spcBef>
              <a:spcAft>
                <a:spcPts val="0"/>
              </a:spcAft>
              <a:buSzPts val="12000"/>
              <a:buNone/>
              <a:defRPr sz="16000"/>
            </a:lvl2pPr>
            <a:lvl3pPr lvl="2" algn="ctr">
              <a:spcBef>
                <a:spcPts val="0"/>
              </a:spcBef>
              <a:spcAft>
                <a:spcPts val="0"/>
              </a:spcAft>
              <a:buSzPts val="12000"/>
              <a:buNone/>
              <a:defRPr sz="16000"/>
            </a:lvl3pPr>
            <a:lvl4pPr lvl="3" algn="ctr">
              <a:spcBef>
                <a:spcPts val="0"/>
              </a:spcBef>
              <a:spcAft>
                <a:spcPts val="0"/>
              </a:spcAft>
              <a:buSzPts val="12000"/>
              <a:buNone/>
              <a:defRPr sz="16000"/>
            </a:lvl4pPr>
            <a:lvl5pPr lvl="4" algn="ctr">
              <a:spcBef>
                <a:spcPts val="0"/>
              </a:spcBef>
              <a:spcAft>
                <a:spcPts val="0"/>
              </a:spcAft>
              <a:buSzPts val="12000"/>
              <a:buNone/>
              <a:defRPr sz="16000"/>
            </a:lvl5pPr>
            <a:lvl6pPr lvl="5" algn="ctr">
              <a:spcBef>
                <a:spcPts val="0"/>
              </a:spcBef>
              <a:spcAft>
                <a:spcPts val="0"/>
              </a:spcAft>
              <a:buSzPts val="12000"/>
              <a:buNone/>
              <a:defRPr sz="16000"/>
            </a:lvl6pPr>
            <a:lvl7pPr lvl="6" algn="ctr">
              <a:spcBef>
                <a:spcPts val="0"/>
              </a:spcBef>
              <a:spcAft>
                <a:spcPts val="0"/>
              </a:spcAft>
              <a:buSzPts val="12000"/>
              <a:buNone/>
              <a:defRPr sz="16000"/>
            </a:lvl7pPr>
            <a:lvl8pPr lvl="7" algn="ctr">
              <a:spcBef>
                <a:spcPts val="0"/>
              </a:spcBef>
              <a:spcAft>
                <a:spcPts val="0"/>
              </a:spcAft>
              <a:buSzPts val="12000"/>
              <a:buNone/>
              <a:defRPr sz="16000"/>
            </a:lvl8pPr>
            <a:lvl9pPr lvl="8" algn="ctr">
              <a:spcBef>
                <a:spcPts val="0"/>
              </a:spcBef>
              <a:spcAft>
                <a:spcPts val="0"/>
              </a:spcAft>
              <a:buSzPts val="12000"/>
              <a:buNone/>
              <a:defRPr sz="16000"/>
            </a:lvl9pPr>
          </a:lstStyle>
          <a:p>
            <a:r>
              <a:t>xx%</a:t>
            </a:r>
          </a:p>
        </p:txBody>
      </p:sp>
      <p:sp>
        <p:nvSpPr>
          <p:cNvPr id="46" name="Google Shape;46;p11"/>
          <p:cNvSpPr txBox="1">
            <a:spLocks noGrp="1"/>
          </p:cNvSpPr>
          <p:nvPr>
            <p:ph type="body" idx="1"/>
          </p:nvPr>
        </p:nvSpPr>
        <p:spPr>
          <a:xfrm>
            <a:off x="415600" y="4202967"/>
            <a:ext cx="11360800" cy="1734400"/>
          </a:xfrm>
          <a:prstGeom prst="rect">
            <a:avLst/>
          </a:prstGeom>
        </p:spPr>
        <p:txBody>
          <a:bodyPr spcFirstLastPara="1" wrap="square" lIns="91425" tIns="91425" rIns="91425" bIns="91425" anchor="t" anchorCtr="0">
            <a:normAutofit/>
          </a:bodyPr>
          <a:lstStyle>
            <a:lvl1pPr marL="609585" lvl="0" indent="-457189" algn="ctr">
              <a:spcBef>
                <a:spcPts val="0"/>
              </a:spcBef>
              <a:spcAft>
                <a:spcPts val="0"/>
              </a:spcAft>
              <a:buSzPts val="1800"/>
              <a:buChar char="●"/>
              <a:defRPr/>
            </a:lvl1pPr>
            <a:lvl2pPr marL="1219170" lvl="1" indent="-423323" algn="ctr">
              <a:spcBef>
                <a:spcPts val="0"/>
              </a:spcBef>
              <a:spcAft>
                <a:spcPts val="0"/>
              </a:spcAft>
              <a:buSzPts val="1400"/>
              <a:buChar char="○"/>
              <a:defRPr/>
            </a:lvl2pPr>
            <a:lvl3pPr marL="1828754" lvl="2" indent="-423323" algn="ctr">
              <a:spcBef>
                <a:spcPts val="0"/>
              </a:spcBef>
              <a:spcAft>
                <a:spcPts val="0"/>
              </a:spcAft>
              <a:buSzPts val="1400"/>
              <a:buChar char="■"/>
              <a:defRPr/>
            </a:lvl3pPr>
            <a:lvl4pPr marL="2438339" lvl="3" indent="-423323" algn="ctr">
              <a:spcBef>
                <a:spcPts val="0"/>
              </a:spcBef>
              <a:spcAft>
                <a:spcPts val="0"/>
              </a:spcAft>
              <a:buSzPts val="1400"/>
              <a:buChar char="●"/>
              <a:defRPr/>
            </a:lvl4pPr>
            <a:lvl5pPr marL="3047924" lvl="4" indent="-423323" algn="ctr">
              <a:spcBef>
                <a:spcPts val="0"/>
              </a:spcBef>
              <a:spcAft>
                <a:spcPts val="0"/>
              </a:spcAft>
              <a:buSzPts val="1400"/>
              <a:buChar char="○"/>
              <a:defRPr/>
            </a:lvl5pPr>
            <a:lvl6pPr marL="3657509" lvl="5" indent="-423323" algn="ctr">
              <a:spcBef>
                <a:spcPts val="0"/>
              </a:spcBef>
              <a:spcAft>
                <a:spcPts val="0"/>
              </a:spcAft>
              <a:buSzPts val="1400"/>
              <a:buChar char="■"/>
              <a:defRPr/>
            </a:lvl6pPr>
            <a:lvl7pPr marL="4267093" lvl="6" indent="-423323" algn="ctr">
              <a:spcBef>
                <a:spcPts val="0"/>
              </a:spcBef>
              <a:spcAft>
                <a:spcPts val="0"/>
              </a:spcAft>
              <a:buSzPts val="1400"/>
              <a:buChar char="●"/>
              <a:defRPr/>
            </a:lvl7pPr>
            <a:lvl8pPr marL="4876678" lvl="7" indent="-423323" algn="ctr">
              <a:spcBef>
                <a:spcPts val="0"/>
              </a:spcBef>
              <a:spcAft>
                <a:spcPts val="0"/>
              </a:spcAft>
              <a:buSzPts val="1400"/>
              <a:buChar char="○"/>
              <a:defRPr/>
            </a:lvl8pPr>
            <a:lvl9pPr marL="5486263" lvl="8" indent="-423323" algn="ctr">
              <a:spcBef>
                <a:spcPts val="0"/>
              </a:spcBef>
              <a:spcAft>
                <a:spcPts val="0"/>
              </a:spcAft>
              <a:buSzPts val="1400"/>
              <a:buChar char="■"/>
              <a:defRPr/>
            </a:lvl9pPr>
          </a:lstStyle>
          <a:p>
            <a:endParaRPr/>
          </a:p>
        </p:txBody>
      </p:sp>
      <p:sp>
        <p:nvSpPr>
          <p:cNvPr id="47" name="Google Shape;47;p11"/>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GB" smtClean="0"/>
              <a:pPr/>
              <a:t>‹#›</a:t>
            </a:fld>
            <a:endParaRPr lang="en-GB"/>
          </a:p>
        </p:txBody>
      </p:sp>
    </p:spTree>
    <p:extLst>
      <p:ext uri="{BB962C8B-B14F-4D97-AF65-F5344CB8AC3E}">
        <p14:creationId xmlns:p14="http://schemas.microsoft.com/office/powerpoint/2010/main" val="381820963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8"/>
        <p:cNvGrpSpPr/>
        <p:nvPr/>
      </p:nvGrpSpPr>
      <p:grpSpPr>
        <a:xfrm>
          <a:off x="0" y="0"/>
          <a:ext cx="0" cy="0"/>
          <a:chOff x="0" y="0"/>
          <a:chExt cx="0" cy="0"/>
        </a:xfrm>
      </p:grpSpPr>
      <p:sp>
        <p:nvSpPr>
          <p:cNvPr id="49" name="Google Shape;49;p12"/>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GB" smtClean="0"/>
              <a:pPr/>
              <a:t>‹#›</a:t>
            </a:fld>
            <a:endParaRPr lang="en-GB"/>
          </a:p>
        </p:txBody>
      </p:sp>
    </p:spTree>
    <p:extLst>
      <p:ext uri="{BB962C8B-B14F-4D97-AF65-F5344CB8AC3E}">
        <p14:creationId xmlns:p14="http://schemas.microsoft.com/office/powerpoint/2010/main" val="814919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8AE4632D-170A-48CC-BD23-5D20B56EBA51}" type="datetime1">
              <a:rPr lang="en-US" smtClean="0"/>
              <a:t>12/3/2024</a:t>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90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000897896"/>
      </p:ext>
    </p:extLst>
  </p:cSld>
  <p:clrMap bg1="lt1" tx1="dk1" bg2="lt2" tx2="dk2" accent1="accent1" accent2="accent2" accent3="accent3" accent4="accent4" accent5="accent5" accent6="accent6" hlink="hlink" folHlink="folHlink"/>
  <p:sldLayoutIdLst>
    <p:sldLayoutId id="2147483756" r:id="rId1"/>
    <p:sldLayoutId id="2147483757" r:id="rId2"/>
    <p:sldLayoutId id="2147483758" r:id="rId3"/>
    <p:sldLayoutId id="2147483759" r:id="rId4"/>
    <p:sldLayoutId id="2147483711" r:id="rId5"/>
    <p:sldLayoutId id="2147483760" r:id="rId6"/>
    <p:sldLayoutId id="2147483762" r:id="rId7"/>
    <p:sldLayoutId id="2147483706" r:id="rId8"/>
    <p:sldLayoutId id="2147483709" r:id="rId9"/>
    <p:sldLayoutId id="2147483707" r:id="rId10"/>
    <p:sldLayoutId id="2147483708" r:id="rId11"/>
  </p:sldLayoutIdLst>
  <p:hf hdr="0" dt="0"/>
  <p:txStyles>
    <p:titleStyle>
      <a:lvl1pPr algn="l" defTabSz="457200" rtl="0" eaLnBrk="1" latinLnBrk="0" hangingPunct="1">
        <a:lnSpc>
          <a:spcPct val="100000"/>
        </a:lnSpc>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415600" y="593367"/>
            <a:ext cx="11360800" cy="7636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a:endParaRPr/>
          </a:p>
        </p:txBody>
      </p:sp>
      <p:sp>
        <p:nvSpPr>
          <p:cNvPr id="7" name="Google Shape;7;p1"/>
          <p:cNvSpPr txBox="1">
            <a:spLocks noGrp="1"/>
          </p:cNvSpPr>
          <p:nvPr>
            <p:ph type="body" idx="1"/>
          </p:nvPr>
        </p:nvSpPr>
        <p:spPr>
          <a:xfrm>
            <a:off x="415600" y="1536633"/>
            <a:ext cx="11360800" cy="45552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dk2"/>
              </a:buClr>
              <a:buSzPts val="1800"/>
              <a:buChar char="●"/>
              <a:defRPr sz="1800">
                <a:solidFill>
                  <a:schemeClr val="dk2"/>
                </a:solidFill>
              </a:defRPr>
            </a:lvl1pPr>
            <a:lvl2pPr marL="914400" lvl="1" indent="-317500">
              <a:lnSpc>
                <a:spcPct val="115000"/>
              </a:lnSpc>
              <a:spcBef>
                <a:spcPts val="0"/>
              </a:spcBef>
              <a:spcAft>
                <a:spcPts val="0"/>
              </a:spcAft>
              <a:buClr>
                <a:schemeClr val="dk2"/>
              </a:buClr>
              <a:buSzPts val="1400"/>
              <a:buChar char="○"/>
              <a:defRPr>
                <a:solidFill>
                  <a:schemeClr val="dk2"/>
                </a:solidFill>
              </a:defRPr>
            </a:lvl2pPr>
            <a:lvl3pPr marL="1371600" lvl="2" indent="-317500">
              <a:lnSpc>
                <a:spcPct val="115000"/>
              </a:lnSpc>
              <a:spcBef>
                <a:spcPts val="0"/>
              </a:spcBef>
              <a:spcAft>
                <a:spcPts val="0"/>
              </a:spcAft>
              <a:buClr>
                <a:schemeClr val="dk2"/>
              </a:buClr>
              <a:buSzPts val="1400"/>
              <a:buChar char="■"/>
              <a:defRPr>
                <a:solidFill>
                  <a:schemeClr val="dk2"/>
                </a:solidFill>
              </a:defRPr>
            </a:lvl3pPr>
            <a:lvl4pPr marL="1828800" lvl="3" indent="-317500">
              <a:lnSpc>
                <a:spcPct val="115000"/>
              </a:lnSpc>
              <a:spcBef>
                <a:spcPts val="0"/>
              </a:spcBef>
              <a:spcAft>
                <a:spcPts val="0"/>
              </a:spcAft>
              <a:buClr>
                <a:schemeClr val="dk2"/>
              </a:buClr>
              <a:buSzPts val="1400"/>
              <a:buChar char="●"/>
              <a:defRPr>
                <a:solidFill>
                  <a:schemeClr val="dk2"/>
                </a:solidFill>
              </a:defRPr>
            </a:lvl4pPr>
            <a:lvl5pPr marL="2286000" lvl="4" indent="-317500">
              <a:lnSpc>
                <a:spcPct val="115000"/>
              </a:lnSpc>
              <a:spcBef>
                <a:spcPts val="0"/>
              </a:spcBef>
              <a:spcAft>
                <a:spcPts val="0"/>
              </a:spcAft>
              <a:buClr>
                <a:schemeClr val="dk2"/>
              </a:buClr>
              <a:buSzPts val="1400"/>
              <a:buChar char="○"/>
              <a:defRPr>
                <a:solidFill>
                  <a:schemeClr val="dk2"/>
                </a:solidFill>
              </a:defRPr>
            </a:lvl5pPr>
            <a:lvl6pPr marL="2743200" lvl="5" indent="-317500">
              <a:lnSpc>
                <a:spcPct val="115000"/>
              </a:lnSpc>
              <a:spcBef>
                <a:spcPts val="0"/>
              </a:spcBef>
              <a:spcAft>
                <a:spcPts val="0"/>
              </a:spcAft>
              <a:buClr>
                <a:schemeClr val="dk2"/>
              </a:buClr>
              <a:buSzPts val="1400"/>
              <a:buChar char="■"/>
              <a:defRPr>
                <a:solidFill>
                  <a:schemeClr val="dk2"/>
                </a:solidFill>
              </a:defRPr>
            </a:lvl6pPr>
            <a:lvl7pPr marL="3200400" lvl="6" indent="-317500">
              <a:lnSpc>
                <a:spcPct val="115000"/>
              </a:lnSpc>
              <a:spcBef>
                <a:spcPts val="0"/>
              </a:spcBef>
              <a:spcAft>
                <a:spcPts val="0"/>
              </a:spcAft>
              <a:buClr>
                <a:schemeClr val="dk2"/>
              </a:buClr>
              <a:buSzPts val="1400"/>
              <a:buChar char="●"/>
              <a:defRPr>
                <a:solidFill>
                  <a:schemeClr val="dk2"/>
                </a:solidFill>
              </a:defRPr>
            </a:lvl7pPr>
            <a:lvl8pPr marL="3657600" lvl="7" indent="-317500">
              <a:lnSpc>
                <a:spcPct val="115000"/>
              </a:lnSpc>
              <a:spcBef>
                <a:spcPts val="0"/>
              </a:spcBef>
              <a:spcAft>
                <a:spcPts val="0"/>
              </a:spcAft>
              <a:buClr>
                <a:schemeClr val="dk2"/>
              </a:buClr>
              <a:buSzPts val="1400"/>
              <a:buChar char="○"/>
              <a:defRPr>
                <a:solidFill>
                  <a:schemeClr val="dk2"/>
                </a:solidFill>
              </a:defRPr>
            </a:lvl8pPr>
            <a:lvl9pPr marL="4114800" lvl="8" indent="-317500">
              <a:lnSpc>
                <a:spcPct val="115000"/>
              </a:lnSpc>
              <a:spcBef>
                <a:spcPts val="0"/>
              </a:spcBef>
              <a:spcAft>
                <a:spcPts val="0"/>
              </a:spcAft>
              <a:buClr>
                <a:schemeClr val="dk2"/>
              </a:buClr>
              <a:buSzPts val="1400"/>
              <a:buChar char="■"/>
              <a:defRPr>
                <a:solidFill>
                  <a:schemeClr val="dk2"/>
                </a:solidFill>
              </a:defRPr>
            </a:lvl9pPr>
          </a:lstStyle>
          <a:p>
            <a:endParaRPr/>
          </a:p>
        </p:txBody>
      </p:sp>
      <p:sp>
        <p:nvSpPr>
          <p:cNvPr id="8" name="Google Shape;8;p1"/>
          <p:cNvSpPr txBox="1">
            <a:spLocks noGrp="1"/>
          </p:cNvSpPr>
          <p:nvPr>
            <p:ph type="sldNum" idx="12"/>
          </p:nvPr>
        </p:nvSpPr>
        <p:spPr>
          <a:xfrm>
            <a:off x="11296611" y="6217623"/>
            <a:ext cx="731600" cy="524800"/>
          </a:xfrm>
          <a:prstGeom prst="rect">
            <a:avLst/>
          </a:prstGeom>
          <a:noFill/>
          <a:ln>
            <a:noFill/>
          </a:ln>
        </p:spPr>
        <p:txBody>
          <a:bodyPr spcFirstLastPara="1" wrap="square" lIns="91425" tIns="91425" rIns="91425" bIns="91425" anchor="ctr" anchorCtr="0">
            <a:normAutofit/>
          </a:bodyPr>
          <a:lstStyle>
            <a:lvl1pPr lvl="0" algn="r">
              <a:buNone/>
              <a:defRPr sz="1333">
                <a:solidFill>
                  <a:schemeClr val="dk2"/>
                </a:solidFill>
              </a:defRPr>
            </a:lvl1pPr>
            <a:lvl2pPr lvl="1" algn="r">
              <a:buNone/>
              <a:defRPr sz="1333">
                <a:solidFill>
                  <a:schemeClr val="dk2"/>
                </a:solidFill>
              </a:defRPr>
            </a:lvl2pPr>
            <a:lvl3pPr lvl="2" algn="r">
              <a:buNone/>
              <a:defRPr sz="1333">
                <a:solidFill>
                  <a:schemeClr val="dk2"/>
                </a:solidFill>
              </a:defRPr>
            </a:lvl3pPr>
            <a:lvl4pPr lvl="3" algn="r">
              <a:buNone/>
              <a:defRPr sz="1333">
                <a:solidFill>
                  <a:schemeClr val="dk2"/>
                </a:solidFill>
              </a:defRPr>
            </a:lvl4pPr>
            <a:lvl5pPr lvl="4" algn="r">
              <a:buNone/>
              <a:defRPr sz="1333">
                <a:solidFill>
                  <a:schemeClr val="dk2"/>
                </a:solidFill>
              </a:defRPr>
            </a:lvl5pPr>
            <a:lvl6pPr lvl="5" algn="r">
              <a:buNone/>
              <a:defRPr sz="1333">
                <a:solidFill>
                  <a:schemeClr val="dk2"/>
                </a:solidFill>
              </a:defRPr>
            </a:lvl6pPr>
            <a:lvl7pPr lvl="6" algn="r">
              <a:buNone/>
              <a:defRPr sz="1333">
                <a:solidFill>
                  <a:schemeClr val="dk2"/>
                </a:solidFill>
              </a:defRPr>
            </a:lvl7pPr>
            <a:lvl8pPr lvl="7" algn="r">
              <a:buNone/>
              <a:defRPr sz="1333">
                <a:solidFill>
                  <a:schemeClr val="dk2"/>
                </a:solidFill>
              </a:defRPr>
            </a:lvl8pPr>
            <a:lvl9pPr lvl="8" algn="r">
              <a:buNone/>
              <a:defRPr sz="1333">
                <a:solidFill>
                  <a:schemeClr val="dk2"/>
                </a:solidFill>
              </a:defRPr>
            </a:lvl9pPr>
          </a:lstStyle>
          <a:p>
            <a:fld id="{00000000-1234-1234-1234-123412341234}" type="slidenum">
              <a:rPr lang="en-GB" smtClean="0"/>
              <a:pPr/>
              <a:t>‹#›</a:t>
            </a:fld>
            <a:endParaRPr lang="en-GB"/>
          </a:p>
        </p:txBody>
      </p:sp>
    </p:spTree>
    <p:extLst>
      <p:ext uri="{BB962C8B-B14F-4D97-AF65-F5344CB8AC3E}">
        <p14:creationId xmlns:p14="http://schemas.microsoft.com/office/powerpoint/2010/main" val="376252128"/>
      </p:ext>
    </p:extLst>
  </p:cSld>
  <p:clrMap bg1="lt1" tx1="dk1" bg2="dk2" tx2="lt2" accent1="accent1" accent2="accent2" accent3="accent3" accent4="accent4" accent5="accent5" accent6="accent6" hlink="hlink" folHlink="folHlink"/>
  <p:sldLayoutIdLst>
    <p:sldLayoutId id="2147483764" r:id="rId1"/>
    <p:sldLayoutId id="2147483765" r:id="rId2"/>
    <p:sldLayoutId id="2147483766" r:id="rId3"/>
    <p:sldLayoutId id="2147483767" r:id="rId4"/>
    <p:sldLayoutId id="2147483768" r:id="rId5"/>
    <p:sldLayoutId id="2147483769" r:id="rId6"/>
    <p:sldLayoutId id="2147483770" r:id="rId7"/>
    <p:sldLayoutId id="2147483771" r:id="rId8"/>
    <p:sldLayoutId id="2147483772" r:id="rId9"/>
    <p:sldLayoutId id="2147483773" r:id="rId10"/>
    <p:sldLayoutId id="2147483774"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hyperlink" Target="https://youtu.be/xChi9_5W-Y8" TargetMode="Externa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1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11.pn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2.xml"/><Relationship Id="rId4" Type="http://schemas.openxmlformats.org/officeDocument/2006/relationships/image" Target="../media/image20.svg"/></Relationships>
</file>

<file path=ppt/slides/_rels/slide2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3" Type="http://schemas.openxmlformats.org/officeDocument/2006/relationships/hyperlink" Target="http://www.forbes.com/" TargetMode="External"/><Relationship Id="rId2" Type="http://schemas.openxmlformats.org/officeDocument/2006/relationships/image" Target="../media/image23.jpeg"/><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6.xml"/><Relationship Id="rId4" Type="http://schemas.openxmlformats.org/officeDocument/2006/relationships/image" Target="../media/image29.png"/></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hyperlink" Target="https://youtu.be/Nc-2dhw6ZsI" TargetMode="External"/><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6.xml"/></Relationships>
</file>

<file path=ppt/slides/_rels/slide41.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6.xml"/></Relationships>
</file>

<file path=ppt/slides/_rels/slide42.xml.rels><?xml version="1.0" encoding="UTF-8" standalone="yes"?>
<Relationships xmlns="http://schemas.openxmlformats.org/package/2006/relationships"><Relationship Id="rId3" Type="http://schemas.openxmlformats.org/officeDocument/2006/relationships/hyperlink" Target="https://youtu.be/z2oS3zk8VA4" TargetMode="External"/><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6.xml"/></Relationships>
</file>

<file path=ppt/slides/_rels/slide44.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4.xml"/></Relationships>
</file>

<file path=ppt/slides/_rels/slide45.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6.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7.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6.xml"/></Relationships>
</file>

<file path=ppt/slides/_rels/slide48.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6.xml"/></Relationships>
</file>

<file path=ppt/slides/_rels/slide49.xml.rels><?xml version="1.0" encoding="UTF-8" standalone="yes"?>
<Relationships xmlns="http://schemas.openxmlformats.org/package/2006/relationships"><Relationship Id="rId2" Type="http://schemas.openxmlformats.org/officeDocument/2006/relationships/image" Target="../media/image44.jpeg"/><Relationship Id="rId1" Type="http://schemas.openxmlformats.org/officeDocument/2006/relationships/slideLayout" Target="../slideLayouts/slideLayout6.xml"/></Relationships>
</file>

<file path=ppt/slides/_rels/slide50.xml.rels><?xml version="1.0" encoding="UTF-8" standalone="yes"?>
<Relationships xmlns="http://schemas.openxmlformats.org/package/2006/relationships"><Relationship Id="rId2" Type="http://schemas.openxmlformats.org/officeDocument/2006/relationships/image" Target="../media/image45.jpeg"/><Relationship Id="rId1" Type="http://schemas.openxmlformats.org/officeDocument/2006/relationships/slideLayout" Target="../slideLayouts/slideLayout6.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3.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image" Target="../media/image48.jpeg"/><Relationship Id="rId1" Type="http://schemas.openxmlformats.org/officeDocument/2006/relationships/slideLayout" Target="../slideLayouts/slideLayout6.xml"/></Relationships>
</file>

<file path=ppt/slides/_rels/slide56.xml.rels><?xml version="1.0" encoding="UTF-8" standalone="yes"?>
<Relationships xmlns="http://schemas.openxmlformats.org/package/2006/relationships"><Relationship Id="rId2" Type="http://schemas.openxmlformats.org/officeDocument/2006/relationships/image" Target="../media/image49.jpeg"/><Relationship Id="rId1" Type="http://schemas.openxmlformats.org/officeDocument/2006/relationships/slideLayout" Target="../slideLayouts/slideLayout6.xml"/></Relationships>
</file>

<file path=ppt/slides/_rels/slide57.xml.rels><?xml version="1.0" encoding="UTF-8" standalone="yes"?>
<Relationships xmlns="http://schemas.openxmlformats.org/package/2006/relationships"><Relationship Id="rId2" Type="http://schemas.openxmlformats.org/officeDocument/2006/relationships/image" Target="../media/image50.jpeg"/><Relationship Id="rId1" Type="http://schemas.openxmlformats.org/officeDocument/2006/relationships/slideLayout" Target="../slideLayouts/slideLayout6.xml"/></Relationships>
</file>

<file path=ppt/slides/_rels/slide58.xml.rels><?xml version="1.0" encoding="UTF-8" standalone="yes"?>
<Relationships xmlns="http://schemas.openxmlformats.org/package/2006/relationships"><Relationship Id="rId2" Type="http://schemas.openxmlformats.org/officeDocument/2006/relationships/image" Target="../media/image51.gif"/><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openxmlformats.org/officeDocument/2006/relationships/hyperlink" Target="https://www.youtube.com/watch?v=4xXwFwQmRIM" TargetMode="External"/><Relationship Id="rId2" Type="http://schemas.openxmlformats.org/officeDocument/2006/relationships/image" Target="../media/image52.png"/><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image" Target="../media/image53.jpeg"/><Relationship Id="rId1" Type="http://schemas.openxmlformats.org/officeDocument/2006/relationships/slideLayout" Target="../slideLayouts/slideLayout6.xml"/></Relationships>
</file>

<file path=ppt/slides/_rels/slide61.xml.rels><?xml version="1.0" encoding="UTF-8" standalone="yes"?>
<Relationships xmlns="http://schemas.openxmlformats.org/package/2006/relationships"><Relationship Id="rId2" Type="http://schemas.openxmlformats.org/officeDocument/2006/relationships/image" Target="../media/image54.jpeg"/><Relationship Id="rId1" Type="http://schemas.openxmlformats.org/officeDocument/2006/relationships/slideLayout" Target="../slideLayouts/slideLayout6.xml"/></Relationships>
</file>

<file path=ppt/slides/_rels/slide62.xml.rels><?xml version="1.0" encoding="UTF-8" standalone="yes"?>
<Relationships xmlns="http://schemas.openxmlformats.org/package/2006/relationships"><Relationship Id="rId2" Type="http://schemas.openxmlformats.org/officeDocument/2006/relationships/image" Target="../media/image55.jpeg"/><Relationship Id="rId1" Type="http://schemas.openxmlformats.org/officeDocument/2006/relationships/slideLayout" Target="../slideLayouts/slideLayout6.xml"/></Relationships>
</file>

<file path=ppt/slides/_rels/slide63.xml.rels><?xml version="1.0" encoding="UTF-8" standalone="yes"?>
<Relationships xmlns="http://schemas.openxmlformats.org/package/2006/relationships"><Relationship Id="rId2" Type="http://schemas.openxmlformats.org/officeDocument/2006/relationships/image" Target="../media/image56.jpeg"/><Relationship Id="rId1" Type="http://schemas.openxmlformats.org/officeDocument/2006/relationships/slideLayout" Target="../slideLayouts/slideLayout6.xml"/></Relationships>
</file>

<file path=ppt/slides/_rels/slide64.xml.rels><?xml version="1.0" encoding="UTF-8" standalone="yes"?>
<Relationships xmlns="http://schemas.openxmlformats.org/package/2006/relationships"><Relationship Id="rId3" Type="http://schemas.openxmlformats.org/officeDocument/2006/relationships/hyperlink" Target="https://youtu.be/iL-K857Z59s?si=1hdHZ_-M-F4bB94Z" TargetMode="External"/><Relationship Id="rId2" Type="http://schemas.openxmlformats.org/officeDocument/2006/relationships/image" Target="../media/image57.png"/><Relationship Id="rId1" Type="http://schemas.openxmlformats.org/officeDocument/2006/relationships/slideLayout" Target="../slideLayouts/slideLayout2.xml"/><Relationship Id="rId4" Type="http://schemas.openxmlformats.org/officeDocument/2006/relationships/hyperlink" Target="https://www.youtube.com/watch?v=iL-K857Z59s" TargetMode="Externa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26B4480E-B7FF-4481-890E-043A69AE6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1" name="Group 30">
            <a:extLst>
              <a:ext uri="{FF2B5EF4-FFF2-40B4-BE49-F238E27FC236}">
                <a16:creationId xmlns:a16="http://schemas.microsoft.com/office/drawing/2014/main" id="{79394E1F-0B5F-497D-B2A6-8383A2A548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8" y="457200"/>
            <a:ext cx="3703320" cy="5935133"/>
            <a:chOff x="438068" y="457200"/>
            <a:chExt cx="3703320" cy="5935133"/>
          </a:xfrm>
        </p:grpSpPr>
        <p:sp>
          <p:nvSpPr>
            <p:cNvPr id="32" name="Rectangle 31">
              <a:extLst>
                <a:ext uri="{FF2B5EF4-FFF2-40B4-BE49-F238E27FC236}">
                  <a16:creationId xmlns:a16="http://schemas.microsoft.com/office/drawing/2014/main" id="{1F1FF39A-AC3C-4066-9D4C-519AA22812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01201"/>
              <a:ext cx="3702134" cy="5791132"/>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3" name="Rectangle 32">
              <a:extLst>
                <a:ext uri="{FF2B5EF4-FFF2-40B4-BE49-F238E27FC236}">
                  <a16:creationId xmlns:a16="http://schemas.microsoft.com/office/drawing/2014/main" id="{64C13BAB-7C00-4D21-A857-E3D41C0A2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1C21E816-31F5-48BB-BD02-D15F2F18B48A}"/>
              </a:ext>
            </a:extLst>
          </p:cNvPr>
          <p:cNvSpPr>
            <a:spLocks noGrp="1"/>
          </p:cNvSpPr>
          <p:nvPr>
            <p:ph type="ctrTitle"/>
          </p:nvPr>
        </p:nvSpPr>
        <p:spPr>
          <a:xfrm>
            <a:off x="584200" y="1524001"/>
            <a:ext cx="3412067" cy="3478384"/>
          </a:xfrm>
        </p:spPr>
        <p:txBody>
          <a:bodyPr>
            <a:normAutofit/>
          </a:bodyPr>
          <a:lstStyle/>
          <a:p>
            <a:r>
              <a:rPr lang="en-GB" dirty="0">
                <a:solidFill>
                  <a:srgbClr val="FFFFFF"/>
                </a:solidFill>
              </a:rPr>
              <a:t>Strategic and Agile Business Management</a:t>
            </a:r>
            <a:r>
              <a:rPr lang="en-GB" b="0" i="0" dirty="0">
                <a:solidFill>
                  <a:srgbClr val="FFFFFF"/>
                </a:solidFill>
                <a:effectLst/>
                <a:latin typeface="Arial" panose="020B0604020202020204" pitchFamily="34" charset="0"/>
              </a:rPr>
              <a:t>BMMB7027D</a:t>
            </a:r>
            <a:endParaRPr lang="en-US" dirty="0">
              <a:solidFill>
                <a:srgbClr val="FFFFFF"/>
              </a:solidFill>
            </a:endParaRPr>
          </a:p>
        </p:txBody>
      </p:sp>
      <p:sp>
        <p:nvSpPr>
          <p:cNvPr id="3" name="Subtitle 2">
            <a:extLst>
              <a:ext uri="{FF2B5EF4-FFF2-40B4-BE49-F238E27FC236}">
                <a16:creationId xmlns:a16="http://schemas.microsoft.com/office/drawing/2014/main" id="{835D6E6B-3353-491C-A3C6-F278D6CED8B3}"/>
              </a:ext>
            </a:extLst>
          </p:cNvPr>
          <p:cNvSpPr>
            <a:spLocks noGrp="1"/>
          </p:cNvSpPr>
          <p:nvPr>
            <p:ph type="subTitle" idx="1"/>
          </p:nvPr>
        </p:nvSpPr>
        <p:spPr>
          <a:xfrm>
            <a:off x="584200" y="5145513"/>
            <a:ext cx="3412067" cy="738820"/>
          </a:xfrm>
        </p:spPr>
        <p:txBody>
          <a:bodyPr>
            <a:normAutofit/>
          </a:bodyPr>
          <a:lstStyle/>
          <a:p>
            <a:r>
              <a:rPr lang="en-US" dirty="0">
                <a:solidFill>
                  <a:srgbClr val="FFFFFF">
                    <a:alpha val="75000"/>
                  </a:srgbClr>
                </a:solidFill>
              </a:rPr>
              <a:t>Daniela Hellyer</a:t>
            </a:r>
          </a:p>
          <a:p>
            <a:r>
              <a:rPr lang="en-US">
                <a:solidFill>
                  <a:srgbClr val="FFFFFF">
                    <a:alpha val="75000"/>
                  </a:srgbClr>
                </a:solidFill>
              </a:rPr>
              <a:t>December </a:t>
            </a:r>
            <a:r>
              <a:rPr lang="en-US" dirty="0">
                <a:solidFill>
                  <a:srgbClr val="FFFFFF">
                    <a:alpha val="75000"/>
                  </a:srgbClr>
                </a:solidFill>
              </a:rPr>
              <a:t>2024</a:t>
            </a:r>
          </a:p>
        </p:txBody>
      </p:sp>
      <p:pic>
        <p:nvPicPr>
          <p:cNvPr id="5" name="Picture 4" descr="White bulbs with a yellow one standing out">
            <a:extLst>
              <a:ext uri="{FF2B5EF4-FFF2-40B4-BE49-F238E27FC236}">
                <a16:creationId xmlns:a16="http://schemas.microsoft.com/office/drawing/2014/main" id="{4667020F-7E64-66F2-1E53-1C5EAA4A0B30}"/>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4765053" y="1159372"/>
            <a:ext cx="6764864" cy="4515546"/>
          </a:xfrm>
          <a:prstGeom prst="rect">
            <a:avLst/>
          </a:prstGeom>
        </p:spPr>
      </p:pic>
      <p:sp>
        <p:nvSpPr>
          <p:cNvPr id="9" name="TextBox 8">
            <a:extLst>
              <a:ext uri="{FF2B5EF4-FFF2-40B4-BE49-F238E27FC236}">
                <a16:creationId xmlns:a16="http://schemas.microsoft.com/office/drawing/2014/main" id="{C80E539C-4C1E-9B9A-5EAD-978A92102920}"/>
              </a:ext>
            </a:extLst>
          </p:cNvPr>
          <p:cNvSpPr txBox="1"/>
          <p:nvPr/>
        </p:nvSpPr>
        <p:spPr>
          <a:xfrm>
            <a:off x="4908884" y="4261282"/>
            <a:ext cx="6497053" cy="584775"/>
          </a:xfrm>
          <a:prstGeom prst="rect">
            <a:avLst/>
          </a:prstGeom>
          <a:noFill/>
        </p:spPr>
        <p:txBody>
          <a:bodyPr wrap="square" rtlCol="0">
            <a:spAutoFit/>
          </a:bodyPr>
          <a:lstStyle/>
          <a:p>
            <a:pPr algn="ctr"/>
            <a:r>
              <a:rPr lang="en-GB" sz="3200" b="1" dirty="0">
                <a:solidFill>
                  <a:srgbClr val="FFC000"/>
                </a:solidFill>
              </a:rPr>
              <a:t>Enablers &amp; Risk Management</a:t>
            </a:r>
          </a:p>
        </p:txBody>
      </p:sp>
    </p:spTree>
    <p:extLst>
      <p:ext uri="{BB962C8B-B14F-4D97-AF65-F5344CB8AC3E}">
        <p14:creationId xmlns:p14="http://schemas.microsoft.com/office/powerpoint/2010/main" val="24758055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75894" y="729658"/>
            <a:ext cx="11029616" cy="579590"/>
          </a:xfrm>
        </p:spPr>
        <p:txBody>
          <a:bodyPr/>
          <a:lstStyle/>
          <a:p>
            <a:r>
              <a:rPr lang="en-GB" dirty="0"/>
              <a:t>This week we will focus on…</a:t>
            </a:r>
          </a:p>
        </p:txBody>
      </p:sp>
      <p:sp>
        <p:nvSpPr>
          <p:cNvPr id="3" name="TextBox 2">
            <a:extLst>
              <a:ext uri="{FF2B5EF4-FFF2-40B4-BE49-F238E27FC236}">
                <a16:creationId xmlns:a16="http://schemas.microsoft.com/office/drawing/2014/main" id="{1A63A293-6A4B-481D-8960-BE437C3CF946}"/>
              </a:ext>
            </a:extLst>
          </p:cNvPr>
          <p:cNvSpPr txBox="1"/>
          <p:nvPr/>
        </p:nvSpPr>
        <p:spPr>
          <a:xfrm>
            <a:off x="764959" y="1490308"/>
            <a:ext cx="10662081" cy="3693319"/>
          </a:xfrm>
          <a:prstGeom prst="rect">
            <a:avLst/>
          </a:prstGeom>
          <a:noFill/>
        </p:spPr>
        <p:txBody>
          <a:bodyPr wrap="square" rtlCol="0">
            <a:spAutoFit/>
          </a:bodyPr>
          <a:lstStyle/>
          <a:p>
            <a:pPr marL="285750" indent="-285750">
              <a:buFont typeface="Arial" panose="020B0604020202020204" pitchFamily="34" charset="0"/>
              <a:buChar char="•"/>
            </a:pPr>
            <a:r>
              <a:rPr lang="en-GB" b="1" dirty="0">
                <a:solidFill>
                  <a:srgbClr val="0070C0"/>
                </a:solidFill>
              </a:rPr>
              <a:t>Topics:</a:t>
            </a:r>
          </a:p>
          <a:p>
            <a:pPr marL="285750" indent="-285750">
              <a:buFont typeface="Arial" panose="020B0604020202020204" pitchFamily="34" charset="0"/>
              <a:buChar char="•"/>
            </a:pPr>
            <a:endParaRPr lang="en-GB" b="1" dirty="0">
              <a:solidFill>
                <a:srgbClr val="0070C0"/>
              </a:solidFill>
            </a:endParaRPr>
          </a:p>
          <a:p>
            <a:pPr marL="800100" lvl="1" indent="-342900">
              <a:buFont typeface="+mj-lt"/>
              <a:buAutoNum type="arabicPeriod"/>
            </a:pPr>
            <a:r>
              <a:rPr lang="en-GB" dirty="0"/>
              <a:t>Welcome</a:t>
            </a:r>
          </a:p>
          <a:p>
            <a:pPr marL="800100" lvl="1" indent="-342900">
              <a:buFont typeface="+mj-lt"/>
              <a:buAutoNum type="arabicPeriod"/>
            </a:pPr>
            <a:r>
              <a:rPr lang="en-GB" dirty="0"/>
              <a:t>Introduction to strategy and strategic management</a:t>
            </a:r>
          </a:p>
          <a:p>
            <a:pPr marL="800100" lvl="1" indent="-342900">
              <a:buFont typeface="+mj-lt"/>
              <a:buAutoNum type="arabicPeriod"/>
            </a:pPr>
            <a:r>
              <a:rPr lang="en-GB" dirty="0"/>
              <a:t>Strategic analysis</a:t>
            </a:r>
          </a:p>
          <a:p>
            <a:pPr marL="800100" lvl="1" indent="-342900">
              <a:buFont typeface="+mj-lt"/>
              <a:buAutoNum type="arabicPeriod"/>
            </a:pPr>
            <a:r>
              <a:rPr lang="en-GB" dirty="0"/>
              <a:t>Competitive strategy</a:t>
            </a:r>
          </a:p>
          <a:p>
            <a:pPr marL="800100" lvl="1" indent="-342900">
              <a:buFont typeface="+mj-lt"/>
              <a:buAutoNum type="arabicPeriod"/>
            </a:pPr>
            <a:r>
              <a:rPr lang="en-GB" dirty="0"/>
              <a:t>Strategic capabilities</a:t>
            </a:r>
          </a:p>
          <a:p>
            <a:pPr marL="800100" lvl="1" indent="-342900">
              <a:buFont typeface="+mj-lt"/>
              <a:buAutoNum type="arabicPeriod"/>
            </a:pPr>
            <a:r>
              <a:rPr lang="en-GB" dirty="0"/>
              <a:t>Organisational structure</a:t>
            </a:r>
          </a:p>
          <a:p>
            <a:pPr marL="800100" lvl="1" indent="-342900">
              <a:buFont typeface="+mj-lt"/>
              <a:buAutoNum type="arabicPeriod"/>
            </a:pPr>
            <a:r>
              <a:rPr lang="en-GB" dirty="0"/>
              <a:t>Incentives </a:t>
            </a:r>
          </a:p>
          <a:p>
            <a:pPr marL="800100" lvl="1" indent="-342900">
              <a:buFont typeface="+mj-lt"/>
              <a:buAutoNum type="arabicPeriod"/>
            </a:pPr>
            <a:r>
              <a:rPr lang="en-GB" dirty="0"/>
              <a:t>Enablers</a:t>
            </a:r>
          </a:p>
          <a:p>
            <a:pPr marL="800100" lvl="1" indent="-342900">
              <a:buFont typeface="+mj-lt"/>
              <a:buAutoNum type="arabicPeriod"/>
            </a:pPr>
            <a:r>
              <a:rPr lang="en-GB" dirty="0"/>
              <a:t>Risk management</a:t>
            </a:r>
          </a:p>
          <a:p>
            <a:pPr marL="800100" lvl="1" indent="-342900">
              <a:buFont typeface="+mj-lt"/>
              <a:buAutoNum type="arabicPeriod"/>
            </a:pPr>
            <a:endParaRPr lang="en-GB" dirty="0"/>
          </a:p>
          <a:p>
            <a:pPr marL="342900" indent="-342900">
              <a:buFont typeface="Arial" panose="020B0604020202020204" pitchFamily="34" charset="0"/>
              <a:buChar char="•"/>
            </a:pPr>
            <a:endParaRPr lang="en-GB" dirty="0"/>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p:txBody>
          <a:bodyPr/>
          <a:lstStyle/>
          <a:p>
            <a:fld id="{3A98EE3D-8CD1-4C3F-BD1C-C98C9596463C}" type="slidenum">
              <a:rPr lang="en-US" smtClean="0"/>
              <a:t>2</a:t>
            </a:fld>
            <a:endParaRPr lang="en-US" dirty="0"/>
          </a:p>
        </p:txBody>
      </p:sp>
      <p:sp>
        <p:nvSpPr>
          <p:cNvPr id="6" name="Rectangle: Rounded Corners 5">
            <a:extLst>
              <a:ext uri="{FF2B5EF4-FFF2-40B4-BE49-F238E27FC236}">
                <a16:creationId xmlns:a16="http://schemas.microsoft.com/office/drawing/2014/main" id="{F832EC1D-417E-F2D2-258A-AE9A0724B7E0}"/>
              </a:ext>
            </a:extLst>
          </p:cNvPr>
          <p:cNvSpPr/>
          <p:nvPr/>
        </p:nvSpPr>
        <p:spPr>
          <a:xfrm>
            <a:off x="1002632" y="3998852"/>
            <a:ext cx="6352673" cy="601661"/>
          </a:xfrm>
          <a:prstGeom prst="roundRect">
            <a:avLst/>
          </a:prstGeom>
          <a:no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2575452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75894" y="729658"/>
            <a:ext cx="11029616" cy="579590"/>
          </a:xfrm>
        </p:spPr>
        <p:txBody>
          <a:bodyPr/>
          <a:lstStyle/>
          <a:p>
            <a:r>
              <a:rPr lang="en-GB" dirty="0"/>
              <a:t>Key enablers for strategy implementation</a:t>
            </a:r>
          </a:p>
        </p:txBody>
      </p:sp>
      <p:sp>
        <p:nvSpPr>
          <p:cNvPr id="3" name="TextBox 2">
            <a:extLst>
              <a:ext uri="{FF2B5EF4-FFF2-40B4-BE49-F238E27FC236}">
                <a16:creationId xmlns:a16="http://schemas.microsoft.com/office/drawing/2014/main" id="{1A63A293-6A4B-481D-8960-BE437C3CF946}"/>
              </a:ext>
            </a:extLst>
          </p:cNvPr>
          <p:cNvSpPr txBox="1"/>
          <p:nvPr/>
        </p:nvSpPr>
        <p:spPr>
          <a:xfrm>
            <a:off x="764959" y="1499186"/>
            <a:ext cx="10662081" cy="2308324"/>
          </a:xfrm>
          <a:prstGeom prst="rect">
            <a:avLst/>
          </a:prstGeom>
          <a:noFill/>
        </p:spPr>
        <p:txBody>
          <a:bodyPr wrap="square" rtlCol="0">
            <a:spAutoFit/>
          </a:bodyPr>
          <a:lstStyle/>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1" dirty="0">
                <a:solidFill>
                  <a:prstClr val="black"/>
                </a:solidFill>
                <a:latin typeface="Franklin Gothic Book" panose="020B0502020104020203"/>
              </a:rPr>
              <a:t>Key Enablers: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800" b="1" i="0" u="none" strike="noStrike" kern="1200" cap="none" spc="0" normalizeH="0" baseline="0" noProof="0" dirty="0">
              <a:ln>
                <a:noFill/>
              </a:ln>
              <a:solidFill>
                <a:prstClr val="black"/>
              </a:solidFill>
              <a:effectLst/>
              <a:uLnTx/>
              <a:uFillTx/>
              <a:latin typeface="Franklin Gothic Book" panose="020B0502020104020203"/>
              <a:ea typeface="+mn-ea"/>
              <a:cs typeface="+mn-cs"/>
            </a:endParaRPr>
          </a:p>
          <a:p>
            <a:pPr marL="800100" marR="0" lvl="1"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srgbClr val="0070C0"/>
                </a:solidFill>
                <a:effectLst/>
                <a:uLnTx/>
                <a:uFillTx/>
                <a:latin typeface="Franklin Gothic Book" panose="020B0502020104020203"/>
                <a:ea typeface="+mn-ea"/>
                <a:cs typeface="+mn-cs"/>
              </a:rPr>
              <a:t>Organisational Culture</a:t>
            </a:r>
          </a:p>
          <a:p>
            <a:pPr marL="800100" marR="0" lvl="1"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800" b="1" i="0" u="none" strike="noStrike" kern="1200" cap="none" spc="0" normalizeH="0" baseline="0" noProof="0" dirty="0">
              <a:ln>
                <a:noFill/>
              </a:ln>
              <a:solidFill>
                <a:srgbClr val="0070C0"/>
              </a:solidFill>
              <a:effectLst/>
              <a:uLnTx/>
              <a:uFillTx/>
              <a:latin typeface="Franklin Gothic Book" panose="020B0502020104020203"/>
              <a:ea typeface="+mn-ea"/>
              <a:cs typeface="+mn-cs"/>
            </a:endParaRPr>
          </a:p>
          <a:p>
            <a:pPr marL="800100" marR="0" lvl="1"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1" dirty="0">
                <a:solidFill>
                  <a:srgbClr val="0070C0"/>
                </a:solidFill>
                <a:latin typeface="Franklin Gothic Book" panose="020B0502020104020203"/>
              </a:rPr>
              <a:t>Implementation of </a:t>
            </a:r>
            <a:r>
              <a:rPr kumimoji="0" lang="en-GB" sz="1800" b="1" i="0" u="none" strike="noStrike" kern="1200" cap="none" spc="0" normalizeH="0" baseline="0" noProof="0" dirty="0">
                <a:ln>
                  <a:noFill/>
                </a:ln>
                <a:solidFill>
                  <a:srgbClr val="0070C0"/>
                </a:solidFill>
                <a:effectLst/>
                <a:uLnTx/>
                <a:uFillTx/>
                <a:latin typeface="Franklin Gothic Book" panose="020B0502020104020203"/>
                <a:ea typeface="+mn-ea"/>
                <a:cs typeface="+mn-cs"/>
              </a:rPr>
              <a:t>Strategic Planning</a:t>
            </a:r>
          </a:p>
          <a:p>
            <a:pPr marL="800100" marR="0" lvl="1"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800" b="1" i="0" u="none" strike="noStrike" kern="1200" cap="none" spc="0" normalizeH="0" baseline="0" noProof="0" dirty="0">
              <a:ln>
                <a:noFill/>
              </a:ln>
              <a:solidFill>
                <a:srgbClr val="0070C0"/>
              </a:solidFill>
              <a:effectLst/>
              <a:uLnTx/>
              <a:uFillTx/>
              <a:latin typeface="Franklin Gothic Book" panose="020B0502020104020203"/>
              <a:ea typeface="+mn-ea"/>
              <a:cs typeface="+mn-cs"/>
            </a:endParaRPr>
          </a:p>
          <a:p>
            <a:pPr marL="800100" marR="0" lvl="1"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srgbClr val="0070C0"/>
                </a:solidFill>
                <a:effectLst/>
                <a:uLnTx/>
                <a:uFillTx/>
                <a:latin typeface="Franklin Gothic Book" panose="020B0502020104020203"/>
                <a:ea typeface="+mn-ea"/>
                <a:cs typeface="+mn-cs"/>
              </a:rPr>
              <a:t>Planning for Strategic Response</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25014125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18" name="Rectangle 17">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81193" y="702156"/>
            <a:ext cx="6309003" cy="1013800"/>
          </a:xfrm>
        </p:spPr>
        <p:txBody>
          <a:bodyPr vert="horz" lIns="91440" tIns="45720" rIns="91440" bIns="45720" rtlCol="0" anchor="b">
            <a:normAutofit/>
          </a:bodyPr>
          <a:lstStyle/>
          <a:p>
            <a:r>
              <a:rPr lang="en-US" b="0" kern="1200" cap="all">
                <a:solidFill>
                  <a:schemeClr val="tx2"/>
                </a:solidFill>
                <a:latin typeface="+mj-lt"/>
                <a:ea typeface="+mj-ea"/>
                <a:cs typeface="+mj-cs"/>
              </a:rPr>
              <a:t>Organisational culture</a:t>
            </a:r>
          </a:p>
        </p:txBody>
      </p:sp>
      <p:sp>
        <p:nvSpPr>
          <p:cNvPr id="20" name="Rectangle 19">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TextBox 2">
            <a:extLst>
              <a:ext uri="{FF2B5EF4-FFF2-40B4-BE49-F238E27FC236}">
                <a16:creationId xmlns:a16="http://schemas.microsoft.com/office/drawing/2014/main" id="{1A63A293-6A4B-481D-8960-BE437C3CF946}"/>
              </a:ext>
            </a:extLst>
          </p:cNvPr>
          <p:cNvSpPr txBox="1"/>
          <p:nvPr/>
        </p:nvSpPr>
        <p:spPr>
          <a:xfrm>
            <a:off x="581194" y="1896533"/>
            <a:ext cx="6309003" cy="3962266"/>
          </a:xfrm>
          <a:prstGeom prst="rect">
            <a:avLst/>
          </a:prstGeom>
        </p:spPr>
        <p:txBody>
          <a:bodyPr vert="horz" lIns="91440" tIns="45720" rIns="91440" bIns="45720" rtlCol="0" anchor="ctr">
            <a:normAutofit/>
          </a:bodyPr>
          <a:lstStyle/>
          <a:p>
            <a:pPr marL="285750" marR="0" lvl="0" indent="-28575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r>
              <a:rPr kumimoji="0" lang="en-US" b="0" i="0" u="none" strike="noStrike" cap="none" spc="0" normalizeH="0" baseline="0" noProof="0" dirty="0">
                <a:ln>
                  <a:noFill/>
                </a:ln>
                <a:solidFill>
                  <a:schemeClr val="tx2"/>
                </a:solidFill>
                <a:effectLst/>
                <a:uLnTx/>
                <a:uFillTx/>
              </a:rPr>
              <a:t>Effective </a:t>
            </a:r>
            <a:r>
              <a:rPr kumimoji="0" lang="en-US" b="0" i="0" u="none" strike="noStrike" cap="none" spc="0" normalizeH="0" baseline="0" noProof="0" dirty="0" err="1">
                <a:ln>
                  <a:noFill/>
                </a:ln>
                <a:solidFill>
                  <a:schemeClr val="tx2"/>
                </a:solidFill>
                <a:effectLst/>
                <a:uLnTx/>
                <a:uFillTx/>
              </a:rPr>
              <a:t>organisational</a:t>
            </a:r>
            <a:r>
              <a:rPr kumimoji="0" lang="en-US" b="0" i="0" u="none" strike="noStrike" cap="none" spc="0" normalizeH="0" baseline="0" noProof="0" dirty="0">
                <a:ln>
                  <a:noFill/>
                </a:ln>
                <a:solidFill>
                  <a:schemeClr val="tx2"/>
                </a:solidFill>
                <a:effectLst/>
                <a:uLnTx/>
                <a:uFillTx/>
              </a:rPr>
              <a:t> design also concerns building strong relationships in the </a:t>
            </a:r>
            <a:r>
              <a:rPr kumimoji="0" lang="en-US" b="0" i="0" u="none" strike="noStrike" cap="none" spc="0" normalizeH="0" baseline="0" noProof="0" dirty="0" err="1">
                <a:ln>
                  <a:noFill/>
                </a:ln>
                <a:solidFill>
                  <a:schemeClr val="tx2"/>
                </a:solidFill>
                <a:effectLst/>
                <a:uLnTx/>
                <a:uFillTx/>
              </a:rPr>
              <a:t>organisation</a:t>
            </a:r>
            <a:r>
              <a:rPr kumimoji="0" lang="en-US" b="0" i="0" u="none" strike="noStrike" cap="none" spc="0" normalizeH="0" baseline="0" noProof="0" dirty="0">
                <a:ln>
                  <a:noFill/>
                </a:ln>
                <a:solidFill>
                  <a:schemeClr val="tx2"/>
                </a:solidFill>
                <a:effectLst/>
                <a:uLnTx/>
                <a:uFillTx/>
              </a:rPr>
              <a:t>:</a:t>
            </a:r>
          </a:p>
          <a:p>
            <a:pPr marL="742950" marR="0" lvl="1" indent="-28575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r>
              <a:rPr kumimoji="0" lang="en-US" b="0" i="0" u="none" strike="noStrike" cap="none" spc="0" normalizeH="0" baseline="0" noProof="0" dirty="0">
                <a:ln>
                  <a:noFill/>
                </a:ln>
                <a:solidFill>
                  <a:schemeClr val="tx2"/>
                </a:solidFill>
                <a:effectLst/>
                <a:uLnTx/>
                <a:uFillTx/>
              </a:rPr>
              <a:t>Between management and employees</a:t>
            </a:r>
          </a:p>
          <a:p>
            <a:pPr marL="742950" marR="0" lvl="1" indent="-28575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r>
              <a:rPr kumimoji="0" lang="en-US" b="0" i="0" u="none" strike="noStrike" cap="none" spc="0" normalizeH="0" baseline="0" noProof="0" dirty="0">
                <a:ln>
                  <a:noFill/>
                </a:ln>
                <a:solidFill>
                  <a:schemeClr val="tx2"/>
                </a:solidFill>
                <a:effectLst/>
                <a:uLnTx/>
                <a:uFillTx/>
              </a:rPr>
              <a:t>Between the employees</a:t>
            </a:r>
          </a:p>
          <a:p>
            <a:pPr marL="285750" marR="0" lvl="0" indent="-28575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endParaRPr kumimoji="0" lang="en-US" b="1" i="0" u="none" strike="noStrike" cap="none" spc="0" normalizeH="0" baseline="0" noProof="0" dirty="0">
              <a:ln>
                <a:noFill/>
              </a:ln>
              <a:solidFill>
                <a:schemeClr val="tx2"/>
              </a:solidFill>
              <a:effectLst/>
              <a:uLnTx/>
              <a:uFillTx/>
            </a:endParaRPr>
          </a:p>
          <a:p>
            <a:pPr marL="285750" marR="0" lvl="0" indent="-28575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r>
              <a:rPr kumimoji="0" lang="en-US" b="1" i="0" u="none" strike="noStrike" cap="none" spc="0" normalizeH="0" baseline="0" noProof="0" dirty="0" err="1">
                <a:ln>
                  <a:noFill/>
                </a:ln>
                <a:solidFill>
                  <a:schemeClr val="tx2"/>
                </a:solidFill>
                <a:effectLst/>
                <a:uLnTx/>
                <a:uFillTx/>
              </a:rPr>
              <a:t>Organisational</a:t>
            </a:r>
            <a:r>
              <a:rPr kumimoji="0" lang="en-US" b="1" i="0" u="none" strike="noStrike" cap="none" spc="0" normalizeH="0" baseline="0" noProof="0" dirty="0">
                <a:ln>
                  <a:noFill/>
                </a:ln>
                <a:solidFill>
                  <a:schemeClr val="tx2"/>
                </a:solidFill>
                <a:effectLst/>
                <a:uLnTx/>
                <a:uFillTx/>
              </a:rPr>
              <a:t> /Corporate Culture:</a:t>
            </a:r>
          </a:p>
          <a:p>
            <a:pPr marL="742950" marR="0" lvl="1" indent="-28575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r>
              <a:rPr kumimoji="0" lang="en-US" b="0" i="0" u="none" strike="noStrike" cap="none" spc="0" normalizeH="0" baseline="0" noProof="0" dirty="0">
                <a:ln>
                  <a:noFill/>
                </a:ln>
                <a:solidFill>
                  <a:schemeClr val="tx2"/>
                </a:solidFill>
                <a:effectLst/>
                <a:uLnTx/>
                <a:uFillTx/>
              </a:rPr>
              <a:t>Collectively shared values, norms and practices that occur within </a:t>
            </a:r>
            <a:r>
              <a:rPr kumimoji="0" lang="en-US" b="0" i="0" u="none" strike="noStrike" cap="none" spc="0" normalizeH="0" baseline="0" noProof="0" dirty="0" err="1">
                <a:ln>
                  <a:noFill/>
                </a:ln>
                <a:solidFill>
                  <a:schemeClr val="tx2"/>
                </a:solidFill>
                <a:effectLst/>
                <a:uLnTx/>
                <a:uFillTx/>
              </a:rPr>
              <a:t>organisation</a:t>
            </a:r>
            <a:endParaRPr kumimoji="0" lang="en-US" b="0" i="0" u="none" strike="noStrike" cap="none" spc="0" normalizeH="0" baseline="0" noProof="0" dirty="0">
              <a:ln>
                <a:noFill/>
              </a:ln>
              <a:solidFill>
                <a:schemeClr val="tx2"/>
              </a:solidFill>
              <a:effectLst/>
              <a:uLnTx/>
              <a:uFillTx/>
            </a:endParaRPr>
          </a:p>
          <a:p>
            <a:pPr marL="742950" marR="0" lvl="1" indent="-28575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r>
              <a:rPr kumimoji="0" lang="en-US" b="0" i="0" u="none" strike="noStrike" cap="none" spc="0" normalizeH="0" baseline="0" noProof="0" dirty="0">
                <a:ln>
                  <a:noFill/>
                </a:ln>
                <a:solidFill>
                  <a:schemeClr val="tx2"/>
                </a:solidFill>
                <a:effectLst/>
                <a:uLnTx/>
                <a:uFillTx/>
              </a:rPr>
              <a:t>‘</a:t>
            </a:r>
            <a:r>
              <a:rPr kumimoji="0" lang="en-US" b="1" i="1" u="none" strike="noStrike" cap="none" spc="0" normalizeH="0" baseline="0" noProof="0" dirty="0">
                <a:ln>
                  <a:noFill/>
                </a:ln>
                <a:solidFill>
                  <a:srgbClr val="00B0F0"/>
                </a:solidFill>
                <a:effectLst/>
                <a:uLnTx/>
                <a:uFillTx/>
              </a:rPr>
              <a:t>Values</a:t>
            </a:r>
            <a:r>
              <a:rPr kumimoji="0" lang="en-US" b="0" i="0" u="none" strike="noStrike" cap="none" spc="0" normalizeH="0" baseline="0" noProof="0" dirty="0">
                <a:ln>
                  <a:noFill/>
                </a:ln>
                <a:solidFill>
                  <a:schemeClr val="tx2"/>
                </a:solidFill>
                <a:effectLst/>
                <a:uLnTx/>
                <a:uFillTx/>
              </a:rPr>
              <a:t>’ = what is important to employees</a:t>
            </a:r>
          </a:p>
          <a:p>
            <a:pPr marL="742950" marR="0" lvl="1" indent="-28575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r>
              <a:rPr kumimoji="0" lang="en-US" b="1" i="1" u="none" strike="noStrike" cap="none" spc="0" normalizeH="0" baseline="0" noProof="0" dirty="0">
                <a:ln>
                  <a:noFill/>
                </a:ln>
                <a:solidFill>
                  <a:srgbClr val="00B0F0"/>
                </a:solidFill>
                <a:effectLst/>
                <a:uLnTx/>
                <a:uFillTx/>
              </a:rPr>
              <a:t>‘Norms’ </a:t>
            </a:r>
            <a:r>
              <a:rPr kumimoji="0" lang="en-US" b="0" i="0" u="none" strike="noStrike" cap="none" spc="0" normalizeH="0" baseline="0" noProof="0" dirty="0">
                <a:ln>
                  <a:noFill/>
                </a:ln>
                <a:solidFill>
                  <a:schemeClr val="tx2"/>
                </a:solidFill>
                <a:effectLst/>
                <a:uLnTx/>
                <a:uFillTx/>
              </a:rPr>
              <a:t>= what constitutes appropriate employee attitudes and </a:t>
            </a:r>
            <a:r>
              <a:rPr kumimoji="0" lang="en-US" b="0" i="0" u="none" strike="noStrike" cap="none" spc="0" normalizeH="0" baseline="0" noProof="0" dirty="0" err="1">
                <a:ln>
                  <a:noFill/>
                </a:ln>
                <a:solidFill>
                  <a:schemeClr val="tx2"/>
                </a:solidFill>
                <a:effectLst/>
                <a:uLnTx/>
                <a:uFillTx/>
              </a:rPr>
              <a:t>behaviour</a:t>
            </a:r>
            <a:endParaRPr kumimoji="0" lang="en-US" b="0" i="0" u="none" strike="noStrike" cap="none" spc="0" normalizeH="0" baseline="0" noProof="0" dirty="0">
              <a:ln>
                <a:noFill/>
              </a:ln>
              <a:solidFill>
                <a:schemeClr val="tx2"/>
              </a:solidFill>
              <a:effectLst/>
              <a:uLnTx/>
              <a:uFillTx/>
            </a:endParaRP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3" y="5951811"/>
            <a:ext cx="4277410" cy="365125"/>
          </a:xfrm>
        </p:spPr>
        <p:txBody>
          <a:bodyPr vert="horz" lIns="91440" tIns="45720" rIns="91440" bIns="45720" rtlCol="0" anchor="ctr">
            <a:normAutofit/>
          </a:bodyPr>
          <a:lstStyle/>
          <a:p>
            <a:pPr marR="0" lvl="0" indent="0" defTabSz="457200" fontAlgn="auto">
              <a:spcBef>
                <a:spcPts val="0"/>
              </a:spcBef>
              <a:spcAft>
                <a:spcPts val="0"/>
              </a:spcAft>
              <a:buClrTx/>
              <a:buSzTx/>
              <a:buFontTx/>
              <a:buNone/>
              <a:tabLst/>
              <a:defRPr/>
            </a:pPr>
            <a:endParaRPr kumimoji="0" lang="en-US" sz="900" b="0" i="0" u="none" strike="noStrike" kern="1200" cap="all" spc="0" normalizeH="0" baseline="0" noProof="0">
              <a:ln>
                <a:noFill/>
              </a:ln>
              <a:solidFill>
                <a:srgbClr val="D8AD7A"/>
              </a:solidFill>
              <a:effectLst/>
              <a:uLnTx/>
              <a:uFillTx/>
              <a:latin typeface="+mn-lt"/>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6576780" y="5956137"/>
            <a:ext cx="544874" cy="365125"/>
          </a:xfrm>
        </p:spPr>
        <p:txBody>
          <a:bodyPr vert="horz" lIns="91440" tIns="45720" rIns="91440" bIns="45720" rtlCol="0" anchor="ctr">
            <a:normAutofit/>
          </a:bodyPr>
          <a:lstStyle/>
          <a:p>
            <a:pPr marR="0" lvl="0" indent="0" defTabSz="457200" fontAlgn="auto">
              <a:spcBef>
                <a:spcPts val="0"/>
              </a:spcBef>
              <a:spcAft>
                <a:spcPts val="600"/>
              </a:spcAft>
              <a:buClrTx/>
              <a:buSzTx/>
              <a:buFontTx/>
              <a:buNone/>
              <a:tabLst/>
              <a:defRPr/>
            </a:pPr>
            <a:fld id="{3A98EE3D-8CD1-4C3F-BD1C-C98C9596463C}" type="slidenum">
              <a:rPr kumimoji="0" lang="en-US" b="0" i="0" u="none" strike="noStrike" cap="none" spc="0" normalizeH="0" baseline="0" noProof="0" smtClean="0">
                <a:ln>
                  <a:noFill/>
                </a:ln>
                <a:solidFill>
                  <a:srgbClr val="D8AD7A"/>
                </a:solidFill>
                <a:effectLst/>
                <a:uLnTx/>
                <a:uFillTx/>
              </a:rPr>
              <a:pPr marR="0" lvl="0" indent="0" defTabSz="457200" fontAlgn="auto">
                <a:spcBef>
                  <a:spcPts val="0"/>
                </a:spcBef>
                <a:spcAft>
                  <a:spcPts val="600"/>
                </a:spcAft>
                <a:buClrTx/>
                <a:buSzTx/>
                <a:buFontTx/>
                <a:buNone/>
                <a:tabLst/>
                <a:defRPr/>
              </a:pPr>
              <a:t>4</a:t>
            </a:fld>
            <a:endParaRPr kumimoji="0" lang="en-US" b="0" i="0" u="none" strike="noStrike" cap="none" spc="0" normalizeH="0" baseline="0" noProof="0">
              <a:ln>
                <a:noFill/>
              </a:ln>
              <a:solidFill>
                <a:srgbClr val="D8AD7A"/>
              </a:solidFill>
              <a:effectLst/>
              <a:uLnTx/>
              <a:uFillTx/>
            </a:endParaRPr>
          </a:p>
        </p:txBody>
      </p:sp>
      <p:pic>
        <p:nvPicPr>
          <p:cNvPr id="7" name="Picture 6" descr="Sea of hands in the middle">
            <a:extLst>
              <a:ext uri="{FF2B5EF4-FFF2-40B4-BE49-F238E27FC236}">
                <a16:creationId xmlns:a16="http://schemas.microsoft.com/office/drawing/2014/main" id="{EE16CE67-5BF2-4A81-D780-DDA21D8D6880}"/>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b="-1"/>
          <a:stretch/>
        </p:blipFill>
        <p:spPr>
          <a:xfrm>
            <a:off x="7521283" y="10"/>
            <a:ext cx="4670717" cy="6857990"/>
          </a:xfrm>
          <a:prstGeom prst="rect">
            <a:avLst/>
          </a:prstGeom>
        </p:spPr>
      </p:pic>
    </p:spTree>
    <p:extLst>
      <p:ext uri="{BB962C8B-B14F-4D97-AF65-F5344CB8AC3E}">
        <p14:creationId xmlns:p14="http://schemas.microsoft.com/office/powerpoint/2010/main" val="41383826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18" name="Rectangle 17">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81193" y="702156"/>
            <a:ext cx="6309003" cy="1013800"/>
          </a:xfrm>
        </p:spPr>
        <p:txBody>
          <a:bodyPr vert="horz" lIns="91440" tIns="45720" rIns="91440" bIns="45720" rtlCol="0" anchor="b">
            <a:normAutofit/>
          </a:bodyPr>
          <a:lstStyle/>
          <a:p>
            <a:r>
              <a:rPr lang="en-US" b="0" kern="1200" cap="all">
                <a:solidFill>
                  <a:schemeClr val="tx2"/>
                </a:solidFill>
                <a:latin typeface="+mj-lt"/>
                <a:ea typeface="+mj-ea"/>
                <a:cs typeface="+mj-cs"/>
              </a:rPr>
              <a:t>Organisational culture</a:t>
            </a:r>
          </a:p>
        </p:txBody>
      </p:sp>
      <p:sp>
        <p:nvSpPr>
          <p:cNvPr id="20" name="Rectangle 19">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TextBox 2">
            <a:extLst>
              <a:ext uri="{FF2B5EF4-FFF2-40B4-BE49-F238E27FC236}">
                <a16:creationId xmlns:a16="http://schemas.microsoft.com/office/drawing/2014/main" id="{1A63A293-6A4B-481D-8960-BE437C3CF946}"/>
              </a:ext>
            </a:extLst>
          </p:cNvPr>
          <p:cNvSpPr txBox="1"/>
          <p:nvPr/>
        </p:nvSpPr>
        <p:spPr>
          <a:xfrm>
            <a:off x="581194" y="1896533"/>
            <a:ext cx="6778394" cy="3962266"/>
          </a:xfrm>
          <a:prstGeom prst="rect">
            <a:avLst/>
          </a:prstGeom>
        </p:spPr>
        <p:txBody>
          <a:bodyPr vert="horz" lIns="91440" tIns="45720" rIns="91440" bIns="45720" rtlCol="0" anchor="ctr">
            <a:noAutofit/>
          </a:bodyPr>
          <a:lstStyle/>
          <a:p>
            <a:pPr marL="285750" marR="0" lvl="0" indent="-28575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r>
              <a:rPr kumimoji="0" lang="en-US" b="1" i="0" u="none" strike="noStrike" cap="none" spc="0" normalizeH="0" baseline="0" noProof="0" dirty="0" err="1">
                <a:ln>
                  <a:noFill/>
                </a:ln>
                <a:solidFill>
                  <a:schemeClr val="tx2"/>
                </a:solidFill>
                <a:effectLst/>
                <a:uLnTx/>
                <a:uFillTx/>
              </a:rPr>
              <a:t>Organisational</a:t>
            </a:r>
            <a:r>
              <a:rPr kumimoji="0" lang="en-US" b="1" i="0" u="none" strike="noStrike" cap="none" spc="0" normalizeH="0" baseline="0" noProof="0" dirty="0">
                <a:ln>
                  <a:noFill/>
                </a:ln>
                <a:solidFill>
                  <a:schemeClr val="tx2"/>
                </a:solidFill>
                <a:effectLst/>
                <a:uLnTx/>
                <a:uFillTx/>
              </a:rPr>
              <a:t> Culture:</a:t>
            </a:r>
          </a:p>
          <a:p>
            <a:pPr marL="742950" marR="0" lvl="1" indent="-28575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r>
              <a:rPr kumimoji="0" lang="en-US" b="0" i="0" u="none" strike="noStrike" cap="none" spc="0" normalizeH="0" baseline="0" noProof="0" dirty="0">
                <a:ln>
                  <a:noFill/>
                </a:ln>
                <a:solidFill>
                  <a:schemeClr val="tx2"/>
                </a:solidFill>
                <a:effectLst/>
                <a:uLnTx/>
                <a:uFillTx/>
              </a:rPr>
              <a:t>Reflected in ‘artefacts’, e.g. office design or workplace symbols or slogans</a:t>
            </a:r>
          </a:p>
          <a:p>
            <a:pPr marL="742950" marR="0" lvl="1" indent="-28575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r>
              <a:rPr kumimoji="0" lang="en-US" b="0" i="0" u="none" strike="noStrike" cap="none" spc="0" normalizeH="0" baseline="0" noProof="0" dirty="0">
                <a:ln>
                  <a:noFill/>
                </a:ln>
                <a:solidFill>
                  <a:schemeClr val="tx2"/>
                </a:solidFill>
                <a:effectLst/>
                <a:uLnTx/>
                <a:uFillTx/>
              </a:rPr>
              <a:t>Cultures permeate the corporation through </a:t>
            </a:r>
            <a:r>
              <a:rPr kumimoji="0" lang="en-US" b="0" i="0" u="none" strike="noStrike" cap="none" spc="0" normalizeH="0" baseline="0" noProof="0" dirty="0" err="1">
                <a:ln>
                  <a:noFill/>
                </a:ln>
                <a:solidFill>
                  <a:schemeClr val="tx2"/>
                </a:solidFill>
                <a:effectLst/>
                <a:uLnTx/>
                <a:uFillTx/>
              </a:rPr>
              <a:t>socialisation</a:t>
            </a:r>
            <a:r>
              <a:rPr kumimoji="0" lang="en-US" b="0" i="0" u="none" strike="noStrike" cap="none" spc="0" normalizeH="0" baseline="0" noProof="0" dirty="0">
                <a:ln>
                  <a:noFill/>
                </a:ln>
                <a:solidFill>
                  <a:schemeClr val="tx2"/>
                </a:solidFill>
                <a:effectLst/>
                <a:uLnTx/>
                <a:uFillTx/>
              </a:rPr>
              <a:t>: </a:t>
            </a:r>
          </a:p>
          <a:p>
            <a:pPr marL="1200150" marR="0" lvl="2" indent="-28575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r>
              <a:rPr kumimoji="0" lang="en-US" b="0" i="0" u="none" strike="noStrike" cap="none" spc="0" normalizeH="0" baseline="0" noProof="0" dirty="0">
                <a:ln>
                  <a:noFill/>
                </a:ln>
                <a:solidFill>
                  <a:schemeClr val="tx2"/>
                </a:solidFill>
                <a:effectLst/>
                <a:uLnTx/>
                <a:uFillTx/>
              </a:rPr>
              <a:t>employees are immersed through day-to-day activities, relationships and interactions with co-workers</a:t>
            </a:r>
          </a:p>
          <a:p>
            <a:pPr marL="742950" marR="0" lvl="1" indent="-28575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r>
              <a:rPr kumimoji="0" lang="en-US" b="0" i="0" u="none" strike="noStrike" cap="none" spc="0" normalizeH="0" baseline="0" noProof="0" dirty="0">
                <a:ln>
                  <a:noFill/>
                </a:ln>
                <a:solidFill>
                  <a:schemeClr val="tx2"/>
                </a:solidFill>
                <a:effectLst/>
                <a:uLnTx/>
                <a:uFillTx/>
              </a:rPr>
              <a:t>A strong </a:t>
            </a:r>
            <a:r>
              <a:rPr kumimoji="0" lang="en-US" b="0" i="0" u="none" strike="noStrike" cap="none" spc="0" normalizeH="0" baseline="0" noProof="0" dirty="0" err="1">
                <a:ln>
                  <a:noFill/>
                </a:ln>
                <a:solidFill>
                  <a:schemeClr val="tx2"/>
                </a:solidFill>
                <a:effectLst/>
                <a:uLnTx/>
                <a:uFillTx/>
              </a:rPr>
              <a:t>organisational</a:t>
            </a:r>
            <a:r>
              <a:rPr kumimoji="0" lang="en-US" b="0" i="0" u="none" strike="noStrike" cap="none" spc="0" normalizeH="0" baseline="0" noProof="0" dirty="0">
                <a:ln>
                  <a:noFill/>
                </a:ln>
                <a:solidFill>
                  <a:schemeClr val="tx2"/>
                </a:solidFill>
                <a:effectLst/>
                <a:uLnTx/>
                <a:uFillTx/>
              </a:rPr>
              <a:t> culture is present when values and norms are widely shared, resulting in stronger relationships</a:t>
            </a:r>
          </a:p>
          <a:p>
            <a:pPr marL="742950" marR="0" lvl="1" indent="-28575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endParaRPr kumimoji="0" lang="en-US" b="0" i="0" u="none" strike="noStrike" cap="none" spc="0" normalizeH="0" baseline="0" noProof="0" dirty="0">
              <a:ln>
                <a:noFill/>
              </a:ln>
              <a:solidFill>
                <a:schemeClr val="tx2"/>
              </a:solidFill>
              <a:effectLst/>
              <a:uLnTx/>
              <a:uFillTx/>
            </a:endParaRPr>
          </a:p>
          <a:p>
            <a:pPr marL="457200" marR="0" lvl="1" indent="0" algn="ctr" defTabSz="457200" fontAlgn="auto">
              <a:lnSpc>
                <a:spcPct val="90000"/>
              </a:lnSpc>
              <a:spcBef>
                <a:spcPct val="20000"/>
              </a:spcBef>
              <a:spcAft>
                <a:spcPts val="600"/>
              </a:spcAft>
              <a:buClr>
                <a:schemeClr val="accent1"/>
              </a:buClr>
              <a:buSzPct val="92000"/>
              <a:tabLst/>
              <a:defRPr/>
            </a:pPr>
            <a:r>
              <a:rPr kumimoji="0" lang="en-US" b="1" i="0" u="none" strike="noStrike" cap="none" spc="0" normalizeH="0" baseline="0" noProof="0" dirty="0">
                <a:ln>
                  <a:noFill/>
                </a:ln>
                <a:solidFill>
                  <a:srgbClr val="00B0F0"/>
                </a:solidFill>
                <a:effectLst/>
                <a:uLnTx/>
                <a:uFillTx/>
              </a:rPr>
              <a:t>All </a:t>
            </a:r>
            <a:r>
              <a:rPr kumimoji="0" lang="en-US" b="1" i="0" u="none" strike="noStrike" cap="none" spc="0" normalizeH="0" baseline="0" noProof="0" dirty="0" err="1">
                <a:ln>
                  <a:noFill/>
                </a:ln>
                <a:solidFill>
                  <a:srgbClr val="00B0F0"/>
                </a:solidFill>
                <a:effectLst/>
                <a:uLnTx/>
                <a:uFillTx/>
              </a:rPr>
              <a:t>organisations</a:t>
            </a:r>
            <a:r>
              <a:rPr kumimoji="0" lang="en-US" b="1" i="0" u="none" strike="noStrike" cap="none" spc="0" normalizeH="0" baseline="0" noProof="0" dirty="0">
                <a:ln>
                  <a:noFill/>
                </a:ln>
                <a:solidFill>
                  <a:srgbClr val="00B0F0"/>
                </a:solidFill>
                <a:effectLst/>
                <a:uLnTx/>
                <a:uFillTx/>
              </a:rPr>
              <a:t> possess some form of culture, whether it is directed by management or not.</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3" y="5951811"/>
            <a:ext cx="4277410" cy="365125"/>
          </a:xfrm>
        </p:spPr>
        <p:txBody>
          <a:bodyPr vert="horz" lIns="91440" tIns="45720" rIns="91440" bIns="45720" rtlCol="0" anchor="ctr">
            <a:normAutofit/>
          </a:bodyPr>
          <a:lstStyle/>
          <a:p>
            <a:pPr marR="0" lvl="0" indent="0" defTabSz="457200" fontAlgn="auto">
              <a:spcBef>
                <a:spcPts val="0"/>
              </a:spcBef>
              <a:spcAft>
                <a:spcPts val="0"/>
              </a:spcAft>
              <a:buClrTx/>
              <a:buSzTx/>
              <a:buFontTx/>
              <a:buNone/>
              <a:tabLst/>
              <a:defRPr/>
            </a:pPr>
            <a:endParaRPr kumimoji="0" lang="en-US" sz="900" b="0" i="0" u="none" strike="noStrike" kern="1200" cap="all" spc="0" normalizeH="0" baseline="0" noProof="0">
              <a:ln>
                <a:noFill/>
              </a:ln>
              <a:solidFill>
                <a:srgbClr val="E5AE55"/>
              </a:solidFill>
              <a:effectLst/>
              <a:uLnTx/>
              <a:uFillTx/>
              <a:latin typeface="+mn-lt"/>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6576780" y="5956137"/>
            <a:ext cx="544874" cy="365125"/>
          </a:xfrm>
        </p:spPr>
        <p:txBody>
          <a:bodyPr vert="horz" lIns="91440" tIns="45720" rIns="91440" bIns="45720" rtlCol="0" anchor="ctr">
            <a:normAutofit/>
          </a:bodyPr>
          <a:lstStyle/>
          <a:p>
            <a:pPr marR="0" lvl="0" indent="0" defTabSz="457200" fontAlgn="auto">
              <a:spcBef>
                <a:spcPts val="0"/>
              </a:spcBef>
              <a:spcAft>
                <a:spcPts val="600"/>
              </a:spcAft>
              <a:buClrTx/>
              <a:buSzTx/>
              <a:buFontTx/>
              <a:buNone/>
              <a:tabLst/>
              <a:defRPr/>
            </a:pPr>
            <a:fld id="{3A98EE3D-8CD1-4C3F-BD1C-C98C9596463C}" type="slidenum">
              <a:rPr kumimoji="0" lang="en-US" b="0" i="0" u="none" strike="noStrike" cap="none" spc="0" normalizeH="0" baseline="0" noProof="0" smtClean="0">
                <a:ln>
                  <a:noFill/>
                </a:ln>
                <a:solidFill>
                  <a:srgbClr val="E5AE55"/>
                </a:solidFill>
                <a:effectLst/>
                <a:uLnTx/>
                <a:uFillTx/>
              </a:rPr>
              <a:pPr marR="0" lvl="0" indent="0" defTabSz="457200" fontAlgn="auto">
                <a:spcBef>
                  <a:spcPts val="0"/>
                </a:spcBef>
                <a:spcAft>
                  <a:spcPts val="600"/>
                </a:spcAft>
                <a:buClrTx/>
                <a:buSzTx/>
                <a:buFontTx/>
                <a:buNone/>
                <a:tabLst/>
                <a:defRPr/>
              </a:pPr>
              <a:t>5</a:t>
            </a:fld>
            <a:endParaRPr kumimoji="0" lang="en-US" b="0" i="0" u="none" strike="noStrike" cap="none" spc="0" normalizeH="0" baseline="0" noProof="0">
              <a:ln>
                <a:noFill/>
              </a:ln>
              <a:solidFill>
                <a:srgbClr val="E5AE55"/>
              </a:solidFill>
              <a:effectLst/>
              <a:uLnTx/>
              <a:uFillTx/>
            </a:endParaRPr>
          </a:p>
        </p:txBody>
      </p:sp>
      <p:pic>
        <p:nvPicPr>
          <p:cNvPr id="7" name="Picture 6" descr="Large skydiving group mid-air">
            <a:extLst>
              <a:ext uri="{FF2B5EF4-FFF2-40B4-BE49-F238E27FC236}">
                <a16:creationId xmlns:a16="http://schemas.microsoft.com/office/drawing/2014/main" id="{F2296AA4-F21E-DC08-C9A1-69676026723C}"/>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7521283" y="10"/>
            <a:ext cx="4670717" cy="6857990"/>
          </a:xfrm>
          <a:prstGeom prst="rect">
            <a:avLst/>
          </a:prstGeom>
        </p:spPr>
      </p:pic>
    </p:spTree>
    <p:extLst>
      <p:ext uri="{BB962C8B-B14F-4D97-AF65-F5344CB8AC3E}">
        <p14:creationId xmlns:p14="http://schemas.microsoft.com/office/powerpoint/2010/main" val="4014097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81193" y="702156"/>
            <a:ext cx="6309003" cy="1013800"/>
          </a:xfrm>
        </p:spPr>
        <p:txBody>
          <a:bodyPr vert="horz" lIns="91440" tIns="45720" rIns="91440" bIns="45720" rtlCol="0" anchor="b">
            <a:normAutofit/>
          </a:bodyPr>
          <a:lstStyle/>
          <a:p>
            <a:r>
              <a:rPr lang="en-US" b="0" kern="1200" cap="all">
                <a:solidFill>
                  <a:schemeClr val="tx2"/>
                </a:solidFill>
                <a:latin typeface="+mj-lt"/>
                <a:ea typeface="+mj-ea"/>
                <a:cs typeface="+mj-cs"/>
              </a:rPr>
              <a:t>Organisational culture</a:t>
            </a:r>
          </a:p>
        </p:txBody>
      </p:sp>
      <p:sp>
        <p:nvSpPr>
          <p:cNvPr id="3" name="TextBox 2">
            <a:extLst>
              <a:ext uri="{FF2B5EF4-FFF2-40B4-BE49-F238E27FC236}">
                <a16:creationId xmlns:a16="http://schemas.microsoft.com/office/drawing/2014/main" id="{1A63A293-6A4B-481D-8960-BE437C3CF946}"/>
              </a:ext>
            </a:extLst>
          </p:cNvPr>
          <p:cNvSpPr txBox="1"/>
          <p:nvPr/>
        </p:nvSpPr>
        <p:spPr>
          <a:xfrm>
            <a:off x="581194" y="1896533"/>
            <a:ext cx="6778394" cy="3962266"/>
          </a:xfrm>
          <a:prstGeom prst="rect">
            <a:avLst/>
          </a:prstGeom>
        </p:spPr>
        <p:txBody>
          <a:bodyPr vert="horz" lIns="91440" tIns="45720" rIns="91440" bIns="45720" rtlCol="0" anchor="ctr">
            <a:noAutofit/>
          </a:bodyPr>
          <a:lstStyle/>
          <a:p>
            <a:pPr marL="285750" marR="0" lvl="0" indent="-28575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r>
              <a:rPr kumimoji="0" lang="en-US" b="1" i="0" u="none" strike="noStrike" cap="none" spc="0" normalizeH="0" baseline="0" noProof="0" dirty="0" err="1">
                <a:ln>
                  <a:noFill/>
                </a:ln>
                <a:solidFill>
                  <a:schemeClr val="tx2"/>
                </a:solidFill>
                <a:effectLst/>
                <a:uLnTx/>
                <a:uFillTx/>
              </a:rPr>
              <a:t>Organisational</a:t>
            </a:r>
            <a:r>
              <a:rPr kumimoji="0" lang="en-US" b="1" i="0" u="none" strike="noStrike" cap="none" spc="0" normalizeH="0" baseline="0" noProof="0" dirty="0">
                <a:ln>
                  <a:noFill/>
                </a:ln>
                <a:solidFill>
                  <a:schemeClr val="tx2"/>
                </a:solidFill>
                <a:effectLst/>
                <a:uLnTx/>
                <a:uFillTx/>
              </a:rPr>
              <a:t> Culture:</a:t>
            </a:r>
          </a:p>
          <a:p>
            <a:pPr marL="742950" marR="0" lvl="1" indent="-28575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r>
              <a:rPr kumimoji="0" lang="en-US" b="0" i="0" u="none" strike="noStrike" cap="none" spc="0" normalizeH="0" baseline="0" noProof="0" dirty="0">
                <a:ln>
                  <a:noFill/>
                </a:ln>
                <a:solidFill>
                  <a:schemeClr val="tx2"/>
                </a:solidFill>
                <a:effectLst/>
                <a:uLnTx/>
                <a:uFillTx/>
              </a:rPr>
              <a:t>Reflected in ‘artefacts’, e.g. office design or workplace symbols or slogans…</a:t>
            </a:r>
          </a:p>
          <a:p>
            <a:pPr marL="742950" marR="0" lvl="1" indent="-28575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r>
              <a:rPr kumimoji="0" lang="en-US" b="0" i="0" u="none" strike="noStrike" cap="none" spc="0" normalizeH="0" baseline="0" noProof="0" dirty="0">
                <a:ln>
                  <a:noFill/>
                </a:ln>
                <a:solidFill>
                  <a:schemeClr val="tx2"/>
                </a:solidFill>
                <a:effectLst/>
                <a:uLnTx/>
                <a:uFillTx/>
              </a:rPr>
              <a:t>How would you describe the ‘artefacts’ of your </a:t>
            </a:r>
            <a:r>
              <a:rPr kumimoji="0" lang="en-US" b="0" i="0" u="none" strike="noStrike" cap="none" spc="0" normalizeH="0" baseline="0" noProof="0" dirty="0" err="1">
                <a:ln>
                  <a:noFill/>
                </a:ln>
                <a:solidFill>
                  <a:schemeClr val="tx2"/>
                </a:solidFill>
                <a:effectLst/>
                <a:uLnTx/>
                <a:uFillTx/>
              </a:rPr>
              <a:t>organisation</a:t>
            </a:r>
            <a:r>
              <a:rPr kumimoji="0" lang="en-US" b="0" i="0" u="none" strike="noStrike" cap="none" spc="0" normalizeH="0" baseline="0" noProof="0" dirty="0">
                <a:ln>
                  <a:noFill/>
                </a:ln>
                <a:solidFill>
                  <a:schemeClr val="tx2"/>
                </a:solidFill>
                <a:effectLst/>
                <a:uLnTx/>
                <a:uFillTx/>
              </a:rPr>
              <a:t>? </a:t>
            </a:r>
            <a:r>
              <a:rPr lang="en-US" dirty="0">
                <a:solidFill>
                  <a:schemeClr val="tx2"/>
                </a:solidFill>
              </a:rPr>
              <a:t>How does it feel?</a:t>
            </a:r>
            <a:endParaRPr kumimoji="0" lang="en-US" b="0" i="0" u="none" strike="noStrike" cap="none" spc="0" normalizeH="0" baseline="0" noProof="0" dirty="0">
              <a:ln>
                <a:noFill/>
              </a:ln>
              <a:solidFill>
                <a:schemeClr val="tx2"/>
              </a:solidFill>
              <a:effectLst/>
              <a:uLnTx/>
              <a:uFillTx/>
            </a:endParaRPr>
          </a:p>
          <a:p>
            <a:pPr marL="742950" marR="0" lvl="1" indent="-28575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endParaRPr kumimoji="0" lang="en-US" b="0" i="0" u="none" strike="noStrike" cap="none" spc="0" normalizeH="0" baseline="0" noProof="0" dirty="0">
              <a:ln>
                <a:noFill/>
              </a:ln>
              <a:solidFill>
                <a:schemeClr val="tx2"/>
              </a:solidFill>
              <a:effectLst/>
              <a:uLnTx/>
              <a:uFillTx/>
            </a:endParaRP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3" y="5951811"/>
            <a:ext cx="4277410" cy="365125"/>
          </a:xfrm>
        </p:spPr>
        <p:txBody>
          <a:bodyPr vert="horz" lIns="91440" tIns="45720" rIns="91440" bIns="45720" rtlCol="0" anchor="ctr">
            <a:normAutofit/>
          </a:bodyPr>
          <a:lstStyle/>
          <a:p>
            <a:pPr marR="0" lvl="0" indent="0" defTabSz="457200" fontAlgn="auto">
              <a:spcBef>
                <a:spcPts val="0"/>
              </a:spcBef>
              <a:spcAft>
                <a:spcPts val="0"/>
              </a:spcAft>
              <a:buClrTx/>
              <a:buSzTx/>
              <a:buFontTx/>
              <a:buNone/>
              <a:tabLst/>
              <a:defRPr/>
            </a:pPr>
            <a:endParaRPr kumimoji="0" lang="en-US" sz="900" b="0" i="0" u="none" strike="noStrike" kern="1200" cap="all" spc="0" normalizeH="0" baseline="0" noProof="0">
              <a:ln>
                <a:noFill/>
              </a:ln>
              <a:solidFill>
                <a:srgbClr val="E5AE55"/>
              </a:solidFill>
              <a:effectLst/>
              <a:uLnTx/>
              <a:uFillTx/>
              <a:latin typeface="+mn-lt"/>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6576780" y="5956137"/>
            <a:ext cx="544874" cy="365125"/>
          </a:xfrm>
        </p:spPr>
        <p:txBody>
          <a:bodyPr vert="horz" lIns="91440" tIns="45720" rIns="91440" bIns="45720" rtlCol="0" anchor="ctr">
            <a:normAutofit/>
          </a:bodyPr>
          <a:lstStyle/>
          <a:p>
            <a:pPr marR="0" lvl="0" indent="0" defTabSz="457200" fontAlgn="auto">
              <a:spcBef>
                <a:spcPts val="0"/>
              </a:spcBef>
              <a:spcAft>
                <a:spcPts val="600"/>
              </a:spcAft>
              <a:buClrTx/>
              <a:buSzTx/>
              <a:buFontTx/>
              <a:buNone/>
              <a:tabLst/>
              <a:defRPr/>
            </a:pPr>
            <a:fld id="{3A98EE3D-8CD1-4C3F-BD1C-C98C9596463C}" type="slidenum">
              <a:rPr kumimoji="0" lang="en-US" b="0" i="0" u="none" strike="noStrike" cap="none" spc="0" normalizeH="0" baseline="0" noProof="0" smtClean="0">
                <a:ln>
                  <a:noFill/>
                </a:ln>
                <a:solidFill>
                  <a:srgbClr val="E5AE55"/>
                </a:solidFill>
                <a:effectLst/>
                <a:uLnTx/>
                <a:uFillTx/>
              </a:rPr>
              <a:pPr marR="0" lvl="0" indent="0" defTabSz="457200" fontAlgn="auto">
                <a:spcBef>
                  <a:spcPts val="0"/>
                </a:spcBef>
                <a:spcAft>
                  <a:spcPts val="600"/>
                </a:spcAft>
                <a:buClrTx/>
                <a:buSzTx/>
                <a:buFontTx/>
                <a:buNone/>
                <a:tabLst/>
                <a:defRPr/>
              </a:pPr>
              <a:t>6</a:t>
            </a:fld>
            <a:endParaRPr kumimoji="0" lang="en-US" b="0" i="0" u="none" strike="noStrike" cap="none" spc="0" normalizeH="0" baseline="0" noProof="0">
              <a:ln>
                <a:noFill/>
              </a:ln>
              <a:solidFill>
                <a:srgbClr val="E5AE55"/>
              </a:solidFill>
              <a:effectLst/>
              <a:uLnTx/>
              <a:uFillTx/>
            </a:endParaRPr>
          </a:p>
        </p:txBody>
      </p:sp>
      <p:pic>
        <p:nvPicPr>
          <p:cNvPr id="7" name="Picture 6" descr="Large skydiving group mid-air">
            <a:extLst>
              <a:ext uri="{FF2B5EF4-FFF2-40B4-BE49-F238E27FC236}">
                <a16:creationId xmlns:a16="http://schemas.microsoft.com/office/drawing/2014/main" id="{F2296AA4-F21E-DC08-C9A1-69676026723C}"/>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7521283" y="10"/>
            <a:ext cx="4670717" cy="6857990"/>
          </a:xfrm>
          <a:prstGeom prst="rect">
            <a:avLst/>
          </a:prstGeom>
        </p:spPr>
      </p:pic>
      <p:pic>
        <p:nvPicPr>
          <p:cNvPr id="6" name="Picture 5" descr="Cup of coffee 3D pattern">
            <a:extLst>
              <a:ext uri="{FF2B5EF4-FFF2-40B4-BE49-F238E27FC236}">
                <a16:creationId xmlns:a16="http://schemas.microsoft.com/office/drawing/2014/main" id="{946EF5C9-952D-AC33-F4A8-E6758655FA8E}"/>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11212008" y="160893"/>
            <a:ext cx="797599" cy="996800"/>
          </a:xfrm>
          <a:prstGeom prst="rect">
            <a:avLst/>
          </a:prstGeom>
        </p:spPr>
      </p:pic>
    </p:spTree>
    <p:extLst>
      <p:ext uri="{BB962C8B-B14F-4D97-AF65-F5344CB8AC3E}">
        <p14:creationId xmlns:p14="http://schemas.microsoft.com/office/powerpoint/2010/main" val="23203291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17" name="Rectangle 16">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81193" y="702156"/>
            <a:ext cx="6675120" cy="1013800"/>
          </a:xfrm>
        </p:spPr>
        <p:txBody>
          <a:bodyPr vert="horz" lIns="91440" tIns="45720" rIns="91440" bIns="45720" rtlCol="0" anchor="b">
            <a:normAutofit/>
          </a:bodyPr>
          <a:lstStyle/>
          <a:p>
            <a:r>
              <a:rPr lang="en-US" b="0" kern="1200" cap="all" dirty="0">
                <a:solidFill>
                  <a:schemeClr val="tx2"/>
                </a:solidFill>
                <a:latin typeface="+mj-lt"/>
                <a:ea typeface="+mj-ea"/>
                <a:cs typeface="+mj-cs"/>
              </a:rPr>
              <a:t>Imprinting of culture – by founder</a:t>
            </a:r>
          </a:p>
        </p:txBody>
      </p:sp>
      <p:sp>
        <p:nvSpPr>
          <p:cNvPr id="19" name="Rectangle 18">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TextBox 2">
            <a:extLst>
              <a:ext uri="{FF2B5EF4-FFF2-40B4-BE49-F238E27FC236}">
                <a16:creationId xmlns:a16="http://schemas.microsoft.com/office/drawing/2014/main" id="{1A63A293-6A4B-481D-8960-BE437C3CF946}"/>
              </a:ext>
            </a:extLst>
          </p:cNvPr>
          <p:cNvSpPr txBox="1"/>
          <p:nvPr/>
        </p:nvSpPr>
        <p:spPr>
          <a:xfrm>
            <a:off x="581194" y="1896533"/>
            <a:ext cx="6309003" cy="3962266"/>
          </a:xfrm>
          <a:prstGeom prst="rect">
            <a:avLst/>
          </a:prstGeom>
        </p:spPr>
        <p:txBody>
          <a:bodyPr vert="horz" lIns="91440" tIns="45720" rIns="91440" bIns="45720" rtlCol="0" anchor="ctr">
            <a:noAutofit/>
          </a:bodyPr>
          <a:lstStyle/>
          <a:p>
            <a:pPr marL="285750" marR="0" lvl="0" indent="-28575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r>
              <a:rPr kumimoji="0" lang="en-US" sz="1600" b="1" i="0" u="none" strike="noStrike" cap="none" spc="0" normalizeH="0" baseline="0" noProof="0" dirty="0">
                <a:ln>
                  <a:noFill/>
                </a:ln>
                <a:solidFill>
                  <a:srgbClr val="0070C0"/>
                </a:solidFill>
                <a:effectLst/>
                <a:uLnTx/>
                <a:uFillTx/>
              </a:rPr>
              <a:t>Founder Imprinting:</a:t>
            </a:r>
          </a:p>
          <a:p>
            <a:pPr marL="742950" marR="0" lvl="1" indent="-28575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r>
              <a:rPr kumimoji="0" lang="en-US" sz="1600" b="0" i="0" u="none" strike="noStrike" cap="none" spc="0" normalizeH="0" baseline="0" noProof="0" dirty="0">
                <a:ln>
                  <a:noFill/>
                </a:ln>
                <a:solidFill>
                  <a:schemeClr val="tx2"/>
                </a:solidFill>
                <a:effectLst/>
                <a:uLnTx/>
                <a:uFillTx/>
              </a:rPr>
              <a:t>Often, the </a:t>
            </a:r>
            <a:r>
              <a:rPr kumimoji="0" lang="en-US" sz="1600" b="0" i="0" u="none" strike="noStrike" cap="none" spc="0" normalizeH="0" baseline="0" noProof="0" dirty="0" err="1">
                <a:ln>
                  <a:noFill/>
                </a:ln>
                <a:solidFill>
                  <a:schemeClr val="tx2"/>
                </a:solidFill>
                <a:effectLst/>
                <a:uLnTx/>
                <a:uFillTx/>
              </a:rPr>
              <a:t>organisation’s</a:t>
            </a:r>
            <a:r>
              <a:rPr kumimoji="0" lang="en-US" sz="1600" b="0" i="0" u="none" strike="noStrike" cap="none" spc="0" normalizeH="0" baseline="0" noProof="0" dirty="0">
                <a:ln>
                  <a:noFill/>
                </a:ln>
                <a:solidFill>
                  <a:schemeClr val="tx2"/>
                </a:solidFill>
                <a:effectLst/>
                <a:uLnTx/>
                <a:uFillTx/>
              </a:rPr>
              <a:t> founder defines an </a:t>
            </a:r>
            <a:r>
              <a:rPr kumimoji="0" lang="en-US" sz="1600" b="0" i="0" u="none" strike="noStrike" cap="none" spc="0" normalizeH="0" baseline="0" noProof="0" dirty="0" err="1">
                <a:ln>
                  <a:noFill/>
                </a:ln>
                <a:solidFill>
                  <a:schemeClr val="tx2"/>
                </a:solidFill>
                <a:effectLst/>
                <a:uLnTx/>
                <a:uFillTx/>
              </a:rPr>
              <a:t>organisational</a:t>
            </a:r>
            <a:r>
              <a:rPr kumimoji="0" lang="en-US" sz="1600" b="0" i="0" u="none" strike="noStrike" cap="none" spc="0" normalizeH="0" baseline="0" noProof="0" dirty="0">
                <a:ln>
                  <a:noFill/>
                </a:ln>
                <a:solidFill>
                  <a:schemeClr val="tx2"/>
                </a:solidFill>
                <a:effectLst/>
                <a:uLnTx/>
                <a:uFillTx/>
              </a:rPr>
              <a:t> culture through their decisions, directives, and personality</a:t>
            </a:r>
          </a:p>
          <a:p>
            <a:pPr marL="742950" marR="0" lvl="1" indent="-28575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r>
              <a:rPr kumimoji="0" lang="en-US" sz="1600" b="0" i="0" u="none" strike="noStrike" cap="none" spc="0" normalizeH="0" baseline="0" noProof="0" dirty="0">
                <a:ln>
                  <a:noFill/>
                </a:ln>
                <a:solidFill>
                  <a:schemeClr val="tx2"/>
                </a:solidFill>
                <a:effectLst/>
                <a:uLnTx/>
                <a:uFillTx/>
              </a:rPr>
              <a:t>Their created </a:t>
            </a:r>
            <a:r>
              <a:rPr kumimoji="0" lang="en-US" sz="1600" b="0" i="0" u="none" strike="noStrike" cap="none" spc="0" normalizeH="0" baseline="0" noProof="0" dirty="0" err="1">
                <a:ln>
                  <a:noFill/>
                </a:ln>
                <a:solidFill>
                  <a:schemeClr val="tx2"/>
                </a:solidFill>
                <a:effectLst/>
                <a:uLnTx/>
                <a:uFillTx/>
              </a:rPr>
              <a:t>organisational</a:t>
            </a:r>
            <a:r>
              <a:rPr kumimoji="0" lang="en-US" sz="1600" b="0" i="0" u="none" strike="noStrike" cap="none" spc="0" normalizeH="0" baseline="0" noProof="0" dirty="0">
                <a:ln>
                  <a:noFill/>
                </a:ln>
                <a:solidFill>
                  <a:schemeClr val="tx2"/>
                </a:solidFill>
                <a:effectLst/>
                <a:uLnTx/>
                <a:uFillTx/>
              </a:rPr>
              <a:t> culture often lasts long after they leave</a:t>
            </a:r>
          </a:p>
          <a:p>
            <a:pPr marL="742950" marR="0" lvl="1" indent="-28575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endParaRPr kumimoji="0" lang="en-US" sz="1600" b="0" i="0" u="none" strike="noStrike" cap="none" spc="0" normalizeH="0" baseline="0" noProof="0" dirty="0">
              <a:ln>
                <a:noFill/>
              </a:ln>
              <a:solidFill>
                <a:schemeClr val="tx2"/>
              </a:solidFill>
              <a:effectLst/>
              <a:uLnTx/>
              <a:uFillTx/>
            </a:endParaRPr>
          </a:p>
          <a:p>
            <a:pPr marL="285750" indent="-285750" defTabSz="457200">
              <a:lnSpc>
                <a:spcPct val="90000"/>
              </a:lnSpc>
              <a:spcBef>
                <a:spcPct val="20000"/>
              </a:spcBef>
              <a:spcAft>
                <a:spcPts val="600"/>
              </a:spcAft>
              <a:buClr>
                <a:schemeClr val="accent1"/>
              </a:buClr>
              <a:buSzPct val="92000"/>
              <a:buFont typeface="Wingdings 2" panose="05020102010507070707" pitchFamily="18" charset="2"/>
              <a:buChar char=""/>
            </a:pPr>
            <a:r>
              <a:rPr lang="en-US" sz="1600" b="1" dirty="0">
                <a:solidFill>
                  <a:srgbClr val="0070C0"/>
                </a:solidFill>
              </a:rPr>
              <a:t>Imprinting of Culture</a:t>
            </a:r>
            <a:endParaRPr kumimoji="0" lang="en-US" sz="1600" b="0" i="0" u="none" strike="noStrike" cap="none" spc="0" normalizeH="0" baseline="0" noProof="0" dirty="0">
              <a:ln>
                <a:noFill/>
              </a:ln>
              <a:solidFill>
                <a:srgbClr val="0070C0"/>
              </a:solidFill>
              <a:effectLst/>
              <a:uLnTx/>
              <a:uFillTx/>
            </a:endParaRPr>
          </a:p>
          <a:p>
            <a:pPr marL="742950" marR="0" lvl="1" indent="-28575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r>
              <a:rPr kumimoji="0" lang="en-US" sz="1600" b="0" i="0" u="none" strike="noStrike" cap="none" spc="0" normalizeH="0" baseline="0" noProof="0" dirty="0">
                <a:ln>
                  <a:noFill/>
                </a:ln>
                <a:solidFill>
                  <a:schemeClr val="tx2"/>
                </a:solidFill>
                <a:effectLst/>
                <a:uLnTx/>
                <a:uFillTx/>
              </a:rPr>
              <a:t>Culture is imprinted:</a:t>
            </a:r>
          </a:p>
          <a:p>
            <a:pPr marL="1200150" marR="0" lvl="2" indent="-28575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r>
              <a:rPr kumimoji="0" lang="en-US" sz="1600" b="1" i="1" u="none" strike="noStrike" cap="none" spc="0" normalizeH="0" baseline="0" noProof="0" dirty="0">
                <a:ln>
                  <a:noFill/>
                </a:ln>
                <a:solidFill>
                  <a:srgbClr val="0070C0"/>
                </a:solidFill>
                <a:effectLst/>
                <a:uLnTx/>
                <a:uFillTx/>
              </a:rPr>
              <a:t>Explicitly</a:t>
            </a:r>
            <a:r>
              <a:rPr kumimoji="0" lang="en-US" sz="1600" b="0" i="0" u="none" strike="noStrike" cap="none" spc="0" normalizeH="0" baseline="0" noProof="0" dirty="0">
                <a:ln>
                  <a:noFill/>
                </a:ln>
                <a:solidFill>
                  <a:schemeClr val="tx2"/>
                </a:solidFill>
                <a:effectLst/>
                <a:uLnTx/>
                <a:uFillTx/>
              </a:rPr>
              <a:t>: through founder’s intentional, strategic attempts to build positive workplace culture</a:t>
            </a:r>
          </a:p>
          <a:p>
            <a:pPr marL="1200150" marR="0" lvl="2" indent="-28575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r>
              <a:rPr kumimoji="0" lang="en-US" sz="1600" b="1" i="1" u="none" strike="noStrike" cap="none" spc="0" normalizeH="0" baseline="0" noProof="0" dirty="0">
                <a:ln>
                  <a:noFill/>
                </a:ln>
                <a:solidFill>
                  <a:srgbClr val="0070C0"/>
                </a:solidFill>
                <a:effectLst/>
                <a:uLnTx/>
                <a:uFillTx/>
              </a:rPr>
              <a:t>Implicitly</a:t>
            </a:r>
            <a:r>
              <a:rPr kumimoji="0" lang="en-US" sz="1600" b="0" i="0" u="none" strike="noStrike" cap="none" spc="0" normalizeH="0" baseline="0" noProof="0" dirty="0">
                <a:ln>
                  <a:noFill/>
                </a:ln>
                <a:solidFill>
                  <a:schemeClr val="tx2"/>
                </a:solidFill>
                <a:effectLst/>
                <a:uLnTx/>
                <a:uFillTx/>
              </a:rPr>
              <a:t>: through the decisions, communications, and working style in which they carry out the company's management and leadership</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3" y="5951811"/>
            <a:ext cx="4277410" cy="365125"/>
          </a:xfrm>
        </p:spPr>
        <p:txBody>
          <a:bodyPr vert="horz" lIns="91440" tIns="45720" rIns="91440" bIns="45720" rtlCol="0" anchor="ctr">
            <a:normAutofit/>
          </a:bodyPr>
          <a:lstStyle/>
          <a:p>
            <a:pPr marR="0" lvl="0" indent="0" defTabSz="457200" fontAlgn="auto">
              <a:spcBef>
                <a:spcPts val="0"/>
              </a:spcBef>
              <a:spcAft>
                <a:spcPts val="0"/>
              </a:spcAft>
              <a:buClrTx/>
              <a:buSzTx/>
              <a:buFontTx/>
              <a:buNone/>
              <a:tabLst/>
              <a:defRPr/>
            </a:pPr>
            <a:endParaRPr kumimoji="0" lang="en-US" sz="900" b="0" i="0" u="none" strike="noStrike" kern="1200" cap="all" spc="0" normalizeH="0" baseline="0" noProof="0">
              <a:ln>
                <a:noFill/>
              </a:ln>
              <a:solidFill>
                <a:srgbClr val="B38F6B"/>
              </a:solidFill>
              <a:effectLst/>
              <a:uLnTx/>
              <a:uFillTx/>
              <a:latin typeface="+mn-lt"/>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6576780" y="5956137"/>
            <a:ext cx="544874" cy="365125"/>
          </a:xfrm>
        </p:spPr>
        <p:txBody>
          <a:bodyPr vert="horz" lIns="91440" tIns="45720" rIns="91440" bIns="45720" rtlCol="0" anchor="ctr">
            <a:normAutofit/>
          </a:bodyPr>
          <a:lstStyle/>
          <a:p>
            <a:pPr marR="0" lvl="0" indent="0" defTabSz="457200" fontAlgn="auto">
              <a:spcBef>
                <a:spcPts val="0"/>
              </a:spcBef>
              <a:spcAft>
                <a:spcPts val="600"/>
              </a:spcAft>
              <a:buClrTx/>
              <a:buSzTx/>
              <a:buFontTx/>
              <a:buNone/>
              <a:tabLst/>
              <a:defRPr/>
            </a:pPr>
            <a:fld id="{3A98EE3D-8CD1-4C3F-BD1C-C98C9596463C}" type="slidenum">
              <a:rPr kumimoji="0" lang="en-US" b="0" i="0" u="none" strike="noStrike" cap="none" spc="0" normalizeH="0" baseline="0" noProof="0" smtClean="0">
                <a:ln>
                  <a:noFill/>
                </a:ln>
                <a:solidFill>
                  <a:srgbClr val="B38F6B"/>
                </a:solidFill>
                <a:effectLst/>
                <a:uLnTx/>
                <a:uFillTx/>
              </a:rPr>
              <a:pPr marR="0" lvl="0" indent="0" defTabSz="457200" fontAlgn="auto">
                <a:spcBef>
                  <a:spcPts val="0"/>
                </a:spcBef>
                <a:spcAft>
                  <a:spcPts val="600"/>
                </a:spcAft>
                <a:buClrTx/>
                <a:buSzTx/>
                <a:buFontTx/>
                <a:buNone/>
                <a:tabLst/>
                <a:defRPr/>
              </a:pPr>
              <a:t>7</a:t>
            </a:fld>
            <a:endParaRPr kumimoji="0" lang="en-US" b="0" i="0" u="none" strike="noStrike" cap="none" spc="0" normalizeH="0" baseline="0" noProof="0">
              <a:ln>
                <a:noFill/>
              </a:ln>
              <a:solidFill>
                <a:srgbClr val="B38F6B"/>
              </a:solidFill>
              <a:effectLst/>
              <a:uLnTx/>
              <a:uFillTx/>
            </a:endParaRPr>
          </a:p>
        </p:txBody>
      </p:sp>
      <p:pic>
        <p:nvPicPr>
          <p:cNvPr id="7" name="Picture 6" descr="One in a crowd">
            <a:extLst>
              <a:ext uri="{FF2B5EF4-FFF2-40B4-BE49-F238E27FC236}">
                <a16:creationId xmlns:a16="http://schemas.microsoft.com/office/drawing/2014/main" id="{39CC75E6-2CFD-8384-D8A7-57765C5EC15D}"/>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7521283" y="10"/>
            <a:ext cx="4670717" cy="6857990"/>
          </a:xfrm>
          <a:prstGeom prst="rect">
            <a:avLst/>
          </a:prstGeom>
        </p:spPr>
      </p:pic>
    </p:spTree>
    <p:extLst>
      <p:ext uri="{BB962C8B-B14F-4D97-AF65-F5344CB8AC3E}">
        <p14:creationId xmlns:p14="http://schemas.microsoft.com/office/powerpoint/2010/main" val="39983989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1" name="Rectangle 1030">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33" name="Rectangle 1032">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35" name="Rectangle 1034">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81192" y="702156"/>
            <a:ext cx="11029616" cy="1188720"/>
          </a:xfrm>
        </p:spPr>
        <p:txBody>
          <a:bodyPr vert="horz" lIns="91440" tIns="45720" rIns="91440" bIns="45720" rtlCol="0" anchor="b">
            <a:normAutofit/>
          </a:bodyPr>
          <a:lstStyle/>
          <a:p>
            <a:r>
              <a:rPr lang="en-US" b="0" kern="1200" cap="all" dirty="0">
                <a:solidFill>
                  <a:schemeClr val="tx1">
                    <a:lumMod val="75000"/>
                    <a:lumOff val="25000"/>
                  </a:schemeClr>
                </a:solidFill>
                <a:latin typeface="+mj-lt"/>
                <a:ea typeface="+mj-ea"/>
                <a:cs typeface="+mj-cs"/>
              </a:rPr>
              <a:t>Founder imprinting example: apple</a:t>
            </a:r>
          </a:p>
        </p:txBody>
      </p:sp>
      <p:sp>
        <p:nvSpPr>
          <p:cNvPr id="1037" name="Rectangle 1036">
            <a:extLst>
              <a:ext uri="{FF2B5EF4-FFF2-40B4-BE49-F238E27FC236}">
                <a16:creationId xmlns:a16="http://schemas.microsoft.com/office/drawing/2014/main" id="{7A4CA679-3546-4E14-8FB8-F57168C37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39" name="Rectangle 1038">
            <a:extLst>
              <a:ext uri="{FF2B5EF4-FFF2-40B4-BE49-F238E27FC236}">
                <a16:creationId xmlns:a16="http://schemas.microsoft.com/office/drawing/2014/main" id="{44D16E90-7C64-4C04-A50A-B866A1A92B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41" name="Rectangle 1040">
            <a:extLst>
              <a:ext uri="{FF2B5EF4-FFF2-40B4-BE49-F238E27FC236}">
                <a16:creationId xmlns:a16="http://schemas.microsoft.com/office/drawing/2014/main" id="{DBE4DD59-5AA2-46C6-B6A8-9B4C62D198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43" name="Rectangle 1042">
            <a:extLst>
              <a:ext uri="{FF2B5EF4-FFF2-40B4-BE49-F238E27FC236}">
                <a16:creationId xmlns:a16="http://schemas.microsoft.com/office/drawing/2014/main" id="{160CE81C-67DC-489E-BFFB-877C80B854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2180496"/>
            <a:ext cx="5404639" cy="4045683"/>
          </a:xfrm>
          <a:prstGeom prst="rect">
            <a:avLst/>
          </a:prstGeom>
          <a:solidFill>
            <a:srgbClr val="FFFFFF">
              <a:alpha val="80000"/>
            </a:srgbClr>
          </a:solidFill>
          <a:ln w="38100">
            <a:solidFill>
              <a:srgbClr val="46535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Steve Jobs - capitalist innovator — Adam Smith Institute">
            <a:extLst>
              <a:ext uri="{FF2B5EF4-FFF2-40B4-BE49-F238E27FC236}">
                <a16:creationId xmlns:a16="http://schemas.microsoft.com/office/drawing/2014/main" id="{C966C60B-A8B6-C17F-CA43-2612B0B068A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
          <a:stretch/>
        </p:blipFill>
        <p:spPr bwMode="auto">
          <a:xfrm>
            <a:off x="611392" y="2347105"/>
            <a:ext cx="5074920" cy="3712464"/>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1A63A293-6A4B-481D-8960-BE437C3CF946}"/>
              </a:ext>
            </a:extLst>
          </p:cNvPr>
          <p:cNvSpPr txBox="1"/>
          <p:nvPr/>
        </p:nvSpPr>
        <p:spPr>
          <a:xfrm>
            <a:off x="6340830" y="2180496"/>
            <a:ext cx="5269977" cy="3975348"/>
          </a:xfrm>
          <a:prstGeom prst="rect">
            <a:avLst/>
          </a:prstGeom>
        </p:spPr>
        <p:txBody>
          <a:bodyPr vert="horz" lIns="91440" tIns="45720" rIns="91440" bIns="45720" rtlCol="0" anchor="ctr">
            <a:normAutofit lnSpcReduction="10000"/>
          </a:bodyPr>
          <a:lstStyle/>
          <a:p>
            <a:pPr marL="285750" marR="0" lvl="0" indent="-28575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r>
              <a:rPr kumimoji="0" lang="en-US" b="1" i="0" u="none" strike="noStrike" cap="none" spc="0" normalizeH="0" baseline="0" noProof="0" dirty="0">
                <a:ln>
                  <a:noFill/>
                </a:ln>
                <a:solidFill>
                  <a:schemeClr val="tx1">
                    <a:lumMod val="75000"/>
                    <a:lumOff val="25000"/>
                  </a:schemeClr>
                </a:solidFill>
                <a:effectLst/>
                <a:uLnTx/>
                <a:uFillTx/>
              </a:rPr>
              <a:t>Example of Founder Imprinting: </a:t>
            </a:r>
          </a:p>
          <a:p>
            <a:pPr marL="742950" marR="0" lvl="1" indent="-28575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r>
              <a:rPr kumimoji="0" lang="en-US" b="0" i="0" u="none" strike="noStrike" cap="none" spc="0" normalizeH="0" baseline="0" noProof="0" dirty="0">
                <a:ln>
                  <a:noFill/>
                </a:ln>
                <a:solidFill>
                  <a:schemeClr val="tx1">
                    <a:lumMod val="75000"/>
                    <a:lumOff val="25000"/>
                  </a:schemeClr>
                </a:solidFill>
                <a:effectLst/>
                <a:uLnTx/>
                <a:uFillTx/>
              </a:rPr>
              <a:t>Steve Job’s unique drive, creativity and perseverance led many to idolise him, even after his passing</a:t>
            </a:r>
          </a:p>
          <a:p>
            <a:pPr marL="742950" marR="0" lvl="1" indent="-28575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r>
              <a:rPr kumimoji="0" lang="en-US" b="0" i="0" u="none" strike="noStrike" cap="none" spc="0" normalizeH="0" baseline="0" noProof="0" dirty="0">
                <a:ln>
                  <a:noFill/>
                </a:ln>
                <a:solidFill>
                  <a:schemeClr val="tx1">
                    <a:lumMod val="75000"/>
                    <a:lumOff val="25000"/>
                  </a:schemeClr>
                </a:solidFill>
                <a:effectLst/>
                <a:uLnTx/>
                <a:uFillTx/>
              </a:rPr>
              <a:t>His legacy: a very strong lasting corporate culture</a:t>
            </a:r>
          </a:p>
          <a:p>
            <a:pPr marL="742950" marR="0" lvl="1" indent="-28575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endParaRPr lang="en-US" dirty="0">
              <a:solidFill>
                <a:schemeClr val="tx1">
                  <a:lumMod val="75000"/>
                  <a:lumOff val="25000"/>
                </a:schemeClr>
              </a:solidFill>
            </a:endParaRPr>
          </a:p>
          <a:p>
            <a:pPr lvl="1" algn="ctr" defTabSz="457200">
              <a:lnSpc>
                <a:spcPct val="90000"/>
              </a:lnSpc>
              <a:spcBef>
                <a:spcPct val="20000"/>
              </a:spcBef>
              <a:spcAft>
                <a:spcPts val="600"/>
              </a:spcAft>
              <a:buClr>
                <a:schemeClr val="accent1"/>
              </a:buClr>
              <a:buSzPct val="92000"/>
              <a:defRPr/>
            </a:pPr>
            <a:r>
              <a:rPr lang="en-US" b="1" dirty="0">
                <a:solidFill>
                  <a:srgbClr val="0070C0"/>
                </a:solidFill>
              </a:rPr>
              <a:t>Strong </a:t>
            </a:r>
            <a:r>
              <a:rPr lang="en-US" b="1" dirty="0" err="1">
                <a:solidFill>
                  <a:srgbClr val="0070C0"/>
                </a:solidFill>
              </a:rPr>
              <a:t>organisational</a:t>
            </a:r>
            <a:r>
              <a:rPr lang="en-US" b="1" dirty="0">
                <a:solidFill>
                  <a:srgbClr val="0070C0"/>
                </a:solidFill>
              </a:rPr>
              <a:t> culture can be a strategic asset that differentiates and may contribute to a sustained competitive advantage</a:t>
            </a:r>
          </a:p>
          <a:p>
            <a:pPr marL="742950" marR="0" lvl="1" indent="-28575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endParaRPr kumimoji="0" lang="en-US" b="0" i="0" u="none" strike="noStrike" cap="none" spc="0" normalizeH="0" baseline="0" noProof="0" dirty="0">
              <a:ln>
                <a:noFill/>
              </a:ln>
              <a:solidFill>
                <a:schemeClr val="tx1">
                  <a:lumMod val="75000"/>
                  <a:lumOff val="25000"/>
                </a:schemeClr>
              </a:solidFill>
              <a:effectLst/>
              <a:uLnTx/>
              <a:uFillTx/>
            </a:endParaRPr>
          </a:p>
          <a:p>
            <a:pPr marL="742950" marR="0" lvl="1" indent="-28575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r>
              <a:rPr lang="en-US" dirty="0">
                <a:solidFill>
                  <a:srgbClr val="00B0F0"/>
                </a:solidFill>
              </a:rPr>
              <a:t>Can you think of any other founders who had a profound effect on their </a:t>
            </a:r>
            <a:r>
              <a:rPr lang="en-US" dirty="0" err="1">
                <a:solidFill>
                  <a:srgbClr val="00B0F0"/>
                </a:solidFill>
              </a:rPr>
              <a:t>organisation’s</a:t>
            </a:r>
            <a:r>
              <a:rPr lang="en-US" dirty="0">
                <a:solidFill>
                  <a:srgbClr val="00B0F0"/>
                </a:solidFill>
              </a:rPr>
              <a:t> culture – how?</a:t>
            </a:r>
            <a:endParaRPr kumimoji="0" lang="en-US" b="1" i="0" u="none" strike="noStrike" cap="none" spc="0" normalizeH="0" baseline="0" noProof="0" dirty="0">
              <a:ln>
                <a:noFill/>
              </a:ln>
              <a:solidFill>
                <a:schemeClr val="tx1">
                  <a:lumMod val="75000"/>
                  <a:lumOff val="25000"/>
                </a:schemeClr>
              </a:solidFill>
              <a:effectLst/>
              <a:uLnTx/>
              <a:uFillTx/>
            </a:endParaRP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2" y="6423914"/>
            <a:ext cx="6917210" cy="365125"/>
          </a:xfrm>
        </p:spPr>
        <p:txBody>
          <a:bodyPr vert="horz" lIns="91440" tIns="45720" rIns="91440" bIns="45720" rtlCol="0" anchor="ctr">
            <a:normAutofit/>
          </a:bodyPr>
          <a:lstStyle/>
          <a:p>
            <a:pPr marR="0" lvl="0" indent="0" defTabSz="457200" fontAlgn="auto">
              <a:spcBef>
                <a:spcPts val="0"/>
              </a:spcBef>
              <a:spcAft>
                <a:spcPts val="0"/>
              </a:spcAft>
              <a:buClrTx/>
              <a:buSzTx/>
              <a:buFontTx/>
              <a:buNone/>
              <a:tabLst/>
              <a:defRPr/>
            </a:pPr>
            <a:endParaRPr kumimoji="0" lang="en-US" sz="900" b="0" i="0" u="none" strike="noStrike" kern="1200" cap="all" spc="0" normalizeH="0" baseline="0" noProof="0">
              <a:ln>
                <a:noFill/>
              </a:ln>
              <a:solidFill>
                <a:srgbClr val="B48E67"/>
              </a:solidFill>
              <a:effectLst/>
              <a:uLnTx/>
              <a:uFillTx/>
              <a:latin typeface="+mn-lt"/>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10558300" y="6423914"/>
            <a:ext cx="1052510" cy="365125"/>
          </a:xfrm>
        </p:spPr>
        <p:txBody>
          <a:bodyPr vert="horz" lIns="91440" tIns="45720" rIns="91440" bIns="45720" rtlCol="0" anchor="ctr">
            <a:normAutofit/>
          </a:bodyPr>
          <a:lstStyle/>
          <a:p>
            <a:pPr marR="0" lvl="0" indent="0" defTabSz="457200" fontAlgn="auto">
              <a:spcBef>
                <a:spcPts val="0"/>
              </a:spcBef>
              <a:spcAft>
                <a:spcPts val="600"/>
              </a:spcAft>
              <a:buClrTx/>
              <a:buSzTx/>
              <a:buFontTx/>
              <a:buNone/>
              <a:tabLst/>
              <a:defRPr/>
            </a:pPr>
            <a:fld id="{3A98EE3D-8CD1-4C3F-BD1C-C98C9596463C}" type="slidenum">
              <a:rPr kumimoji="0" lang="en-US" b="0" i="0" u="none" strike="noStrike" cap="none" spc="0" normalizeH="0" baseline="0" noProof="0" smtClean="0">
                <a:ln>
                  <a:noFill/>
                </a:ln>
                <a:solidFill>
                  <a:srgbClr val="B48E67"/>
                </a:solidFill>
                <a:effectLst/>
                <a:uLnTx/>
                <a:uFillTx/>
              </a:rPr>
              <a:pPr marR="0" lvl="0" indent="0" defTabSz="457200" fontAlgn="auto">
                <a:spcBef>
                  <a:spcPts val="0"/>
                </a:spcBef>
                <a:spcAft>
                  <a:spcPts val="600"/>
                </a:spcAft>
                <a:buClrTx/>
                <a:buSzTx/>
                <a:buFontTx/>
                <a:buNone/>
                <a:tabLst/>
                <a:defRPr/>
              </a:pPr>
              <a:t>8</a:t>
            </a:fld>
            <a:endParaRPr kumimoji="0" lang="en-US" b="0" i="0" u="none" strike="noStrike" cap="none" spc="0" normalizeH="0" baseline="0" noProof="0">
              <a:ln>
                <a:noFill/>
              </a:ln>
              <a:solidFill>
                <a:srgbClr val="B48E67"/>
              </a:solidFill>
              <a:effectLst/>
              <a:uLnTx/>
              <a:uFillTx/>
            </a:endParaRPr>
          </a:p>
        </p:txBody>
      </p:sp>
      <p:pic>
        <p:nvPicPr>
          <p:cNvPr id="7" name="Picture 6" descr="Cup of coffee 3D pattern">
            <a:extLst>
              <a:ext uri="{FF2B5EF4-FFF2-40B4-BE49-F238E27FC236}">
                <a16:creationId xmlns:a16="http://schemas.microsoft.com/office/drawing/2014/main" id="{CF3DEEB0-3DE7-A3EB-4400-4A14A96935E7}"/>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11212008" y="160893"/>
            <a:ext cx="797599" cy="996800"/>
          </a:xfrm>
          <a:prstGeom prst="rect">
            <a:avLst/>
          </a:prstGeom>
        </p:spPr>
      </p:pic>
    </p:spTree>
    <p:extLst>
      <p:ext uri="{BB962C8B-B14F-4D97-AF65-F5344CB8AC3E}">
        <p14:creationId xmlns:p14="http://schemas.microsoft.com/office/powerpoint/2010/main" val="7617990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2" name="Rectangle 9">
            <a:extLst>
              <a:ext uri="{FF2B5EF4-FFF2-40B4-BE49-F238E27FC236}">
                <a16:creationId xmlns:a16="http://schemas.microsoft.com/office/drawing/2014/main" id="{DCF4EB5C-ED25-4675-8255-2F5B12CFFC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11">
            <a:extLst>
              <a:ext uri="{FF2B5EF4-FFF2-40B4-BE49-F238E27FC236}">
                <a16:creationId xmlns:a16="http://schemas.microsoft.com/office/drawing/2014/main" id="{9514EC6E-A557-42A2-BCDC-3ABFFC5E5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13">
            <a:extLst>
              <a:ext uri="{FF2B5EF4-FFF2-40B4-BE49-F238E27FC236}">
                <a16:creationId xmlns:a16="http://schemas.microsoft.com/office/drawing/2014/main" id="{905482C9-EB42-4BFE-95BF-7FD661F076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25" name="Rectangle 15">
            <a:extLst>
              <a:ext uri="{FF2B5EF4-FFF2-40B4-BE49-F238E27FC236}">
                <a16:creationId xmlns:a16="http://schemas.microsoft.com/office/drawing/2014/main" id="{B373F125-DEF3-41D6-9918-AB21A2ACC3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17">
            <a:extLst>
              <a:ext uri="{FF2B5EF4-FFF2-40B4-BE49-F238E27FC236}">
                <a16:creationId xmlns:a16="http://schemas.microsoft.com/office/drawing/2014/main" id="{71E9F226-EB6E-48C9-ADDA-636DE4BF4E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581" y="485678"/>
            <a:ext cx="4174743" cy="5888772"/>
          </a:xfrm>
          <a:prstGeom prst="rect">
            <a:avLst/>
          </a:prstGeom>
          <a:solidFill>
            <a:srgbClr val="4653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959157" y="1113764"/>
            <a:ext cx="3269749" cy="4624327"/>
          </a:xfrm>
        </p:spPr>
        <p:txBody>
          <a:bodyPr vert="horz" lIns="91440" tIns="45720" rIns="91440" bIns="45720" rtlCol="0" anchor="ctr">
            <a:normAutofit/>
          </a:bodyPr>
          <a:lstStyle/>
          <a:p>
            <a:r>
              <a:rPr lang="en-US" b="0" kern="1200" cap="all" dirty="0" err="1">
                <a:solidFill>
                  <a:srgbClr val="FFFFFF"/>
                </a:solidFill>
                <a:latin typeface="+mj-lt"/>
                <a:ea typeface="+mj-ea"/>
                <a:cs typeface="+mj-cs"/>
              </a:rPr>
              <a:t>Organisational</a:t>
            </a:r>
            <a:r>
              <a:rPr lang="en-US" b="0" kern="1200" cap="all" dirty="0">
                <a:solidFill>
                  <a:srgbClr val="FFFFFF"/>
                </a:solidFill>
                <a:latin typeface="+mj-lt"/>
                <a:ea typeface="+mj-ea"/>
                <a:cs typeface="+mj-cs"/>
              </a:rPr>
              <a:t> change is correlated with interest in </a:t>
            </a:r>
            <a:r>
              <a:rPr lang="en-US" b="0" kern="1200" cap="all" dirty="0" err="1">
                <a:solidFill>
                  <a:srgbClr val="FFFFFF"/>
                </a:solidFill>
                <a:latin typeface="+mj-lt"/>
                <a:ea typeface="+mj-ea"/>
                <a:cs typeface="+mj-cs"/>
              </a:rPr>
              <a:t>oganisational</a:t>
            </a:r>
            <a:r>
              <a:rPr lang="en-US" b="0" kern="1200" cap="all" dirty="0">
                <a:solidFill>
                  <a:srgbClr val="FFFFFF"/>
                </a:solidFill>
                <a:latin typeface="+mj-lt"/>
                <a:ea typeface="+mj-ea"/>
                <a:cs typeface="+mj-cs"/>
              </a:rPr>
              <a:t> culture</a:t>
            </a:r>
          </a:p>
        </p:txBody>
      </p:sp>
      <p:sp>
        <p:nvSpPr>
          <p:cNvPr id="3" name="TextBox 2">
            <a:extLst>
              <a:ext uri="{FF2B5EF4-FFF2-40B4-BE49-F238E27FC236}">
                <a16:creationId xmlns:a16="http://schemas.microsoft.com/office/drawing/2014/main" id="{1A63A293-6A4B-481D-8960-BE437C3CF946}"/>
              </a:ext>
            </a:extLst>
          </p:cNvPr>
          <p:cNvSpPr txBox="1"/>
          <p:nvPr/>
        </p:nvSpPr>
        <p:spPr>
          <a:xfrm>
            <a:off x="5155905" y="1113764"/>
            <a:ext cx="6108179" cy="4624327"/>
          </a:xfrm>
          <a:prstGeom prst="rect">
            <a:avLst/>
          </a:prstGeom>
        </p:spPr>
        <p:txBody>
          <a:bodyPr vert="horz" lIns="91440" tIns="45720" rIns="91440" bIns="45720" rtlCol="0" anchor="ctr">
            <a:normAutofit/>
          </a:bodyPr>
          <a:lstStyle/>
          <a:p>
            <a:pPr marL="0" marR="0" lvl="0" indent="0" defTabSz="457200" fontAlgn="auto">
              <a:spcBef>
                <a:spcPct val="20000"/>
              </a:spcBef>
              <a:spcAft>
                <a:spcPts val="600"/>
              </a:spcAft>
              <a:buClr>
                <a:schemeClr val="accent1"/>
              </a:buClr>
              <a:buSzPct val="92000"/>
              <a:buFont typeface="Wingdings 2" panose="05020102010507070707" pitchFamily="18" charset="2"/>
              <a:buChar char=""/>
              <a:tabLst/>
              <a:defRPr/>
            </a:pPr>
            <a:endParaRPr kumimoji="0" lang="en-US" b="1" i="0" u="none" strike="noStrike" cap="none" spc="0" normalizeH="0" baseline="0" noProof="0">
              <a:ln>
                <a:noFill/>
              </a:ln>
              <a:solidFill>
                <a:schemeClr val="tx1">
                  <a:lumMod val="75000"/>
                  <a:lumOff val="25000"/>
                </a:schemeClr>
              </a:solidFill>
              <a:effectLst/>
              <a:uLnTx/>
              <a:uFillTx/>
            </a:endParaRPr>
          </a:p>
          <a:p>
            <a:pPr marL="285750" marR="0" lvl="0" indent="-285750" defTabSz="457200" fontAlgn="auto">
              <a:spcBef>
                <a:spcPct val="20000"/>
              </a:spcBef>
              <a:spcAft>
                <a:spcPts val="600"/>
              </a:spcAft>
              <a:buClr>
                <a:schemeClr val="accent1"/>
              </a:buClr>
              <a:buSzPct val="92000"/>
              <a:buFont typeface="Wingdings 2" panose="05020102010507070707" pitchFamily="18" charset="2"/>
              <a:buChar char=""/>
              <a:tabLst/>
              <a:defRPr/>
            </a:pPr>
            <a:r>
              <a:rPr kumimoji="0" lang="en-US" b="0" i="0" u="none" strike="noStrike" cap="none" spc="0" normalizeH="0" baseline="0" noProof="0">
                <a:ln>
                  <a:noFill/>
                </a:ln>
                <a:solidFill>
                  <a:schemeClr val="tx1">
                    <a:lumMod val="75000"/>
                    <a:lumOff val="25000"/>
                  </a:schemeClr>
                </a:solidFill>
                <a:effectLst/>
                <a:uLnTx/>
                <a:uFillTx/>
              </a:rPr>
              <a:t>Interest in organisational culture is often greatest during times of organisational change, e.g. due to:</a:t>
            </a:r>
          </a:p>
          <a:p>
            <a:pPr marL="285750" marR="0" lvl="0" indent="-285750" defTabSz="457200" fontAlgn="auto">
              <a:spcBef>
                <a:spcPct val="20000"/>
              </a:spcBef>
              <a:spcAft>
                <a:spcPts val="600"/>
              </a:spcAft>
              <a:buClr>
                <a:schemeClr val="accent1"/>
              </a:buClr>
              <a:buSzPct val="92000"/>
              <a:buFont typeface="Wingdings 2" panose="05020102010507070707" pitchFamily="18" charset="2"/>
              <a:buChar char=""/>
              <a:tabLst/>
              <a:defRPr/>
            </a:pPr>
            <a:endParaRPr kumimoji="0" lang="en-US" b="0" i="0" u="none" strike="noStrike" cap="none" spc="0" normalizeH="0" baseline="0" noProof="0">
              <a:ln>
                <a:noFill/>
              </a:ln>
              <a:solidFill>
                <a:schemeClr val="tx1">
                  <a:lumMod val="75000"/>
                  <a:lumOff val="25000"/>
                </a:schemeClr>
              </a:solidFill>
              <a:effectLst/>
              <a:uLnTx/>
              <a:uFillTx/>
            </a:endParaRPr>
          </a:p>
          <a:p>
            <a:pPr marL="742950" marR="0" lvl="1" indent="-285750" defTabSz="457200" fontAlgn="auto">
              <a:spcBef>
                <a:spcPct val="20000"/>
              </a:spcBef>
              <a:spcAft>
                <a:spcPts val="600"/>
              </a:spcAft>
              <a:buClr>
                <a:schemeClr val="accent1"/>
              </a:buClr>
              <a:buSzPct val="92000"/>
              <a:buFont typeface="Wingdings 2" panose="05020102010507070707" pitchFamily="18" charset="2"/>
              <a:buChar char=""/>
              <a:tabLst/>
              <a:defRPr/>
            </a:pPr>
            <a:r>
              <a:rPr kumimoji="0" lang="en-US" b="0" i="0" u="none" strike="noStrike" cap="none" spc="0" normalizeH="0" baseline="0" noProof="0">
                <a:ln>
                  <a:noFill/>
                </a:ln>
                <a:solidFill>
                  <a:schemeClr val="tx1">
                    <a:lumMod val="75000"/>
                    <a:lumOff val="25000"/>
                  </a:schemeClr>
                </a:solidFill>
                <a:effectLst/>
                <a:uLnTx/>
                <a:uFillTx/>
              </a:rPr>
              <a:t>Change of leadership</a:t>
            </a:r>
          </a:p>
          <a:p>
            <a:pPr marL="742950" marR="0" lvl="1" indent="-285750" defTabSz="457200" fontAlgn="auto">
              <a:spcBef>
                <a:spcPct val="20000"/>
              </a:spcBef>
              <a:spcAft>
                <a:spcPts val="600"/>
              </a:spcAft>
              <a:buClr>
                <a:schemeClr val="accent1"/>
              </a:buClr>
              <a:buSzPct val="92000"/>
              <a:buFont typeface="Wingdings 2" panose="05020102010507070707" pitchFamily="18" charset="2"/>
              <a:buChar char=""/>
              <a:tabLst/>
              <a:defRPr/>
            </a:pPr>
            <a:r>
              <a:rPr kumimoji="0" lang="en-US" b="0" i="0" u="none" strike="noStrike" cap="none" spc="0" normalizeH="0" baseline="0" noProof="0">
                <a:ln>
                  <a:noFill/>
                </a:ln>
                <a:solidFill>
                  <a:schemeClr val="tx1">
                    <a:lumMod val="75000"/>
                    <a:lumOff val="25000"/>
                  </a:schemeClr>
                </a:solidFill>
                <a:effectLst/>
                <a:uLnTx/>
                <a:uFillTx/>
              </a:rPr>
              <a:t>Change of strategic agenda</a:t>
            </a:r>
          </a:p>
          <a:p>
            <a:pPr marL="742950" marR="0" lvl="1" indent="-285750" defTabSz="457200" fontAlgn="auto">
              <a:spcBef>
                <a:spcPct val="20000"/>
              </a:spcBef>
              <a:spcAft>
                <a:spcPts val="600"/>
              </a:spcAft>
              <a:buClr>
                <a:schemeClr val="accent1"/>
              </a:buClr>
              <a:buSzPct val="92000"/>
              <a:buFont typeface="Wingdings 2" panose="05020102010507070707" pitchFamily="18" charset="2"/>
              <a:buChar char=""/>
              <a:tabLst/>
              <a:defRPr/>
            </a:pPr>
            <a:r>
              <a:rPr kumimoji="0" lang="en-US" b="0" i="0" u="none" strike="noStrike" cap="none" spc="0" normalizeH="0" baseline="0" noProof="0">
                <a:ln>
                  <a:noFill/>
                </a:ln>
                <a:solidFill>
                  <a:schemeClr val="tx1">
                    <a:lumMod val="75000"/>
                    <a:lumOff val="25000"/>
                  </a:schemeClr>
                </a:solidFill>
                <a:effectLst/>
                <a:uLnTx/>
                <a:uFillTx/>
              </a:rPr>
              <a:t>Performance management related issues (e.g. culture becomes a hinderance)</a:t>
            </a:r>
          </a:p>
          <a:p>
            <a:pPr marL="742950" marR="0" lvl="1" indent="-285750" defTabSz="457200" fontAlgn="auto">
              <a:spcBef>
                <a:spcPct val="20000"/>
              </a:spcBef>
              <a:spcAft>
                <a:spcPts val="600"/>
              </a:spcAft>
              <a:buClr>
                <a:schemeClr val="accent1"/>
              </a:buClr>
              <a:buSzPct val="92000"/>
              <a:buFont typeface="Wingdings 2" panose="05020102010507070707" pitchFamily="18" charset="2"/>
              <a:buChar char=""/>
              <a:tabLst/>
              <a:defRPr/>
            </a:pPr>
            <a:r>
              <a:rPr kumimoji="0" lang="en-US" b="0" i="0" u="none" strike="noStrike" cap="none" spc="0" normalizeH="0" baseline="0" noProof="0">
                <a:ln>
                  <a:noFill/>
                </a:ln>
                <a:solidFill>
                  <a:schemeClr val="tx1">
                    <a:lumMod val="75000"/>
                    <a:lumOff val="25000"/>
                  </a:schemeClr>
                </a:solidFill>
                <a:effectLst/>
                <a:uLnTx/>
                <a:uFillTx/>
              </a:rPr>
              <a:t>Structural changes, incl. diversification, mergers and acquisitions</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2" y="6423914"/>
            <a:ext cx="6917210" cy="365125"/>
          </a:xfrm>
        </p:spPr>
        <p:txBody>
          <a:bodyPr vert="horz" lIns="91440" tIns="45720" rIns="91440" bIns="45720" rtlCol="0" anchor="ctr">
            <a:normAutofit/>
          </a:bodyPr>
          <a:lstStyle/>
          <a:p>
            <a:pPr marR="0" lvl="0" indent="0" defTabSz="457200" fontAlgn="auto">
              <a:spcBef>
                <a:spcPts val="0"/>
              </a:spcBef>
              <a:spcAft>
                <a:spcPts val="0"/>
              </a:spcAft>
              <a:buClrTx/>
              <a:buSzTx/>
              <a:buFontTx/>
              <a:buNone/>
              <a:tabLst/>
              <a:defRPr/>
            </a:pPr>
            <a:endParaRPr kumimoji="0" lang="en-US" b="0" i="0" u="none" strike="noStrike" spc="0" normalizeH="0" baseline="0" noProof="0">
              <a:ln>
                <a:noFill/>
              </a:ln>
              <a:effectLst/>
              <a:uLnTx/>
              <a:uFillTx/>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10558300" y="6423914"/>
            <a:ext cx="1052510" cy="365125"/>
          </a:xfrm>
        </p:spPr>
        <p:txBody>
          <a:bodyPr vert="horz" lIns="91440" tIns="45720" rIns="91440" bIns="45720" rtlCol="0" anchor="ctr">
            <a:normAutofit/>
          </a:bodyPr>
          <a:lstStyle/>
          <a:p>
            <a:pPr marR="0" lvl="0" indent="0" defTabSz="457200" fontAlgn="auto">
              <a:spcBef>
                <a:spcPts val="0"/>
              </a:spcBef>
              <a:spcAft>
                <a:spcPts val="600"/>
              </a:spcAft>
              <a:buClrTx/>
              <a:buSzTx/>
              <a:buFontTx/>
              <a:buNone/>
              <a:tabLst/>
              <a:defRPr/>
            </a:pPr>
            <a:fld id="{3A98EE3D-8CD1-4C3F-BD1C-C98C9596463C}" type="slidenum">
              <a:rPr kumimoji="0" lang="en-US" b="0" i="0" u="none" strike="noStrike" cap="none" spc="0" normalizeH="0" baseline="0" noProof="0" smtClean="0">
                <a:ln>
                  <a:noFill/>
                </a:ln>
                <a:effectLst/>
                <a:uLnTx/>
                <a:uFillTx/>
              </a:rPr>
              <a:pPr marR="0" lvl="0" indent="0" defTabSz="457200" fontAlgn="auto">
                <a:spcBef>
                  <a:spcPts val="0"/>
                </a:spcBef>
                <a:spcAft>
                  <a:spcPts val="600"/>
                </a:spcAft>
                <a:buClrTx/>
                <a:buSzTx/>
                <a:buFontTx/>
                <a:buNone/>
                <a:tabLst/>
                <a:defRPr/>
              </a:pPr>
              <a:t>9</a:t>
            </a:fld>
            <a:endParaRPr kumimoji="0" lang="en-US" b="0" i="0" u="none" strike="noStrike" cap="none" spc="0" normalizeH="0" baseline="0" noProof="0">
              <a:ln>
                <a:noFill/>
              </a:ln>
              <a:effectLst/>
              <a:uLnTx/>
              <a:uFillTx/>
            </a:endParaRPr>
          </a:p>
        </p:txBody>
      </p:sp>
    </p:spTree>
    <p:extLst>
      <p:ext uri="{BB962C8B-B14F-4D97-AF65-F5344CB8AC3E}">
        <p14:creationId xmlns:p14="http://schemas.microsoft.com/office/powerpoint/2010/main" val="38600073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81193" y="702156"/>
            <a:ext cx="6309003" cy="1013800"/>
          </a:xfrm>
        </p:spPr>
        <p:txBody>
          <a:bodyPr vert="horz" lIns="91440" tIns="45720" rIns="91440" bIns="45720" rtlCol="0" anchor="b">
            <a:normAutofit/>
          </a:bodyPr>
          <a:lstStyle/>
          <a:p>
            <a:r>
              <a:rPr lang="en-US" sz="2600" b="0" kern="1200" cap="all" dirty="0" err="1">
                <a:solidFill>
                  <a:schemeClr val="tx2"/>
                </a:solidFill>
                <a:latin typeface="+mj-lt"/>
                <a:ea typeface="+mj-ea"/>
                <a:cs typeface="+mj-cs"/>
              </a:rPr>
              <a:t>Organisational</a:t>
            </a:r>
            <a:r>
              <a:rPr lang="en-US" sz="2600" b="0" kern="1200" cap="all" dirty="0">
                <a:solidFill>
                  <a:schemeClr val="tx2"/>
                </a:solidFill>
                <a:latin typeface="+mj-lt"/>
                <a:ea typeface="+mj-ea"/>
                <a:cs typeface="+mj-cs"/>
              </a:rPr>
              <a:t> culture can be influenced by various factors</a:t>
            </a:r>
          </a:p>
        </p:txBody>
      </p:sp>
      <p:sp>
        <p:nvSpPr>
          <p:cNvPr id="3" name="TextBox 2">
            <a:extLst>
              <a:ext uri="{FF2B5EF4-FFF2-40B4-BE49-F238E27FC236}">
                <a16:creationId xmlns:a16="http://schemas.microsoft.com/office/drawing/2014/main" id="{1A63A293-6A4B-481D-8960-BE437C3CF946}"/>
              </a:ext>
            </a:extLst>
          </p:cNvPr>
          <p:cNvSpPr txBox="1"/>
          <p:nvPr/>
        </p:nvSpPr>
        <p:spPr>
          <a:xfrm>
            <a:off x="581194" y="1896533"/>
            <a:ext cx="6309003" cy="3962266"/>
          </a:xfrm>
          <a:prstGeom prst="rect">
            <a:avLst/>
          </a:prstGeom>
        </p:spPr>
        <p:txBody>
          <a:bodyPr vert="horz" lIns="91440" tIns="45720" rIns="91440" bIns="45720" rtlCol="0" anchor="ctr">
            <a:normAutofit/>
          </a:bodyPr>
          <a:lstStyle/>
          <a:p>
            <a:pPr marL="0" marR="0" lvl="0" indent="0" defTabSz="457200" fontAlgn="auto">
              <a:spcBef>
                <a:spcPct val="20000"/>
              </a:spcBef>
              <a:spcAft>
                <a:spcPts val="600"/>
              </a:spcAft>
              <a:buClr>
                <a:schemeClr val="accent1"/>
              </a:buClr>
              <a:buSzPct val="92000"/>
              <a:buFont typeface="Wingdings 2" panose="05020102010507070707" pitchFamily="18" charset="2"/>
              <a:buChar char=""/>
              <a:tabLst/>
              <a:defRPr/>
            </a:pPr>
            <a:endParaRPr kumimoji="0" lang="en-US" b="1" i="0" u="none" strike="noStrike" cap="none" spc="0" normalizeH="0" baseline="0" noProof="0" dirty="0">
              <a:ln>
                <a:noFill/>
              </a:ln>
              <a:solidFill>
                <a:schemeClr val="tx2"/>
              </a:solidFill>
              <a:effectLst/>
              <a:uLnTx/>
              <a:uFillTx/>
            </a:endParaRPr>
          </a:p>
          <a:p>
            <a:pPr marL="285750" marR="0" lvl="0" indent="-285750" defTabSz="457200" fontAlgn="auto">
              <a:spcBef>
                <a:spcPct val="20000"/>
              </a:spcBef>
              <a:spcAft>
                <a:spcPts val="600"/>
              </a:spcAft>
              <a:buClr>
                <a:schemeClr val="accent1"/>
              </a:buClr>
              <a:buSzPct val="92000"/>
              <a:buFont typeface="Wingdings 2" panose="05020102010507070707" pitchFamily="18" charset="2"/>
              <a:buChar char=""/>
              <a:tabLst/>
              <a:defRPr/>
            </a:pPr>
            <a:r>
              <a:rPr kumimoji="0" lang="en-US" b="0" i="0" u="none" strike="noStrike" cap="none" spc="0" normalizeH="0" baseline="0" noProof="0" dirty="0">
                <a:ln>
                  <a:noFill/>
                </a:ln>
                <a:solidFill>
                  <a:schemeClr val="tx2"/>
                </a:solidFill>
                <a:effectLst/>
                <a:uLnTx/>
                <a:uFillTx/>
              </a:rPr>
              <a:t>Such factors include:</a:t>
            </a:r>
          </a:p>
          <a:p>
            <a:pPr marL="742950" marR="0" lvl="1" indent="-285750" defTabSz="457200" fontAlgn="auto">
              <a:spcBef>
                <a:spcPct val="20000"/>
              </a:spcBef>
              <a:spcAft>
                <a:spcPts val="600"/>
              </a:spcAft>
              <a:buClr>
                <a:schemeClr val="accent1"/>
              </a:buClr>
              <a:buSzPct val="92000"/>
              <a:buFont typeface="Wingdings 2" panose="05020102010507070707" pitchFamily="18" charset="2"/>
              <a:buChar char=""/>
              <a:tabLst/>
              <a:defRPr/>
            </a:pPr>
            <a:r>
              <a:rPr kumimoji="0" lang="en-US" b="0" i="0" u="none" strike="noStrike" cap="none" spc="0" normalizeH="0" baseline="0" noProof="0" dirty="0" err="1">
                <a:ln>
                  <a:noFill/>
                </a:ln>
                <a:solidFill>
                  <a:schemeClr val="tx2"/>
                </a:solidFill>
                <a:effectLst/>
                <a:uLnTx/>
                <a:uFillTx/>
              </a:rPr>
              <a:t>Organisation’s</a:t>
            </a:r>
            <a:r>
              <a:rPr kumimoji="0" lang="en-US" b="0" i="0" u="none" strike="noStrike" cap="none" spc="0" normalizeH="0" baseline="0" noProof="0" dirty="0">
                <a:ln>
                  <a:noFill/>
                </a:ln>
                <a:solidFill>
                  <a:schemeClr val="tx2"/>
                </a:solidFill>
                <a:effectLst/>
                <a:uLnTx/>
                <a:uFillTx/>
              </a:rPr>
              <a:t> founder </a:t>
            </a:r>
          </a:p>
          <a:p>
            <a:pPr marL="742950" marR="0" lvl="1" indent="-285750" defTabSz="457200" fontAlgn="auto">
              <a:spcBef>
                <a:spcPct val="20000"/>
              </a:spcBef>
              <a:spcAft>
                <a:spcPts val="600"/>
              </a:spcAft>
              <a:buClr>
                <a:schemeClr val="accent1"/>
              </a:buClr>
              <a:buSzPct val="92000"/>
              <a:buFont typeface="Wingdings 2" panose="05020102010507070707" pitchFamily="18" charset="2"/>
              <a:buChar char=""/>
              <a:tabLst/>
              <a:defRPr/>
            </a:pPr>
            <a:r>
              <a:rPr kumimoji="0" lang="en-US" b="0" i="0" u="none" strike="noStrike" cap="none" spc="0" normalizeH="0" baseline="0" noProof="0" dirty="0">
                <a:ln>
                  <a:noFill/>
                </a:ln>
                <a:solidFill>
                  <a:schemeClr val="tx2"/>
                </a:solidFill>
                <a:effectLst/>
                <a:uLnTx/>
                <a:uFillTx/>
              </a:rPr>
              <a:t>Business development stage (maturity / size etc.)</a:t>
            </a:r>
          </a:p>
          <a:p>
            <a:pPr marL="742950" marR="0" lvl="1" indent="-285750" defTabSz="457200" fontAlgn="auto">
              <a:spcBef>
                <a:spcPct val="20000"/>
              </a:spcBef>
              <a:spcAft>
                <a:spcPts val="600"/>
              </a:spcAft>
              <a:buClr>
                <a:schemeClr val="accent1"/>
              </a:buClr>
              <a:buSzPct val="92000"/>
              <a:buFont typeface="Wingdings 2" panose="05020102010507070707" pitchFamily="18" charset="2"/>
              <a:buChar char=""/>
              <a:tabLst/>
              <a:defRPr/>
            </a:pPr>
            <a:r>
              <a:rPr lang="en-US" dirty="0" err="1">
                <a:solidFill>
                  <a:schemeClr val="tx2"/>
                </a:solidFill>
              </a:rPr>
              <a:t>Organisational</a:t>
            </a:r>
            <a:r>
              <a:rPr lang="en-US" dirty="0">
                <a:solidFill>
                  <a:schemeClr val="tx2"/>
                </a:solidFill>
              </a:rPr>
              <a:t> structure</a:t>
            </a:r>
            <a:endParaRPr kumimoji="0" lang="en-US" b="0" i="0" u="none" strike="noStrike" cap="none" spc="0" normalizeH="0" baseline="0" noProof="0" dirty="0">
              <a:ln>
                <a:noFill/>
              </a:ln>
              <a:solidFill>
                <a:schemeClr val="tx2"/>
              </a:solidFill>
              <a:effectLst/>
              <a:uLnTx/>
              <a:uFillTx/>
            </a:endParaRPr>
          </a:p>
          <a:p>
            <a:pPr marL="742950" marR="0" lvl="1" indent="-285750" defTabSz="457200" fontAlgn="auto">
              <a:spcBef>
                <a:spcPct val="20000"/>
              </a:spcBef>
              <a:spcAft>
                <a:spcPts val="600"/>
              </a:spcAft>
              <a:buClr>
                <a:schemeClr val="accent1"/>
              </a:buClr>
              <a:buSzPct val="92000"/>
              <a:buFont typeface="Wingdings 2" panose="05020102010507070707" pitchFamily="18" charset="2"/>
              <a:buChar char=""/>
              <a:tabLst/>
              <a:defRPr/>
            </a:pPr>
            <a:r>
              <a:rPr lang="en-US" dirty="0">
                <a:solidFill>
                  <a:schemeClr val="tx2"/>
                </a:solidFill>
              </a:rPr>
              <a:t>Internal control mechanisms (e.g. incentives and rewards)</a:t>
            </a:r>
            <a:endParaRPr kumimoji="0" lang="en-US" b="0" i="0" u="none" strike="noStrike" cap="none" spc="0" normalizeH="0" baseline="0" noProof="0" dirty="0">
              <a:ln>
                <a:noFill/>
              </a:ln>
              <a:solidFill>
                <a:schemeClr val="tx2"/>
              </a:solidFill>
              <a:effectLst/>
              <a:uLnTx/>
              <a:uFillTx/>
            </a:endParaRPr>
          </a:p>
          <a:p>
            <a:pPr marL="742950" marR="0" lvl="1" indent="-285750" defTabSz="457200" fontAlgn="auto">
              <a:spcBef>
                <a:spcPct val="20000"/>
              </a:spcBef>
              <a:spcAft>
                <a:spcPts val="600"/>
              </a:spcAft>
              <a:buClr>
                <a:schemeClr val="accent1"/>
              </a:buClr>
              <a:buSzPct val="92000"/>
              <a:buFont typeface="Wingdings 2" panose="05020102010507070707" pitchFamily="18" charset="2"/>
              <a:buChar char=""/>
              <a:tabLst/>
              <a:defRPr/>
            </a:pPr>
            <a:r>
              <a:rPr kumimoji="0" lang="en-US" b="0" i="0" u="none" strike="noStrike" cap="none" spc="0" normalizeH="0" baseline="0" noProof="0" dirty="0">
                <a:ln>
                  <a:noFill/>
                </a:ln>
                <a:solidFill>
                  <a:schemeClr val="tx2"/>
                </a:solidFill>
                <a:effectLst/>
                <a:uLnTx/>
                <a:uFillTx/>
              </a:rPr>
              <a:t>External market </a:t>
            </a:r>
            <a:r>
              <a:rPr lang="en-US" dirty="0">
                <a:solidFill>
                  <a:schemeClr val="tx2"/>
                </a:solidFill>
              </a:rPr>
              <a:t>environment / industry</a:t>
            </a:r>
            <a:endParaRPr kumimoji="0" lang="en-US" b="0" i="0" u="none" strike="noStrike" cap="none" spc="0" normalizeH="0" baseline="0" noProof="0" dirty="0">
              <a:ln>
                <a:noFill/>
              </a:ln>
              <a:solidFill>
                <a:schemeClr val="tx2"/>
              </a:solidFill>
              <a:effectLst/>
              <a:uLnTx/>
              <a:uFillTx/>
            </a:endParaRP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3" y="5951811"/>
            <a:ext cx="4277410" cy="365125"/>
          </a:xfrm>
        </p:spPr>
        <p:txBody>
          <a:bodyPr vert="horz" lIns="91440" tIns="45720" rIns="91440" bIns="45720" rtlCol="0" anchor="ctr">
            <a:normAutofit/>
          </a:bodyPr>
          <a:lstStyle/>
          <a:p>
            <a:pPr marR="0" lvl="0" indent="0" defTabSz="457200" fontAlgn="auto">
              <a:spcBef>
                <a:spcPts val="0"/>
              </a:spcBef>
              <a:spcAft>
                <a:spcPts val="0"/>
              </a:spcAft>
              <a:buClrTx/>
              <a:buSzTx/>
              <a:buFontTx/>
              <a:buNone/>
              <a:tabLst/>
              <a:defRPr/>
            </a:pPr>
            <a:endParaRPr kumimoji="0" lang="en-US" sz="900" b="0" i="0" u="none" strike="noStrike" kern="1200" cap="all" spc="0" normalizeH="0" baseline="0" noProof="0">
              <a:ln>
                <a:noFill/>
              </a:ln>
              <a:solidFill>
                <a:srgbClr val="F2F485"/>
              </a:solidFill>
              <a:effectLst/>
              <a:uLnTx/>
              <a:uFillTx/>
              <a:latin typeface="+mn-lt"/>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6576780" y="5956137"/>
            <a:ext cx="544874" cy="365125"/>
          </a:xfrm>
        </p:spPr>
        <p:txBody>
          <a:bodyPr vert="horz" lIns="91440" tIns="45720" rIns="91440" bIns="45720" rtlCol="0" anchor="ctr">
            <a:normAutofit/>
          </a:bodyPr>
          <a:lstStyle/>
          <a:p>
            <a:pPr marR="0" lvl="0" indent="0" defTabSz="457200" fontAlgn="auto">
              <a:spcBef>
                <a:spcPts val="0"/>
              </a:spcBef>
              <a:spcAft>
                <a:spcPts val="600"/>
              </a:spcAft>
              <a:buClrTx/>
              <a:buSzTx/>
              <a:buFontTx/>
              <a:buNone/>
              <a:tabLst/>
              <a:defRPr/>
            </a:pPr>
            <a:fld id="{3A98EE3D-8CD1-4C3F-BD1C-C98C9596463C}" type="slidenum">
              <a:rPr kumimoji="0" lang="en-US" b="0" i="0" u="none" strike="noStrike" cap="none" spc="0" normalizeH="0" baseline="0" noProof="0" smtClean="0">
                <a:ln>
                  <a:noFill/>
                </a:ln>
                <a:solidFill>
                  <a:srgbClr val="F2F485"/>
                </a:solidFill>
                <a:effectLst/>
                <a:uLnTx/>
                <a:uFillTx/>
              </a:rPr>
              <a:pPr marR="0" lvl="0" indent="0" defTabSz="457200" fontAlgn="auto">
                <a:spcBef>
                  <a:spcPts val="0"/>
                </a:spcBef>
                <a:spcAft>
                  <a:spcPts val="600"/>
                </a:spcAft>
                <a:buClrTx/>
                <a:buSzTx/>
                <a:buFontTx/>
                <a:buNone/>
                <a:tabLst/>
                <a:defRPr/>
              </a:pPr>
              <a:t>10</a:t>
            </a:fld>
            <a:endParaRPr kumimoji="0" lang="en-US" b="0" i="0" u="none" strike="noStrike" cap="none" spc="0" normalizeH="0" baseline="0" noProof="0">
              <a:ln>
                <a:noFill/>
              </a:ln>
              <a:solidFill>
                <a:srgbClr val="F2F485"/>
              </a:solidFill>
              <a:effectLst/>
              <a:uLnTx/>
              <a:uFillTx/>
            </a:endParaRPr>
          </a:p>
        </p:txBody>
      </p:sp>
      <p:pic>
        <p:nvPicPr>
          <p:cNvPr id="7" name="Picture 6" descr="Multi-colored spinning balls">
            <a:extLst>
              <a:ext uri="{FF2B5EF4-FFF2-40B4-BE49-F238E27FC236}">
                <a16:creationId xmlns:a16="http://schemas.microsoft.com/office/drawing/2014/main" id="{78F60E09-5FAF-8D79-D89F-2E3EDC58BCD0}"/>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b="-1"/>
          <a:stretch/>
        </p:blipFill>
        <p:spPr>
          <a:xfrm>
            <a:off x="7521283" y="10"/>
            <a:ext cx="4670717" cy="6857990"/>
          </a:xfrm>
          <a:prstGeom prst="rect">
            <a:avLst/>
          </a:prstGeom>
        </p:spPr>
      </p:pic>
    </p:spTree>
    <p:extLst>
      <p:ext uri="{BB962C8B-B14F-4D97-AF65-F5344CB8AC3E}">
        <p14:creationId xmlns:p14="http://schemas.microsoft.com/office/powerpoint/2010/main" val="42564754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EBEE3C-DDCD-7E9E-D5C1-9E3B37C855DE}"/>
              </a:ext>
            </a:extLst>
          </p:cNvPr>
          <p:cNvSpPr>
            <a:spLocks noGrp="1"/>
          </p:cNvSpPr>
          <p:nvPr>
            <p:ph type="title"/>
          </p:nvPr>
        </p:nvSpPr>
        <p:spPr>
          <a:xfrm>
            <a:off x="581192" y="800930"/>
            <a:ext cx="4110078" cy="2256390"/>
          </a:xfrm>
        </p:spPr>
        <p:txBody>
          <a:bodyPr anchor="ctr">
            <a:normAutofit/>
          </a:bodyPr>
          <a:lstStyle/>
          <a:p>
            <a:r>
              <a:rPr lang="en-GB" dirty="0"/>
              <a:t>Key Influences on the Organisational Culture of a Business</a:t>
            </a:r>
          </a:p>
        </p:txBody>
      </p:sp>
      <p:sp>
        <p:nvSpPr>
          <p:cNvPr id="3" name="Content Placeholder 2">
            <a:extLst>
              <a:ext uri="{FF2B5EF4-FFF2-40B4-BE49-F238E27FC236}">
                <a16:creationId xmlns:a16="http://schemas.microsoft.com/office/drawing/2014/main" id="{18454373-1A0F-64EE-BFA0-361EE26D6722}"/>
              </a:ext>
            </a:extLst>
          </p:cNvPr>
          <p:cNvSpPr>
            <a:spLocks noGrp="1"/>
          </p:cNvSpPr>
          <p:nvPr>
            <p:ph idx="1"/>
          </p:nvPr>
        </p:nvSpPr>
        <p:spPr>
          <a:xfrm>
            <a:off x="4561870" y="800930"/>
            <a:ext cx="7183597" cy="1359345"/>
          </a:xfrm>
        </p:spPr>
        <p:txBody>
          <a:bodyPr>
            <a:normAutofit/>
          </a:bodyPr>
          <a:lstStyle/>
          <a:p>
            <a:pPr>
              <a:buClr>
                <a:srgbClr val="A8A673"/>
              </a:buClr>
            </a:pPr>
            <a:r>
              <a:rPr lang="en-GB" dirty="0">
                <a:hlinkClick r:id="rId2"/>
              </a:rPr>
              <a:t>https://youtu.be/xChi9_5W-Y8</a:t>
            </a:r>
            <a:endParaRPr lang="en-GB" dirty="0"/>
          </a:p>
        </p:txBody>
      </p:sp>
      <p:pic>
        <p:nvPicPr>
          <p:cNvPr id="4098" name="Picture 2" descr="tutor2u - YouTube">
            <a:extLst>
              <a:ext uri="{FF2B5EF4-FFF2-40B4-BE49-F238E27FC236}">
                <a16:creationId xmlns:a16="http://schemas.microsoft.com/office/drawing/2014/main" id="{1A15E220-9E74-8C49-9690-43B8A77F2C8B}"/>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33180" y="3550793"/>
            <a:ext cx="1915628" cy="1915628"/>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484F6766-F668-0BBF-9443-911B1B5931F8}"/>
              </a:ext>
            </a:extLst>
          </p:cNvPr>
          <p:cNvPicPr>
            <a:picLocks noChangeAspect="1"/>
          </p:cNvPicPr>
          <p:nvPr/>
        </p:nvPicPr>
        <p:blipFill>
          <a:blip r:embed="rId4"/>
          <a:stretch>
            <a:fillRect/>
          </a:stretch>
        </p:blipFill>
        <p:spPr>
          <a:xfrm>
            <a:off x="2936831" y="2653748"/>
            <a:ext cx="8807172" cy="3654976"/>
          </a:xfrm>
          <a:prstGeom prst="rect">
            <a:avLst/>
          </a:prstGeom>
        </p:spPr>
      </p:pic>
      <p:sp>
        <p:nvSpPr>
          <p:cNvPr id="4" name="Footer Placeholder 3">
            <a:extLst>
              <a:ext uri="{FF2B5EF4-FFF2-40B4-BE49-F238E27FC236}">
                <a16:creationId xmlns:a16="http://schemas.microsoft.com/office/drawing/2014/main" id="{CDDECC10-77B6-D3CE-B6BD-8F23F410FE8D}"/>
              </a:ext>
            </a:extLst>
          </p:cNvPr>
          <p:cNvSpPr>
            <a:spLocks noGrp="1"/>
          </p:cNvSpPr>
          <p:nvPr>
            <p:ph type="ftr" sz="quarter" idx="11"/>
          </p:nvPr>
        </p:nvSpPr>
        <p:spPr>
          <a:xfrm>
            <a:off x="581192" y="6400800"/>
            <a:ext cx="6917210" cy="365125"/>
          </a:xfrm>
        </p:spPr>
        <p:txBody>
          <a:bodyPr>
            <a:normAutofit/>
          </a:bodyPr>
          <a:lstStyle/>
          <a:p>
            <a:pPr marL="0" marR="0" lvl="0" indent="0" defTabSz="914400" rtl="0" eaLnBrk="1" fontAlgn="auto" latinLnBrk="0" hangingPunct="1">
              <a:spcBef>
                <a:spcPts val="0"/>
              </a:spcBef>
              <a:spcAft>
                <a:spcPts val="0"/>
              </a:spcAft>
              <a:buClrTx/>
              <a:buSzTx/>
              <a:buFontTx/>
              <a:buNone/>
              <a:tabLst/>
              <a:defRPr/>
            </a:pPr>
            <a:r>
              <a:rPr kumimoji="0" lang="en-US" b="0" i="0" u="none" strike="noStrike" kern="1200" cap="all" spc="0" normalizeH="0" baseline="0" noProof="0" dirty="0">
                <a:ln>
                  <a:noFill/>
                </a:ln>
                <a:solidFill>
                  <a:srgbClr val="A8A673"/>
                </a:solidFill>
                <a:effectLst/>
                <a:uLnTx/>
                <a:uFillTx/>
                <a:latin typeface="Franklin Gothic Book" panose="020B0502020104020203"/>
                <a:ea typeface="+mn-ea"/>
                <a:cs typeface="+mn-cs"/>
              </a:rPr>
              <a:t>6:32</a:t>
            </a:r>
          </a:p>
        </p:txBody>
      </p:sp>
      <p:sp>
        <p:nvSpPr>
          <p:cNvPr id="5" name="Slide Number Placeholder 4">
            <a:extLst>
              <a:ext uri="{FF2B5EF4-FFF2-40B4-BE49-F238E27FC236}">
                <a16:creationId xmlns:a16="http://schemas.microsoft.com/office/drawing/2014/main" id="{713D3442-880C-3F92-5B53-779107CACCD7}"/>
              </a:ext>
            </a:extLst>
          </p:cNvPr>
          <p:cNvSpPr>
            <a:spLocks noGrp="1"/>
          </p:cNvSpPr>
          <p:nvPr>
            <p:ph type="sldNum" sz="quarter" idx="12"/>
          </p:nvPr>
        </p:nvSpPr>
        <p:spPr>
          <a:xfrm>
            <a:off x="10558300" y="6400800"/>
            <a:ext cx="1052508" cy="365125"/>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solidFill>
                  <a:srgbClr val="A8A673"/>
                </a:solidFill>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11</a:t>
            </a:fld>
            <a:endParaRPr kumimoji="0" lang="en-US" b="0" i="0" u="none" strike="noStrike" kern="1200" cap="none" spc="0" normalizeH="0" baseline="0" noProof="0">
              <a:ln>
                <a:noFill/>
              </a:ln>
              <a:solidFill>
                <a:srgbClr val="A8A673"/>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277112028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10">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12">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14">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24" name="Rectangle 16">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81193" y="702156"/>
            <a:ext cx="6309003" cy="1013800"/>
          </a:xfrm>
        </p:spPr>
        <p:txBody>
          <a:bodyPr vert="horz" lIns="91440" tIns="45720" rIns="91440" bIns="45720" rtlCol="0" anchor="b">
            <a:normAutofit/>
          </a:bodyPr>
          <a:lstStyle/>
          <a:p>
            <a:r>
              <a:rPr lang="en-US" b="0" kern="1200" cap="all">
                <a:solidFill>
                  <a:schemeClr val="tx2"/>
                </a:solidFill>
                <a:latin typeface="+mj-lt"/>
                <a:ea typeface="+mj-ea"/>
                <a:cs typeface="+mj-cs"/>
              </a:rPr>
              <a:t>The cultural web</a:t>
            </a:r>
          </a:p>
        </p:txBody>
      </p:sp>
      <p:sp>
        <p:nvSpPr>
          <p:cNvPr id="25" name="Rectangle 18">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TextBox 2">
            <a:extLst>
              <a:ext uri="{FF2B5EF4-FFF2-40B4-BE49-F238E27FC236}">
                <a16:creationId xmlns:a16="http://schemas.microsoft.com/office/drawing/2014/main" id="{1A63A293-6A4B-481D-8960-BE437C3CF946}"/>
              </a:ext>
            </a:extLst>
          </p:cNvPr>
          <p:cNvSpPr txBox="1"/>
          <p:nvPr/>
        </p:nvSpPr>
        <p:spPr>
          <a:xfrm>
            <a:off x="581194" y="1896533"/>
            <a:ext cx="6309003" cy="3962266"/>
          </a:xfrm>
          <a:prstGeom prst="rect">
            <a:avLst/>
          </a:prstGeom>
        </p:spPr>
        <p:txBody>
          <a:bodyPr vert="horz" lIns="91440" tIns="45720" rIns="91440" bIns="45720" rtlCol="0" anchor="ctr">
            <a:normAutofit/>
          </a:bodyPr>
          <a:lstStyle/>
          <a:p>
            <a:pPr marL="285750" marR="0" lvl="0" indent="-28575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r>
              <a:rPr kumimoji="0" lang="en-US" b="0" i="0" u="none" strike="noStrike" cap="none" spc="0" normalizeH="0" baseline="0" noProof="0" dirty="0">
                <a:ln>
                  <a:noFill/>
                </a:ln>
                <a:solidFill>
                  <a:schemeClr val="tx2"/>
                </a:solidFill>
                <a:effectLst/>
                <a:uLnTx/>
                <a:uFillTx/>
              </a:rPr>
              <a:t>Culture can be a rather ‘elusive’ thing that is difficult to </a:t>
            </a:r>
            <a:r>
              <a:rPr kumimoji="0" lang="en-US" b="0" i="0" u="none" strike="noStrike" cap="none" spc="0" normalizeH="0" baseline="0" noProof="0" dirty="0" err="1">
                <a:ln>
                  <a:noFill/>
                </a:ln>
                <a:solidFill>
                  <a:schemeClr val="tx2"/>
                </a:solidFill>
                <a:effectLst/>
                <a:uLnTx/>
                <a:uFillTx/>
              </a:rPr>
              <a:t>analyse</a:t>
            </a:r>
            <a:r>
              <a:rPr kumimoji="0" lang="en-US" b="0" i="0" u="none" strike="noStrike" cap="none" spc="0" normalizeH="0" baseline="0" noProof="0" dirty="0">
                <a:ln>
                  <a:noFill/>
                </a:ln>
                <a:solidFill>
                  <a:schemeClr val="tx2"/>
                </a:solidFill>
                <a:effectLst/>
                <a:uLnTx/>
                <a:uFillTx/>
              </a:rPr>
              <a:t> or measure…</a:t>
            </a:r>
          </a:p>
          <a:p>
            <a:pPr marL="285750" marR="0" lvl="0" indent="-28575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endParaRPr kumimoji="0" lang="en-US" b="0" i="0" u="none" strike="noStrike" cap="none" spc="0" normalizeH="0" baseline="0" noProof="0" dirty="0">
              <a:ln>
                <a:noFill/>
              </a:ln>
              <a:solidFill>
                <a:schemeClr val="tx2"/>
              </a:solidFill>
              <a:effectLst/>
              <a:uLnTx/>
              <a:uFillTx/>
            </a:endParaRPr>
          </a:p>
          <a:p>
            <a:pPr marL="285750" marR="0" lvl="0" indent="-28575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r>
              <a:rPr kumimoji="0" lang="en-US" b="0" i="0" u="none" strike="noStrike" cap="none" spc="0" normalizeH="0" baseline="0" noProof="0" dirty="0">
                <a:ln>
                  <a:noFill/>
                </a:ln>
                <a:solidFill>
                  <a:schemeClr val="tx2"/>
                </a:solidFill>
                <a:effectLst/>
                <a:uLnTx/>
                <a:uFillTx/>
              </a:rPr>
              <a:t>‘</a:t>
            </a:r>
            <a:r>
              <a:rPr kumimoji="0" lang="en-US" b="1" i="1" u="none" strike="noStrike" cap="none" spc="0" normalizeH="0" baseline="0" noProof="0" dirty="0">
                <a:ln>
                  <a:noFill/>
                </a:ln>
                <a:solidFill>
                  <a:srgbClr val="00B0F0"/>
                </a:solidFill>
                <a:effectLst/>
                <a:uLnTx/>
                <a:uFillTx/>
              </a:rPr>
              <a:t>The Cultural Web</a:t>
            </a:r>
            <a:r>
              <a:rPr kumimoji="0" lang="en-US" b="0" i="0" u="none" strike="noStrike" cap="none" spc="0" normalizeH="0" baseline="0" noProof="0" dirty="0">
                <a:ln>
                  <a:noFill/>
                </a:ln>
                <a:solidFill>
                  <a:schemeClr val="tx2"/>
                </a:solidFill>
                <a:effectLst/>
                <a:uLnTx/>
                <a:uFillTx/>
              </a:rPr>
              <a:t>’ is a model for </a:t>
            </a:r>
            <a:r>
              <a:rPr kumimoji="0" lang="en-US" b="0" i="0" u="none" strike="noStrike" cap="none" spc="0" normalizeH="0" baseline="0" noProof="0" dirty="0" err="1">
                <a:ln>
                  <a:noFill/>
                </a:ln>
                <a:solidFill>
                  <a:schemeClr val="tx2"/>
                </a:solidFill>
                <a:effectLst/>
                <a:uLnTx/>
                <a:uFillTx/>
              </a:rPr>
              <a:t>analysing</a:t>
            </a:r>
            <a:r>
              <a:rPr kumimoji="0" lang="en-US" b="0" i="0" u="none" strike="noStrike" cap="none" spc="0" normalizeH="0" baseline="0" noProof="0" dirty="0">
                <a:ln>
                  <a:noFill/>
                </a:ln>
                <a:solidFill>
                  <a:schemeClr val="tx2"/>
                </a:solidFill>
                <a:effectLst/>
                <a:uLnTx/>
                <a:uFillTx/>
              </a:rPr>
              <a:t> and changing an </a:t>
            </a:r>
            <a:r>
              <a:rPr kumimoji="0" lang="en-US" b="0" i="0" u="none" strike="noStrike" cap="none" spc="0" normalizeH="0" baseline="0" noProof="0" dirty="0" err="1">
                <a:ln>
                  <a:noFill/>
                </a:ln>
                <a:solidFill>
                  <a:schemeClr val="tx2"/>
                </a:solidFill>
                <a:effectLst/>
                <a:uLnTx/>
                <a:uFillTx/>
              </a:rPr>
              <a:t>organisation’s</a:t>
            </a:r>
            <a:r>
              <a:rPr kumimoji="0" lang="en-US" b="0" i="0" u="none" strike="noStrike" cap="none" spc="0" normalizeH="0" baseline="0" noProof="0" dirty="0">
                <a:ln>
                  <a:noFill/>
                </a:ln>
                <a:solidFill>
                  <a:schemeClr val="tx2"/>
                </a:solidFill>
                <a:effectLst/>
                <a:uLnTx/>
                <a:uFillTx/>
              </a:rPr>
              <a:t> culture</a:t>
            </a:r>
          </a:p>
          <a:p>
            <a:pPr marL="742950" lvl="1" indent="-285750" defTabSz="457200">
              <a:lnSpc>
                <a:spcPct val="90000"/>
              </a:lnSpc>
              <a:spcBef>
                <a:spcPct val="20000"/>
              </a:spcBef>
              <a:spcAft>
                <a:spcPts val="600"/>
              </a:spcAft>
              <a:buClr>
                <a:schemeClr val="accent1"/>
              </a:buClr>
              <a:buSzPct val="92000"/>
              <a:buFont typeface="Wingdings 2" panose="05020102010507070707" pitchFamily="18" charset="2"/>
              <a:buChar char=""/>
              <a:defRPr/>
            </a:pPr>
            <a:r>
              <a:rPr kumimoji="0" lang="en-US" b="0" i="0" u="none" strike="noStrike" cap="none" spc="0" normalizeH="0" baseline="0" noProof="0" dirty="0">
                <a:ln>
                  <a:noFill/>
                </a:ln>
                <a:solidFill>
                  <a:schemeClr val="tx2"/>
                </a:solidFill>
                <a:effectLst/>
                <a:uLnTx/>
                <a:uFillTx/>
              </a:rPr>
              <a:t>It was developed by Gerry Johnson and Kevan Scholes (1992)</a:t>
            </a:r>
          </a:p>
          <a:p>
            <a:pPr marL="742950" lvl="1" indent="-285750" defTabSz="457200">
              <a:lnSpc>
                <a:spcPct val="90000"/>
              </a:lnSpc>
              <a:spcBef>
                <a:spcPct val="20000"/>
              </a:spcBef>
              <a:spcAft>
                <a:spcPts val="600"/>
              </a:spcAft>
              <a:buClr>
                <a:schemeClr val="accent1"/>
              </a:buClr>
              <a:buSzPct val="92000"/>
              <a:buFont typeface="Wingdings 2" panose="05020102010507070707" pitchFamily="18" charset="2"/>
              <a:buChar char=""/>
              <a:defRPr/>
            </a:pPr>
            <a:r>
              <a:rPr kumimoji="0" lang="en-US" b="0" i="0" u="none" strike="noStrike" cap="none" spc="0" normalizeH="0" baseline="0" noProof="0" dirty="0">
                <a:ln>
                  <a:noFill/>
                </a:ln>
                <a:solidFill>
                  <a:schemeClr val="tx2"/>
                </a:solidFill>
                <a:effectLst/>
                <a:uLnTx/>
                <a:uFillTx/>
              </a:rPr>
              <a:t>It captures six elements that influence the ‘Paradigm’ of Culture</a:t>
            </a:r>
          </a:p>
          <a:p>
            <a:pPr marL="742950" lvl="1" indent="-285750" defTabSz="457200">
              <a:lnSpc>
                <a:spcPct val="90000"/>
              </a:lnSpc>
              <a:spcBef>
                <a:spcPct val="20000"/>
              </a:spcBef>
              <a:spcAft>
                <a:spcPts val="600"/>
              </a:spcAft>
              <a:buClr>
                <a:schemeClr val="accent1"/>
              </a:buClr>
              <a:buSzPct val="92000"/>
              <a:buFont typeface="Wingdings 2" panose="05020102010507070707" pitchFamily="18" charset="2"/>
              <a:buChar char=""/>
              <a:defRPr/>
            </a:pPr>
            <a:r>
              <a:rPr kumimoji="0" lang="en-US" b="0" i="0" u="none" strike="noStrike" cap="none" spc="0" normalizeH="0" baseline="0" noProof="0" dirty="0">
                <a:ln>
                  <a:noFill/>
                </a:ln>
                <a:solidFill>
                  <a:schemeClr val="tx2"/>
                </a:solidFill>
                <a:effectLst/>
                <a:uLnTx/>
                <a:uFillTx/>
              </a:rPr>
              <a:t>Each element can be </a:t>
            </a:r>
            <a:r>
              <a:rPr kumimoji="0" lang="en-US" b="0" i="0" u="none" strike="noStrike" cap="none" spc="0" normalizeH="0" baseline="0" noProof="0" dirty="0" err="1">
                <a:ln>
                  <a:noFill/>
                </a:ln>
                <a:solidFill>
                  <a:schemeClr val="tx2"/>
                </a:solidFill>
                <a:effectLst/>
                <a:uLnTx/>
                <a:uFillTx/>
              </a:rPr>
              <a:t>analysed</a:t>
            </a:r>
            <a:r>
              <a:rPr kumimoji="0" lang="en-US" b="0" i="0" u="none" strike="noStrike" cap="none" spc="0" normalizeH="0" baseline="0" noProof="0" dirty="0">
                <a:ln>
                  <a:noFill/>
                </a:ln>
                <a:solidFill>
                  <a:schemeClr val="tx2"/>
                </a:solidFill>
                <a:effectLst/>
                <a:uLnTx/>
                <a:uFillTx/>
              </a:rPr>
              <a:t> to gain a thorough understanding of the culture as a whole </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3" y="5951811"/>
            <a:ext cx="4277410" cy="365125"/>
          </a:xfrm>
        </p:spPr>
        <p:txBody>
          <a:bodyPr vert="horz" lIns="91440" tIns="45720" rIns="91440" bIns="45720" rtlCol="0" anchor="ctr">
            <a:normAutofit/>
          </a:bodyPr>
          <a:lstStyle/>
          <a:p>
            <a:pPr marR="0" lvl="0" indent="0" defTabSz="457200" fontAlgn="auto">
              <a:spcBef>
                <a:spcPts val="0"/>
              </a:spcBef>
              <a:spcAft>
                <a:spcPts val="0"/>
              </a:spcAft>
              <a:buClrTx/>
              <a:buSzTx/>
              <a:buFontTx/>
              <a:buNone/>
              <a:tabLst/>
              <a:defRPr/>
            </a:pPr>
            <a:endParaRPr kumimoji="0" lang="en-US" sz="900" b="0" i="0" u="none" strike="noStrike" kern="1200" cap="all" spc="0" normalizeH="0" baseline="0" noProof="0">
              <a:ln>
                <a:noFill/>
              </a:ln>
              <a:solidFill>
                <a:srgbClr val="A45F4F"/>
              </a:solidFill>
              <a:effectLst/>
              <a:uLnTx/>
              <a:uFillTx/>
              <a:latin typeface="+mn-lt"/>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6576780" y="5956137"/>
            <a:ext cx="544874" cy="365125"/>
          </a:xfrm>
        </p:spPr>
        <p:txBody>
          <a:bodyPr vert="horz" lIns="91440" tIns="45720" rIns="91440" bIns="45720" rtlCol="0" anchor="ctr">
            <a:normAutofit/>
          </a:bodyPr>
          <a:lstStyle/>
          <a:p>
            <a:pPr marR="0" lvl="0" indent="0" defTabSz="457200" fontAlgn="auto">
              <a:spcBef>
                <a:spcPts val="0"/>
              </a:spcBef>
              <a:spcAft>
                <a:spcPts val="600"/>
              </a:spcAft>
              <a:buClrTx/>
              <a:buSzTx/>
              <a:buFontTx/>
              <a:buNone/>
              <a:tabLst/>
              <a:defRPr/>
            </a:pPr>
            <a:fld id="{3A98EE3D-8CD1-4C3F-BD1C-C98C9596463C}" type="slidenum">
              <a:rPr kumimoji="0" lang="en-US" b="0" i="0" u="none" strike="noStrike" cap="none" spc="0" normalizeH="0" baseline="0" noProof="0" smtClean="0">
                <a:ln>
                  <a:noFill/>
                </a:ln>
                <a:solidFill>
                  <a:srgbClr val="A45F4F"/>
                </a:solidFill>
                <a:effectLst/>
                <a:uLnTx/>
                <a:uFillTx/>
              </a:rPr>
              <a:pPr marR="0" lvl="0" indent="0" defTabSz="457200" fontAlgn="auto">
                <a:spcBef>
                  <a:spcPts val="0"/>
                </a:spcBef>
                <a:spcAft>
                  <a:spcPts val="600"/>
                </a:spcAft>
                <a:buClrTx/>
                <a:buSzTx/>
                <a:buFontTx/>
                <a:buNone/>
                <a:tabLst/>
                <a:defRPr/>
              </a:pPr>
              <a:t>12</a:t>
            </a:fld>
            <a:endParaRPr kumimoji="0" lang="en-US" b="0" i="0" u="none" strike="noStrike" cap="none" spc="0" normalizeH="0" baseline="0" noProof="0">
              <a:ln>
                <a:noFill/>
              </a:ln>
              <a:solidFill>
                <a:srgbClr val="A45F4F"/>
              </a:solidFill>
              <a:effectLst/>
              <a:uLnTx/>
              <a:uFillTx/>
            </a:endParaRPr>
          </a:p>
        </p:txBody>
      </p:sp>
      <p:pic>
        <p:nvPicPr>
          <p:cNvPr id="7" name="Picture 6">
            <a:extLst>
              <a:ext uri="{FF2B5EF4-FFF2-40B4-BE49-F238E27FC236}">
                <a16:creationId xmlns:a16="http://schemas.microsoft.com/office/drawing/2014/main" id="{9DDA1BEA-C1F6-B888-CCCF-6C2E5C8DA4EC}"/>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7521283" y="10"/>
            <a:ext cx="4670717" cy="6857990"/>
          </a:xfrm>
          <a:prstGeom prst="rect">
            <a:avLst/>
          </a:prstGeom>
        </p:spPr>
      </p:pic>
    </p:spTree>
    <p:extLst>
      <p:ext uri="{BB962C8B-B14F-4D97-AF65-F5344CB8AC3E}">
        <p14:creationId xmlns:p14="http://schemas.microsoft.com/office/powerpoint/2010/main" val="344779112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7" name="Rectangle 2056">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59" name="Rectangle 2058">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61" name="Rectangle 2060">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63" name="Rectangle 2062">
            <a:extLst>
              <a:ext uri="{FF2B5EF4-FFF2-40B4-BE49-F238E27FC236}">
                <a16:creationId xmlns:a16="http://schemas.microsoft.com/office/drawing/2014/main" id="{E2852671-8EB6-4EAF-8AF8-65CF3FD66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2065" name="Rectangle 2064">
            <a:extLst>
              <a:ext uri="{FF2B5EF4-FFF2-40B4-BE49-F238E27FC236}">
                <a16:creationId xmlns:a16="http://schemas.microsoft.com/office/drawing/2014/main" id="{26B4480E-B7FF-4481-890E-043A69AE6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067" name="Group 2066">
            <a:extLst>
              <a:ext uri="{FF2B5EF4-FFF2-40B4-BE49-F238E27FC236}">
                <a16:creationId xmlns:a16="http://schemas.microsoft.com/office/drawing/2014/main" id="{79394E1F-0B5F-497D-B2A6-8383A2A548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8" y="457200"/>
            <a:ext cx="3703320" cy="5935133"/>
            <a:chOff x="438068" y="457200"/>
            <a:chExt cx="3703320" cy="5935133"/>
          </a:xfrm>
        </p:grpSpPr>
        <p:sp>
          <p:nvSpPr>
            <p:cNvPr id="2068" name="Rectangle 2067">
              <a:extLst>
                <a:ext uri="{FF2B5EF4-FFF2-40B4-BE49-F238E27FC236}">
                  <a16:creationId xmlns:a16="http://schemas.microsoft.com/office/drawing/2014/main" id="{1F1FF39A-AC3C-4066-9D4C-519AA22812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01201"/>
              <a:ext cx="3702134" cy="5791132"/>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69" name="Rectangle 2068">
              <a:extLst>
                <a:ext uri="{FF2B5EF4-FFF2-40B4-BE49-F238E27FC236}">
                  <a16:creationId xmlns:a16="http://schemas.microsoft.com/office/drawing/2014/main" id="{64C13BAB-7C00-4D21-A857-E3D41C0A2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84200" y="1524001"/>
            <a:ext cx="3412067" cy="3478384"/>
          </a:xfrm>
        </p:spPr>
        <p:txBody>
          <a:bodyPr vert="horz" lIns="91440" tIns="45720" rIns="91440" bIns="45720" rtlCol="0" anchor="b">
            <a:normAutofit/>
          </a:bodyPr>
          <a:lstStyle/>
          <a:p>
            <a:r>
              <a:rPr lang="en-US" sz="3600">
                <a:solidFill>
                  <a:srgbClr val="FFFFFF"/>
                </a:solidFill>
              </a:rPr>
              <a:t>The cultural web</a:t>
            </a: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3454399" y="766070"/>
            <a:ext cx="542673" cy="365125"/>
          </a:xfrm>
        </p:spPr>
        <p:txBody>
          <a:bodyPr vert="horz" lIns="91440" tIns="45720" rIns="91440" bIns="45720" rtlCol="0" anchor="ctr">
            <a:normAutofit/>
          </a:bodyPr>
          <a:lstStyle/>
          <a:p>
            <a:pPr marR="0" lvl="0" indent="0" defTabSz="457200" fontAlgn="auto">
              <a:spcBef>
                <a:spcPts val="0"/>
              </a:spcBef>
              <a:spcAft>
                <a:spcPts val="600"/>
              </a:spcAft>
              <a:buClrTx/>
              <a:buSzTx/>
              <a:buFontTx/>
              <a:buNone/>
              <a:tabLst/>
              <a:defRPr/>
            </a:pPr>
            <a:fld id="{3A98EE3D-8CD1-4C3F-BD1C-C98C9596463C}" type="slidenum">
              <a:rPr kumimoji="0" lang="en-US" b="0" i="0" u="none" strike="noStrike" cap="none" spc="0" normalizeH="0" baseline="0" noProof="0">
                <a:ln>
                  <a:noFill/>
                </a:ln>
                <a:solidFill>
                  <a:srgbClr val="FFFFFF"/>
                </a:solidFill>
                <a:effectLst/>
                <a:uLnTx/>
                <a:uFillTx/>
              </a:rPr>
              <a:pPr marR="0" lvl="0" indent="0" defTabSz="457200" fontAlgn="auto">
                <a:spcBef>
                  <a:spcPts val="0"/>
                </a:spcBef>
                <a:spcAft>
                  <a:spcPts val="600"/>
                </a:spcAft>
                <a:buClrTx/>
                <a:buSzTx/>
                <a:buFontTx/>
                <a:buNone/>
                <a:tabLst/>
                <a:defRPr/>
              </a:pPr>
              <a:t>13</a:t>
            </a:fld>
            <a:endParaRPr kumimoji="0" lang="en-US" b="0" i="0" u="none" strike="noStrike" cap="none" spc="0" normalizeH="0" baseline="0" noProof="0">
              <a:ln>
                <a:noFill/>
              </a:ln>
              <a:solidFill>
                <a:srgbClr val="FFFFFF"/>
              </a:solidFill>
              <a:effectLst/>
              <a:uLnTx/>
              <a:uFillTx/>
            </a:endParaRP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2" y="5884078"/>
            <a:ext cx="3432008" cy="365125"/>
          </a:xfrm>
        </p:spPr>
        <p:txBody>
          <a:bodyPr vert="horz" lIns="91440" tIns="45720" rIns="91440" bIns="45720" rtlCol="0" anchor="ctr">
            <a:normAutofit/>
          </a:bodyPr>
          <a:lstStyle/>
          <a:p>
            <a:pPr marR="0" lvl="0" indent="0" defTabSz="457200" fontAlgn="auto">
              <a:spcBef>
                <a:spcPts val="0"/>
              </a:spcBef>
              <a:spcAft>
                <a:spcPts val="600"/>
              </a:spcAft>
              <a:buClrTx/>
              <a:buSzTx/>
              <a:buFontTx/>
              <a:buNone/>
              <a:tabLst/>
              <a:defRPr/>
            </a:pPr>
            <a:r>
              <a:rPr kumimoji="0" lang="en-US" b="0" i="0" u="none" strike="noStrike" kern="1200" cap="all" spc="0" normalizeH="0" baseline="0" noProof="0">
                <a:ln>
                  <a:noFill/>
                </a:ln>
                <a:solidFill>
                  <a:srgbClr val="FFFFFF"/>
                </a:solidFill>
                <a:effectLst/>
                <a:uLnTx/>
                <a:uFillTx/>
                <a:latin typeface="+mn-lt"/>
                <a:ea typeface="+mn-ea"/>
                <a:cs typeface="+mn-cs"/>
              </a:rPr>
              <a:t>Source: the management centre</a:t>
            </a:r>
          </a:p>
        </p:txBody>
      </p:sp>
      <p:pic>
        <p:nvPicPr>
          <p:cNvPr id="2052" name="Picture 4" descr="Culture eats strategy for breakfast - The Management Centre">
            <a:extLst>
              <a:ext uri="{FF2B5EF4-FFF2-40B4-BE49-F238E27FC236}">
                <a16:creationId xmlns:a16="http://schemas.microsoft.com/office/drawing/2014/main" id="{11DBA73C-4F6D-6325-4E65-64435CD2151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372905" y="766070"/>
            <a:ext cx="7658940" cy="52272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172575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7" name="Rectangle 2056">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59" name="Rectangle 2058">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61" name="Rectangle 2060">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63" name="Rectangle 2062">
            <a:extLst>
              <a:ext uri="{FF2B5EF4-FFF2-40B4-BE49-F238E27FC236}">
                <a16:creationId xmlns:a16="http://schemas.microsoft.com/office/drawing/2014/main" id="{E2852671-8EB6-4EAF-8AF8-65CF3FD66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2065" name="Rectangle 2064">
            <a:extLst>
              <a:ext uri="{FF2B5EF4-FFF2-40B4-BE49-F238E27FC236}">
                <a16:creationId xmlns:a16="http://schemas.microsoft.com/office/drawing/2014/main" id="{26B4480E-B7FF-4481-890E-043A69AE6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grpSp>
        <p:nvGrpSpPr>
          <p:cNvPr id="2067" name="Group 2066">
            <a:extLst>
              <a:ext uri="{FF2B5EF4-FFF2-40B4-BE49-F238E27FC236}">
                <a16:creationId xmlns:a16="http://schemas.microsoft.com/office/drawing/2014/main" id="{79394E1F-0B5F-497D-B2A6-8383A2A548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8" y="457200"/>
            <a:ext cx="3703320" cy="5935133"/>
            <a:chOff x="438068" y="457200"/>
            <a:chExt cx="3703320" cy="5935133"/>
          </a:xfrm>
        </p:grpSpPr>
        <p:sp>
          <p:nvSpPr>
            <p:cNvPr id="2068" name="Rectangle 2067">
              <a:extLst>
                <a:ext uri="{FF2B5EF4-FFF2-40B4-BE49-F238E27FC236}">
                  <a16:creationId xmlns:a16="http://schemas.microsoft.com/office/drawing/2014/main" id="{1F1FF39A-AC3C-4066-9D4C-519AA22812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01201"/>
              <a:ext cx="3702134" cy="5791132"/>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69" name="Rectangle 2068">
              <a:extLst>
                <a:ext uri="{FF2B5EF4-FFF2-40B4-BE49-F238E27FC236}">
                  <a16:creationId xmlns:a16="http://schemas.microsoft.com/office/drawing/2014/main" id="{64C13BAB-7C00-4D21-A857-E3D41C0A2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84200" y="1524001"/>
            <a:ext cx="3412067" cy="1096096"/>
          </a:xfrm>
        </p:spPr>
        <p:txBody>
          <a:bodyPr vert="horz" lIns="91440" tIns="45720" rIns="91440" bIns="45720" rtlCol="0" anchor="b">
            <a:normAutofit fontScale="90000"/>
          </a:bodyPr>
          <a:lstStyle/>
          <a:p>
            <a:r>
              <a:rPr lang="en-US" sz="3600" dirty="0">
                <a:solidFill>
                  <a:srgbClr val="FFFFFF"/>
                </a:solidFill>
              </a:rPr>
              <a:t>Tasks for our next session</a:t>
            </a: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3454399" y="766070"/>
            <a:ext cx="542673" cy="365125"/>
          </a:xfrm>
        </p:spPr>
        <p:txBody>
          <a:bodyPr vert="horz" lIns="91440" tIns="45720" rIns="91440" bIns="45720" rtlCol="0" anchor="ctr">
            <a:normAutofit/>
          </a:bodyPr>
          <a:lstStyle/>
          <a:p>
            <a:pPr marL="0" marR="0" lvl="0" indent="0" algn="r" defTabSz="4572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srgbClr val="FFFFFF"/>
                </a:solidFill>
                <a:effectLst/>
                <a:uLnTx/>
                <a:uFillTx/>
                <a:latin typeface="Franklin Gothic Book" panose="020B0502020104020203"/>
                <a:ea typeface="+mn-ea"/>
                <a:cs typeface="+mn-cs"/>
              </a:rPr>
              <a:pPr marL="0" marR="0" lvl="0" indent="0" algn="r" defTabSz="457200" rtl="0" eaLnBrk="1" fontAlgn="auto" latinLnBrk="0" hangingPunct="1">
                <a:lnSpc>
                  <a:spcPct val="100000"/>
                </a:lnSpc>
                <a:spcBef>
                  <a:spcPts val="0"/>
                </a:spcBef>
                <a:spcAft>
                  <a:spcPts val="600"/>
                </a:spcAft>
                <a:buClrTx/>
                <a:buSzTx/>
                <a:buFontTx/>
                <a:buNone/>
                <a:tabLst/>
                <a:defRPr/>
              </a:pPr>
              <a:t>14</a:t>
            </a:fld>
            <a:endParaRPr kumimoji="0" lang="en-US" sz="900" b="0" i="0" u="none" strike="noStrike" kern="1200" cap="none" spc="0" normalizeH="0" baseline="0" noProof="0">
              <a:ln>
                <a:noFill/>
              </a:ln>
              <a:solidFill>
                <a:srgbClr val="FFFFFF"/>
              </a:solidFill>
              <a:effectLst/>
              <a:uLnTx/>
              <a:uFillTx/>
              <a:latin typeface="Franklin Gothic Book" panose="020B0502020104020203"/>
              <a:ea typeface="+mn-ea"/>
              <a:cs typeface="+mn-cs"/>
            </a:endParaRP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2" y="5884078"/>
            <a:ext cx="3432008" cy="365125"/>
          </a:xfrm>
        </p:spPr>
        <p:txBody>
          <a:bodyPr vert="horz" lIns="91440" tIns="45720" rIns="91440" bIns="45720" rtlCol="0" anchor="ctr">
            <a:normAutofit/>
          </a:bodyPr>
          <a:lstStyle/>
          <a:p>
            <a:pPr marL="0" marR="0" lvl="0" indent="0" algn="l" defTabSz="457200" rtl="0" eaLnBrk="1" fontAlgn="auto" latinLnBrk="0" hangingPunct="1">
              <a:lnSpc>
                <a:spcPct val="100000"/>
              </a:lnSpc>
              <a:spcBef>
                <a:spcPts val="0"/>
              </a:spcBef>
              <a:spcAft>
                <a:spcPts val="600"/>
              </a:spcAft>
              <a:buClrTx/>
              <a:buSzTx/>
              <a:buFontTx/>
              <a:buNone/>
              <a:tabLst/>
              <a:defRPr/>
            </a:pPr>
            <a:r>
              <a:rPr kumimoji="0" lang="en-US" sz="900" b="0" i="0" u="none" strike="noStrike" kern="1200" cap="all" spc="0" normalizeH="0" baseline="0" noProof="0">
                <a:ln>
                  <a:noFill/>
                </a:ln>
                <a:solidFill>
                  <a:srgbClr val="FFFFFF"/>
                </a:solidFill>
                <a:effectLst/>
                <a:uLnTx/>
                <a:uFillTx/>
                <a:latin typeface="Franklin Gothic Book" panose="020B0502020104020203"/>
                <a:ea typeface="+mn-ea"/>
                <a:cs typeface="+mn-cs"/>
              </a:rPr>
              <a:t>Source: the management centre</a:t>
            </a:r>
          </a:p>
        </p:txBody>
      </p:sp>
      <p:pic>
        <p:nvPicPr>
          <p:cNvPr id="2052" name="Picture 4" descr="Culture eats strategy for breakfast - The Management Centre">
            <a:extLst>
              <a:ext uri="{FF2B5EF4-FFF2-40B4-BE49-F238E27FC236}">
                <a16:creationId xmlns:a16="http://schemas.microsoft.com/office/drawing/2014/main" id="{11DBA73C-4F6D-6325-4E65-64435CD2151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372905" y="766070"/>
            <a:ext cx="7658940" cy="5227226"/>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descr="Cup of coffee 3D pattern">
            <a:extLst>
              <a:ext uri="{FF2B5EF4-FFF2-40B4-BE49-F238E27FC236}">
                <a16:creationId xmlns:a16="http://schemas.microsoft.com/office/drawing/2014/main" id="{9F9881C4-6AB8-5344-771D-66AF2EF2D3B8}"/>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11212008" y="160893"/>
            <a:ext cx="797599" cy="996800"/>
          </a:xfrm>
          <a:prstGeom prst="rect">
            <a:avLst/>
          </a:prstGeom>
        </p:spPr>
      </p:pic>
      <p:sp>
        <p:nvSpPr>
          <p:cNvPr id="6" name="TextBox 5">
            <a:extLst>
              <a:ext uri="{FF2B5EF4-FFF2-40B4-BE49-F238E27FC236}">
                <a16:creationId xmlns:a16="http://schemas.microsoft.com/office/drawing/2014/main" id="{D4B7B114-BD16-7C7F-3453-5307FEEE1E4A}"/>
              </a:ext>
            </a:extLst>
          </p:cNvPr>
          <p:cNvSpPr txBox="1"/>
          <p:nvPr/>
        </p:nvSpPr>
        <p:spPr>
          <a:xfrm>
            <a:off x="473168" y="3664762"/>
            <a:ext cx="3566666" cy="2031325"/>
          </a:xfrm>
          <a:prstGeom prst="rect">
            <a:avLst/>
          </a:prstGeom>
          <a:noFill/>
        </p:spPr>
        <p:txBody>
          <a:bodyPr wrap="square" rtlCol="0">
            <a:spAutoFit/>
          </a:bodyPr>
          <a:lstStyle/>
          <a:p>
            <a:pPr marL="342900" indent="-342900">
              <a:buFont typeface="+mj-lt"/>
              <a:buAutoNum type="arabicPeriod"/>
            </a:pPr>
            <a:r>
              <a:rPr lang="en-GB" dirty="0">
                <a:solidFill>
                  <a:schemeClr val="bg1"/>
                </a:solidFill>
              </a:rPr>
              <a:t>Decide on an organisation (e.g. your current/past employer)</a:t>
            </a:r>
          </a:p>
          <a:p>
            <a:pPr marL="342900" indent="-342900">
              <a:buFont typeface="+mj-lt"/>
              <a:buAutoNum type="arabicPeriod"/>
            </a:pPr>
            <a:r>
              <a:rPr lang="en-GB" dirty="0">
                <a:solidFill>
                  <a:schemeClr val="bg1"/>
                </a:solidFill>
              </a:rPr>
              <a:t>Have a go at completing The Cultural Web for this organisation</a:t>
            </a:r>
          </a:p>
          <a:p>
            <a:pPr marL="342900" indent="-342900">
              <a:buFont typeface="+mj-lt"/>
              <a:buAutoNum type="arabicPeriod"/>
            </a:pPr>
            <a:r>
              <a:rPr lang="en-GB" dirty="0">
                <a:solidFill>
                  <a:schemeClr val="bg1"/>
                </a:solidFill>
              </a:rPr>
              <a:t>What are your key observations?</a:t>
            </a:r>
          </a:p>
        </p:txBody>
      </p:sp>
    </p:spTree>
    <p:extLst>
      <p:ext uri="{BB962C8B-B14F-4D97-AF65-F5344CB8AC3E}">
        <p14:creationId xmlns:p14="http://schemas.microsoft.com/office/powerpoint/2010/main" val="209227313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53"/>
        <p:cNvGrpSpPr/>
        <p:nvPr/>
      </p:nvGrpSpPr>
      <p:grpSpPr>
        <a:xfrm>
          <a:off x="0" y="0"/>
          <a:ext cx="0" cy="0"/>
          <a:chOff x="0" y="0"/>
          <a:chExt cx="0" cy="0"/>
        </a:xfrm>
      </p:grpSpPr>
      <p:sp>
        <p:nvSpPr>
          <p:cNvPr id="54" name="Google Shape;54;p13"/>
          <p:cNvSpPr/>
          <p:nvPr/>
        </p:nvSpPr>
        <p:spPr>
          <a:xfrm>
            <a:off x="3748167" y="47533"/>
            <a:ext cx="4596000" cy="2818800"/>
          </a:xfrm>
          <a:prstGeom prst="ellipse">
            <a:avLst/>
          </a:prstGeom>
          <a:solidFill>
            <a:srgbClr val="00FF00"/>
          </a:solidFill>
          <a:ln w="9525" cap="flat" cmpd="sng">
            <a:solidFill>
              <a:schemeClr val="dk2"/>
            </a:solidFill>
            <a:prstDash val="solid"/>
            <a:round/>
            <a:headEnd type="none" w="sm" len="sm"/>
            <a:tailEnd type="none" w="sm" len="sm"/>
          </a:ln>
        </p:spPr>
        <p:txBody>
          <a:bodyPr spcFirstLastPara="1" wrap="square" lIns="121900" tIns="121900" rIns="121900" bIns="121900" anchor="ctr" anchorCtr="0">
            <a:noAutofit/>
          </a:bodyPr>
          <a:lstStyle/>
          <a:p>
            <a:pPr algn="ctr" defTabSz="1219170">
              <a:buClr>
                <a:srgbClr val="000000"/>
              </a:buClr>
            </a:pPr>
            <a:endParaRPr sz="1867" kern="0">
              <a:solidFill>
                <a:srgbClr val="000000"/>
              </a:solidFill>
              <a:latin typeface="Arial"/>
              <a:cs typeface="Arial"/>
              <a:sym typeface="Arial"/>
            </a:endParaRPr>
          </a:p>
        </p:txBody>
      </p:sp>
      <p:sp>
        <p:nvSpPr>
          <p:cNvPr id="55" name="Google Shape;55;p13"/>
          <p:cNvSpPr/>
          <p:nvPr/>
        </p:nvSpPr>
        <p:spPr>
          <a:xfrm>
            <a:off x="7870133" y="471967"/>
            <a:ext cx="4274800" cy="3846800"/>
          </a:xfrm>
          <a:prstGeom prst="ellipse">
            <a:avLst/>
          </a:prstGeom>
          <a:solidFill>
            <a:srgbClr val="E97EFF"/>
          </a:solidFill>
          <a:ln w="9525" cap="flat" cmpd="sng">
            <a:solidFill>
              <a:schemeClr val="dk2"/>
            </a:solidFill>
            <a:prstDash val="solid"/>
            <a:round/>
            <a:headEnd type="none" w="sm" len="sm"/>
            <a:tailEnd type="none" w="sm" len="sm"/>
          </a:ln>
        </p:spPr>
        <p:txBody>
          <a:bodyPr spcFirstLastPara="1" wrap="square" lIns="121900" tIns="121900" rIns="121900" bIns="121900" anchor="ctr" anchorCtr="0">
            <a:noAutofit/>
          </a:bodyPr>
          <a:lstStyle/>
          <a:p>
            <a:pPr algn="ctr" defTabSz="1219170">
              <a:buClr>
                <a:srgbClr val="000000"/>
              </a:buClr>
            </a:pPr>
            <a:endParaRPr sz="1867" kern="0">
              <a:solidFill>
                <a:srgbClr val="000000"/>
              </a:solidFill>
              <a:latin typeface="Arial"/>
              <a:cs typeface="Arial"/>
              <a:sym typeface="Arial"/>
            </a:endParaRPr>
          </a:p>
        </p:txBody>
      </p:sp>
      <p:sp>
        <p:nvSpPr>
          <p:cNvPr id="56" name="Google Shape;56;p13"/>
          <p:cNvSpPr/>
          <p:nvPr/>
        </p:nvSpPr>
        <p:spPr>
          <a:xfrm>
            <a:off x="7953700" y="3725567"/>
            <a:ext cx="4191200" cy="3687200"/>
          </a:xfrm>
          <a:prstGeom prst="ellipse">
            <a:avLst/>
          </a:prstGeom>
          <a:solidFill>
            <a:srgbClr val="00FFFF"/>
          </a:solidFill>
          <a:ln w="9525" cap="flat" cmpd="sng">
            <a:solidFill>
              <a:schemeClr val="dk2"/>
            </a:solidFill>
            <a:prstDash val="solid"/>
            <a:round/>
            <a:headEnd type="none" w="sm" len="sm"/>
            <a:tailEnd type="none" w="sm" len="sm"/>
          </a:ln>
        </p:spPr>
        <p:txBody>
          <a:bodyPr spcFirstLastPara="1" wrap="square" lIns="121900" tIns="121900" rIns="121900" bIns="121900" anchor="ctr" anchorCtr="0">
            <a:noAutofit/>
          </a:bodyPr>
          <a:lstStyle/>
          <a:p>
            <a:pPr algn="ctr" defTabSz="1219170">
              <a:buClr>
                <a:srgbClr val="000000"/>
              </a:buClr>
            </a:pPr>
            <a:endParaRPr sz="1867" kern="0">
              <a:solidFill>
                <a:srgbClr val="000000"/>
              </a:solidFill>
              <a:latin typeface="Arial"/>
              <a:cs typeface="Arial"/>
              <a:sym typeface="Arial"/>
            </a:endParaRPr>
          </a:p>
        </p:txBody>
      </p:sp>
      <p:sp>
        <p:nvSpPr>
          <p:cNvPr id="57" name="Google Shape;57;p13"/>
          <p:cNvSpPr/>
          <p:nvPr/>
        </p:nvSpPr>
        <p:spPr>
          <a:xfrm>
            <a:off x="3769800" y="3725567"/>
            <a:ext cx="4596000" cy="3430800"/>
          </a:xfrm>
          <a:prstGeom prst="ellipse">
            <a:avLst/>
          </a:prstGeom>
          <a:solidFill>
            <a:schemeClr val="accent4"/>
          </a:solidFill>
          <a:ln w="9525" cap="flat" cmpd="sng">
            <a:solidFill>
              <a:schemeClr val="dk2"/>
            </a:solidFill>
            <a:prstDash val="solid"/>
            <a:round/>
            <a:headEnd type="none" w="sm" len="sm"/>
            <a:tailEnd type="none" w="sm" len="sm"/>
          </a:ln>
        </p:spPr>
        <p:txBody>
          <a:bodyPr spcFirstLastPara="1" wrap="square" lIns="121900" tIns="121900" rIns="121900" bIns="121900" anchor="ctr" anchorCtr="0">
            <a:noAutofit/>
          </a:bodyPr>
          <a:lstStyle/>
          <a:p>
            <a:pPr algn="ctr" defTabSz="1219170">
              <a:buClr>
                <a:srgbClr val="000000"/>
              </a:buClr>
            </a:pPr>
            <a:endParaRPr sz="1867" kern="0">
              <a:solidFill>
                <a:srgbClr val="000000"/>
              </a:solidFill>
              <a:latin typeface="Arial"/>
              <a:cs typeface="Arial"/>
              <a:sym typeface="Arial"/>
            </a:endParaRPr>
          </a:p>
        </p:txBody>
      </p:sp>
      <p:sp>
        <p:nvSpPr>
          <p:cNvPr id="58" name="Google Shape;58;p13"/>
          <p:cNvSpPr/>
          <p:nvPr/>
        </p:nvSpPr>
        <p:spPr>
          <a:xfrm>
            <a:off x="81000" y="3005000"/>
            <a:ext cx="4191200" cy="3430800"/>
          </a:xfrm>
          <a:prstGeom prst="ellipse">
            <a:avLst/>
          </a:prstGeom>
          <a:solidFill>
            <a:schemeClr val="accent6"/>
          </a:solidFill>
          <a:ln w="9525" cap="flat" cmpd="sng">
            <a:solidFill>
              <a:schemeClr val="dk2"/>
            </a:solidFill>
            <a:prstDash val="solid"/>
            <a:round/>
            <a:headEnd type="none" w="sm" len="sm"/>
            <a:tailEnd type="none" w="sm" len="sm"/>
          </a:ln>
        </p:spPr>
        <p:txBody>
          <a:bodyPr spcFirstLastPara="1" wrap="square" lIns="121900" tIns="121900" rIns="121900" bIns="121900" anchor="ctr" anchorCtr="0">
            <a:noAutofit/>
          </a:bodyPr>
          <a:lstStyle/>
          <a:p>
            <a:pPr algn="ctr" defTabSz="1219170">
              <a:buClr>
                <a:srgbClr val="000000"/>
              </a:buClr>
            </a:pPr>
            <a:endParaRPr sz="1867" kern="0">
              <a:solidFill>
                <a:srgbClr val="000000"/>
              </a:solidFill>
              <a:latin typeface="Arial"/>
              <a:cs typeface="Arial"/>
              <a:sym typeface="Arial"/>
            </a:endParaRPr>
          </a:p>
        </p:txBody>
      </p:sp>
      <p:sp>
        <p:nvSpPr>
          <p:cNvPr id="59" name="Google Shape;59;p13"/>
          <p:cNvSpPr/>
          <p:nvPr/>
        </p:nvSpPr>
        <p:spPr>
          <a:xfrm>
            <a:off x="245400" y="579967"/>
            <a:ext cx="3976800" cy="3145600"/>
          </a:xfrm>
          <a:prstGeom prst="ellipse">
            <a:avLst/>
          </a:prstGeom>
          <a:solidFill>
            <a:schemeClr val="accent1"/>
          </a:solidFill>
          <a:ln w="9525" cap="flat" cmpd="sng">
            <a:solidFill>
              <a:schemeClr val="dk2"/>
            </a:solidFill>
            <a:prstDash val="solid"/>
            <a:round/>
            <a:headEnd type="none" w="sm" len="sm"/>
            <a:tailEnd type="none" w="sm" len="sm"/>
          </a:ln>
        </p:spPr>
        <p:txBody>
          <a:bodyPr spcFirstLastPara="1" wrap="square" lIns="121900" tIns="121900" rIns="121900" bIns="121900" anchor="ctr" anchorCtr="0">
            <a:noAutofit/>
          </a:bodyPr>
          <a:lstStyle/>
          <a:p>
            <a:pPr algn="ctr" defTabSz="1219170">
              <a:buClr>
                <a:srgbClr val="000000"/>
              </a:buClr>
            </a:pPr>
            <a:endParaRPr sz="1867" kern="0">
              <a:solidFill>
                <a:srgbClr val="000000"/>
              </a:solidFill>
              <a:latin typeface="Arial"/>
              <a:cs typeface="Arial"/>
              <a:sym typeface="Arial"/>
            </a:endParaRPr>
          </a:p>
        </p:txBody>
      </p:sp>
      <p:pic>
        <p:nvPicPr>
          <p:cNvPr id="60" name="Google Shape;60;p13"/>
          <p:cNvPicPr preferRelativeResize="0"/>
          <p:nvPr/>
        </p:nvPicPr>
        <p:blipFill>
          <a:blip r:embed="rId3">
            <a:alphaModFix/>
          </a:blip>
          <a:stretch>
            <a:fillRect/>
          </a:stretch>
        </p:blipFill>
        <p:spPr>
          <a:xfrm>
            <a:off x="5212101" y="2666001"/>
            <a:ext cx="1801700" cy="1346599"/>
          </a:xfrm>
          <a:prstGeom prst="rect">
            <a:avLst/>
          </a:prstGeom>
          <a:noFill/>
          <a:ln>
            <a:noFill/>
          </a:ln>
        </p:spPr>
      </p:pic>
      <p:sp>
        <p:nvSpPr>
          <p:cNvPr id="61" name="Google Shape;61;p13"/>
          <p:cNvSpPr txBox="1"/>
          <p:nvPr/>
        </p:nvSpPr>
        <p:spPr>
          <a:xfrm>
            <a:off x="4222167" y="102533"/>
            <a:ext cx="3648000" cy="2099200"/>
          </a:xfrm>
          <a:prstGeom prst="rect">
            <a:avLst/>
          </a:prstGeom>
          <a:noFill/>
          <a:ln>
            <a:noFill/>
          </a:ln>
        </p:spPr>
        <p:txBody>
          <a:bodyPr spcFirstLastPara="1" wrap="square" lIns="121900" tIns="121900" rIns="121900" bIns="121900" anchor="t" anchorCtr="0">
            <a:noAutofit/>
          </a:bodyPr>
          <a:lstStyle/>
          <a:p>
            <a:pPr algn="ctr" defTabSz="1219170">
              <a:lnSpc>
                <a:spcPct val="115000"/>
              </a:lnSpc>
              <a:spcBef>
                <a:spcPts val="1600"/>
              </a:spcBef>
              <a:buClr>
                <a:srgbClr val="000000"/>
              </a:buClr>
            </a:pPr>
            <a:r>
              <a:rPr lang="en-GB" sz="2133" b="1" kern="0">
                <a:solidFill>
                  <a:srgbClr val="000000"/>
                </a:solidFill>
                <a:latin typeface="Arial"/>
                <a:cs typeface="Arial"/>
                <a:sym typeface="Arial"/>
              </a:rPr>
              <a:t>Stories</a:t>
            </a:r>
            <a:endParaRPr sz="2133" b="1" kern="0">
              <a:solidFill>
                <a:srgbClr val="000000"/>
              </a:solidFill>
              <a:latin typeface="Arial"/>
              <a:cs typeface="Arial"/>
              <a:sym typeface="Arial"/>
            </a:endParaRPr>
          </a:p>
          <a:p>
            <a:pPr algn="ctr" defTabSz="1219170">
              <a:lnSpc>
                <a:spcPct val="115000"/>
              </a:lnSpc>
              <a:spcBef>
                <a:spcPts val="1600"/>
              </a:spcBef>
              <a:spcAft>
                <a:spcPts val="1600"/>
              </a:spcAft>
              <a:buClr>
                <a:srgbClr val="000000"/>
              </a:buClr>
            </a:pPr>
            <a:r>
              <a:rPr lang="en-GB" sz="1467" kern="0">
                <a:solidFill>
                  <a:srgbClr val="000000"/>
                </a:solidFill>
                <a:latin typeface="Arial"/>
                <a:cs typeface="Arial"/>
                <a:sym typeface="Arial"/>
              </a:rPr>
              <a:t>Nationwide has a rich history rooted in mutual ownership and community focus. Stories about its founding principles and member-centric approach are often shared.This is a huge point of focus throughout their marketing materials.</a:t>
            </a:r>
            <a:endParaRPr sz="2400" kern="0">
              <a:solidFill>
                <a:srgbClr val="595959"/>
              </a:solidFill>
              <a:latin typeface="Arial"/>
              <a:cs typeface="Arial"/>
              <a:sym typeface="Arial"/>
            </a:endParaRPr>
          </a:p>
        </p:txBody>
      </p:sp>
      <p:sp>
        <p:nvSpPr>
          <p:cNvPr id="62" name="Google Shape;62;p13"/>
          <p:cNvSpPr txBox="1"/>
          <p:nvPr/>
        </p:nvSpPr>
        <p:spPr>
          <a:xfrm>
            <a:off x="8225300" y="478367"/>
            <a:ext cx="3648000" cy="2099200"/>
          </a:xfrm>
          <a:prstGeom prst="rect">
            <a:avLst/>
          </a:prstGeom>
          <a:noFill/>
          <a:ln>
            <a:noFill/>
          </a:ln>
        </p:spPr>
        <p:txBody>
          <a:bodyPr spcFirstLastPara="1" wrap="square" lIns="121900" tIns="121900" rIns="121900" bIns="121900" anchor="t" anchorCtr="0">
            <a:noAutofit/>
          </a:bodyPr>
          <a:lstStyle/>
          <a:p>
            <a:pPr algn="ctr" defTabSz="1219170">
              <a:lnSpc>
                <a:spcPct val="115000"/>
              </a:lnSpc>
              <a:spcBef>
                <a:spcPts val="1600"/>
              </a:spcBef>
              <a:buClr>
                <a:srgbClr val="000000"/>
              </a:buClr>
            </a:pPr>
            <a:r>
              <a:rPr lang="en-GB" sz="2133" b="1" kern="0">
                <a:solidFill>
                  <a:srgbClr val="000000"/>
                </a:solidFill>
                <a:latin typeface="Arial"/>
                <a:cs typeface="Arial"/>
                <a:sym typeface="Arial"/>
              </a:rPr>
              <a:t>Symbols</a:t>
            </a:r>
            <a:endParaRPr sz="2133" b="1" kern="0">
              <a:solidFill>
                <a:srgbClr val="000000"/>
              </a:solidFill>
              <a:latin typeface="Arial"/>
              <a:cs typeface="Arial"/>
              <a:sym typeface="Arial"/>
            </a:endParaRPr>
          </a:p>
          <a:p>
            <a:pPr algn="ctr" defTabSz="1219170">
              <a:lnSpc>
                <a:spcPct val="115000"/>
              </a:lnSpc>
              <a:spcBef>
                <a:spcPts val="1600"/>
              </a:spcBef>
              <a:spcAft>
                <a:spcPts val="1600"/>
              </a:spcAft>
              <a:buClr>
                <a:srgbClr val="000000"/>
              </a:buClr>
            </a:pPr>
            <a:r>
              <a:rPr lang="en-GB" sz="1467" kern="0">
                <a:solidFill>
                  <a:srgbClr val="000000"/>
                </a:solidFill>
                <a:latin typeface="Arial"/>
                <a:cs typeface="Arial"/>
                <a:sym typeface="Arial"/>
              </a:rPr>
              <a:t>The Nationwide logo, a distinctive house shape, symbolizes security, stability, and homeownership. The use of the colour blue conveys trust and reliability. The logo has recently changed in line with the company's rebrand in October 2023 for the first time in 40 years. The new logo is a lot more modern and works well in conjunction with their push for online and mobile banking. </a:t>
            </a:r>
            <a:endParaRPr sz="2400" kern="0">
              <a:solidFill>
                <a:srgbClr val="595959"/>
              </a:solidFill>
              <a:latin typeface="Arial"/>
              <a:cs typeface="Arial"/>
              <a:sym typeface="Arial"/>
            </a:endParaRPr>
          </a:p>
        </p:txBody>
      </p:sp>
      <p:sp>
        <p:nvSpPr>
          <p:cNvPr id="63" name="Google Shape;63;p13"/>
          <p:cNvSpPr txBox="1"/>
          <p:nvPr/>
        </p:nvSpPr>
        <p:spPr>
          <a:xfrm>
            <a:off x="8225300" y="4051400"/>
            <a:ext cx="3648000" cy="2099200"/>
          </a:xfrm>
          <a:prstGeom prst="rect">
            <a:avLst/>
          </a:prstGeom>
          <a:noFill/>
          <a:ln>
            <a:noFill/>
          </a:ln>
        </p:spPr>
        <p:txBody>
          <a:bodyPr spcFirstLastPara="1" wrap="square" lIns="121900" tIns="121900" rIns="121900" bIns="121900" anchor="t" anchorCtr="0">
            <a:noAutofit/>
          </a:bodyPr>
          <a:lstStyle/>
          <a:p>
            <a:pPr algn="ctr" defTabSz="1219170">
              <a:lnSpc>
                <a:spcPct val="115000"/>
              </a:lnSpc>
              <a:spcBef>
                <a:spcPts val="1600"/>
              </a:spcBef>
              <a:buClr>
                <a:srgbClr val="000000"/>
              </a:buClr>
            </a:pPr>
            <a:r>
              <a:rPr lang="en-GB" sz="2133" b="1" kern="0">
                <a:solidFill>
                  <a:srgbClr val="000000"/>
                </a:solidFill>
                <a:latin typeface="Arial"/>
                <a:cs typeface="Arial"/>
                <a:sym typeface="Arial"/>
              </a:rPr>
              <a:t>Rituals and Routines</a:t>
            </a:r>
            <a:endParaRPr sz="2133" b="1" kern="0">
              <a:solidFill>
                <a:srgbClr val="000000"/>
              </a:solidFill>
              <a:latin typeface="Arial"/>
              <a:cs typeface="Arial"/>
              <a:sym typeface="Arial"/>
            </a:endParaRPr>
          </a:p>
          <a:p>
            <a:pPr algn="ctr" defTabSz="1219170">
              <a:lnSpc>
                <a:spcPct val="115000"/>
              </a:lnSpc>
              <a:spcBef>
                <a:spcPts val="1600"/>
              </a:spcBef>
              <a:spcAft>
                <a:spcPts val="1600"/>
              </a:spcAft>
              <a:buClr>
                <a:srgbClr val="000000"/>
              </a:buClr>
            </a:pPr>
            <a:r>
              <a:rPr lang="en-GB" sz="1467" kern="0">
                <a:solidFill>
                  <a:srgbClr val="000000"/>
                </a:solidFill>
                <a:latin typeface="Arial"/>
                <a:cs typeface="Arial"/>
                <a:sym typeface="Arial"/>
              </a:rPr>
              <a:t>Regular member meetings, community events, AGMs, and employee training programs reinforce the organisation's values and create a sense of belonging. Members are given the opportunity to vote and make their voice heard, this is unique for a bank (and why Nationwide is a building society).</a:t>
            </a:r>
            <a:endParaRPr sz="2400" kern="0">
              <a:solidFill>
                <a:srgbClr val="595959"/>
              </a:solidFill>
              <a:latin typeface="Arial"/>
              <a:cs typeface="Arial"/>
              <a:sym typeface="Arial"/>
            </a:endParaRPr>
          </a:p>
        </p:txBody>
      </p:sp>
      <p:sp>
        <p:nvSpPr>
          <p:cNvPr id="64" name="Google Shape;64;p13"/>
          <p:cNvSpPr txBox="1"/>
          <p:nvPr/>
        </p:nvSpPr>
        <p:spPr>
          <a:xfrm>
            <a:off x="4272017" y="4046667"/>
            <a:ext cx="3648000" cy="2099200"/>
          </a:xfrm>
          <a:prstGeom prst="rect">
            <a:avLst/>
          </a:prstGeom>
          <a:noFill/>
          <a:ln>
            <a:noFill/>
          </a:ln>
        </p:spPr>
        <p:txBody>
          <a:bodyPr spcFirstLastPara="1" wrap="square" lIns="121900" tIns="121900" rIns="121900" bIns="121900" anchor="t" anchorCtr="0">
            <a:noAutofit/>
          </a:bodyPr>
          <a:lstStyle/>
          <a:p>
            <a:pPr algn="ctr" defTabSz="1219170">
              <a:lnSpc>
                <a:spcPct val="115000"/>
              </a:lnSpc>
              <a:spcBef>
                <a:spcPts val="1600"/>
              </a:spcBef>
              <a:buClr>
                <a:srgbClr val="000000"/>
              </a:buClr>
            </a:pPr>
            <a:r>
              <a:rPr lang="en-GB" sz="2133" b="1" kern="0">
                <a:solidFill>
                  <a:srgbClr val="000000"/>
                </a:solidFill>
                <a:latin typeface="Arial"/>
                <a:cs typeface="Arial"/>
                <a:sym typeface="Arial"/>
              </a:rPr>
              <a:t>Power Structures</a:t>
            </a:r>
            <a:endParaRPr sz="2133" b="1" kern="0">
              <a:solidFill>
                <a:srgbClr val="000000"/>
              </a:solidFill>
              <a:latin typeface="Arial"/>
              <a:cs typeface="Arial"/>
              <a:sym typeface="Arial"/>
            </a:endParaRPr>
          </a:p>
          <a:p>
            <a:pPr algn="ctr" defTabSz="1219170">
              <a:lnSpc>
                <a:spcPct val="115000"/>
              </a:lnSpc>
              <a:spcBef>
                <a:spcPts val="1600"/>
              </a:spcBef>
              <a:spcAft>
                <a:spcPts val="1600"/>
              </a:spcAft>
              <a:buClr>
                <a:srgbClr val="000000"/>
              </a:buClr>
            </a:pPr>
            <a:r>
              <a:rPr lang="en-GB" sz="1467" kern="0">
                <a:solidFill>
                  <a:srgbClr val="000000"/>
                </a:solidFill>
                <a:latin typeface="Arial"/>
                <a:cs typeface="Arial"/>
                <a:sym typeface="Arial"/>
              </a:rPr>
              <a:t>While the Board of Directors holds formal power, a significant amount of influence lies with the members. This decentralized power structure reflects the cooperative nature of the organization. Throughout marketing materials and company goals, members are at the centre. </a:t>
            </a:r>
            <a:endParaRPr sz="2400" kern="0">
              <a:solidFill>
                <a:srgbClr val="595959"/>
              </a:solidFill>
              <a:latin typeface="Arial"/>
              <a:cs typeface="Arial"/>
              <a:sym typeface="Arial"/>
            </a:endParaRPr>
          </a:p>
        </p:txBody>
      </p:sp>
      <p:sp>
        <p:nvSpPr>
          <p:cNvPr id="65" name="Google Shape;65;p13"/>
          <p:cNvSpPr txBox="1"/>
          <p:nvPr/>
        </p:nvSpPr>
        <p:spPr>
          <a:xfrm>
            <a:off x="245400" y="3725700"/>
            <a:ext cx="3648000" cy="2099200"/>
          </a:xfrm>
          <a:prstGeom prst="rect">
            <a:avLst/>
          </a:prstGeom>
          <a:noFill/>
          <a:ln>
            <a:noFill/>
          </a:ln>
        </p:spPr>
        <p:txBody>
          <a:bodyPr spcFirstLastPara="1" wrap="square" lIns="121900" tIns="121900" rIns="121900" bIns="121900" anchor="t" anchorCtr="0">
            <a:noAutofit/>
          </a:bodyPr>
          <a:lstStyle/>
          <a:p>
            <a:pPr algn="ctr" defTabSz="1219170">
              <a:lnSpc>
                <a:spcPct val="115000"/>
              </a:lnSpc>
              <a:spcBef>
                <a:spcPts val="1600"/>
              </a:spcBef>
              <a:buClr>
                <a:srgbClr val="000000"/>
              </a:buClr>
            </a:pPr>
            <a:r>
              <a:rPr lang="en-GB" sz="2133" b="1" kern="0">
                <a:solidFill>
                  <a:srgbClr val="000000"/>
                </a:solidFill>
                <a:latin typeface="Arial"/>
                <a:cs typeface="Arial"/>
                <a:sym typeface="Arial"/>
              </a:rPr>
              <a:t>Organisational Structure</a:t>
            </a:r>
            <a:endParaRPr sz="2133" b="1" kern="0">
              <a:solidFill>
                <a:srgbClr val="000000"/>
              </a:solidFill>
              <a:latin typeface="Arial"/>
              <a:cs typeface="Arial"/>
              <a:sym typeface="Arial"/>
            </a:endParaRPr>
          </a:p>
          <a:p>
            <a:pPr algn="ctr" defTabSz="1219170">
              <a:lnSpc>
                <a:spcPct val="115000"/>
              </a:lnSpc>
              <a:spcBef>
                <a:spcPts val="1600"/>
              </a:spcBef>
              <a:spcAft>
                <a:spcPts val="1600"/>
              </a:spcAft>
              <a:buClr>
                <a:srgbClr val="000000"/>
              </a:buClr>
            </a:pPr>
            <a:r>
              <a:rPr lang="en-GB" sz="1467" kern="0">
                <a:solidFill>
                  <a:srgbClr val="000000"/>
                </a:solidFill>
                <a:latin typeface="Arial"/>
                <a:cs typeface="Arial"/>
                <a:sym typeface="Arial"/>
              </a:rPr>
              <a:t>Nationwide's structure is quite flat. The company promotes collaboration and decision-making at various levels. This creates a sense of empowerment and ownership among employees.</a:t>
            </a:r>
            <a:endParaRPr sz="2400" kern="0">
              <a:solidFill>
                <a:srgbClr val="595959"/>
              </a:solidFill>
              <a:latin typeface="Arial"/>
              <a:cs typeface="Arial"/>
              <a:sym typeface="Arial"/>
            </a:endParaRPr>
          </a:p>
        </p:txBody>
      </p:sp>
      <p:sp>
        <p:nvSpPr>
          <p:cNvPr id="66" name="Google Shape;66;p13"/>
          <p:cNvSpPr txBox="1"/>
          <p:nvPr/>
        </p:nvSpPr>
        <p:spPr>
          <a:xfrm>
            <a:off x="394333" y="1051767"/>
            <a:ext cx="3648000" cy="2099200"/>
          </a:xfrm>
          <a:prstGeom prst="rect">
            <a:avLst/>
          </a:prstGeom>
          <a:noFill/>
          <a:ln>
            <a:noFill/>
          </a:ln>
        </p:spPr>
        <p:txBody>
          <a:bodyPr spcFirstLastPara="1" wrap="square" lIns="121900" tIns="121900" rIns="121900" bIns="121900" anchor="t" anchorCtr="0">
            <a:noAutofit/>
          </a:bodyPr>
          <a:lstStyle/>
          <a:p>
            <a:pPr algn="ctr" defTabSz="1219170">
              <a:lnSpc>
                <a:spcPct val="115000"/>
              </a:lnSpc>
              <a:spcBef>
                <a:spcPts val="1600"/>
              </a:spcBef>
              <a:buClr>
                <a:srgbClr val="000000"/>
              </a:buClr>
            </a:pPr>
            <a:r>
              <a:rPr lang="en-GB" sz="2133" b="1" kern="0">
                <a:solidFill>
                  <a:srgbClr val="000000"/>
                </a:solidFill>
                <a:latin typeface="Arial"/>
                <a:cs typeface="Arial"/>
                <a:sym typeface="Arial"/>
              </a:rPr>
              <a:t>Control Systems</a:t>
            </a:r>
            <a:endParaRPr sz="2133" b="1" kern="0">
              <a:solidFill>
                <a:srgbClr val="000000"/>
              </a:solidFill>
              <a:latin typeface="Arial"/>
              <a:cs typeface="Arial"/>
              <a:sym typeface="Arial"/>
            </a:endParaRPr>
          </a:p>
          <a:p>
            <a:pPr algn="ctr" defTabSz="1219170">
              <a:lnSpc>
                <a:spcPct val="115000"/>
              </a:lnSpc>
              <a:spcBef>
                <a:spcPts val="1600"/>
              </a:spcBef>
              <a:spcAft>
                <a:spcPts val="1600"/>
              </a:spcAft>
              <a:buClr>
                <a:srgbClr val="000000"/>
              </a:buClr>
            </a:pPr>
            <a:r>
              <a:rPr lang="en-GB" sz="1467" kern="0">
                <a:solidFill>
                  <a:srgbClr val="000000"/>
                </a:solidFill>
                <a:latin typeface="Arial"/>
                <a:cs typeface="Arial"/>
                <a:sym typeface="Arial"/>
              </a:rPr>
              <a:t>Performance metrics focus on both financial and social impact, aligning with the organization's mission. Regular audits and risk assessments ensure compliance and accountability, and that everything is above board..</a:t>
            </a:r>
            <a:endParaRPr sz="2400" kern="0">
              <a:solidFill>
                <a:srgbClr val="595959"/>
              </a:solidFill>
              <a:latin typeface="Arial"/>
              <a:cs typeface="Arial"/>
              <a:sym typeface="Arial"/>
            </a:endParaRPr>
          </a:p>
        </p:txBody>
      </p:sp>
      <p:sp>
        <p:nvSpPr>
          <p:cNvPr id="67" name="Google Shape;67;p13"/>
          <p:cNvSpPr txBox="1"/>
          <p:nvPr/>
        </p:nvSpPr>
        <p:spPr>
          <a:xfrm>
            <a:off x="81000" y="6399633"/>
            <a:ext cx="3648000" cy="484400"/>
          </a:xfrm>
          <a:prstGeom prst="rect">
            <a:avLst/>
          </a:prstGeom>
          <a:noFill/>
          <a:ln>
            <a:noFill/>
          </a:ln>
        </p:spPr>
        <p:txBody>
          <a:bodyPr spcFirstLastPara="1" wrap="square" lIns="121900" tIns="121900" rIns="121900" bIns="121900" anchor="t" anchorCtr="0">
            <a:noAutofit/>
          </a:bodyPr>
          <a:lstStyle/>
          <a:p>
            <a:pPr defTabSz="1219170">
              <a:buClr>
                <a:srgbClr val="000000"/>
              </a:buClr>
            </a:pPr>
            <a:r>
              <a:rPr lang="en-GB" sz="1200" kern="0">
                <a:solidFill>
                  <a:srgbClr val="595959"/>
                </a:solidFill>
                <a:latin typeface="Arial"/>
                <a:cs typeface="Arial"/>
                <a:sym typeface="Arial"/>
              </a:rPr>
              <a:t>Johnson and Scholes (1992) - Cultural Web</a:t>
            </a:r>
            <a:endParaRPr sz="1200" kern="0">
              <a:solidFill>
                <a:srgbClr val="595959"/>
              </a:solidFill>
              <a:latin typeface="Arial"/>
              <a:cs typeface="Arial"/>
              <a:sym typeface="Arial"/>
            </a:endParaRPr>
          </a:p>
        </p:txBody>
      </p:sp>
      <p:sp>
        <p:nvSpPr>
          <p:cNvPr id="2" name="Oval 1">
            <a:extLst>
              <a:ext uri="{FF2B5EF4-FFF2-40B4-BE49-F238E27FC236}">
                <a16:creationId xmlns:a16="http://schemas.microsoft.com/office/drawing/2014/main" id="{47DC9DF6-1D2F-A608-F6C1-A470C5E8D231}"/>
              </a:ext>
            </a:extLst>
          </p:cNvPr>
          <p:cNvSpPr/>
          <p:nvPr/>
        </p:nvSpPr>
        <p:spPr>
          <a:xfrm>
            <a:off x="9484387" y="145757"/>
            <a:ext cx="2393026" cy="561644"/>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By Charlotte</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EEEA4F-64A0-3295-0064-0BAFD1C9EFE9}"/>
              </a:ext>
            </a:extLst>
          </p:cNvPr>
          <p:cNvSpPr>
            <a:spLocks noGrp="1"/>
          </p:cNvSpPr>
          <p:nvPr>
            <p:ph type="title"/>
          </p:nvPr>
        </p:nvSpPr>
        <p:spPr/>
        <p:txBody>
          <a:bodyPr/>
          <a:lstStyle/>
          <a:p>
            <a:endParaRPr lang="en-GB"/>
          </a:p>
        </p:txBody>
      </p:sp>
      <p:sp>
        <p:nvSpPr>
          <p:cNvPr id="3" name="Footer Placeholder 2">
            <a:extLst>
              <a:ext uri="{FF2B5EF4-FFF2-40B4-BE49-F238E27FC236}">
                <a16:creationId xmlns:a16="http://schemas.microsoft.com/office/drawing/2014/main" id="{91415476-677A-EC60-7CFF-CF13D831BD38}"/>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54A42928-C508-1B4E-BFEB-C56C34DFD30D}"/>
              </a:ext>
            </a:extLst>
          </p:cNvPr>
          <p:cNvSpPr>
            <a:spLocks noGrp="1"/>
          </p:cNvSpPr>
          <p:nvPr>
            <p:ph type="sldNum" sz="quarter" idx="12"/>
          </p:nvPr>
        </p:nvSpPr>
        <p:spPr/>
        <p:txBody>
          <a:bodyPr/>
          <a:lstStyle/>
          <a:p>
            <a:fld id="{3A98EE3D-8CD1-4C3F-BD1C-C98C9596463C}" type="slidenum">
              <a:rPr lang="en-US" smtClean="0"/>
              <a:t>16</a:t>
            </a:fld>
            <a:endParaRPr lang="en-US" dirty="0"/>
          </a:p>
        </p:txBody>
      </p:sp>
      <p:pic>
        <p:nvPicPr>
          <p:cNvPr id="6" name="Picture 5">
            <a:extLst>
              <a:ext uri="{FF2B5EF4-FFF2-40B4-BE49-F238E27FC236}">
                <a16:creationId xmlns:a16="http://schemas.microsoft.com/office/drawing/2014/main" id="{89179B53-C418-6004-BA81-C47DCC3BF249}"/>
              </a:ext>
            </a:extLst>
          </p:cNvPr>
          <p:cNvPicPr>
            <a:picLocks noChangeAspect="1"/>
          </p:cNvPicPr>
          <p:nvPr/>
        </p:nvPicPr>
        <p:blipFill>
          <a:blip r:embed="rId2"/>
          <a:stretch>
            <a:fillRect/>
          </a:stretch>
        </p:blipFill>
        <p:spPr>
          <a:xfrm>
            <a:off x="303991" y="1447523"/>
            <a:ext cx="11584017" cy="3962953"/>
          </a:xfrm>
          <a:prstGeom prst="rect">
            <a:avLst/>
          </a:prstGeom>
        </p:spPr>
      </p:pic>
      <p:sp>
        <p:nvSpPr>
          <p:cNvPr id="7" name="Oval 6">
            <a:extLst>
              <a:ext uri="{FF2B5EF4-FFF2-40B4-BE49-F238E27FC236}">
                <a16:creationId xmlns:a16="http://schemas.microsoft.com/office/drawing/2014/main" id="{E08139B0-BA16-07D3-CB67-7BE1AF7FF41D}"/>
              </a:ext>
            </a:extLst>
          </p:cNvPr>
          <p:cNvSpPr/>
          <p:nvPr/>
        </p:nvSpPr>
        <p:spPr>
          <a:xfrm>
            <a:off x="9484387" y="145756"/>
            <a:ext cx="2393026" cy="1078068"/>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By Florentina</a:t>
            </a:r>
          </a:p>
        </p:txBody>
      </p:sp>
    </p:spTree>
    <p:extLst>
      <p:ext uri="{BB962C8B-B14F-4D97-AF65-F5344CB8AC3E}">
        <p14:creationId xmlns:p14="http://schemas.microsoft.com/office/powerpoint/2010/main" val="233168292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25FC8C-2790-2DEA-7306-4C4808DCF03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F9F5F73-9A10-3E13-398F-2DEBB2847FD1}"/>
              </a:ext>
            </a:extLst>
          </p:cNvPr>
          <p:cNvSpPr>
            <a:spLocks noGrp="1"/>
          </p:cNvSpPr>
          <p:nvPr>
            <p:ph type="title"/>
          </p:nvPr>
        </p:nvSpPr>
        <p:spPr/>
        <p:txBody>
          <a:bodyPr/>
          <a:lstStyle/>
          <a:p>
            <a:endParaRPr lang="en-GB"/>
          </a:p>
        </p:txBody>
      </p:sp>
      <p:sp>
        <p:nvSpPr>
          <p:cNvPr id="3" name="Footer Placeholder 2">
            <a:extLst>
              <a:ext uri="{FF2B5EF4-FFF2-40B4-BE49-F238E27FC236}">
                <a16:creationId xmlns:a16="http://schemas.microsoft.com/office/drawing/2014/main" id="{6C87E25E-7A96-FD1F-3540-D255157EF8F4}"/>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5D535301-7CDF-7F72-596F-2783CE3E8032}"/>
              </a:ext>
            </a:extLst>
          </p:cNvPr>
          <p:cNvSpPr>
            <a:spLocks noGrp="1"/>
          </p:cNvSpPr>
          <p:nvPr>
            <p:ph type="sldNum" sz="quarter" idx="12"/>
          </p:nvPr>
        </p:nvSpPr>
        <p:spPr/>
        <p:txBody>
          <a:bodyPr/>
          <a:lstStyle/>
          <a:p>
            <a:fld id="{3A98EE3D-8CD1-4C3F-BD1C-C98C9596463C}" type="slidenum">
              <a:rPr lang="en-US" smtClean="0"/>
              <a:t>17</a:t>
            </a:fld>
            <a:endParaRPr lang="en-US" dirty="0"/>
          </a:p>
        </p:txBody>
      </p:sp>
      <p:pic>
        <p:nvPicPr>
          <p:cNvPr id="6" name="Picture 5">
            <a:extLst>
              <a:ext uri="{FF2B5EF4-FFF2-40B4-BE49-F238E27FC236}">
                <a16:creationId xmlns:a16="http://schemas.microsoft.com/office/drawing/2014/main" id="{4C38C7D9-8372-D592-78DE-1642E9130D83}"/>
              </a:ext>
            </a:extLst>
          </p:cNvPr>
          <p:cNvPicPr>
            <a:picLocks noChangeAspect="1"/>
          </p:cNvPicPr>
          <p:nvPr/>
        </p:nvPicPr>
        <p:blipFill>
          <a:blip r:embed="rId2"/>
          <a:stretch>
            <a:fillRect/>
          </a:stretch>
        </p:blipFill>
        <p:spPr>
          <a:xfrm>
            <a:off x="206276" y="616845"/>
            <a:ext cx="10819075" cy="6172194"/>
          </a:xfrm>
          <a:prstGeom prst="rect">
            <a:avLst/>
          </a:prstGeom>
        </p:spPr>
      </p:pic>
      <p:sp>
        <p:nvSpPr>
          <p:cNvPr id="7" name="Oval 6">
            <a:extLst>
              <a:ext uri="{FF2B5EF4-FFF2-40B4-BE49-F238E27FC236}">
                <a16:creationId xmlns:a16="http://schemas.microsoft.com/office/drawing/2014/main" id="{41B4E9FB-DDAD-D641-CD72-1F4D38B5A308}"/>
              </a:ext>
            </a:extLst>
          </p:cNvPr>
          <p:cNvSpPr/>
          <p:nvPr/>
        </p:nvSpPr>
        <p:spPr>
          <a:xfrm>
            <a:off x="9484387" y="145756"/>
            <a:ext cx="2393026" cy="787117"/>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By Florentina</a:t>
            </a:r>
          </a:p>
        </p:txBody>
      </p:sp>
    </p:spTree>
    <p:extLst>
      <p:ext uri="{BB962C8B-B14F-4D97-AF65-F5344CB8AC3E}">
        <p14:creationId xmlns:p14="http://schemas.microsoft.com/office/powerpoint/2010/main" val="263742834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386C4A-B118-DC0A-5986-D5F68C30AEA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7B7C594-14B2-6C69-BA1A-F0977EB68347}"/>
              </a:ext>
            </a:extLst>
          </p:cNvPr>
          <p:cNvSpPr>
            <a:spLocks noGrp="1"/>
          </p:cNvSpPr>
          <p:nvPr>
            <p:ph type="title"/>
          </p:nvPr>
        </p:nvSpPr>
        <p:spPr/>
        <p:txBody>
          <a:bodyPr/>
          <a:lstStyle/>
          <a:p>
            <a:endParaRPr lang="en-GB"/>
          </a:p>
        </p:txBody>
      </p:sp>
      <p:sp>
        <p:nvSpPr>
          <p:cNvPr id="3" name="Footer Placeholder 2">
            <a:extLst>
              <a:ext uri="{FF2B5EF4-FFF2-40B4-BE49-F238E27FC236}">
                <a16:creationId xmlns:a16="http://schemas.microsoft.com/office/drawing/2014/main" id="{8DF9D17C-AF92-75BC-3BB1-392A6B8DD99C}"/>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35C5FFDA-CD06-3B6E-C49C-DA5B52C8ADCA}"/>
              </a:ext>
            </a:extLst>
          </p:cNvPr>
          <p:cNvSpPr>
            <a:spLocks noGrp="1"/>
          </p:cNvSpPr>
          <p:nvPr>
            <p:ph type="sldNum" sz="quarter" idx="12"/>
          </p:nvPr>
        </p:nvSpPr>
        <p:spPr/>
        <p:txBody>
          <a:bodyPr/>
          <a:lstStyle/>
          <a:p>
            <a:fld id="{3A98EE3D-8CD1-4C3F-BD1C-C98C9596463C}" type="slidenum">
              <a:rPr lang="en-US" smtClean="0"/>
              <a:t>18</a:t>
            </a:fld>
            <a:endParaRPr lang="en-US" dirty="0"/>
          </a:p>
        </p:txBody>
      </p:sp>
      <p:pic>
        <p:nvPicPr>
          <p:cNvPr id="6" name="Picture 5">
            <a:extLst>
              <a:ext uri="{FF2B5EF4-FFF2-40B4-BE49-F238E27FC236}">
                <a16:creationId xmlns:a16="http://schemas.microsoft.com/office/drawing/2014/main" id="{1379D158-643B-E8FD-9388-F4996D1FB13F}"/>
              </a:ext>
            </a:extLst>
          </p:cNvPr>
          <p:cNvPicPr>
            <a:picLocks noChangeAspect="1"/>
          </p:cNvPicPr>
          <p:nvPr/>
        </p:nvPicPr>
        <p:blipFill>
          <a:blip r:embed="rId2"/>
          <a:stretch>
            <a:fillRect/>
          </a:stretch>
        </p:blipFill>
        <p:spPr>
          <a:xfrm>
            <a:off x="189185" y="651641"/>
            <a:ext cx="10658851" cy="6182485"/>
          </a:xfrm>
          <a:prstGeom prst="rect">
            <a:avLst/>
          </a:prstGeom>
        </p:spPr>
      </p:pic>
      <p:sp>
        <p:nvSpPr>
          <p:cNvPr id="7" name="Oval 6">
            <a:extLst>
              <a:ext uri="{FF2B5EF4-FFF2-40B4-BE49-F238E27FC236}">
                <a16:creationId xmlns:a16="http://schemas.microsoft.com/office/drawing/2014/main" id="{CC027A2C-D341-7A8A-C8E5-74D4EEBC96CD}"/>
              </a:ext>
            </a:extLst>
          </p:cNvPr>
          <p:cNvSpPr/>
          <p:nvPr/>
        </p:nvSpPr>
        <p:spPr>
          <a:xfrm>
            <a:off x="9484387" y="145756"/>
            <a:ext cx="2393026" cy="787117"/>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By Florentina</a:t>
            </a:r>
          </a:p>
        </p:txBody>
      </p:sp>
    </p:spTree>
    <p:extLst>
      <p:ext uri="{BB962C8B-B14F-4D97-AF65-F5344CB8AC3E}">
        <p14:creationId xmlns:p14="http://schemas.microsoft.com/office/powerpoint/2010/main" val="261677158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CEC6341-93E1-5CB8-BA58-5A20B8A30BDD}"/>
            </a:ext>
          </a:extLst>
        </p:cNvPr>
        <p:cNvGrpSpPr/>
        <p:nvPr/>
      </p:nvGrpSpPr>
      <p:grpSpPr>
        <a:xfrm>
          <a:off x="0" y="0"/>
          <a:ext cx="0" cy="0"/>
          <a:chOff x="0" y="0"/>
          <a:chExt cx="0" cy="0"/>
        </a:xfrm>
      </p:grpSpPr>
      <p:sp>
        <p:nvSpPr>
          <p:cNvPr id="12" name="Rectangle 11">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17">
            <a:extLst>
              <a:ext uri="{FF2B5EF4-FFF2-40B4-BE49-F238E27FC236}">
                <a16:creationId xmlns:a16="http://schemas.microsoft.com/office/drawing/2014/main" id="{E2852671-8EB6-4EAF-8AF8-65CF3FD66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20" name="Rectangle 19">
            <a:extLst>
              <a:ext uri="{FF2B5EF4-FFF2-40B4-BE49-F238E27FC236}">
                <a16:creationId xmlns:a16="http://schemas.microsoft.com/office/drawing/2014/main" id="{963FC0CD-F19B-4D9C-9C47-EB7E9D16E4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A1823A-7AF4-4403-1CFC-50F927E1F5A5}"/>
              </a:ext>
            </a:extLst>
          </p:cNvPr>
          <p:cNvSpPr>
            <a:spLocks noGrp="1"/>
          </p:cNvSpPr>
          <p:nvPr>
            <p:ph type="title"/>
          </p:nvPr>
        </p:nvSpPr>
        <p:spPr>
          <a:xfrm>
            <a:off x="581191" y="723901"/>
            <a:ext cx="10993549" cy="1428750"/>
          </a:xfrm>
        </p:spPr>
        <p:txBody>
          <a:bodyPr vert="horz" lIns="91440" tIns="45720" rIns="91440" bIns="45720" rtlCol="0" anchor="b">
            <a:normAutofit/>
          </a:bodyPr>
          <a:lstStyle/>
          <a:p>
            <a:endParaRPr lang="en-US" sz="3600"/>
          </a:p>
        </p:txBody>
      </p:sp>
      <p:sp>
        <p:nvSpPr>
          <p:cNvPr id="22" name="Rectangle 21">
            <a:extLst>
              <a:ext uri="{FF2B5EF4-FFF2-40B4-BE49-F238E27FC236}">
                <a16:creationId xmlns:a16="http://schemas.microsoft.com/office/drawing/2014/main" id="{2E70159E-5269-4C18-AA0B-D50513DB3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3">
            <a:extLst>
              <a:ext uri="{FF2B5EF4-FFF2-40B4-BE49-F238E27FC236}">
                <a16:creationId xmlns:a16="http://schemas.microsoft.com/office/drawing/2014/main" id="{BBBE9C8C-98B2-41C2-B47B-9A396CBA23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5">
            <a:extLst>
              <a:ext uri="{FF2B5EF4-FFF2-40B4-BE49-F238E27FC236}">
                <a16:creationId xmlns:a16="http://schemas.microsoft.com/office/drawing/2014/main" id="{B2ECCA3D-5ECA-4A8B-B9D7-CE6DEB72B9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7" name="Picture 6">
            <a:extLst>
              <a:ext uri="{FF2B5EF4-FFF2-40B4-BE49-F238E27FC236}">
                <a16:creationId xmlns:a16="http://schemas.microsoft.com/office/drawing/2014/main" id="{F2749CBD-5E06-7941-2A01-67F5177C1F76}"/>
              </a:ext>
            </a:extLst>
          </p:cNvPr>
          <p:cNvPicPr>
            <a:picLocks noChangeAspect="1"/>
          </p:cNvPicPr>
          <p:nvPr/>
        </p:nvPicPr>
        <p:blipFill>
          <a:blip r:embed="rId2"/>
          <a:stretch>
            <a:fillRect/>
          </a:stretch>
        </p:blipFill>
        <p:spPr>
          <a:xfrm>
            <a:off x="54566" y="2324355"/>
            <a:ext cx="12105904" cy="2481709"/>
          </a:xfrm>
          <a:prstGeom prst="rect">
            <a:avLst/>
          </a:prstGeom>
        </p:spPr>
      </p:pic>
      <p:sp>
        <p:nvSpPr>
          <p:cNvPr id="3" name="Footer Placeholder 2">
            <a:extLst>
              <a:ext uri="{FF2B5EF4-FFF2-40B4-BE49-F238E27FC236}">
                <a16:creationId xmlns:a16="http://schemas.microsoft.com/office/drawing/2014/main" id="{803ED16D-3565-A8C7-676B-0B9236308A55}"/>
              </a:ext>
            </a:extLst>
          </p:cNvPr>
          <p:cNvSpPr>
            <a:spLocks noGrp="1"/>
          </p:cNvSpPr>
          <p:nvPr>
            <p:ph type="ftr" sz="quarter" idx="11"/>
          </p:nvPr>
        </p:nvSpPr>
        <p:spPr>
          <a:xfrm>
            <a:off x="581192" y="6400800"/>
            <a:ext cx="6917210" cy="365125"/>
          </a:xfrm>
        </p:spPr>
        <p:txBody>
          <a:bodyPr vert="horz" lIns="91440" tIns="45720" rIns="91440" bIns="45720" rtlCol="0" anchor="ctr">
            <a:normAutofit/>
          </a:bodyPr>
          <a:lstStyle/>
          <a:p>
            <a:pPr defTabSz="457200"/>
            <a:endParaRPr lang="en-US" sz="900" kern="1200" cap="all">
              <a:solidFill>
                <a:schemeClr val="tx1">
                  <a:lumMod val="85000"/>
                  <a:lumOff val="15000"/>
                </a:schemeClr>
              </a:solidFill>
              <a:latin typeface="+mn-lt"/>
              <a:ea typeface="+mn-ea"/>
              <a:cs typeface="+mn-cs"/>
            </a:endParaRPr>
          </a:p>
        </p:txBody>
      </p:sp>
      <p:sp>
        <p:nvSpPr>
          <p:cNvPr id="4" name="Slide Number Placeholder 3">
            <a:extLst>
              <a:ext uri="{FF2B5EF4-FFF2-40B4-BE49-F238E27FC236}">
                <a16:creationId xmlns:a16="http://schemas.microsoft.com/office/drawing/2014/main" id="{ECDF6218-A2B0-14E1-3EFC-8DD9432D53DB}"/>
              </a:ext>
            </a:extLst>
          </p:cNvPr>
          <p:cNvSpPr>
            <a:spLocks noGrp="1"/>
          </p:cNvSpPr>
          <p:nvPr>
            <p:ph type="sldNum" sz="quarter" idx="12"/>
          </p:nvPr>
        </p:nvSpPr>
        <p:spPr>
          <a:xfrm>
            <a:off x="10558300" y="6400800"/>
            <a:ext cx="1016440" cy="365125"/>
          </a:xfrm>
        </p:spPr>
        <p:txBody>
          <a:bodyPr vert="horz" lIns="91440" tIns="45720" rIns="91440" bIns="45720" rtlCol="0" anchor="ctr">
            <a:normAutofit/>
          </a:bodyPr>
          <a:lstStyle/>
          <a:p>
            <a:pPr defTabSz="457200">
              <a:spcAft>
                <a:spcPts val="600"/>
              </a:spcAft>
            </a:pPr>
            <a:fld id="{3A98EE3D-8CD1-4C3F-BD1C-C98C9596463C}" type="slidenum">
              <a:rPr lang="en-US">
                <a:solidFill>
                  <a:schemeClr val="tx1">
                    <a:lumMod val="85000"/>
                    <a:lumOff val="15000"/>
                  </a:schemeClr>
                </a:solidFill>
              </a:rPr>
              <a:pPr defTabSz="457200">
                <a:spcAft>
                  <a:spcPts val="600"/>
                </a:spcAft>
              </a:pPr>
              <a:t>19</a:t>
            </a:fld>
            <a:endParaRPr lang="en-US">
              <a:solidFill>
                <a:schemeClr val="tx1">
                  <a:lumMod val="85000"/>
                  <a:lumOff val="15000"/>
                </a:schemeClr>
              </a:solidFill>
            </a:endParaRPr>
          </a:p>
        </p:txBody>
      </p:sp>
      <p:sp>
        <p:nvSpPr>
          <p:cNvPr id="8" name="Oval 7">
            <a:extLst>
              <a:ext uri="{FF2B5EF4-FFF2-40B4-BE49-F238E27FC236}">
                <a16:creationId xmlns:a16="http://schemas.microsoft.com/office/drawing/2014/main" id="{54465D80-6661-74A5-726A-E65346570165}"/>
              </a:ext>
            </a:extLst>
          </p:cNvPr>
          <p:cNvSpPr/>
          <p:nvPr/>
        </p:nvSpPr>
        <p:spPr>
          <a:xfrm>
            <a:off x="9484387" y="145756"/>
            <a:ext cx="2393026" cy="787117"/>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By Florentina</a:t>
            </a:r>
          </a:p>
        </p:txBody>
      </p:sp>
    </p:spTree>
    <p:extLst>
      <p:ext uri="{BB962C8B-B14F-4D97-AF65-F5344CB8AC3E}">
        <p14:creationId xmlns:p14="http://schemas.microsoft.com/office/powerpoint/2010/main" val="14385470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6E8D9C-0244-C44C-FB28-D0E08C00E45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ABA02B7-07F1-5CE6-C603-2E938E8D4768}"/>
              </a:ext>
            </a:extLst>
          </p:cNvPr>
          <p:cNvSpPr>
            <a:spLocks noGrp="1"/>
          </p:cNvSpPr>
          <p:nvPr>
            <p:ph type="title"/>
          </p:nvPr>
        </p:nvSpPr>
        <p:spPr>
          <a:xfrm>
            <a:off x="581191" y="723901"/>
            <a:ext cx="10993549" cy="1428750"/>
          </a:xfrm>
        </p:spPr>
        <p:txBody>
          <a:bodyPr vert="horz" lIns="91440" tIns="45720" rIns="91440" bIns="45720" rtlCol="0" anchor="b">
            <a:normAutofit/>
          </a:bodyPr>
          <a:lstStyle/>
          <a:p>
            <a:endParaRPr lang="en-US" sz="3600"/>
          </a:p>
        </p:txBody>
      </p:sp>
      <p:pic>
        <p:nvPicPr>
          <p:cNvPr id="7" name="Picture 6">
            <a:extLst>
              <a:ext uri="{FF2B5EF4-FFF2-40B4-BE49-F238E27FC236}">
                <a16:creationId xmlns:a16="http://schemas.microsoft.com/office/drawing/2014/main" id="{755DC35A-59EB-6B73-9720-AC0A656F8FC7}"/>
              </a:ext>
            </a:extLst>
          </p:cNvPr>
          <p:cNvPicPr>
            <a:picLocks noChangeAspect="1"/>
          </p:cNvPicPr>
          <p:nvPr/>
        </p:nvPicPr>
        <p:blipFill>
          <a:blip r:embed="rId2"/>
          <a:stretch>
            <a:fillRect/>
          </a:stretch>
        </p:blipFill>
        <p:spPr>
          <a:xfrm>
            <a:off x="54566" y="2324355"/>
            <a:ext cx="12105904" cy="2481709"/>
          </a:xfrm>
          <a:prstGeom prst="rect">
            <a:avLst/>
          </a:prstGeom>
        </p:spPr>
      </p:pic>
      <p:sp>
        <p:nvSpPr>
          <p:cNvPr id="3" name="Footer Placeholder 2">
            <a:extLst>
              <a:ext uri="{FF2B5EF4-FFF2-40B4-BE49-F238E27FC236}">
                <a16:creationId xmlns:a16="http://schemas.microsoft.com/office/drawing/2014/main" id="{7665F89C-D567-C44F-CBF6-B22FA1F38CA8}"/>
              </a:ext>
            </a:extLst>
          </p:cNvPr>
          <p:cNvSpPr>
            <a:spLocks noGrp="1"/>
          </p:cNvSpPr>
          <p:nvPr>
            <p:ph type="ftr" sz="quarter" idx="11"/>
          </p:nvPr>
        </p:nvSpPr>
        <p:spPr>
          <a:xfrm>
            <a:off x="581192" y="6400800"/>
            <a:ext cx="6917210" cy="365125"/>
          </a:xfrm>
        </p:spPr>
        <p:txBody>
          <a:bodyPr vert="horz" lIns="91440" tIns="45720" rIns="91440" bIns="45720" rtlCol="0" anchor="ctr">
            <a:normAutofit/>
          </a:bodyPr>
          <a:lstStyle/>
          <a:p>
            <a:pPr defTabSz="457200"/>
            <a:endParaRPr lang="en-US" sz="900" kern="1200" cap="all">
              <a:solidFill>
                <a:schemeClr val="tx1">
                  <a:lumMod val="85000"/>
                  <a:lumOff val="15000"/>
                </a:schemeClr>
              </a:solidFill>
              <a:latin typeface="+mn-lt"/>
              <a:ea typeface="+mn-ea"/>
              <a:cs typeface="+mn-cs"/>
            </a:endParaRPr>
          </a:p>
        </p:txBody>
      </p:sp>
      <p:sp>
        <p:nvSpPr>
          <p:cNvPr id="4" name="Slide Number Placeholder 3">
            <a:extLst>
              <a:ext uri="{FF2B5EF4-FFF2-40B4-BE49-F238E27FC236}">
                <a16:creationId xmlns:a16="http://schemas.microsoft.com/office/drawing/2014/main" id="{9B415992-2911-4187-7770-9D6109D3E806}"/>
              </a:ext>
            </a:extLst>
          </p:cNvPr>
          <p:cNvSpPr>
            <a:spLocks noGrp="1"/>
          </p:cNvSpPr>
          <p:nvPr>
            <p:ph type="sldNum" sz="quarter" idx="12"/>
          </p:nvPr>
        </p:nvSpPr>
        <p:spPr>
          <a:xfrm>
            <a:off x="10558300" y="6400800"/>
            <a:ext cx="1016440" cy="365125"/>
          </a:xfrm>
        </p:spPr>
        <p:txBody>
          <a:bodyPr vert="horz" lIns="91440" tIns="45720" rIns="91440" bIns="45720" rtlCol="0" anchor="ctr">
            <a:normAutofit/>
          </a:bodyPr>
          <a:lstStyle/>
          <a:p>
            <a:pPr defTabSz="457200">
              <a:spcAft>
                <a:spcPts val="600"/>
              </a:spcAft>
            </a:pPr>
            <a:fld id="{3A98EE3D-8CD1-4C3F-BD1C-C98C9596463C}" type="slidenum">
              <a:rPr lang="en-US">
                <a:solidFill>
                  <a:schemeClr val="tx1">
                    <a:lumMod val="85000"/>
                    <a:lumOff val="15000"/>
                  </a:schemeClr>
                </a:solidFill>
              </a:rPr>
              <a:pPr defTabSz="457200">
                <a:spcAft>
                  <a:spcPts val="600"/>
                </a:spcAft>
              </a:pPr>
              <a:t>20</a:t>
            </a:fld>
            <a:endParaRPr lang="en-US">
              <a:solidFill>
                <a:schemeClr val="tx1">
                  <a:lumMod val="85000"/>
                  <a:lumOff val="15000"/>
                </a:schemeClr>
              </a:solidFill>
            </a:endParaRPr>
          </a:p>
        </p:txBody>
      </p:sp>
      <p:sp>
        <p:nvSpPr>
          <p:cNvPr id="8" name="Oval 7">
            <a:extLst>
              <a:ext uri="{FF2B5EF4-FFF2-40B4-BE49-F238E27FC236}">
                <a16:creationId xmlns:a16="http://schemas.microsoft.com/office/drawing/2014/main" id="{52D474F8-6214-31AA-774C-5C77EDABF629}"/>
              </a:ext>
            </a:extLst>
          </p:cNvPr>
          <p:cNvSpPr/>
          <p:nvPr/>
        </p:nvSpPr>
        <p:spPr>
          <a:xfrm>
            <a:off x="9484387" y="145756"/>
            <a:ext cx="2393026" cy="787117"/>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By Florentina</a:t>
            </a:r>
          </a:p>
        </p:txBody>
      </p:sp>
    </p:spTree>
    <p:extLst>
      <p:ext uri="{BB962C8B-B14F-4D97-AF65-F5344CB8AC3E}">
        <p14:creationId xmlns:p14="http://schemas.microsoft.com/office/powerpoint/2010/main" val="174972450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17">
            <a:extLst>
              <a:ext uri="{FF2B5EF4-FFF2-40B4-BE49-F238E27FC236}">
                <a16:creationId xmlns:a16="http://schemas.microsoft.com/office/drawing/2014/main" id="{C0524398-BFB4-4C4A-8317-83B8729F9B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20" name="Rectangle 19">
            <a:extLst>
              <a:ext uri="{FF2B5EF4-FFF2-40B4-BE49-F238E27FC236}">
                <a16:creationId xmlns:a16="http://schemas.microsoft.com/office/drawing/2014/main" id="{26B4480E-B7FF-4481-890E-043A69AE6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Content Placeholder 6" descr="Pins pinned on a white surface and connecting a black thread">
            <a:extLst>
              <a:ext uri="{FF2B5EF4-FFF2-40B4-BE49-F238E27FC236}">
                <a16:creationId xmlns:a16="http://schemas.microsoft.com/office/drawing/2014/main" id="{BD64979B-AF77-4C79-153A-B0BD6279ABD9}"/>
              </a:ext>
            </a:extLst>
          </p:cNvPr>
          <p:cNvPicPr>
            <a:picLocks noGrp="1" noChangeAspect="1"/>
          </p:cNvPicPr>
          <p:nvPr>
            <p:ph idx="1"/>
          </p:nvPr>
        </p:nvPicPr>
        <p:blipFill rotWithShape="1">
          <a:blip r:embed="rId2" cstate="email">
            <a:extLst>
              <a:ext uri="{28A0092B-C50C-407E-A947-70E740481C1C}">
                <a14:useLocalDpi xmlns:a14="http://schemas.microsoft.com/office/drawing/2010/main"/>
              </a:ext>
            </a:extLst>
          </a:blip>
          <a:srcRect/>
          <a:stretch/>
        </p:blipFill>
        <p:spPr>
          <a:xfrm>
            <a:off x="20" y="10"/>
            <a:ext cx="12191980" cy="6857990"/>
          </a:xfrm>
          <a:prstGeom prst="rect">
            <a:avLst/>
          </a:prstGeom>
        </p:spPr>
      </p:pic>
      <p:sp>
        <p:nvSpPr>
          <p:cNvPr id="22" name="Rectangle 21">
            <a:extLst>
              <a:ext uri="{FF2B5EF4-FFF2-40B4-BE49-F238E27FC236}">
                <a16:creationId xmlns:a16="http://schemas.microsoft.com/office/drawing/2014/main" id="{64C13BAB-7C00-4D21-A857-E3D41C0A2A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50612"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3">
            <a:extLst>
              <a:ext uri="{FF2B5EF4-FFF2-40B4-BE49-F238E27FC236}">
                <a16:creationId xmlns:a16="http://schemas.microsoft.com/office/drawing/2014/main" id="{1F1FF39A-AC3C-4066-9D4C-519AA22812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50612" y="601201"/>
            <a:ext cx="3702134" cy="5791132"/>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D9C3457D-6068-E37C-A0BB-B5F69C627E47}"/>
              </a:ext>
            </a:extLst>
          </p:cNvPr>
          <p:cNvSpPr>
            <a:spLocks noGrp="1"/>
          </p:cNvSpPr>
          <p:nvPr>
            <p:ph type="title"/>
          </p:nvPr>
        </p:nvSpPr>
        <p:spPr>
          <a:xfrm>
            <a:off x="8298345" y="1524001"/>
            <a:ext cx="3208866" cy="3478384"/>
          </a:xfrm>
        </p:spPr>
        <p:txBody>
          <a:bodyPr vert="horz" lIns="91440" tIns="45720" rIns="91440" bIns="45720" rtlCol="0" anchor="b">
            <a:normAutofit/>
          </a:bodyPr>
          <a:lstStyle/>
          <a:p>
            <a:r>
              <a:rPr lang="en-US">
                <a:solidFill>
                  <a:srgbClr val="FFFFFF"/>
                </a:solidFill>
              </a:rPr>
              <a:t>Implementation of strategic planning</a:t>
            </a:r>
          </a:p>
        </p:txBody>
      </p:sp>
      <p:sp>
        <p:nvSpPr>
          <p:cNvPr id="5" name="Slide Number Placeholder 4">
            <a:extLst>
              <a:ext uri="{FF2B5EF4-FFF2-40B4-BE49-F238E27FC236}">
                <a16:creationId xmlns:a16="http://schemas.microsoft.com/office/drawing/2014/main" id="{F2421250-03FA-6A79-FE6B-420535C09E73}"/>
              </a:ext>
            </a:extLst>
          </p:cNvPr>
          <p:cNvSpPr>
            <a:spLocks noGrp="1"/>
          </p:cNvSpPr>
          <p:nvPr>
            <p:ph type="sldNum" sz="quarter" idx="12"/>
          </p:nvPr>
        </p:nvSpPr>
        <p:spPr>
          <a:xfrm>
            <a:off x="11066943" y="766070"/>
            <a:ext cx="542673" cy="365125"/>
          </a:xfrm>
        </p:spPr>
        <p:txBody>
          <a:bodyPr vert="horz" lIns="91440" tIns="45720" rIns="91440" bIns="45720" rtlCol="0" anchor="ctr">
            <a:normAutofit/>
          </a:bodyPr>
          <a:lstStyle/>
          <a:p>
            <a:pPr defTabSz="457200">
              <a:spcAft>
                <a:spcPts val="600"/>
              </a:spcAft>
            </a:pPr>
            <a:fld id="{3A98EE3D-8CD1-4C3F-BD1C-C98C9596463C}" type="slidenum">
              <a:rPr lang="en-US">
                <a:solidFill>
                  <a:srgbClr val="FFFFFF"/>
                </a:solidFill>
              </a:rPr>
              <a:pPr defTabSz="457200">
                <a:spcAft>
                  <a:spcPts val="600"/>
                </a:spcAft>
              </a:pPr>
              <a:t>21</a:t>
            </a:fld>
            <a:endParaRPr lang="en-US">
              <a:solidFill>
                <a:srgbClr val="FFFFFF"/>
              </a:solidFill>
            </a:endParaRPr>
          </a:p>
        </p:txBody>
      </p:sp>
      <p:sp>
        <p:nvSpPr>
          <p:cNvPr id="4" name="Footer Placeholder 3">
            <a:extLst>
              <a:ext uri="{FF2B5EF4-FFF2-40B4-BE49-F238E27FC236}">
                <a16:creationId xmlns:a16="http://schemas.microsoft.com/office/drawing/2014/main" id="{1A86CEBD-902D-335D-F87B-9EA7F9399568}"/>
              </a:ext>
            </a:extLst>
          </p:cNvPr>
          <p:cNvSpPr>
            <a:spLocks noGrp="1"/>
          </p:cNvSpPr>
          <p:nvPr>
            <p:ph type="ftr" sz="quarter" idx="11"/>
          </p:nvPr>
        </p:nvSpPr>
        <p:spPr>
          <a:xfrm>
            <a:off x="8298344" y="5884078"/>
            <a:ext cx="3327399" cy="365125"/>
          </a:xfrm>
        </p:spPr>
        <p:txBody>
          <a:bodyPr vert="horz" lIns="91440" tIns="45720" rIns="91440" bIns="45720" rtlCol="0" anchor="ctr">
            <a:normAutofit/>
          </a:bodyPr>
          <a:lstStyle/>
          <a:p>
            <a:pPr defTabSz="457200"/>
            <a:endParaRPr lang="en-US" sz="900" kern="1200" cap="all">
              <a:solidFill>
                <a:srgbClr val="FFFFFF"/>
              </a:solidFill>
              <a:latin typeface="+mn-lt"/>
              <a:ea typeface="+mn-ea"/>
              <a:cs typeface="+mn-cs"/>
            </a:endParaRPr>
          </a:p>
        </p:txBody>
      </p:sp>
    </p:spTree>
    <p:extLst>
      <p:ext uri="{BB962C8B-B14F-4D97-AF65-F5344CB8AC3E}">
        <p14:creationId xmlns:p14="http://schemas.microsoft.com/office/powerpoint/2010/main" val="126955226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E2C33E-2D44-4079-3CEB-05D415158294}"/>
              </a:ext>
            </a:extLst>
          </p:cNvPr>
          <p:cNvSpPr>
            <a:spLocks noGrp="1"/>
          </p:cNvSpPr>
          <p:nvPr>
            <p:ph type="title"/>
          </p:nvPr>
        </p:nvSpPr>
        <p:spPr>
          <a:xfrm>
            <a:off x="581192" y="1507414"/>
            <a:ext cx="3742155" cy="3903332"/>
          </a:xfrm>
        </p:spPr>
        <p:txBody>
          <a:bodyPr anchor="t">
            <a:normAutofit/>
          </a:bodyPr>
          <a:lstStyle/>
          <a:p>
            <a:pPr algn="ctr"/>
            <a:r>
              <a:rPr lang="en-GB" sz="4000" dirty="0">
                <a:solidFill>
                  <a:schemeClr val="tx1">
                    <a:lumMod val="85000"/>
                    <a:lumOff val="15000"/>
                  </a:schemeClr>
                </a:solidFill>
              </a:rPr>
              <a:t>The</a:t>
            </a:r>
            <a:br>
              <a:rPr lang="en-GB" sz="4000" dirty="0">
                <a:solidFill>
                  <a:schemeClr val="tx1">
                    <a:lumMod val="85000"/>
                    <a:lumOff val="15000"/>
                  </a:schemeClr>
                </a:solidFill>
              </a:rPr>
            </a:br>
            <a:r>
              <a:rPr lang="en-GB" sz="4000" dirty="0">
                <a:solidFill>
                  <a:schemeClr val="tx1">
                    <a:lumMod val="85000"/>
                    <a:lumOff val="15000"/>
                  </a:schemeClr>
                </a:solidFill>
              </a:rPr>
              <a:t>exploring</a:t>
            </a:r>
            <a:br>
              <a:rPr lang="en-GB" sz="4000" dirty="0">
                <a:solidFill>
                  <a:schemeClr val="tx1">
                    <a:lumMod val="85000"/>
                    <a:lumOff val="15000"/>
                  </a:schemeClr>
                </a:solidFill>
              </a:rPr>
            </a:br>
            <a:r>
              <a:rPr lang="en-GB" sz="4000" dirty="0">
                <a:solidFill>
                  <a:schemeClr val="tx1">
                    <a:lumMod val="85000"/>
                    <a:lumOff val="15000"/>
                  </a:schemeClr>
                </a:solidFill>
              </a:rPr>
              <a:t>Strategy framework</a:t>
            </a:r>
            <a:br>
              <a:rPr lang="en-GB" sz="4000" dirty="0">
                <a:solidFill>
                  <a:schemeClr val="tx1">
                    <a:lumMod val="85000"/>
                    <a:lumOff val="15000"/>
                  </a:schemeClr>
                </a:solidFill>
              </a:rPr>
            </a:br>
            <a:r>
              <a:rPr lang="en-GB" sz="4000" dirty="0">
                <a:solidFill>
                  <a:schemeClr val="tx1">
                    <a:lumMod val="85000"/>
                    <a:lumOff val="15000"/>
                  </a:schemeClr>
                </a:solidFill>
              </a:rPr>
              <a:t>&amp;</a:t>
            </a:r>
            <a:br>
              <a:rPr lang="en-GB" sz="4000" dirty="0">
                <a:solidFill>
                  <a:schemeClr val="tx1">
                    <a:lumMod val="85000"/>
                    <a:lumOff val="15000"/>
                  </a:schemeClr>
                </a:solidFill>
              </a:rPr>
            </a:br>
            <a:r>
              <a:rPr lang="en-GB" sz="4000" dirty="0">
                <a:solidFill>
                  <a:schemeClr val="tx1">
                    <a:lumMod val="85000"/>
                    <a:lumOff val="15000"/>
                  </a:schemeClr>
                </a:solidFill>
              </a:rPr>
              <a:t>Planning</a:t>
            </a:r>
          </a:p>
        </p:txBody>
      </p:sp>
      <p:sp>
        <p:nvSpPr>
          <p:cNvPr id="5" name="Slide Number Placeholder 4">
            <a:extLst>
              <a:ext uri="{FF2B5EF4-FFF2-40B4-BE49-F238E27FC236}">
                <a16:creationId xmlns:a16="http://schemas.microsoft.com/office/drawing/2014/main" id="{7C5E3CE5-006B-43CE-4CB6-787B04860A87}"/>
              </a:ext>
            </a:extLst>
          </p:cNvPr>
          <p:cNvSpPr>
            <a:spLocks noGrp="1"/>
          </p:cNvSpPr>
          <p:nvPr>
            <p:ph type="sldNum" sz="quarter" idx="12"/>
          </p:nvPr>
        </p:nvSpPr>
        <p:spPr>
          <a:xfrm>
            <a:off x="10558300" y="5951810"/>
            <a:ext cx="1052510" cy="365125"/>
          </a:xfrm>
        </p:spPr>
        <p:txBody>
          <a:bodyPr>
            <a:normAutofit/>
          </a:bodyPr>
          <a:lstStyle/>
          <a:p>
            <a:pPr>
              <a:spcAft>
                <a:spcPts val="600"/>
              </a:spcAft>
            </a:pPr>
            <a:fld id="{3A98EE3D-8CD1-4C3F-BD1C-C98C9596463C}" type="slidenum">
              <a:rPr lang="en-US">
                <a:solidFill>
                  <a:srgbClr val="FFFFFF"/>
                </a:solidFill>
              </a:rPr>
              <a:pPr>
                <a:spcAft>
                  <a:spcPts val="600"/>
                </a:spcAft>
              </a:pPr>
              <a:t>22</a:t>
            </a:fld>
            <a:endParaRPr lang="en-US">
              <a:solidFill>
                <a:srgbClr val="FFFFFF"/>
              </a:solidFill>
            </a:endParaRPr>
          </a:p>
        </p:txBody>
      </p:sp>
      <p:pic>
        <p:nvPicPr>
          <p:cNvPr id="8" name="Picture 8">
            <a:extLst>
              <a:ext uri="{FF2B5EF4-FFF2-40B4-BE49-F238E27FC236}">
                <a16:creationId xmlns:a16="http://schemas.microsoft.com/office/drawing/2014/main" id="{A7369885-BE58-30BC-D21D-9821CCA30D4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395537" y="655738"/>
            <a:ext cx="7383713" cy="59661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Footer Placeholder 1">
            <a:extLst>
              <a:ext uri="{FF2B5EF4-FFF2-40B4-BE49-F238E27FC236}">
                <a16:creationId xmlns:a16="http://schemas.microsoft.com/office/drawing/2014/main" id="{2BDB2100-F836-2AE9-5A45-4B8D8728FCED}"/>
              </a:ext>
            </a:extLst>
          </p:cNvPr>
          <p:cNvSpPr txBox="1">
            <a:spLocks/>
          </p:cNvSpPr>
          <p:nvPr/>
        </p:nvSpPr>
        <p:spPr>
          <a:xfrm>
            <a:off x="5255710" y="6543155"/>
            <a:ext cx="6184900" cy="306823"/>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lstStyle>
            <a:defPPr>
              <a:defRPr lang="en-US"/>
            </a:defPPr>
            <a:lvl1pPr marL="0" algn="l" defTabSz="914400" rtl="0" eaLnBrk="1" latinLnBrk="0" hangingPunct="1">
              <a:spcBef>
                <a:spcPct val="20000"/>
              </a:spcBef>
              <a:buChar char="•"/>
              <a:defRPr sz="3200" kern="1200" cap="all">
                <a:solidFill>
                  <a:schemeClr val="tx1"/>
                </a:solidFill>
                <a:latin typeface="Arial" panose="020B0604020202020204" pitchFamily="34" charset="0"/>
                <a:ea typeface="+mn-ea"/>
                <a:cs typeface="+mn-cs"/>
              </a:defRPr>
            </a:lvl1pPr>
            <a:lvl2pPr marL="742950" indent="-285750" algn="l" defTabSz="914400" rtl="0" eaLnBrk="1" latinLnBrk="0" hangingPunct="1">
              <a:spcBef>
                <a:spcPct val="20000"/>
              </a:spcBef>
              <a:buChar char="–"/>
              <a:defRPr sz="2800" kern="1200">
                <a:solidFill>
                  <a:schemeClr val="tx1"/>
                </a:solidFill>
                <a:latin typeface="Arial" panose="020B0604020202020204" pitchFamily="34" charset="0"/>
                <a:ea typeface="+mn-ea"/>
                <a:cs typeface="+mn-cs"/>
              </a:defRPr>
            </a:lvl2pPr>
            <a:lvl3pPr marL="1143000" indent="-228600" algn="l" defTabSz="914400" rtl="0" eaLnBrk="1" latinLnBrk="0" hangingPunct="1">
              <a:spcBef>
                <a:spcPct val="20000"/>
              </a:spcBef>
              <a:buChar char="•"/>
              <a:defRPr sz="2400" kern="1200">
                <a:solidFill>
                  <a:schemeClr val="tx1"/>
                </a:solidFill>
                <a:latin typeface="Arial" panose="020B0604020202020204" pitchFamily="34" charset="0"/>
                <a:ea typeface="+mn-ea"/>
                <a:cs typeface="+mn-cs"/>
              </a:defRPr>
            </a:lvl3pPr>
            <a:lvl4pPr marL="1600200" indent="-228600" algn="l" defTabSz="914400" rtl="0" eaLnBrk="1" latinLnBrk="0" hangingPunct="1">
              <a:spcBef>
                <a:spcPct val="20000"/>
              </a:spcBef>
              <a:buChar char="–"/>
              <a:defRPr sz="2000" kern="1200">
                <a:solidFill>
                  <a:schemeClr val="tx1"/>
                </a:solidFill>
                <a:latin typeface="Arial" panose="020B0604020202020204" pitchFamily="34" charset="0"/>
                <a:ea typeface="+mn-ea"/>
                <a:cs typeface="+mn-cs"/>
              </a:defRPr>
            </a:lvl4pPr>
            <a:lvl5pPr marL="2057400" indent="-228600" algn="l" defTabSz="914400" rtl="0" eaLnBrk="1" latinLnBrk="0" hangingPunct="1">
              <a:spcBef>
                <a:spcPct val="20000"/>
              </a:spcBef>
              <a:buChar char="»"/>
              <a:defRPr sz="2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anose="020B0604020202020204" pitchFamily="34" charset="0"/>
                <a:ea typeface="+mn-ea"/>
                <a:cs typeface="+mn-cs"/>
              </a:defRPr>
            </a:lvl9pPr>
          </a:lstStyle>
          <a:p>
            <a:pPr algn="ctr">
              <a:spcBef>
                <a:spcPct val="0"/>
              </a:spcBef>
              <a:buFontTx/>
              <a:buNone/>
            </a:pPr>
            <a:r>
              <a:rPr lang="en-GB" altLang="en-US" sz="1000" dirty="0"/>
              <a:t>Johnson, Whittington, Scholes, Angwin, </a:t>
            </a:r>
            <a:r>
              <a:rPr lang="en-GB" altLang="en-US" sz="1000" dirty="0" err="1"/>
              <a:t>Regner</a:t>
            </a:r>
            <a:r>
              <a:rPr lang="en-GB" altLang="en-US" sz="1000" dirty="0"/>
              <a:t> (2017)</a:t>
            </a:r>
          </a:p>
        </p:txBody>
      </p:sp>
      <p:sp>
        <p:nvSpPr>
          <p:cNvPr id="6" name="TextBox 5">
            <a:extLst>
              <a:ext uri="{FF2B5EF4-FFF2-40B4-BE49-F238E27FC236}">
                <a16:creationId xmlns:a16="http://schemas.microsoft.com/office/drawing/2014/main" id="{27F719D0-001B-527E-2284-17A70989CF52}"/>
              </a:ext>
            </a:extLst>
          </p:cNvPr>
          <p:cNvSpPr txBox="1"/>
          <p:nvPr/>
        </p:nvSpPr>
        <p:spPr>
          <a:xfrm>
            <a:off x="10302362" y="6055290"/>
            <a:ext cx="1728032" cy="461665"/>
          </a:xfrm>
          <a:prstGeom prst="rect">
            <a:avLst/>
          </a:prstGeom>
          <a:noFill/>
        </p:spPr>
        <p:txBody>
          <a:bodyPr wrap="square" rtlCol="0">
            <a:spAutoFit/>
          </a:bodyPr>
          <a:lstStyle/>
          <a:p>
            <a:pPr algn="ctr"/>
            <a:r>
              <a:rPr lang="en-GB" sz="2400" b="1" dirty="0">
                <a:solidFill>
                  <a:srgbClr val="C00000"/>
                </a:solidFill>
              </a:rPr>
              <a:t>Planning</a:t>
            </a:r>
          </a:p>
        </p:txBody>
      </p:sp>
      <p:pic>
        <p:nvPicPr>
          <p:cNvPr id="7" name="Graphic 6" descr="Continuous Improvement with solid fill">
            <a:extLst>
              <a:ext uri="{FF2B5EF4-FFF2-40B4-BE49-F238E27FC236}">
                <a16:creationId xmlns:a16="http://schemas.microsoft.com/office/drawing/2014/main" id="{EB46B6B7-F131-E3C5-820F-C91C33CBF926}"/>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439488" y="3326746"/>
            <a:ext cx="1464815" cy="1464815"/>
          </a:xfrm>
          <a:prstGeom prst="rect">
            <a:avLst/>
          </a:prstGeom>
        </p:spPr>
      </p:pic>
      <p:sp>
        <p:nvSpPr>
          <p:cNvPr id="10" name="Oval 9">
            <a:extLst>
              <a:ext uri="{FF2B5EF4-FFF2-40B4-BE49-F238E27FC236}">
                <a16:creationId xmlns:a16="http://schemas.microsoft.com/office/drawing/2014/main" id="{62E00880-2237-BB87-1978-7CAA9A5E6FC7}"/>
              </a:ext>
            </a:extLst>
          </p:cNvPr>
          <p:cNvSpPr/>
          <p:nvPr/>
        </p:nvSpPr>
        <p:spPr>
          <a:xfrm>
            <a:off x="8170014" y="3387547"/>
            <a:ext cx="2938509" cy="2903711"/>
          </a:xfrm>
          <a:prstGeom prst="ellipse">
            <a:avLst/>
          </a:prstGeom>
          <a:noFill/>
          <a:ln w="762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73835017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 name="Rectangle 10">
            <a:extLst>
              <a:ext uri="{FF2B5EF4-FFF2-40B4-BE49-F238E27FC236}">
                <a16:creationId xmlns:a16="http://schemas.microsoft.com/office/drawing/2014/main" id="{DCF4EB5C-ED25-4675-8255-2F5B12CFFC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12">
            <a:extLst>
              <a:ext uri="{FF2B5EF4-FFF2-40B4-BE49-F238E27FC236}">
                <a16:creationId xmlns:a16="http://schemas.microsoft.com/office/drawing/2014/main" id="{9514EC6E-A557-42A2-BCDC-3ABFFC5E5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14">
            <a:extLst>
              <a:ext uri="{FF2B5EF4-FFF2-40B4-BE49-F238E27FC236}">
                <a16:creationId xmlns:a16="http://schemas.microsoft.com/office/drawing/2014/main" id="{905482C9-EB42-4BFE-95BF-7FD661F076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16">
            <a:extLst>
              <a:ext uri="{FF2B5EF4-FFF2-40B4-BE49-F238E27FC236}">
                <a16:creationId xmlns:a16="http://schemas.microsoft.com/office/drawing/2014/main" id="{7539E646-A625-4A26-86ED-BD90EDD329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31" name="Rectangle 18">
            <a:extLst>
              <a:ext uri="{FF2B5EF4-FFF2-40B4-BE49-F238E27FC236}">
                <a16:creationId xmlns:a16="http://schemas.microsoft.com/office/drawing/2014/main" id="{9DD60C94-0C9C-47B7-BE88-045235ACCC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2B9A4D-128D-8F3D-2D6F-02C152213576}"/>
              </a:ext>
            </a:extLst>
          </p:cNvPr>
          <p:cNvSpPr>
            <a:spLocks noGrp="1"/>
          </p:cNvSpPr>
          <p:nvPr>
            <p:ph type="title"/>
          </p:nvPr>
        </p:nvSpPr>
        <p:spPr>
          <a:xfrm>
            <a:off x="446533" y="1552397"/>
            <a:ext cx="7231784" cy="3654081"/>
          </a:xfrm>
        </p:spPr>
        <p:txBody>
          <a:bodyPr vert="horz" lIns="91440" tIns="45720" rIns="91440" bIns="45720" rtlCol="0" anchor="ctr">
            <a:normAutofit/>
          </a:bodyPr>
          <a:lstStyle/>
          <a:p>
            <a:r>
              <a:rPr lang="en-US" sz="5400" b="0" kern="1200" cap="all" dirty="0">
                <a:solidFill>
                  <a:schemeClr val="tx2"/>
                </a:solidFill>
                <a:latin typeface="+mj-lt"/>
                <a:ea typeface="+mj-ea"/>
                <a:cs typeface="+mj-cs"/>
              </a:rPr>
              <a:t>What % of strategies fail?</a:t>
            </a:r>
          </a:p>
        </p:txBody>
      </p:sp>
      <p:sp>
        <p:nvSpPr>
          <p:cNvPr id="3" name="Content Placeholder 2">
            <a:extLst>
              <a:ext uri="{FF2B5EF4-FFF2-40B4-BE49-F238E27FC236}">
                <a16:creationId xmlns:a16="http://schemas.microsoft.com/office/drawing/2014/main" id="{5EA42EF5-77FF-9668-318F-933C0B68BC34}"/>
              </a:ext>
            </a:extLst>
          </p:cNvPr>
          <p:cNvSpPr>
            <a:spLocks noGrp="1"/>
          </p:cNvSpPr>
          <p:nvPr>
            <p:ph idx="1"/>
          </p:nvPr>
        </p:nvSpPr>
        <p:spPr>
          <a:xfrm>
            <a:off x="8129871" y="1552397"/>
            <a:ext cx="3610575" cy="3654082"/>
          </a:xfrm>
        </p:spPr>
        <p:txBody>
          <a:bodyPr vert="horz" lIns="91440" tIns="45720" rIns="91440" bIns="45720" rtlCol="0" anchor="ctr">
            <a:normAutofit/>
          </a:bodyPr>
          <a:lstStyle/>
          <a:p>
            <a:pPr marL="0" indent="0" algn="ctr">
              <a:buNone/>
            </a:pPr>
            <a:r>
              <a:rPr lang="en-US" sz="2800" cap="all" dirty="0">
                <a:solidFill>
                  <a:schemeClr val="accent1"/>
                </a:solidFill>
              </a:rPr>
              <a:t>A</a:t>
            </a:r>
            <a:r>
              <a:rPr lang="en-US" sz="2800" b="0" i="0" cap="all" dirty="0">
                <a:solidFill>
                  <a:schemeClr val="accent1"/>
                </a:solidFill>
                <a:effectLst/>
              </a:rPr>
              <a:t>pproximately </a:t>
            </a:r>
            <a:r>
              <a:rPr lang="en-US" sz="3600" b="1" i="0" cap="all" dirty="0">
                <a:solidFill>
                  <a:schemeClr val="accent1"/>
                </a:solidFill>
                <a:effectLst/>
              </a:rPr>
              <a:t>70%</a:t>
            </a:r>
            <a:r>
              <a:rPr lang="en-US" sz="2800" b="0" i="0" cap="all" dirty="0">
                <a:solidFill>
                  <a:schemeClr val="accent1"/>
                </a:solidFill>
                <a:effectLst/>
              </a:rPr>
              <a:t> of strategies fail due to </a:t>
            </a:r>
            <a:r>
              <a:rPr lang="en-US" sz="2800" b="1" i="0" cap="all" dirty="0">
                <a:solidFill>
                  <a:schemeClr val="accent1"/>
                </a:solidFill>
                <a:effectLst/>
              </a:rPr>
              <a:t>poor execution</a:t>
            </a:r>
          </a:p>
        </p:txBody>
      </p:sp>
      <p:sp>
        <p:nvSpPr>
          <p:cNvPr id="32" name="Rectangle 20">
            <a:extLst>
              <a:ext uri="{FF2B5EF4-FFF2-40B4-BE49-F238E27FC236}">
                <a16:creationId xmlns:a16="http://schemas.microsoft.com/office/drawing/2014/main" id="{BFCF7016-AC99-433F-B943-24C3736E06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457200"/>
            <a:ext cx="7579574" cy="643614"/>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3" name="Rectangle 22">
            <a:extLst>
              <a:ext uri="{FF2B5EF4-FFF2-40B4-BE49-F238E27FC236}">
                <a16:creationId xmlns:a16="http://schemas.microsoft.com/office/drawing/2014/main" id="{A03737D1-A930-4E3E-9160-3CD4AEC72A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29871" y="453642"/>
            <a:ext cx="3615596" cy="645113"/>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4" name="Rectangle 24">
            <a:extLst>
              <a:ext uri="{FF2B5EF4-FFF2-40B4-BE49-F238E27FC236}">
                <a16:creationId xmlns:a16="http://schemas.microsoft.com/office/drawing/2014/main" id="{F71CFF33-010E-4E26-A285-83B1829823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5707627"/>
            <a:ext cx="11293913" cy="64922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 name="Footer Placeholder 3">
            <a:extLst>
              <a:ext uri="{FF2B5EF4-FFF2-40B4-BE49-F238E27FC236}">
                <a16:creationId xmlns:a16="http://schemas.microsoft.com/office/drawing/2014/main" id="{E2C6221A-E30D-3B14-3469-6BB599F84FED}"/>
              </a:ext>
            </a:extLst>
          </p:cNvPr>
          <p:cNvSpPr>
            <a:spLocks noGrp="1"/>
          </p:cNvSpPr>
          <p:nvPr>
            <p:ph type="ftr" sz="quarter" idx="11"/>
          </p:nvPr>
        </p:nvSpPr>
        <p:spPr>
          <a:xfrm>
            <a:off x="581191" y="5831835"/>
            <a:ext cx="7460955" cy="365125"/>
          </a:xfrm>
        </p:spPr>
        <p:txBody>
          <a:bodyPr vert="horz" lIns="91440" tIns="45720" rIns="91440" bIns="45720" rtlCol="0" anchor="ctr">
            <a:normAutofit/>
          </a:bodyPr>
          <a:lstStyle/>
          <a:p>
            <a:pPr defTabSz="457200">
              <a:lnSpc>
                <a:spcPct val="90000"/>
              </a:lnSpc>
              <a:spcAft>
                <a:spcPts val="600"/>
              </a:spcAft>
            </a:pPr>
            <a:r>
              <a:rPr lang="en-US" dirty="0" err="1">
                <a:solidFill>
                  <a:srgbClr val="FFFFFF"/>
                </a:solidFill>
              </a:rPr>
              <a:t>linkedin</a:t>
            </a:r>
            <a:r>
              <a:rPr lang="en-US" dirty="0">
                <a:solidFill>
                  <a:srgbClr val="FFFFFF"/>
                </a:solidFill>
              </a:rPr>
              <a:t>, august 2020: based on studies from top consulting firms (including McKinsey, Bain, BCG) and Harvard Business Review</a:t>
            </a:r>
          </a:p>
        </p:txBody>
      </p:sp>
      <p:sp>
        <p:nvSpPr>
          <p:cNvPr id="5" name="Slide Number Placeholder 4">
            <a:extLst>
              <a:ext uri="{FF2B5EF4-FFF2-40B4-BE49-F238E27FC236}">
                <a16:creationId xmlns:a16="http://schemas.microsoft.com/office/drawing/2014/main" id="{4C796665-CFD4-82F9-C3D1-2BCC50EBDBFA}"/>
              </a:ext>
            </a:extLst>
          </p:cNvPr>
          <p:cNvSpPr>
            <a:spLocks noGrp="1"/>
          </p:cNvSpPr>
          <p:nvPr>
            <p:ph type="sldNum" sz="quarter" idx="12"/>
          </p:nvPr>
        </p:nvSpPr>
        <p:spPr>
          <a:xfrm>
            <a:off x="10626212" y="5836161"/>
            <a:ext cx="948527" cy="365125"/>
          </a:xfrm>
        </p:spPr>
        <p:txBody>
          <a:bodyPr vert="horz" lIns="91440" tIns="45720" rIns="91440" bIns="45720" rtlCol="0" anchor="ctr">
            <a:normAutofit/>
          </a:bodyPr>
          <a:lstStyle/>
          <a:p>
            <a:pPr defTabSz="457200">
              <a:spcAft>
                <a:spcPts val="600"/>
              </a:spcAft>
            </a:pPr>
            <a:fld id="{3A98EE3D-8CD1-4C3F-BD1C-C98C9596463C}" type="slidenum">
              <a:rPr lang="en-US">
                <a:solidFill>
                  <a:srgbClr val="FFFFFF"/>
                </a:solidFill>
              </a:rPr>
              <a:pPr defTabSz="457200">
                <a:spcAft>
                  <a:spcPts val="600"/>
                </a:spcAft>
              </a:pPr>
              <a:t>23</a:t>
            </a:fld>
            <a:endParaRPr lang="en-US">
              <a:solidFill>
                <a:srgbClr val="FFFFFF"/>
              </a:solidFill>
            </a:endParaRPr>
          </a:p>
        </p:txBody>
      </p:sp>
      <p:pic>
        <p:nvPicPr>
          <p:cNvPr id="6" name="Picture 5" descr="Cup of coffee 3D pattern">
            <a:extLst>
              <a:ext uri="{FF2B5EF4-FFF2-40B4-BE49-F238E27FC236}">
                <a16:creationId xmlns:a16="http://schemas.microsoft.com/office/drawing/2014/main" id="{D589EA89-3C2F-259F-B38B-34C2191C0C83}"/>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11212008" y="160893"/>
            <a:ext cx="797599" cy="996800"/>
          </a:xfrm>
          <a:prstGeom prst="rect">
            <a:avLst/>
          </a:prstGeom>
        </p:spPr>
      </p:pic>
    </p:spTree>
    <p:extLst>
      <p:ext uri="{BB962C8B-B14F-4D97-AF65-F5344CB8AC3E}">
        <p14:creationId xmlns:p14="http://schemas.microsoft.com/office/powerpoint/2010/main" val="4522630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6" name="Rectangle 39">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7" name="Rectangle 41">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8" name="Rectangle 43">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59" name="Rectangle 45">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81193" y="702156"/>
            <a:ext cx="6309003" cy="1013800"/>
          </a:xfrm>
        </p:spPr>
        <p:txBody>
          <a:bodyPr vert="horz" lIns="91440" tIns="45720" rIns="91440" bIns="45720" rtlCol="0" anchor="b">
            <a:normAutofit/>
          </a:bodyPr>
          <a:lstStyle/>
          <a:p>
            <a:r>
              <a:rPr lang="en-US" b="0" kern="1200" cap="all" dirty="0">
                <a:solidFill>
                  <a:schemeClr val="tx2"/>
                </a:solidFill>
                <a:latin typeface="+mj-lt"/>
                <a:ea typeface="+mj-ea"/>
                <a:cs typeface="+mj-cs"/>
              </a:rPr>
              <a:t>Strategy implementation/execution</a:t>
            </a:r>
          </a:p>
        </p:txBody>
      </p:sp>
      <p:sp>
        <p:nvSpPr>
          <p:cNvPr id="60" name="Rectangle 47">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TextBox 2">
            <a:extLst>
              <a:ext uri="{FF2B5EF4-FFF2-40B4-BE49-F238E27FC236}">
                <a16:creationId xmlns:a16="http://schemas.microsoft.com/office/drawing/2014/main" id="{1A63A293-6A4B-481D-8960-BE437C3CF946}"/>
              </a:ext>
            </a:extLst>
          </p:cNvPr>
          <p:cNvSpPr txBox="1"/>
          <p:nvPr/>
        </p:nvSpPr>
        <p:spPr>
          <a:xfrm>
            <a:off x="581194" y="1896533"/>
            <a:ext cx="6309003" cy="3962266"/>
          </a:xfrm>
          <a:prstGeom prst="rect">
            <a:avLst/>
          </a:prstGeom>
        </p:spPr>
        <p:txBody>
          <a:bodyPr vert="horz" lIns="91440" tIns="45720" rIns="91440" bIns="45720" rtlCol="0" anchor="ctr">
            <a:normAutofit/>
          </a:bodyPr>
          <a:lstStyle/>
          <a:p>
            <a:pPr marL="285750" marR="0" lvl="0" indent="-285750" defTabSz="457200" fontAlgn="auto">
              <a:spcBef>
                <a:spcPct val="20000"/>
              </a:spcBef>
              <a:spcAft>
                <a:spcPts val="600"/>
              </a:spcAft>
              <a:buClr>
                <a:schemeClr val="accent1"/>
              </a:buClr>
              <a:buSzPct val="92000"/>
              <a:buFont typeface="Wingdings 2" panose="05020102010507070707" pitchFamily="18" charset="2"/>
              <a:buChar char=""/>
              <a:tabLst/>
              <a:defRPr/>
            </a:pPr>
            <a:r>
              <a:rPr kumimoji="0" lang="en-US" i="0" u="none" strike="noStrike" cap="none" spc="0" normalizeH="0" baseline="0" noProof="0" dirty="0">
                <a:ln>
                  <a:noFill/>
                </a:ln>
                <a:solidFill>
                  <a:schemeClr val="tx2"/>
                </a:solidFill>
                <a:effectLst/>
                <a:uLnTx/>
                <a:uFillTx/>
              </a:rPr>
              <a:t>Implementation may not be the most exciting thing to talk about.</a:t>
            </a:r>
          </a:p>
          <a:p>
            <a:pPr marL="285750" marR="0" lvl="0" indent="-285750" defTabSz="457200" fontAlgn="auto">
              <a:spcBef>
                <a:spcPct val="20000"/>
              </a:spcBef>
              <a:spcAft>
                <a:spcPts val="600"/>
              </a:spcAft>
              <a:buClr>
                <a:schemeClr val="accent1"/>
              </a:buClr>
              <a:buSzPct val="92000"/>
              <a:buFont typeface="Wingdings 2" panose="05020102010507070707" pitchFamily="18" charset="2"/>
              <a:buChar char=""/>
              <a:tabLst/>
              <a:defRPr/>
            </a:pPr>
            <a:endParaRPr kumimoji="0" lang="en-US" i="0" u="none" strike="noStrike" cap="none" spc="0" normalizeH="0" baseline="0" noProof="0" dirty="0">
              <a:ln>
                <a:noFill/>
              </a:ln>
              <a:solidFill>
                <a:schemeClr val="tx2"/>
              </a:solidFill>
              <a:effectLst/>
              <a:uLnTx/>
              <a:uFillTx/>
            </a:endParaRPr>
          </a:p>
          <a:p>
            <a:pPr marL="285750" marR="0" lvl="0" indent="-285750" defTabSz="457200" fontAlgn="auto">
              <a:spcBef>
                <a:spcPct val="20000"/>
              </a:spcBef>
              <a:spcAft>
                <a:spcPts val="600"/>
              </a:spcAft>
              <a:buClr>
                <a:schemeClr val="accent1"/>
              </a:buClr>
              <a:buSzPct val="92000"/>
              <a:buFont typeface="Wingdings 2" panose="05020102010507070707" pitchFamily="18" charset="2"/>
              <a:buChar char=""/>
              <a:tabLst/>
              <a:defRPr/>
            </a:pPr>
            <a:r>
              <a:rPr kumimoji="0" lang="en-US" i="0" u="none" strike="noStrike" cap="none" spc="0" normalizeH="0" baseline="0" noProof="0" dirty="0">
                <a:ln>
                  <a:noFill/>
                </a:ln>
                <a:solidFill>
                  <a:schemeClr val="tx2"/>
                </a:solidFill>
                <a:effectLst/>
                <a:uLnTx/>
                <a:uFillTx/>
              </a:rPr>
              <a:t>However, it is a fundamental managerial practice that’s critical for any business strategy to take hold.</a:t>
            </a:r>
          </a:p>
          <a:p>
            <a:pPr marL="285750" marR="0" lvl="0" indent="-285750" defTabSz="457200" fontAlgn="auto">
              <a:spcBef>
                <a:spcPct val="20000"/>
              </a:spcBef>
              <a:spcAft>
                <a:spcPts val="600"/>
              </a:spcAft>
              <a:buClr>
                <a:schemeClr val="accent1"/>
              </a:buClr>
              <a:buSzPct val="92000"/>
              <a:buFont typeface="Wingdings 2" panose="05020102010507070707" pitchFamily="18" charset="2"/>
              <a:buChar char=""/>
              <a:tabLst/>
              <a:defRPr/>
            </a:pPr>
            <a:endParaRPr kumimoji="0" lang="en-US" i="0" u="none" strike="noStrike" cap="none" spc="0" normalizeH="0" baseline="0" noProof="0" dirty="0">
              <a:ln>
                <a:noFill/>
              </a:ln>
              <a:solidFill>
                <a:schemeClr val="tx2"/>
              </a:solidFill>
              <a:effectLst/>
              <a:uLnTx/>
              <a:uFillTx/>
            </a:endParaRPr>
          </a:p>
          <a:p>
            <a:pPr marL="285750" marR="0" lvl="0" indent="-285750" defTabSz="457200" fontAlgn="auto">
              <a:spcBef>
                <a:spcPct val="20000"/>
              </a:spcBef>
              <a:spcAft>
                <a:spcPts val="600"/>
              </a:spcAft>
              <a:buClr>
                <a:schemeClr val="accent1"/>
              </a:buClr>
              <a:buSzPct val="92000"/>
              <a:buFont typeface="Wingdings 2" panose="05020102010507070707" pitchFamily="18" charset="2"/>
              <a:buChar char=""/>
              <a:tabLst/>
              <a:defRPr/>
            </a:pPr>
            <a:r>
              <a:rPr kumimoji="0" lang="en-US" i="0" u="none" strike="noStrike" cap="none" spc="0" normalizeH="0" baseline="0" noProof="0" dirty="0" err="1">
                <a:ln>
                  <a:noFill/>
                </a:ln>
                <a:solidFill>
                  <a:schemeClr val="tx2"/>
                </a:solidFill>
                <a:effectLst/>
                <a:uLnTx/>
                <a:uFillTx/>
              </a:rPr>
              <a:t>Organisations</a:t>
            </a:r>
            <a:r>
              <a:rPr kumimoji="0" lang="en-US" i="0" u="none" strike="noStrike" cap="none" spc="0" normalizeH="0" baseline="0" noProof="0" dirty="0">
                <a:ln>
                  <a:noFill/>
                </a:ln>
                <a:solidFill>
                  <a:schemeClr val="tx2"/>
                </a:solidFill>
                <a:effectLst/>
                <a:uLnTx/>
                <a:uFillTx/>
              </a:rPr>
              <a:t> can gain competitive advantage through implementation, if done effectively.</a:t>
            </a:r>
          </a:p>
          <a:p>
            <a:pPr marL="285750" marR="0" lvl="0" indent="-285750" defTabSz="457200" fontAlgn="auto">
              <a:spcBef>
                <a:spcPct val="20000"/>
              </a:spcBef>
              <a:spcAft>
                <a:spcPts val="600"/>
              </a:spcAft>
              <a:buClr>
                <a:schemeClr val="accent1"/>
              </a:buClr>
              <a:buSzPct val="92000"/>
              <a:buFont typeface="Wingdings 2" panose="05020102010507070707" pitchFamily="18" charset="2"/>
              <a:buChar char=""/>
              <a:tabLst/>
              <a:defRPr/>
            </a:pPr>
            <a:endParaRPr kumimoji="0" lang="en-US" i="0" u="none" strike="noStrike" cap="none" spc="0" normalizeH="0" baseline="0" noProof="0" dirty="0">
              <a:ln>
                <a:noFill/>
              </a:ln>
              <a:solidFill>
                <a:schemeClr val="tx2"/>
              </a:solidFill>
              <a:effectLst/>
              <a:uLnTx/>
              <a:uFillTx/>
            </a:endParaRPr>
          </a:p>
          <a:p>
            <a:pPr marL="285750" marR="0" lvl="0" indent="-285750" defTabSz="457200" fontAlgn="auto">
              <a:spcBef>
                <a:spcPct val="20000"/>
              </a:spcBef>
              <a:spcAft>
                <a:spcPts val="600"/>
              </a:spcAft>
              <a:buClr>
                <a:schemeClr val="accent1"/>
              </a:buClr>
              <a:buSzPct val="92000"/>
              <a:buFont typeface="Wingdings 2" panose="05020102010507070707" pitchFamily="18" charset="2"/>
              <a:buChar char=""/>
              <a:tabLst/>
              <a:defRPr/>
            </a:pPr>
            <a:r>
              <a:rPr lang="en-US" dirty="0">
                <a:solidFill>
                  <a:schemeClr val="tx2"/>
                </a:solidFill>
              </a:rPr>
              <a:t>The p</a:t>
            </a:r>
            <a:r>
              <a:rPr kumimoji="0" lang="en-US" i="0" u="none" strike="noStrike" cap="none" spc="0" normalizeH="0" baseline="0" noProof="0" dirty="0" err="1">
                <a:ln>
                  <a:noFill/>
                </a:ln>
                <a:solidFill>
                  <a:schemeClr val="tx2"/>
                </a:solidFill>
                <a:effectLst/>
                <a:uLnTx/>
                <a:uFillTx/>
              </a:rPr>
              <a:t>rocess</a:t>
            </a:r>
            <a:r>
              <a:rPr kumimoji="0" lang="en-US" i="0" u="none" strike="noStrike" cap="none" spc="0" normalizeH="0" baseline="0" noProof="0" dirty="0">
                <a:ln>
                  <a:noFill/>
                </a:ln>
                <a:solidFill>
                  <a:schemeClr val="tx2"/>
                </a:solidFill>
                <a:effectLst/>
                <a:uLnTx/>
                <a:uFillTx/>
              </a:rPr>
              <a:t> must involve all team members, who should know their responsibilities and be committed.</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3" y="5951811"/>
            <a:ext cx="4277410" cy="365125"/>
          </a:xfrm>
        </p:spPr>
        <p:txBody>
          <a:bodyPr vert="horz" lIns="91440" tIns="45720" rIns="91440" bIns="45720" rtlCol="0" anchor="ctr">
            <a:normAutofit/>
          </a:bodyPr>
          <a:lstStyle/>
          <a:p>
            <a:pPr marR="0" lvl="0" indent="0" defTabSz="457200" fontAlgn="auto">
              <a:spcBef>
                <a:spcPts val="0"/>
              </a:spcBef>
              <a:spcAft>
                <a:spcPts val="0"/>
              </a:spcAft>
              <a:buClrTx/>
              <a:buSzTx/>
              <a:buFontTx/>
              <a:buNone/>
              <a:tabLst/>
              <a:defRPr/>
            </a:pPr>
            <a:endParaRPr kumimoji="0" lang="en-US" sz="900" b="0" i="0" u="none" strike="noStrike" kern="1200" cap="all" spc="0" normalizeH="0" baseline="0" noProof="0">
              <a:ln>
                <a:noFill/>
              </a:ln>
              <a:solidFill>
                <a:srgbClr val="33A8B8"/>
              </a:solidFill>
              <a:effectLst/>
              <a:uLnTx/>
              <a:uFillTx/>
              <a:latin typeface="+mn-lt"/>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6576780" y="5956137"/>
            <a:ext cx="544874" cy="365125"/>
          </a:xfrm>
        </p:spPr>
        <p:txBody>
          <a:bodyPr vert="horz" lIns="91440" tIns="45720" rIns="91440" bIns="45720" rtlCol="0" anchor="ctr">
            <a:normAutofit/>
          </a:bodyPr>
          <a:lstStyle/>
          <a:p>
            <a:pPr marR="0" lvl="0" indent="0" defTabSz="457200" fontAlgn="auto">
              <a:spcBef>
                <a:spcPts val="0"/>
              </a:spcBef>
              <a:spcAft>
                <a:spcPts val="600"/>
              </a:spcAft>
              <a:buClrTx/>
              <a:buSzTx/>
              <a:buFontTx/>
              <a:buNone/>
              <a:tabLst/>
              <a:defRPr/>
            </a:pPr>
            <a:fld id="{3A98EE3D-8CD1-4C3F-BD1C-C98C9596463C}" type="slidenum">
              <a:rPr kumimoji="0" lang="en-US" b="0" i="0" u="none" strike="noStrike" cap="none" spc="0" normalizeH="0" baseline="0" noProof="0">
                <a:ln>
                  <a:noFill/>
                </a:ln>
                <a:solidFill>
                  <a:srgbClr val="33A8B8"/>
                </a:solidFill>
                <a:effectLst/>
                <a:uLnTx/>
                <a:uFillTx/>
              </a:rPr>
              <a:pPr marR="0" lvl="0" indent="0" defTabSz="457200" fontAlgn="auto">
                <a:spcBef>
                  <a:spcPts val="0"/>
                </a:spcBef>
                <a:spcAft>
                  <a:spcPts val="600"/>
                </a:spcAft>
                <a:buClrTx/>
                <a:buSzTx/>
                <a:buFontTx/>
                <a:buNone/>
                <a:tabLst/>
                <a:defRPr/>
              </a:pPr>
              <a:t>24</a:t>
            </a:fld>
            <a:endParaRPr kumimoji="0" lang="en-US" b="0" i="0" u="none" strike="noStrike" cap="none" spc="0" normalizeH="0" baseline="0" noProof="0">
              <a:ln>
                <a:noFill/>
              </a:ln>
              <a:solidFill>
                <a:srgbClr val="33A8B8"/>
              </a:solidFill>
              <a:effectLst/>
              <a:uLnTx/>
              <a:uFillTx/>
            </a:endParaRPr>
          </a:p>
        </p:txBody>
      </p:sp>
      <p:pic>
        <p:nvPicPr>
          <p:cNvPr id="9" name="Picture 8" descr="Group of people talking">
            <a:extLst>
              <a:ext uri="{FF2B5EF4-FFF2-40B4-BE49-F238E27FC236}">
                <a16:creationId xmlns:a16="http://schemas.microsoft.com/office/drawing/2014/main" id="{979FB783-DF94-E4AB-2475-34D3A2A7889C}"/>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b="-1"/>
          <a:stretch/>
        </p:blipFill>
        <p:spPr>
          <a:xfrm>
            <a:off x="7521283" y="10"/>
            <a:ext cx="4670717" cy="6857990"/>
          </a:xfrm>
          <a:prstGeom prst="rect">
            <a:avLst/>
          </a:prstGeom>
        </p:spPr>
      </p:pic>
    </p:spTree>
    <p:extLst>
      <p:ext uri="{BB962C8B-B14F-4D97-AF65-F5344CB8AC3E}">
        <p14:creationId xmlns:p14="http://schemas.microsoft.com/office/powerpoint/2010/main" val="66690320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17">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20" name="Rectangle 19">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81193" y="702156"/>
            <a:ext cx="6309003" cy="1013800"/>
          </a:xfrm>
        </p:spPr>
        <p:txBody>
          <a:bodyPr vert="horz" lIns="91440" tIns="45720" rIns="91440" bIns="45720" rtlCol="0" anchor="b">
            <a:normAutofit/>
          </a:bodyPr>
          <a:lstStyle/>
          <a:p>
            <a:r>
              <a:rPr lang="en-US" b="0" kern="1200" cap="all">
                <a:solidFill>
                  <a:schemeClr val="tx2"/>
                </a:solidFill>
                <a:latin typeface="+mj-lt"/>
                <a:ea typeface="+mj-ea"/>
                <a:cs typeface="+mj-cs"/>
              </a:rPr>
              <a:t>Strategic plan implementation</a:t>
            </a:r>
          </a:p>
        </p:txBody>
      </p:sp>
      <p:sp>
        <p:nvSpPr>
          <p:cNvPr id="22" name="Rectangle 21">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TextBox 2">
            <a:extLst>
              <a:ext uri="{FF2B5EF4-FFF2-40B4-BE49-F238E27FC236}">
                <a16:creationId xmlns:a16="http://schemas.microsoft.com/office/drawing/2014/main" id="{1A63A293-6A4B-481D-8960-BE437C3CF946}"/>
              </a:ext>
            </a:extLst>
          </p:cNvPr>
          <p:cNvSpPr txBox="1"/>
          <p:nvPr/>
        </p:nvSpPr>
        <p:spPr>
          <a:xfrm>
            <a:off x="581194" y="1896533"/>
            <a:ext cx="6822783" cy="3962266"/>
          </a:xfrm>
          <a:prstGeom prst="rect">
            <a:avLst/>
          </a:prstGeom>
        </p:spPr>
        <p:txBody>
          <a:bodyPr vert="horz" lIns="91440" tIns="45720" rIns="91440" bIns="45720" rtlCol="0" anchor="ctr">
            <a:normAutofit/>
          </a:bodyPr>
          <a:lstStyle/>
          <a:p>
            <a:pPr marL="742950" marR="0" lvl="1" indent="-285750" defTabSz="457200" fontAlgn="auto">
              <a:spcBef>
                <a:spcPct val="20000"/>
              </a:spcBef>
              <a:spcAft>
                <a:spcPts val="600"/>
              </a:spcAft>
              <a:buClr>
                <a:schemeClr val="accent1"/>
              </a:buClr>
              <a:buSzPct val="92000"/>
              <a:buFont typeface="Wingdings 2" panose="05020102010507070707" pitchFamily="18" charset="2"/>
              <a:buChar char=""/>
              <a:tabLst/>
              <a:defRPr/>
            </a:pPr>
            <a:r>
              <a:rPr kumimoji="0" lang="en-US" b="0" i="0" u="none" strike="noStrike" cap="none" spc="0" normalizeH="0" baseline="0" noProof="0" dirty="0">
                <a:ln>
                  <a:noFill/>
                </a:ln>
                <a:solidFill>
                  <a:schemeClr val="tx2"/>
                </a:solidFill>
                <a:effectLst/>
                <a:uLnTx/>
                <a:uFillTx/>
              </a:rPr>
              <a:t>Provides </a:t>
            </a:r>
            <a:r>
              <a:rPr lang="en-US" dirty="0">
                <a:solidFill>
                  <a:schemeClr val="tx2"/>
                </a:solidFill>
              </a:rPr>
              <a:t>the </a:t>
            </a:r>
            <a:r>
              <a:rPr kumimoji="0" lang="en-US" b="0" i="0" u="none" strike="noStrike" cap="none" spc="0" normalizeH="0" baseline="0" noProof="0" dirty="0">
                <a:ln>
                  <a:noFill/>
                </a:ln>
                <a:solidFill>
                  <a:schemeClr val="tx2"/>
                </a:solidFill>
                <a:effectLst/>
                <a:uLnTx/>
                <a:uFillTx/>
              </a:rPr>
              <a:t>roadmap needed to pursue a specific strategic direction, achieve performance goals, deliver customer value, and to be successful</a:t>
            </a:r>
          </a:p>
          <a:p>
            <a:pPr marL="742950" marR="0" lvl="1" indent="-285750" defTabSz="457200" fontAlgn="auto">
              <a:spcBef>
                <a:spcPct val="20000"/>
              </a:spcBef>
              <a:spcAft>
                <a:spcPts val="600"/>
              </a:spcAft>
              <a:buClr>
                <a:schemeClr val="accent1"/>
              </a:buClr>
              <a:buSzPct val="92000"/>
              <a:buFont typeface="Wingdings 2" panose="05020102010507070707" pitchFamily="18" charset="2"/>
              <a:buChar char=""/>
              <a:tabLst/>
              <a:defRPr/>
            </a:pPr>
            <a:r>
              <a:rPr kumimoji="0" lang="en-GB" b="0" i="0" u="none" strike="noStrike" cap="none" spc="0" normalizeH="0" baseline="0" noProof="0" dirty="0">
                <a:ln>
                  <a:noFill/>
                </a:ln>
                <a:solidFill>
                  <a:schemeClr val="tx2"/>
                </a:solidFill>
                <a:effectLst/>
                <a:uLnTx/>
                <a:uFillTx/>
              </a:rPr>
              <a:t>Encompasses various activities, resources, staffing and personnel considerations</a:t>
            </a:r>
            <a:endParaRPr kumimoji="0" lang="en-US" b="0" i="0" u="none" strike="noStrike" cap="none" spc="0" normalizeH="0" baseline="0" noProof="0" dirty="0">
              <a:ln>
                <a:noFill/>
              </a:ln>
              <a:solidFill>
                <a:schemeClr val="tx2"/>
              </a:solidFill>
              <a:effectLst/>
              <a:uLnTx/>
              <a:uFillTx/>
            </a:endParaRPr>
          </a:p>
          <a:p>
            <a:pPr marL="742950" marR="0" lvl="1" indent="-285750" defTabSz="457200" fontAlgn="auto">
              <a:spcBef>
                <a:spcPct val="20000"/>
              </a:spcBef>
              <a:spcAft>
                <a:spcPts val="600"/>
              </a:spcAft>
              <a:buClr>
                <a:schemeClr val="accent1"/>
              </a:buClr>
              <a:buSzPct val="92000"/>
              <a:buFont typeface="Wingdings 2" panose="05020102010507070707" pitchFamily="18" charset="2"/>
              <a:buChar char=""/>
              <a:tabLst/>
              <a:defRPr/>
            </a:pPr>
            <a:endParaRPr kumimoji="0" lang="en-US" b="0" i="0" u="none" strike="noStrike" cap="none" spc="0" normalizeH="0" baseline="0" noProof="0" dirty="0">
              <a:ln>
                <a:noFill/>
              </a:ln>
              <a:solidFill>
                <a:schemeClr val="tx2"/>
              </a:solidFill>
              <a:effectLst/>
              <a:uLnTx/>
              <a:uFillTx/>
            </a:endParaRPr>
          </a:p>
          <a:p>
            <a:pPr marL="285750" marR="0" lvl="0" indent="-285750" defTabSz="457200" fontAlgn="auto">
              <a:spcBef>
                <a:spcPct val="20000"/>
              </a:spcBef>
              <a:spcAft>
                <a:spcPts val="600"/>
              </a:spcAft>
              <a:buClr>
                <a:schemeClr val="accent1"/>
              </a:buClr>
              <a:buSzPct val="92000"/>
              <a:buFont typeface="Wingdings 2" panose="05020102010507070707" pitchFamily="18" charset="2"/>
              <a:buChar char=""/>
              <a:tabLst/>
              <a:defRPr/>
            </a:pPr>
            <a:r>
              <a:rPr kumimoji="0" lang="en-US" b="1" i="0" u="none" strike="noStrike" cap="none" spc="0" normalizeH="0" baseline="0" noProof="0" dirty="0">
                <a:ln>
                  <a:noFill/>
                </a:ln>
                <a:solidFill>
                  <a:srgbClr val="0070C0"/>
                </a:solidFill>
                <a:effectLst/>
                <a:uLnTx/>
                <a:uFillTx/>
              </a:rPr>
              <a:t>Strategic Plan </a:t>
            </a:r>
            <a:r>
              <a:rPr kumimoji="0" lang="en-US" b="0" i="0" u="none" strike="noStrike" cap="none" spc="0" normalizeH="0" baseline="0" noProof="0" dirty="0">
                <a:ln>
                  <a:noFill/>
                </a:ln>
                <a:solidFill>
                  <a:schemeClr val="tx2"/>
                </a:solidFill>
                <a:effectLst/>
                <a:uLnTx/>
                <a:uFillTx/>
              </a:rPr>
              <a:t>– addresses the what and why of activities</a:t>
            </a:r>
          </a:p>
          <a:p>
            <a:pPr marL="285750" marR="0" lvl="0" indent="-285750" defTabSz="457200" fontAlgn="auto">
              <a:spcBef>
                <a:spcPct val="20000"/>
              </a:spcBef>
              <a:spcAft>
                <a:spcPts val="600"/>
              </a:spcAft>
              <a:buClr>
                <a:schemeClr val="accent1"/>
              </a:buClr>
              <a:buSzPct val="92000"/>
              <a:buFont typeface="Wingdings 2" panose="05020102010507070707" pitchFamily="18" charset="2"/>
              <a:buChar char=""/>
              <a:tabLst/>
              <a:defRPr/>
            </a:pPr>
            <a:r>
              <a:rPr kumimoji="0" lang="en-US" b="1" i="0" u="none" strike="noStrike" cap="none" spc="0" normalizeH="0" baseline="0" noProof="0" dirty="0">
                <a:ln>
                  <a:noFill/>
                </a:ln>
                <a:solidFill>
                  <a:srgbClr val="0070C0"/>
                </a:solidFill>
                <a:effectLst/>
                <a:uLnTx/>
                <a:uFillTx/>
              </a:rPr>
              <a:t>Implementation</a:t>
            </a:r>
            <a:r>
              <a:rPr kumimoji="0" lang="en-US" b="0" i="0" u="none" strike="noStrike" cap="none" spc="0" normalizeH="0" baseline="0" noProof="0" dirty="0">
                <a:ln>
                  <a:noFill/>
                </a:ln>
                <a:solidFill>
                  <a:schemeClr val="tx2"/>
                </a:solidFill>
                <a:effectLst/>
                <a:uLnTx/>
                <a:uFillTx/>
              </a:rPr>
              <a:t> – addresses the who, where, when, and how</a:t>
            </a:r>
          </a:p>
          <a:p>
            <a:pPr marL="285750" marR="0" lvl="0" indent="-285750" defTabSz="457200" fontAlgn="auto">
              <a:spcBef>
                <a:spcPct val="20000"/>
              </a:spcBef>
              <a:spcAft>
                <a:spcPts val="600"/>
              </a:spcAft>
              <a:buClr>
                <a:schemeClr val="accent1"/>
              </a:buClr>
              <a:buSzPct val="92000"/>
              <a:buFont typeface="Wingdings 2" panose="05020102010507070707" pitchFamily="18" charset="2"/>
              <a:buChar char=""/>
              <a:tabLst/>
              <a:defRPr/>
            </a:pPr>
            <a:endParaRPr kumimoji="0" lang="en-US" b="0" i="0" u="none" strike="noStrike" cap="none" spc="0" normalizeH="0" baseline="0" noProof="0" dirty="0">
              <a:ln>
                <a:noFill/>
              </a:ln>
              <a:solidFill>
                <a:schemeClr val="tx2"/>
              </a:solidFill>
              <a:effectLst/>
              <a:uLnTx/>
              <a:uFillTx/>
            </a:endParaRPr>
          </a:p>
          <a:p>
            <a:pPr marR="0" lvl="0" defTabSz="457200" fontAlgn="auto">
              <a:spcBef>
                <a:spcPct val="20000"/>
              </a:spcBef>
              <a:spcAft>
                <a:spcPts val="600"/>
              </a:spcAft>
              <a:buClr>
                <a:schemeClr val="accent1"/>
              </a:buClr>
              <a:buSzPct val="92000"/>
              <a:tabLst/>
              <a:defRPr/>
            </a:pPr>
            <a:r>
              <a:rPr kumimoji="0" lang="en-US" b="0" i="1" u="none" strike="noStrike" cap="none" spc="0" normalizeH="0" baseline="0" noProof="0" dirty="0">
                <a:ln>
                  <a:noFill/>
                </a:ln>
                <a:solidFill>
                  <a:srgbClr val="C00000"/>
                </a:solidFill>
                <a:effectLst/>
                <a:uLnTx/>
                <a:uFillTx/>
              </a:rPr>
              <a:t>Both are critical to success and need awareness and managing</a:t>
            </a:r>
            <a:endParaRPr kumimoji="0" lang="en-US" b="0" i="0" u="none" strike="noStrike" cap="none" spc="0" normalizeH="0" baseline="0" noProof="0" dirty="0">
              <a:ln>
                <a:noFill/>
              </a:ln>
              <a:solidFill>
                <a:schemeClr val="tx2"/>
              </a:solidFill>
              <a:effectLst/>
              <a:uLnTx/>
              <a:uFillTx/>
            </a:endParaRP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3" y="5951811"/>
            <a:ext cx="4277410" cy="365125"/>
          </a:xfrm>
        </p:spPr>
        <p:txBody>
          <a:bodyPr vert="horz" lIns="91440" tIns="45720" rIns="91440" bIns="45720" rtlCol="0" anchor="ctr">
            <a:normAutofit/>
          </a:bodyPr>
          <a:lstStyle/>
          <a:p>
            <a:pPr marR="0" lvl="0" indent="0" defTabSz="457200" fontAlgn="auto">
              <a:spcBef>
                <a:spcPts val="0"/>
              </a:spcBef>
              <a:spcAft>
                <a:spcPts val="0"/>
              </a:spcAft>
              <a:buClrTx/>
              <a:buSzTx/>
              <a:buFontTx/>
              <a:buNone/>
              <a:tabLst/>
              <a:defRPr/>
            </a:pPr>
            <a:endParaRPr kumimoji="0" lang="en-US" sz="900" b="0" i="0" u="none" strike="noStrike" kern="1200" cap="all" spc="0" normalizeH="0" baseline="0" noProof="0">
              <a:ln>
                <a:noFill/>
              </a:ln>
              <a:solidFill>
                <a:srgbClr val="FC6F9F"/>
              </a:solidFill>
              <a:effectLst/>
              <a:uLnTx/>
              <a:uFillTx/>
              <a:latin typeface="+mn-lt"/>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6576780" y="5956137"/>
            <a:ext cx="544874" cy="365125"/>
          </a:xfrm>
        </p:spPr>
        <p:txBody>
          <a:bodyPr vert="horz" lIns="91440" tIns="45720" rIns="91440" bIns="45720" rtlCol="0" anchor="ctr">
            <a:normAutofit/>
          </a:bodyPr>
          <a:lstStyle/>
          <a:p>
            <a:pPr marR="0" lvl="0" indent="0" defTabSz="457200" fontAlgn="auto">
              <a:spcBef>
                <a:spcPts val="0"/>
              </a:spcBef>
              <a:spcAft>
                <a:spcPts val="600"/>
              </a:spcAft>
              <a:buClrTx/>
              <a:buSzTx/>
              <a:buFontTx/>
              <a:buNone/>
              <a:tabLst/>
              <a:defRPr/>
            </a:pPr>
            <a:fld id="{3A98EE3D-8CD1-4C3F-BD1C-C98C9596463C}" type="slidenum">
              <a:rPr kumimoji="0" lang="en-US" b="0" i="0" u="none" strike="noStrike" cap="none" spc="0" normalizeH="0" baseline="0" noProof="0" smtClean="0">
                <a:ln>
                  <a:noFill/>
                </a:ln>
                <a:solidFill>
                  <a:srgbClr val="FC6F9F"/>
                </a:solidFill>
                <a:effectLst/>
                <a:uLnTx/>
                <a:uFillTx/>
              </a:rPr>
              <a:pPr marR="0" lvl="0" indent="0" defTabSz="457200" fontAlgn="auto">
                <a:spcBef>
                  <a:spcPts val="0"/>
                </a:spcBef>
                <a:spcAft>
                  <a:spcPts val="600"/>
                </a:spcAft>
                <a:buClrTx/>
                <a:buSzTx/>
                <a:buFontTx/>
                <a:buNone/>
                <a:tabLst/>
                <a:defRPr/>
              </a:pPr>
              <a:t>25</a:t>
            </a:fld>
            <a:endParaRPr kumimoji="0" lang="en-US" b="0" i="0" u="none" strike="noStrike" cap="none" spc="0" normalizeH="0" baseline="0" noProof="0">
              <a:ln>
                <a:noFill/>
              </a:ln>
              <a:solidFill>
                <a:srgbClr val="FC6F9F"/>
              </a:solidFill>
              <a:effectLst/>
              <a:uLnTx/>
              <a:uFillTx/>
            </a:endParaRPr>
          </a:p>
        </p:txBody>
      </p:sp>
      <p:pic>
        <p:nvPicPr>
          <p:cNvPr id="9" name="Picture 8" descr="A wall covered with sticky notes.">
            <a:extLst>
              <a:ext uri="{FF2B5EF4-FFF2-40B4-BE49-F238E27FC236}">
                <a16:creationId xmlns:a16="http://schemas.microsoft.com/office/drawing/2014/main" id="{D4B3B681-A8B1-533C-5496-113F082AC633}"/>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b="-1"/>
          <a:stretch/>
        </p:blipFill>
        <p:spPr>
          <a:xfrm>
            <a:off x="7521283" y="10"/>
            <a:ext cx="4670717" cy="6857990"/>
          </a:xfrm>
          <a:prstGeom prst="rect">
            <a:avLst/>
          </a:prstGeom>
        </p:spPr>
      </p:pic>
    </p:spTree>
    <p:extLst>
      <p:ext uri="{BB962C8B-B14F-4D97-AF65-F5344CB8AC3E}">
        <p14:creationId xmlns:p14="http://schemas.microsoft.com/office/powerpoint/2010/main" val="247107169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81192" y="702156"/>
            <a:ext cx="11029616" cy="1188720"/>
          </a:xfrm>
        </p:spPr>
        <p:txBody>
          <a:bodyPr vert="horz" lIns="91440" tIns="45720" rIns="91440" bIns="45720" rtlCol="0" anchor="b">
            <a:normAutofit/>
          </a:bodyPr>
          <a:lstStyle/>
          <a:p>
            <a:r>
              <a:rPr lang="en-US" b="0" kern="1200" cap="all" dirty="0">
                <a:solidFill>
                  <a:schemeClr val="tx1">
                    <a:lumMod val="75000"/>
                    <a:lumOff val="25000"/>
                  </a:schemeClr>
                </a:solidFill>
                <a:latin typeface="+mj-lt"/>
                <a:ea typeface="+mj-ea"/>
                <a:cs typeface="+mj-cs"/>
              </a:rPr>
              <a:t>reasons why strategy execution fails</a:t>
            </a:r>
          </a:p>
        </p:txBody>
      </p:sp>
      <p:pic>
        <p:nvPicPr>
          <p:cNvPr id="7" name="Picture 6" descr="Melting ice cream cone on floor">
            <a:extLst>
              <a:ext uri="{FF2B5EF4-FFF2-40B4-BE49-F238E27FC236}">
                <a16:creationId xmlns:a16="http://schemas.microsoft.com/office/drawing/2014/main" id="{95414173-9647-15A4-7785-F76FC714818D}"/>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r="-2"/>
          <a:stretch/>
        </p:blipFill>
        <p:spPr>
          <a:xfrm>
            <a:off x="611392" y="2347105"/>
            <a:ext cx="5074920" cy="3712464"/>
          </a:xfrm>
          <a:prstGeom prst="rect">
            <a:avLst/>
          </a:prstGeom>
        </p:spPr>
      </p:pic>
      <p:sp>
        <p:nvSpPr>
          <p:cNvPr id="3" name="TextBox 2">
            <a:extLst>
              <a:ext uri="{FF2B5EF4-FFF2-40B4-BE49-F238E27FC236}">
                <a16:creationId xmlns:a16="http://schemas.microsoft.com/office/drawing/2014/main" id="{1A63A293-6A4B-481D-8960-BE437C3CF946}"/>
              </a:ext>
            </a:extLst>
          </p:cNvPr>
          <p:cNvSpPr txBox="1"/>
          <p:nvPr/>
        </p:nvSpPr>
        <p:spPr>
          <a:xfrm>
            <a:off x="7891667" y="702155"/>
            <a:ext cx="3878164" cy="5986879"/>
          </a:xfrm>
          <a:prstGeom prst="rect">
            <a:avLst/>
          </a:prstGeom>
        </p:spPr>
        <p:txBody>
          <a:bodyPr vert="horz" lIns="91440" tIns="45720" rIns="91440" bIns="45720" rtlCol="0" anchor="ctr">
            <a:noAutofit/>
          </a:bodyPr>
          <a:lstStyle/>
          <a:p>
            <a:pPr marL="285750" marR="0" lvl="0" indent="-28575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r>
              <a:rPr kumimoji="0" lang="en-US" sz="1400" i="0" u="none" strike="noStrike" cap="none" spc="0" normalizeH="0" baseline="0" noProof="0" dirty="0">
                <a:ln>
                  <a:noFill/>
                </a:ln>
                <a:solidFill>
                  <a:schemeClr val="tx1">
                    <a:lumMod val="75000"/>
                    <a:lumOff val="25000"/>
                  </a:schemeClr>
                </a:solidFill>
                <a:effectLst/>
                <a:uLnTx/>
                <a:uFillTx/>
              </a:rPr>
              <a:t>No or insufficient communication</a:t>
            </a:r>
          </a:p>
          <a:p>
            <a:pPr marL="285750" marR="0" lvl="0" indent="-28575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r>
              <a:rPr kumimoji="0" lang="en-US" sz="1400" i="0" u="none" strike="noStrike" cap="none" spc="0" normalizeH="0" baseline="0" noProof="0" dirty="0">
                <a:ln>
                  <a:noFill/>
                </a:ln>
                <a:solidFill>
                  <a:schemeClr val="tx1">
                    <a:lumMod val="75000"/>
                    <a:lumOff val="25000"/>
                  </a:schemeClr>
                </a:solidFill>
                <a:effectLst/>
                <a:uLnTx/>
                <a:uFillTx/>
              </a:rPr>
              <a:t>Lack of commitment</a:t>
            </a:r>
          </a:p>
          <a:p>
            <a:pPr marL="285750" marR="0" lvl="0" indent="-28575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r>
              <a:rPr kumimoji="0" lang="en-US" sz="1400" i="0" u="none" strike="noStrike" cap="none" spc="0" normalizeH="0" baseline="0" noProof="0" dirty="0">
                <a:ln>
                  <a:noFill/>
                </a:ln>
                <a:solidFill>
                  <a:schemeClr val="tx1">
                    <a:lumMod val="75000"/>
                    <a:lumOff val="25000"/>
                  </a:schemeClr>
                </a:solidFill>
                <a:effectLst/>
                <a:uLnTx/>
                <a:uFillTx/>
              </a:rPr>
              <a:t>Insufficient or inadequate resources</a:t>
            </a:r>
          </a:p>
          <a:p>
            <a:pPr marL="285750" marR="0" lvl="0" indent="-28575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r>
              <a:rPr kumimoji="0" lang="en-US" sz="1400" i="0" u="none" strike="noStrike" cap="none" spc="0" normalizeH="0" baseline="0" noProof="0" dirty="0">
                <a:ln>
                  <a:noFill/>
                </a:ln>
                <a:solidFill>
                  <a:schemeClr val="tx1">
                    <a:lumMod val="75000"/>
                    <a:lumOff val="25000"/>
                  </a:schemeClr>
                </a:solidFill>
                <a:effectLst/>
                <a:uLnTx/>
                <a:uFillTx/>
              </a:rPr>
              <a:t>Isolated and fragmented actions</a:t>
            </a:r>
          </a:p>
          <a:p>
            <a:pPr marL="285750" marR="0" lvl="0" indent="-28575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r>
              <a:rPr kumimoji="0" lang="en-US" sz="1400" i="0" u="none" strike="noStrike" cap="none" spc="0" normalizeH="0" baseline="0" noProof="0" dirty="0">
                <a:ln>
                  <a:noFill/>
                </a:ln>
                <a:solidFill>
                  <a:schemeClr val="tx1">
                    <a:lumMod val="75000"/>
                    <a:lumOff val="25000"/>
                  </a:schemeClr>
                </a:solidFill>
                <a:effectLst/>
                <a:uLnTx/>
                <a:uFillTx/>
              </a:rPr>
              <a:t>Ambiguous or conflicting goals</a:t>
            </a:r>
          </a:p>
          <a:p>
            <a:pPr marL="285750" marR="0" lvl="0" indent="-28575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r>
              <a:rPr kumimoji="0" lang="en-US" sz="1400" i="0" u="none" strike="noStrike" cap="none" spc="0" normalizeH="0" baseline="0" noProof="0" dirty="0">
                <a:ln>
                  <a:noFill/>
                </a:ln>
                <a:solidFill>
                  <a:schemeClr val="tx1">
                    <a:lumMod val="75000"/>
                    <a:lumOff val="25000"/>
                  </a:schemeClr>
                </a:solidFill>
                <a:effectLst/>
                <a:uLnTx/>
                <a:uFillTx/>
              </a:rPr>
              <a:t>No or unclear strategy</a:t>
            </a:r>
          </a:p>
          <a:p>
            <a:pPr marL="285750" marR="0" lvl="0" indent="-28575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r>
              <a:rPr kumimoji="0" lang="en-US" sz="1400" i="0" u="none" strike="noStrike" cap="none" spc="0" normalizeH="0" baseline="0" noProof="0" dirty="0">
                <a:ln>
                  <a:noFill/>
                </a:ln>
                <a:solidFill>
                  <a:schemeClr val="tx1">
                    <a:lumMod val="75000"/>
                    <a:lumOff val="25000"/>
                  </a:schemeClr>
                </a:solidFill>
                <a:effectLst/>
                <a:uLnTx/>
                <a:uFillTx/>
              </a:rPr>
              <a:t>No clear priorities</a:t>
            </a:r>
          </a:p>
          <a:p>
            <a:pPr marL="285750" marR="0" lvl="0" indent="-28575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r>
              <a:rPr kumimoji="0" lang="en-US" sz="1400" i="0" u="none" strike="noStrike" cap="none" spc="0" normalizeH="0" baseline="0" noProof="0" dirty="0">
                <a:ln>
                  <a:noFill/>
                </a:ln>
                <a:solidFill>
                  <a:schemeClr val="tx1">
                    <a:lumMod val="75000"/>
                    <a:lumOff val="25000"/>
                  </a:schemeClr>
                </a:solidFill>
                <a:effectLst/>
                <a:uLnTx/>
                <a:uFillTx/>
              </a:rPr>
              <a:t>Ambiguous responsibilities</a:t>
            </a:r>
          </a:p>
          <a:p>
            <a:pPr marL="285750" marR="0" lvl="0" indent="-28575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r>
              <a:rPr kumimoji="0" lang="en-US" sz="1400" i="0" u="none" strike="noStrike" cap="none" spc="0" normalizeH="0" baseline="0" noProof="0" dirty="0">
                <a:ln>
                  <a:noFill/>
                </a:ln>
                <a:solidFill>
                  <a:schemeClr val="tx1">
                    <a:lumMod val="75000"/>
                    <a:lumOff val="25000"/>
                  </a:schemeClr>
                </a:solidFill>
                <a:effectLst/>
                <a:uLnTx/>
                <a:uFillTx/>
              </a:rPr>
              <a:t>Lack of performance information</a:t>
            </a:r>
          </a:p>
          <a:p>
            <a:pPr marL="285750" marR="0" lvl="0" indent="-28575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r>
              <a:rPr kumimoji="0" lang="en-US" sz="1400" i="0" u="none" strike="noStrike" cap="none" spc="0" normalizeH="0" baseline="0" noProof="0" dirty="0">
                <a:ln>
                  <a:noFill/>
                </a:ln>
                <a:solidFill>
                  <a:schemeClr val="tx1">
                    <a:lumMod val="75000"/>
                    <a:lumOff val="25000"/>
                  </a:schemeClr>
                </a:solidFill>
                <a:effectLst/>
                <a:uLnTx/>
                <a:uFillTx/>
              </a:rPr>
              <a:t>Silo behaviour and sub-optimization</a:t>
            </a:r>
          </a:p>
          <a:p>
            <a:pPr marL="285750" marR="0" lvl="0" indent="-28575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r>
              <a:rPr kumimoji="0" lang="en-US" sz="1400" i="0" u="none" strike="noStrike" cap="none" spc="0" normalizeH="0" baseline="0" noProof="0" dirty="0">
                <a:ln>
                  <a:noFill/>
                </a:ln>
                <a:solidFill>
                  <a:schemeClr val="tx1">
                    <a:lumMod val="75000"/>
                    <a:lumOff val="25000"/>
                  </a:schemeClr>
                </a:solidFill>
                <a:effectLst/>
                <a:uLnTx/>
                <a:uFillTx/>
              </a:rPr>
              <a:t>Wrong or ineffective culture</a:t>
            </a:r>
          </a:p>
          <a:p>
            <a:pPr marL="285750" marR="0" lvl="0" indent="-28575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r>
              <a:rPr kumimoji="0" lang="en-US" sz="1400" i="0" u="none" strike="noStrike" cap="none" spc="0" normalizeH="0" baseline="0" noProof="0" dirty="0">
                <a:ln>
                  <a:noFill/>
                </a:ln>
                <a:solidFill>
                  <a:schemeClr val="tx1">
                    <a:lumMod val="75000"/>
                    <a:lumOff val="25000"/>
                  </a:schemeClr>
                </a:solidFill>
                <a:effectLst/>
                <a:uLnTx/>
                <a:uFillTx/>
              </a:rPr>
              <a:t>Resistance to change</a:t>
            </a:r>
          </a:p>
          <a:p>
            <a:pPr marL="285750" marR="0" lvl="0" indent="-28575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r>
              <a:rPr kumimoji="0" lang="en-US" sz="1400" i="0" u="none" strike="noStrike" cap="none" spc="0" normalizeH="0" baseline="0" noProof="0" dirty="0">
                <a:ln>
                  <a:noFill/>
                </a:ln>
                <a:solidFill>
                  <a:schemeClr val="tx1">
                    <a:lumMod val="75000"/>
                    <a:lumOff val="25000"/>
                  </a:schemeClr>
                </a:solidFill>
                <a:effectLst/>
                <a:uLnTx/>
                <a:uFillTx/>
              </a:rPr>
              <a:t>Over-complexity</a:t>
            </a:r>
          </a:p>
          <a:p>
            <a:pPr marL="285750" marR="0" lvl="0" indent="-28575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r>
              <a:rPr kumimoji="0" lang="en-US" sz="1400" i="0" u="none" strike="noStrike" cap="none" spc="0" normalizeH="0" baseline="0" noProof="0" dirty="0">
                <a:ln>
                  <a:noFill/>
                </a:ln>
                <a:solidFill>
                  <a:schemeClr val="tx1">
                    <a:lumMod val="75000"/>
                    <a:lumOff val="25000"/>
                  </a:schemeClr>
                </a:solidFill>
                <a:effectLst/>
                <a:uLnTx/>
                <a:uFillTx/>
              </a:rPr>
              <a:t>Insufficient management capabilities</a:t>
            </a:r>
          </a:p>
          <a:p>
            <a:pPr marL="285750" marR="0" lvl="0" indent="-28575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r>
              <a:rPr kumimoji="0" lang="en-US" sz="1400" i="0" u="none" strike="noStrike" cap="none" spc="0" normalizeH="0" baseline="0" noProof="0" dirty="0">
                <a:ln>
                  <a:noFill/>
                </a:ln>
                <a:solidFill>
                  <a:schemeClr val="tx1">
                    <a:lumMod val="75000"/>
                    <a:lumOff val="25000"/>
                  </a:schemeClr>
                </a:solidFill>
                <a:effectLst/>
                <a:uLnTx/>
                <a:uFillTx/>
              </a:rPr>
              <a:t>Delay, plans are not met</a:t>
            </a:r>
          </a:p>
          <a:p>
            <a:pPr marL="285750" marR="0" lvl="0" indent="-28575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r>
              <a:rPr kumimoji="0" lang="en-US" sz="1400" i="0" u="none" strike="noStrike" cap="none" spc="0" normalizeH="0" baseline="0" noProof="0" dirty="0">
                <a:ln>
                  <a:noFill/>
                </a:ln>
                <a:solidFill>
                  <a:schemeClr val="tx1">
                    <a:lumMod val="75000"/>
                    <a:lumOff val="25000"/>
                  </a:schemeClr>
                </a:solidFill>
                <a:effectLst/>
                <a:uLnTx/>
                <a:uFillTx/>
              </a:rPr>
              <a:t>Budget is exceeded</a:t>
            </a:r>
          </a:p>
          <a:p>
            <a:pPr marL="285750" marR="0" lvl="0" indent="-28575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r>
              <a:rPr kumimoji="0" lang="en-US" sz="1400" i="0" u="none" strike="noStrike" cap="none" spc="0" normalizeH="0" baseline="0" noProof="0" dirty="0">
                <a:ln>
                  <a:noFill/>
                </a:ln>
                <a:solidFill>
                  <a:schemeClr val="tx1">
                    <a:lumMod val="75000"/>
                    <a:lumOff val="25000"/>
                  </a:schemeClr>
                </a:solidFill>
                <a:effectLst/>
                <a:uLnTx/>
                <a:uFillTx/>
              </a:rPr>
              <a:t>Lack of middle management support</a:t>
            </a:r>
          </a:p>
          <a:p>
            <a:pPr marL="285750" marR="0" lvl="0" indent="-28575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r>
              <a:rPr kumimoji="0" lang="en-US" sz="1400" i="0" u="none" strike="noStrike" cap="none" spc="0" normalizeH="0" baseline="0" noProof="0" dirty="0">
                <a:ln>
                  <a:noFill/>
                </a:ln>
                <a:solidFill>
                  <a:schemeClr val="tx1">
                    <a:lumMod val="75000"/>
                    <a:lumOff val="25000"/>
                  </a:schemeClr>
                </a:solidFill>
                <a:effectLst/>
                <a:uLnTx/>
                <a:uFillTx/>
              </a:rPr>
              <a:t>Strategy is not adapted to changes</a:t>
            </a:r>
          </a:p>
          <a:p>
            <a:pPr marL="285750" marR="0" lvl="0" indent="-28575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r>
              <a:rPr kumimoji="0" lang="en-US" sz="1400" i="0" u="none" strike="noStrike" cap="none" spc="0" normalizeH="0" baseline="0" noProof="0" dirty="0">
                <a:ln>
                  <a:noFill/>
                </a:ln>
                <a:solidFill>
                  <a:schemeClr val="tx1">
                    <a:lumMod val="75000"/>
                    <a:lumOff val="25000"/>
                  </a:schemeClr>
                </a:solidFill>
                <a:effectLst/>
                <a:uLnTx/>
                <a:uFillTx/>
              </a:rPr>
              <a:t>Poor leadership</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2" y="6423914"/>
            <a:ext cx="6917210" cy="365125"/>
          </a:xfrm>
        </p:spPr>
        <p:txBody>
          <a:bodyPr vert="horz" lIns="91440" tIns="45720" rIns="91440" bIns="45720" rtlCol="0" anchor="ctr">
            <a:normAutofit/>
          </a:bodyPr>
          <a:lstStyle/>
          <a:p>
            <a:pPr marR="0" lvl="0" indent="0" defTabSz="457200" fontAlgn="auto">
              <a:spcBef>
                <a:spcPts val="0"/>
              </a:spcBef>
              <a:spcAft>
                <a:spcPts val="600"/>
              </a:spcAft>
              <a:buClrTx/>
              <a:buSzTx/>
              <a:buFontTx/>
              <a:buNone/>
              <a:tabLst/>
              <a:defRPr/>
            </a:pPr>
            <a:r>
              <a:rPr kumimoji="0" lang="en-US" b="0" i="0" u="none" strike="noStrike" kern="1200" cap="all" spc="0" normalizeH="0" baseline="0" noProof="0" dirty="0">
                <a:ln>
                  <a:noFill/>
                </a:ln>
                <a:solidFill>
                  <a:schemeClr val="tx1"/>
                </a:solidFill>
                <a:effectLst/>
                <a:uLnTx/>
                <a:uFillTx/>
                <a:latin typeface="+mn-lt"/>
                <a:ea typeface="+mn-ea"/>
                <a:cs typeface="+mn-cs"/>
                <a:hlinkClick r:id="rId3">
                  <a:extLst>
                    <a:ext uri="{A12FA001-AC4F-418D-AE19-62706E023703}">
                      <ahyp:hlinkClr xmlns:ahyp="http://schemas.microsoft.com/office/drawing/2018/hyperlinkcolor" val="tx"/>
                    </a:ext>
                  </a:extLst>
                </a:hlinkClick>
              </a:rPr>
              <a:t>www.forbes.com</a:t>
            </a:r>
            <a:r>
              <a:rPr kumimoji="0" lang="en-US" b="0" i="0" u="none" strike="noStrike" kern="1200" cap="all" spc="0" normalizeH="0" baseline="0" noProof="0" dirty="0">
                <a:ln>
                  <a:noFill/>
                </a:ln>
                <a:solidFill>
                  <a:schemeClr val="tx1"/>
                </a:solidFill>
                <a:effectLst/>
                <a:uLnTx/>
                <a:uFillTx/>
                <a:latin typeface="+mn-lt"/>
                <a:ea typeface="+mn-ea"/>
                <a:cs typeface="+mn-cs"/>
              </a:rPr>
              <a:t> ‘20 Reasons Why Strategy Execution Fails’ by Jeroen </a:t>
            </a:r>
            <a:r>
              <a:rPr kumimoji="0" lang="en-US" b="0" i="0" u="none" strike="noStrike" kern="1200" cap="all" spc="0" normalizeH="0" baseline="0" noProof="0" dirty="0" err="1">
                <a:ln>
                  <a:noFill/>
                </a:ln>
                <a:solidFill>
                  <a:schemeClr val="tx1"/>
                </a:solidFill>
                <a:effectLst/>
                <a:uLnTx/>
                <a:uFillTx/>
                <a:latin typeface="+mn-lt"/>
                <a:ea typeface="+mn-ea"/>
                <a:cs typeface="+mn-cs"/>
              </a:rPr>
              <a:t>Kraaijenbrink</a:t>
            </a:r>
            <a:r>
              <a:rPr kumimoji="0" lang="en-US" b="0" i="0" u="none" strike="noStrike" kern="1200" cap="all" spc="0" normalizeH="0" baseline="0" noProof="0" dirty="0">
                <a:ln>
                  <a:noFill/>
                </a:ln>
                <a:solidFill>
                  <a:schemeClr val="tx1"/>
                </a:solidFill>
                <a:effectLst/>
                <a:uLnTx/>
                <a:uFillTx/>
                <a:latin typeface="+mn-lt"/>
                <a:ea typeface="+mn-ea"/>
                <a:cs typeface="+mn-cs"/>
              </a:rPr>
              <a:t> 2019</a:t>
            </a: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10558300" y="6423914"/>
            <a:ext cx="1052510" cy="365125"/>
          </a:xfrm>
        </p:spPr>
        <p:txBody>
          <a:bodyPr vert="horz" lIns="91440" tIns="45720" rIns="91440" bIns="45720" rtlCol="0" anchor="ctr">
            <a:normAutofit/>
          </a:bodyPr>
          <a:lstStyle/>
          <a:p>
            <a:pPr marR="0" lvl="0" indent="0" defTabSz="457200" fontAlgn="auto">
              <a:spcBef>
                <a:spcPts val="0"/>
              </a:spcBef>
              <a:spcAft>
                <a:spcPts val="600"/>
              </a:spcAft>
              <a:buClrTx/>
              <a:buSzTx/>
              <a:buFontTx/>
              <a:buNone/>
              <a:tabLst/>
              <a:defRPr/>
            </a:pPr>
            <a:fld id="{3A98EE3D-8CD1-4C3F-BD1C-C98C9596463C}" type="slidenum">
              <a:rPr kumimoji="0" lang="en-US" b="0" i="0" u="none" strike="noStrike" cap="none" spc="0" normalizeH="0" baseline="0" noProof="0" smtClean="0">
                <a:ln>
                  <a:noFill/>
                </a:ln>
                <a:solidFill>
                  <a:srgbClr val="CF9E4E"/>
                </a:solidFill>
                <a:effectLst/>
                <a:uLnTx/>
                <a:uFillTx/>
              </a:rPr>
              <a:pPr marR="0" lvl="0" indent="0" defTabSz="457200" fontAlgn="auto">
                <a:spcBef>
                  <a:spcPts val="0"/>
                </a:spcBef>
                <a:spcAft>
                  <a:spcPts val="600"/>
                </a:spcAft>
                <a:buClrTx/>
                <a:buSzTx/>
                <a:buFontTx/>
                <a:buNone/>
                <a:tabLst/>
                <a:defRPr/>
              </a:pPr>
              <a:t>26</a:t>
            </a:fld>
            <a:endParaRPr kumimoji="0" lang="en-US" b="0" i="0" u="none" strike="noStrike" cap="none" spc="0" normalizeH="0" baseline="0" noProof="0">
              <a:ln>
                <a:noFill/>
              </a:ln>
              <a:solidFill>
                <a:srgbClr val="CF9E4E"/>
              </a:solidFill>
              <a:effectLst/>
              <a:uLnTx/>
              <a:uFillTx/>
            </a:endParaRPr>
          </a:p>
        </p:txBody>
      </p:sp>
    </p:spTree>
    <p:extLst>
      <p:ext uri="{BB962C8B-B14F-4D97-AF65-F5344CB8AC3E}">
        <p14:creationId xmlns:p14="http://schemas.microsoft.com/office/powerpoint/2010/main" val="270112967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75894" y="729658"/>
            <a:ext cx="11029616" cy="579590"/>
          </a:xfrm>
        </p:spPr>
        <p:txBody>
          <a:bodyPr>
            <a:normAutofit/>
          </a:bodyPr>
          <a:lstStyle/>
          <a:p>
            <a:r>
              <a:rPr lang="en-GB" dirty="0"/>
              <a:t>Requirements for successful implementation</a:t>
            </a:r>
          </a:p>
        </p:txBody>
      </p:sp>
      <p:sp>
        <p:nvSpPr>
          <p:cNvPr id="3" name="TextBox 2">
            <a:extLst>
              <a:ext uri="{FF2B5EF4-FFF2-40B4-BE49-F238E27FC236}">
                <a16:creationId xmlns:a16="http://schemas.microsoft.com/office/drawing/2014/main" id="{1A63A293-6A4B-481D-8960-BE437C3CF946}"/>
              </a:ext>
            </a:extLst>
          </p:cNvPr>
          <p:cNvSpPr txBox="1"/>
          <p:nvPr/>
        </p:nvSpPr>
        <p:spPr>
          <a:xfrm>
            <a:off x="764959" y="1902870"/>
            <a:ext cx="10840551" cy="923330"/>
          </a:xfrm>
          <a:prstGeom prst="rect">
            <a:avLst/>
          </a:prstGeom>
          <a:noFill/>
        </p:spPr>
        <p:txBody>
          <a:bodyPr wrap="square" rtlCol="0">
            <a:spAutoFit/>
          </a:bodyPr>
          <a:lstStyle/>
          <a:p>
            <a:pPr marR="0" lvl="0" algn="l" defTabSz="914400" rtl="0" eaLnBrk="1" fontAlgn="auto" latinLnBrk="0" hangingPunct="1">
              <a:lnSpc>
                <a:spcPct val="100000"/>
              </a:lnSpc>
              <a:spcBef>
                <a:spcPts val="0"/>
              </a:spcBef>
              <a:spcAft>
                <a:spcPts val="0"/>
              </a:spcAft>
              <a:buClrTx/>
              <a:buSzTx/>
              <a:tabLst/>
              <a:defRPr/>
            </a:pPr>
            <a:r>
              <a:rPr kumimoji="0" lang="en-GB" sz="1800" b="1" i="0" u="none" strike="noStrike" kern="1200" cap="none" spc="0" normalizeH="0" baseline="0" noProof="0" dirty="0">
                <a:ln>
                  <a:noFill/>
                </a:ln>
                <a:effectLst/>
                <a:uLnTx/>
                <a:uFillTx/>
                <a:latin typeface="Franklin Gothic Book" panose="020B0502020104020203"/>
                <a:ea typeface="+mn-ea"/>
                <a:cs typeface="+mn-cs"/>
              </a:rPr>
              <a:t>Requirements surrounding successful implementation can be </a:t>
            </a:r>
            <a:r>
              <a:rPr lang="en-GB" b="1" dirty="0">
                <a:latin typeface="Franklin Gothic Book" panose="020B0502020104020203"/>
              </a:rPr>
              <a:t>grouped into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1" dirty="0">
                <a:solidFill>
                  <a:srgbClr val="0070C0"/>
                </a:solidFill>
                <a:latin typeface="Franklin Gothic Book" panose="020B0502020104020203"/>
              </a:rPr>
              <a:t>STRUCTURAL = Organisational</a:t>
            </a:r>
            <a:r>
              <a:rPr kumimoji="0" lang="en-GB" sz="1800" b="1" i="0" u="none" strike="noStrike" kern="1200" cap="none" spc="0" normalizeH="0" baseline="0" noProof="0" dirty="0">
                <a:ln>
                  <a:noFill/>
                </a:ln>
                <a:solidFill>
                  <a:srgbClr val="0070C0"/>
                </a:solidFill>
                <a:effectLst/>
                <a:uLnTx/>
                <a:uFillTx/>
                <a:latin typeface="Franklin Gothic Book" panose="020B0502020104020203"/>
                <a:ea typeface="+mn-ea"/>
                <a:cs typeface="+mn-cs"/>
              </a:rPr>
              <a:t> Requirements and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1" dirty="0">
                <a:solidFill>
                  <a:srgbClr val="0070C0"/>
                </a:solidFill>
                <a:latin typeface="Franklin Gothic Book" panose="020B0502020104020203"/>
              </a:rPr>
              <a:t>BEHAVIOURAL = </a:t>
            </a:r>
            <a:r>
              <a:rPr kumimoji="0" lang="en-GB" sz="1800" b="1" i="0" u="none" strike="noStrike" kern="1200" cap="none" spc="0" normalizeH="0" baseline="0" noProof="0" dirty="0">
                <a:ln>
                  <a:noFill/>
                </a:ln>
                <a:solidFill>
                  <a:srgbClr val="0070C0"/>
                </a:solidFill>
                <a:effectLst/>
                <a:uLnTx/>
                <a:uFillTx/>
                <a:latin typeface="Franklin Gothic Book" panose="020B0502020104020203"/>
                <a:ea typeface="+mn-ea"/>
                <a:cs typeface="+mn-cs"/>
              </a:rPr>
              <a:t>Employee Requirements</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graphicFrame>
        <p:nvGraphicFramePr>
          <p:cNvPr id="6" name="Table 6">
            <a:extLst>
              <a:ext uri="{FF2B5EF4-FFF2-40B4-BE49-F238E27FC236}">
                <a16:creationId xmlns:a16="http://schemas.microsoft.com/office/drawing/2014/main" id="{94FA3861-BA8D-4F99-BD93-5203ABD063EB}"/>
              </a:ext>
            </a:extLst>
          </p:cNvPr>
          <p:cNvGraphicFramePr>
            <a:graphicFrameLocks noGrp="1"/>
          </p:cNvGraphicFramePr>
          <p:nvPr>
            <p:extLst>
              <p:ext uri="{D42A27DB-BD31-4B8C-83A1-F6EECF244321}">
                <p14:modId xmlns:p14="http://schemas.microsoft.com/office/powerpoint/2010/main" val="2817165236"/>
              </p:ext>
            </p:extLst>
          </p:nvPr>
        </p:nvGraphicFramePr>
        <p:xfrm>
          <a:off x="887766" y="3132080"/>
          <a:ext cx="10147178" cy="2108200"/>
        </p:xfrm>
        <a:graphic>
          <a:graphicData uri="http://schemas.openxmlformats.org/drawingml/2006/table">
            <a:tbl>
              <a:tblPr firstRow="1" bandRow="1">
                <a:tableStyleId>{5C22544A-7EE6-4342-B048-85BDC9FD1C3A}</a:tableStyleId>
              </a:tblPr>
              <a:tblGrid>
                <a:gridCol w="5073589">
                  <a:extLst>
                    <a:ext uri="{9D8B030D-6E8A-4147-A177-3AD203B41FA5}">
                      <a16:colId xmlns:a16="http://schemas.microsoft.com/office/drawing/2014/main" val="2989599445"/>
                    </a:ext>
                  </a:extLst>
                </a:gridCol>
                <a:gridCol w="5073589">
                  <a:extLst>
                    <a:ext uri="{9D8B030D-6E8A-4147-A177-3AD203B41FA5}">
                      <a16:colId xmlns:a16="http://schemas.microsoft.com/office/drawing/2014/main" val="90567493"/>
                    </a:ext>
                  </a:extLst>
                </a:gridCol>
              </a:tblGrid>
              <a:tr h="370840">
                <a:tc>
                  <a:txBody>
                    <a:bodyPr/>
                    <a:lstStyle/>
                    <a:p>
                      <a:r>
                        <a:rPr lang="en-GB" dirty="0"/>
                        <a:t>Organisational Requirements (Structural)</a:t>
                      </a:r>
                    </a:p>
                  </a:txBody>
                  <a:tcPr/>
                </a:tc>
                <a:tc>
                  <a:txBody>
                    <a:bodyPr/>
                    <a:lstStyle/>
                    <a:p>
                      <a:r>
                        <a:rPr lang="en-GB" dirty="0"/>
                        <a:t>Employee Requirements (Behavioural)</a:t>
                      </a:r>
                    </a:p>
                  </a:txBody>
                  <a:tcPr/>
                </a:tc>
                <a:extLst>
                  <a:ext uri="{0D108BD9-81ED-4DB2-BD59-A6C34878D82A}">
                    <a16:rowId xmlns:a16="http://schemas.microsoft.com/office/drawing/2014/main" val="3458083599"/>
                  </a:ext>
                </a:extLst>
              </a:tr>
              <a:tr h="370840">
                <a:tc>
                  <a:txBody>
                    <a:bodyPr/>
                    <a:lstStyle/>
                    <a:p>
                      <a:pPr marL="285750" indent="-285750">
                        <a:buFont typeface="Arial" panose="020B0604020202020204" pitchFamily="34" charset="0"/>
                        <a:buChar char="•"/>
                      </a:pPr>
                      <a:r>
                        <a:rPr lang="en-GB" dirty="0"/>
                        <a:t>Importance of a market-oriented structure (with no functional silos and isolation)</a:t>
                      </a:r>
                    </a:p>
                    <a:p>
                      <a:pPr marL="285750" indent="-285750">
                        <a:buFont typeface="Arial" panose="020B0604020202020204" pitchFamily="34" charset="0"/>
                        <a:buChar char="•"/>
                      </a:pPr>
                      <a:r>
                        <a:rPr lang="en-GB" dirty="0"/>
                        <a:t>Corporate culture enables flexibility and co-operation</a:t>
                      </a:r>
                    </a:p>
                    <a:p>
                      <a:pPr marL="285750" indent="-285750">
                        <a:buFont typeface="Arial" panose="020B0604020202020204" pitchFamily="34" charset="0"/>
                        <a:buChar char="•"/>
                      </a:pPr>
                      <a:r>
                        <a:rPr lang="en-GB" dirty="0"/>
                        <a:t>Appropriate policies, procedures, control systems</a:t>
                      </a:r>
                    </a:p>
                  </a:txBody>
                  <a:tcPr/>
                </a:tc>
                <a:tc>
                  <a:txBody>
                    <a:bodyPr/>
                    <a:lstStyle/>
                    <a:p>
                      <a:pPr marL="285750" indent="-285750">
                        <a:buFont typeface="Arial" panose="020B0604020202020204" pitchFamily="34" charset="0"/>
                        <a:buChar char="•"/>
                      </a:pPr>
                      <a:r>
                        <a:rPr lang="en-GB" dirty="0"/>
                        <a:t>Adequate employee motivation</a:t>
                      </a:r>
                    </a:p>
                    <a:p>
                      <a:pPr marL="285750" indent="-285750">
                        <a:buFont typeface="Arial" panose="020B0604020202020204" pitchFamily="34" charset="0"/>
                        <a:buChar char="•"/>
                      </a:pPr>
                      <a:r>
                        <a:rPr lang="en-GB" dirty="0"/>
                        <a:t>‘Internal marketing’: developing programs to win support for new strategies</a:t>
                      </a:r>
                    </a:p>
                    <a:p>
                      <a:pPr marL="285750" indent="-285750">
                        <a:buFont typeface="Arial" panose="020B0604020202020204" pitchFamily="34" charset="0"/>
                        <a:buChar char="•"/>
                      </a:pPr>
                      <a:r>
                        <a:rPr lang="en-GB" dirty="0"/>
                        <a:t>Employee programmes (action plans) translating strategies to frontline employees</a:t>
                      </a:r>
                    </a:p>
                  </a:txBody>
                  <a:tcPr/>
                </a:tc>
                <a:extLst>
                  <a:ext uri="{0D108BD9-81ED-4DB2-BD59-A6C34878D82A}">
                    <a16:rowId xmlns:a16="http://schemas.microsoft.com/office/drawing/2014/main" val="1064959908"/>
                  </a:ext>
                </a:extLst>
              </a:tr>
            </a:tbl>
          </a:graphicData>
        </a:graphic>
      </p:graphicFrame>
    </p:spTree>
    <p:extLst>
      <p:ext uri="{BB962C8B-B14F-4D97-AF65-F5344CB8AC3E}">
        <p14:creationId xmlns:p14="http://schemas.microsoft.com/office/powerpoint/2010/main" val="332125955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81192" y="702156"/>
            <a:ext cx="11029616" cy="1188720"/>
          </a:xfrm>
        </p:spPr>
        <p:txBody>
          <a:bodyPr vert="horz" lIns="91440" tIns="45720" rIns="91440" bIns="45720" rtlCol="0" anchor="b">
            <a:normAutofit/>
          </a:bodyPr>
          <a:lstStyle/>
          <a:p>
            <a:r>
              <a:rPr lang="en-US" b="0" kern="1200" cap="all" dirty="0">
                <a:solidFill>
                  <a:schemeClr val="tx1">
                    <a:lumMod val="75000"/>
                    <a:lumOff val="25000"/>
                  </a:schemeClr>
                </a:solidFill>
                <a:latin typeface="+mj-lt"/>
                <a:ea typeface="+mj-ea"/>
                <a:cs typeface="+mj-cs"/>
              </a:rPr>
              <a:t>Guidelines for successful strategy implementation</a:t>
            </a:r>
          </a:p>
        </p:txBody>
      </p:sp>
      <p:sp>
        <p:nvSpPr>
          <p:cNvPr id="18" name="Rectangle 17">
            <a:extLst>
              <a:ext uri="{FF2B5EF4-FFF2-40B4-BE49-F238E27FC236}">
                <a16:creationId xmlns:a16="http://schemas.microsoft.com/office/drawing/2014/main" id="{7A4CA679-3546-4E14-8FB8-F57168C37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19">
            <a:extLst>
              <a:ext uri="{FF2B5EF4-FFF2-40B4-BE49-F238E27FC236}">
                <a16:creationId xmlns:a16="http://schemas.microsoft.com/office/drawing/2014/main" id="{44D16E90-7C64-4C04-A50A-B866A1A92B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1">
            <a:extLst>
              <a:ext uri="{FF2B5EF4-FFF2-40B4-BE49-F238E27FC236}">
                <a16:creationId xmlns:a16="http://schemas.microsoft.com/office/drawing/2014/main" id="{DBE4DD59-5AA2-46C6-B6A8-9B4C62D198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Rectangle 23">
            <a:extLst>
              <a:ext uri="{FF2B5EF4-FFF2-40B4-BE49-F238E27FC236}">
                <a16:creationId xmlns:a16="http://schemas.microsoft.com/office/drawing/2014/main" id="{160CE81C-67DC-489E-BFFB-877C80B854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2180496"/>
            <a:ext cx="5404639" cy="4045683"/>
          </a:xfrm>
          <a:prstGeom prst="rect">
            <a:avLst/>
          </a:prstGeom>
          <a:solidFill>
            <a:srgbClr val="FFFFFF">
              <a:alpha val="80000"/>
            </a:srgbClr>
          </a:solidFill>
          <a:ln w="38100">
            <a:solidFill>
              <a:srgbClr val="46535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Hiker on top of mountain holding map">
            <a:extLst>
              <a:ext uri="{FF2B5EF4-FFF2-40B4-BE49-F238E27FC236}">
                <a16:creationId xmlns:a16="http://schemas.microsoft.com/office/drawing/2014/main" id="{6C5EE00C-F8F2-1648-B52F-D93939ACEE92}"/>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r="-3" b="-3"/>
          <a:stretch/>
        </p:blipFill>
        <p:spPr>
          <a:xfrm>
            <a:off x="611392" y="2347105"/>
            <a:ext cx="5074920" cy="3712464"/>
          </a:xfrm>
          <a:prstGeom prst="rect">
            <a:avLst/>
          </a:prstGeom>
        </p:spPr>
      </p:pic>
      <p:sp>
        <p:nvSpPr>
          <p:cNvPr id="3" name="TextBox 2">
            <a:extLst>
              <a:ext uri="{FF2B5EF4-FFF2-40B4-BE49-F238E27FC236}">
                <a16:creationId xmlns:a16="http://schemas.microsoft.com/office/drawing/2014/main" id="{1A63A293-6A4B-481D-8960-BE437C3CF946}"/>
              </a:ext>
            </a:extLst>
          </p:cNvPr>
          <p:cNvSpPr txBox="1"/>
          <p:nvPr/>
        </p:nvSpPr>
        <p:spPr>
          <a:xfrm>
            <a:off x="5912527" y="2040835"/>
            <a:ext cx="6134469" cy="4345711"/>
          </a:xfrm>
          <a:prstGeom prst="rect">
            <a:avLst/>
          </a:prstGeom>
        </p:spPr>
        <p:txBody>
          <a:bodyPr vert="horz" lIns="91440" tIns="45720" rIns="91440" bIns="45720" rtlCol="0" anchor="ctr">
            <a:noAutofit/>
          </a:bodyPr>
          <a:lstStyle/>
          <a:p>
            <a:pPr marL="742950" marR="0" lvl="1" indent="-28575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r>
              <a:rPr kumimoji="0" lang="en-US" sz="1600" b="0" i="0" u="none" strike="noStrike" cap="none" spc="0" normalizeH="0" baseline="0" noProof="0" dirty="0">
                <a:ln>
                  <a:noFill/>
                </a:ln>
                <a:solidFill>
                  <a:schemeClr val="tx1">
                    <a:lumMod val="75000"/>
                    <a:lumOff val="25000"/>
                  </a:schemeClr>
                </a:solidFill>
                <a:effectLst/>
                <a:uLnTx/>
                <a:uFillTx/>
              </a:rPr>
              <a:t>Requires a comprehensive and systematic approach. </a:t>
            </a:r>
          </a:p>
          <a:p>
            <a:pPr marL="742950" lvl="1" indent="-285750" defTabSz="457200">
              <a:lnSpc>
                <a:spcPct val="90000"/>
              </a:lnSpc>
              <a:spcBef>
                <a:spcPct val="20000"/>
              </a:spcBef>
              <a:spcAft>
                <a:spcPts val="600"/>
              </a:spcAft>
              <a:buClr>
                <a:schemeClr val="accent1"/>
              </a:buClr>
              <a:buSzPct val="92000"/>
              <a:buFont typeface="Wingdings 2" panose="05020102010507070707" pitchFamily="18" charset="2"/>
              <a:buChar char=""/>
              <a:defRPr/>
            </a:pPr>
            <a:r>
              <a:rPr lang="en-US" sz="1600" dirty="0">
                <a:solidFill>
                  <a:schemeClr val="tx1">
                    <a:lumMod val="75000"/>
                    <a:lumOff val="25000"/>
                  </a:schemeClr>
                </a:solidFill>
              </a:rPr>
              <a:t>Change routine, do not be afraid to think differently and do things differently.</a:t>
            </a:r>
          </a:p>
          <a:p>
            <a:pPr marL="742950" marR="0" lvl="1" indent="-28575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r>
              <a:rPr kumimoji="0" lang="en-US" sz="1600" b="0" i="0" u="none" strike="noStrike" cap="none" spc="0" normalizeH="0" baseline="0" noProof="0" dirty="0">
                <a:ln>
                  <a:noFill/>
                </a:ln>
                <a:solidFill>
                  <a:schemeClr val="tx1">
                    <a:lumMod val="75000"/>
                    <a:lumOff val="25000"/>
                  </a:schemeClr>
                </a:solidFill>
                <a:effectLst/>
                <a:uLnTx/>
                <a:uFillTx/>
              </a:rPr>
              <a:t>Identify your own management tactics / leadership </a:t>
            </a:r>
            <a:r>
              <a:rPr lang="en-US" sz="1600" dirty="0">
                <a:solidFill>
                  <a:schemeClr val="tx1">
                    <a:lumMod val="75000"/>
                    <a:lumOff val="25000"/>
                  </a:schemeClr>
                </a:solidFill>
              </a:rPr>
              <a:t>styles </a:t>
            </a:r>
            <a:r>
              <a:rPr kumimoji="0" lang="en-US" sz="1600" b="0" i="0" u="none" strike="noStrike" cap="none" spc="0" normalizeH="0" baseline="0" noProof="0" dirty="0">
                <a:ln>
                  <a:noFill/>
                </a:ln>
                <a:solidFill>
                  <a:schemeClr val="tx1">
                    <a:lumMod val="75000"/>
                    <a:lumOff val="25000"/>
                  </a:schemeClr>
                </a:solidFill>
                <a:effectLst/>
                <a:uLnTx/>
                <a:uFillTx/>
              </a:rPr>
              <a:t>to achieve the goals.</a:t>
            </a:r>
          </a:p>
          <a:p>
            <a:pPr marL="742950" marR="0" lvl="1" indent="-28575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r>
              <a:rPr kumimoji="0" lang="en-US" sz="1600" b="0" i="0" u="none" strike="noStrike" cap="none" spc="0" normalizeH="0" baseline="0" noProof="0" dirty="0">
                <a:ln>
                  <a:noFill/>
                </a:ln>
                <a:solidFill>
                  <a:schemeClr val="tx1">
                    <a:lumMod val="75000"/>
                    <a:lumOff val="25000"/>
                  </a:schemeClr>
                </a:solidFill>
                <a:effectLst/>
                <a:uLnTx/>
                <a:uFillTx/>
              </a:rPr>
              <a:t>Without direct </a:t>
            </a:r>
            <a:r>
              <a:rPr kumimoji="0" lang="en-US" sz="1600" u="none" strike="noStrike" cap="none" spc="0" normalizeH="0" baseline="0" noProof="0" dirty="0">
                <a:ln>
                  <a:noFill/>
                </a:ln>
                <a:solidFill>
                  <a:schemeClr val="tx1">
                    <a:lumMod val="75000"/>
                    <a:lumOff val="25000"/>
                  </a:schemeClr>
                </a:solidFill>
                <a:effectLst/>
                <a:uLnTx/>
                <a:uFillTx/>
              </a:rPr>
              <a:t>involvement</a:t>
            </a:r>
            <a:r>
              <a:rPr kumimoji="0" lang="en-US" sz="1600" b="0" i="0" u="none" strike="noStrike" cap="none" spc="0" normalizeH="0" baseline="0" noProof="0" dirty="0">
                <a:ln>
                  <a:noFill/>
                </a:ln>
                <a:solidFill>
                  <a:schemeClr val="tx1">
                    <a:lumMod val="75000"/>
                    <a:lumOff val="25000"/>
                  </a:schemeClr>
                </a:solidFill>
                <a:effectLst/>
                <a:uLnTx/>
                <a:uFillTx/>
              </a:rPr>
              <a:t> of each and everyone in the company, successful strategy implementation is impossible. </a:t>
            </a:r>
          </a:p>
          <a:p>
            <a:pPr marL="742950" marR="0" lvl="1" indent="-28575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r>
              <a:rPr kumimoji="0" lang="en-US" sz="1600" b="0" i="0" u="none" strike="noStrike" cap="none" spc="0" normalizeH="0" baseline="0" noProof="0" dirty="0">
                <a:ln>
                  <a:noFill/>
                </a:ln>
                <a:solidFill>
                  <a:schemeClr val="tx1">
                    <a:lumMod val="75000"/>
                    <a:lumOff val="25000"/>
                  </a:schemeClr>
                </a:solidFill>
                <a:effectLst/>
                <a:uLnTx/>
                <a:uFillTx/>
              </a:rPr>
              <a:t>Motivate your team and use their full potential.</a:t>
            </a:r>
          </a:p>
          <a:p>
            <a:pPr marL="742950" marR="0" lvl="1" indent="-28575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r>
              <a:rPr kumimoji="0" lang="en-US" sz="1600" b="0" i="0" u="none" strike="noStrike" cap="none" spc="0" normalizeH="0" baseline="0" noProof="0" dirty="0">
                <a:ln>
                  <a:noFill/>
                </a:ln>
                <a:solidFill>
                  <a:schemeClr val="tx1">
                    <a:lumMod val="75000"/>
                    <a:lumOff val="25000"/>
                  </a:schemeClr>
                </a:solidFill>
                <a:effectLst/>
                <a:uLnTx/>
                <a:uFillTx/>
              </a:rPr>
              <a:t>Provide adequate resources – human, financial, technical etc.</a:t>
            </a:r>
          </a:p>
          <a:p>
            <a:pPr marL="742950" marR="0" lvl="1" indent="-28575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r>
              <a:rPr kumimoji="0" lang="en-US" sz="1600" b="0" i="0" u="none" strike="noStrike" cap="none" spc="0" normalizeH="0" baseline="0" noProof="0" dirty="0">
                <a:ln>
                  <a:noFill/>
                </a:ln>
                <a:solidFill>
                  <a:schemeClr val="tx1">
                    <a:lumMod val="75000"/>
                    <a:lumOff val="25000"/>
                  </a:schemeClr>
                </a:solidFill>
                <a:effectLst/>
                <a:uLnTx/>
                <a:uFillTx/>
              </a:rPr>
              <a:t>Follow-up on the assigned task and seek responsibility.</a:t>
            </a:r>
          </a:p>
          <a:p>
            <a:pPr marL="742950" lvl="1" indent="-285750" defTabSz="457200">
              <a:lnSpc>
                <a:spcPct val="90000"/>
              </a:lnSpc>
              <a:spcBef>
                <a:spcPct val="20000"/>
              </a:spcBef>
              <a:spcAft>
                <a:spcPts val="600"/>
              </a:spcAft>
              <a:buClr>
                <a:schemeClr val="accent1"/>
              </a:buClr>
              <a:buSzPct val="92000"/>
              <a:buFont typeface="Wingdings 2" panose="05020102010507070707" pitchFamily="18" charset="2"/>
              <a:buChar char=""/>
              <a:defRPr/>
            </a:pPr>
            <a:r>
              <a:rPr lang="en-US" sz="1600" dirty="0">
                <a:solidFill>
                  <a:schemeClr val="tx1">
                    <a:lumMod val="75000"/>
                    <a:lumOff val="25000"/>
                  </a:schemeClr>
                </a:solidFill>
              </a:rPr>
              <a:t>Identify relationships between projects and keep an eye on their contribution to the achievement of your goals.</a:t>
            </a:r>
          </a:p>
          <a:p>
            <a:pPr marL="742950" marR="0" lvl="1" indent="-28575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r>
              <a:rPr kumimoji="0" lang="en-US" sz="1600" b="0" i="0" u="none" strike="noStrike" cap="none" spc="0" normalizeH="0" baseline="0" noProof="0" dirty="0">
                <a:ln>
                  <a:noFill/>
                </a:ln>
                <a:solidFill>
                  <a:schemeClr val="tx1">
                    <a:lumMod val="75000"/>
                    <a:lumOff val="25000"/>
                  </a:schemeClr>
                </a:solidFill>
                <a:effectLst/>
                <a:uLnTx/>
                <a:uFillTx/>
              </a:rPr>
              <a:t>Build a good foundational company culture.</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2" y="6423914"/>
            <a:ext cx="6917210" cy="365125"/>
          </a:xfrm>
        </p:spPr>
        <p:txBody>
          <a:bodyPr vert="horz" lIns="91440" tIns="45720" rIns="91440" bIns="45720" rtlCol="0" anchor="ctr">
            <a:normAutofit/>
          </a:bodyPr>
          <a:lstStyle/>
          <a:p>
            <a:pPr marR="0" lvl="0" indent="0" defTabSz="457200" fontAlgn="auto">
              <a:spcBef>
                <a:spcPts val="0"/>
              </a:spcBef>
              <a:spcAft>
                <a:spcPts val="0"/>
              </a:spcAft>
              <a:buClrTx/>
              <a:buSzTx/>
              <a:buFontTx/>
              <a:buNone/>
              <a:tabLst/>
              <a:defRPr/>
            </a:pPr>
            <a:endParaRPr kumimoji="0" lang="en-US" sz="900" b="0" i="0" u="none" strike="noStrike" kern="1200" cap="all" spc="0" normalizeH="0" baseline="0" noProof="0">
              <a:ln>
                <a:noFill/>
              </a:ln>
              <a:solidFill>
                <a:srgbClr val="55779F"/>
              </a:solidFill>
              <a:effectLst/>
              <a:uLnTx/>
              <a:uFillTx/>
              <a:latin typeface="+mn-lt"/>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10558300" y="6423914"/>
            <a:ext cx="1052510" cy="365125"/>
          </a:xfrm>
        </p:spPr>
        <p:txBody>
          <a:bodyPr vert="horz" lIns="91440" tIns="45720" rIns="91440" bIns="45720" rtlCol="0" anchor="ctr">
            <a:normAutofit/>
          </a:bodyPr>
          <a:lstStyle/>
          <a:p>
            <a:pPr marR="0" lvl="0" indent="0" defTabSz="457200" fontAlgn="auto">
              <a:spcBef>
                <a:spcPts val="0"/>
              </a:spcBef>
              <a:spcAft>
                <a:spcPts val="600"/>
              </a:spcAft>
              <a:buClrTx/>
              <a:buSzTx/>
              <a:buFontTx/>
              <a:buNone/>
              <a:tabLst/>
              <a:defRPr/>
            </a:pPr>
            <a:fld id="{3A98EE3D-8CD1-4C3F-BD1C-C98C9596463C}" type="slidenum">
              <a:rPr kumimoji="0" lang="en-US" b="0" i="0" u="none" strike="noStrike" cap="none" spc="0" normalizeH="0" baseline="0" noProof="0" smtClean="0">
                <a:ln>
                  <a:noFill/>
                </a:ln>
                <a:solidFill>
                  <a:srgbClr val="55779F"/>
                </a:solidFill>
                <a:effectLst/>
                <a:uLnTx/>
                <a:uFillTx/>
              </a:rPr>
              <a:pPr marR="0" lvl="0" indent="0" defTabSz="457200" fontAlgn="auto">
                <a:spcBef>
                  <a:spcPts val="0"/>
                </a:spcBef>
                <a:spcAft>
                  <a:spcPts val="600"/>
                </a:spcAft>
                <a:buClrTx/>
                <a:buSzTx/>
                <a:buFontTx/>
                <a:buNone/>
                <a:tabLst/>
                <a:defRPr/>
              </a:pPr>
              <a:t>28</a:t>
            </a:fld>
            <a:endParaRPr kumimoji="0" lang="en-US" b="0" i="0" u="none" strike="noStrike" cap="none" spc="0" normalizeH="0" baseline="0" noProof="0">
              <a:ln>
                <a:noFill/>
              </a:ln>
              <a:solidFill>
                <a:srgbClr val="55779F"/>
              </a:solidFill>
              <a:effectLst/>
              <a:uLnTx/>
              <a:uFillTx/>
            </a:endParaRPr>
          </a:p>
        </p:txBody>
      </p:sp>
    </p:spTree>
    <p:extLst>
      <p:ext uri="{BB962C8B-B14F-4D97-AF65-F5344CB8AC3E}">
        <p14:creationId xmlns:p14="http://schemas.microsoft.com/office/powerpoint/2010/main" val="202599687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Rectangle 12">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14">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16">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31" name="Rectangle 18">
            <a:extLst>
              <a:ext uri="{FF2B5EF4-FFF2-40B4-BE49-F238E27FC236}">
                <a16:creationId xmlns:a16="http://schemas.microsoft.com/office/drawing/2014/main" id="{FBB53F82-F191-4EEB-AB7B-F69E634FA3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81192" y="702156"/>
            <a:ext cx="11029616" cy="1188720"/>
          </a:xfrm>
        </p:spPr>
        <p:txBody>
          <a:bodyPr vert="horz" lIns="91440" tIns="45720" rIns="91440" bIns="45720" rtlCol="0" anchor="b">
            <a:normAutofit/>
          </a:bodyPr>
          <a:lstStyle/>
          <a:p>
            <a:r>
              <a:rPr lang="en-US"/>
              <a:t>planning for strategic response</a:t>
            </a:r>
          </a:p>
        </p:txBody>
      </p:sp>
      <p:sp>
        <p:nvSpPr>
          <p:cNvPr id="32" name="Rectangle 20">
            <a:extLst>
              <a:ext uri="{FF2B5EF4-FFF2-40B4-BE49-F238E27FC236}">
                <a16:creationId xmlns:a16="http://schemas.microsoft.com/office/drawing/2014/main" id="{8616AA08-3831-473D-B61B-89484A33CF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3" name="Rectangle 22">
            <a:extLst>
              <a:ext uri="{FF2B5EF4-FFF2-40B4-BE49-F238E27FC236}">
                <a16:creationId xmlns:a16="http://schemas.microsoft.com/office/drawing/2014/main" id="{8431B918-3A1C-46BA-9430-CAD97D9DA0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4" name="Rectangle 24">
            <a:extLst>
              <a:ext uri="{FF2B5EF4-FFF2-40B4-BE49-F238E27FC236}">
                <a16:creationId xmlns:a16="http://schemas.microsoft.com/office/drawing/2014/main" id="{8400935A-2F82-4DC4-A4E1-E12EFB8C27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6">
            <a:extLst>
              <a:ext uri="{FF2B5EF4-FFF2-40B4-BE49-F238E27FC236}">
                <a16:creationId xmlns:a16="http://schemas.microsoft.com/office/drawing/2014/main" id="{A3D5D599-1CAE-4C92-B5AE-8E51AF6D47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2180496"/>
            <a:ext cx="5404639" cy="4045683"/>
          </a:xfrm>
          <a:prstGeom prst="rect">
            <a:avLst/>
          </a:prstGeom>
          <a:solidFill>
            <a:schemeClr val="bg1"/>
          </a:solidFill>
          <a:ln w="38100">
            <a:solidFill>
              <a:srgbClr val="46535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Metal tic-tac-toe game pieces">
            <a:extLst>
              <a:ext uri="{FF2B5EF4-FFF2-40B4-BE49-F238E27FC236}">
                <a16:creationId xmlns:a16="http://schemas.microsoft.com/office/drawing/2014/main" id="{82ABE912-8285-BEE7-86A7-4EA65FC730DA}"/>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884806" y="2499053"/>
            <a:ext cx="4540524" cy="3405393"/>
          </a:xfrm>
          <a:prstGeom prst="rect">
            <a:avLst/>
          </a:prstGeom>
        </p:spPr>
      </p:pic>
      <p:sp>
        <p:nvSpPr>
          <p:cNvPr id="3" name="TextBox 2">
            <a:extLst>
              <a:ext uri="{FF2B5EF4-FFF2-40B4-BE49-F238E27FC236}">
                <a16:creationId xmlns:a16="http://schemas.microsoft.com/office/drawing/2014/main" id="{1A63A293-6A4B-481D-8960-BE437C3CF946}"/>
              </a:ext>
            </a:extLst>
          </p:cNvPr>
          <p:cNvSpPr txBox="1"/>
          <p:nvPr/>
        </p:nvSpPr>
        <p:spPr>
          <a:xfrm>
            <a:off x="6335805" y="2180496"/>
            <a:ext cx="5275001" cy="4045683"/>
          </a:xfrm>
          <a:prstGeom prst="rect">
            <a:avLst/>
          </a:prstGeom>
        </p:spPr>
        <p:txBody>
          <a:bodyPr vert="horz" lIns="91440" tIns="45720" rIns="91440" bIns="45720" rtlCol="0" anchor="ctr">
            <a:normAutofit/>
          </a:bodyPr>
          <a:lstStyle/>
          <a:p>
            <a:pPr marL="285750" marR="0" lvl="0" indent="-285750" defTabSz="457200" fontAlgn="auto">
              <a:spcBef>
                <a:spcPct val="20000"/>
              </a:spcBef>
              <a:spcAft>
                <a:spcPts val="600"/>
              </a:spcAft>
              <a:buClr>
                <a:schemeClr val="accent1"/>
              </a:buClr>
              <a:buSzPct val="92000"/>
              <a:buFont typeface="Arial" panose="020B0604020202020204" pitchFamily="34" charset="0"/>
              <a:buChar char="•"/>
              <a:tabLst/>
              <a:defRPr/>
            </a:pPr>
            <a:r>
              <a:rPr kumimoji="0" lang="en-US" i="0" u="none" strike="noStrike" cap="none" spc="0" normalizeH="0" baseline="0" noProof="0" dirty="0">
                <a:ln>
                  <a:noFill/>
                </a:ln>
                <a:solidFill>
                  <a:schemeClr val="tx1">
                    <a:lumMod val="75000"/>
                    <a:lumOff val="25000"/>
                  </a:schemeClr>
                </a:solidFill>
                <a:effectLst/>
                <a:uLnTx/>
                <a:uFillTx/>
              </a:rPr>
              <a:t>In addition to choosing what strategic direction to take and aligning internal capabilities, you also have to decide </a:t>
            </a:r>
            <a:r>
              <a:rPr kumimoji="0" lang="en-US" b="1" i="1" u="none" strike="noStrike" cap="none" spc="0" normalizeH="0" baseline="0" noProof="0" dirty="0">
                <a:ln>
                  <a:noFill/>
                </a:ln>
                <a:solidFill>
                  <a:srgbClr val="0070C0"/>
                </a:solidFill>
                <a:effectLst/>
                <a:uLnTx/>
                <a:uFillTx/>
              </a:rPr>
              <a:t>whether to respond to moves made by rivals</a:t>
            </a:r>
            <a:r>
              <a:rPr kumimoji="0" lang="en-US" i="0" u="none" strike="noStrike" cap="none" spc="0" normalizeH="0" baseline="0" noProof="0" dirty="0">
                <a:ln>
                  <a:noFill/>
                </a:ln>
                <a:solidFill>
                  <a:schemeClr val="tx1">
                    <a:lumMod val="75000"/>
                    <a:lumOff val="25000"/>
                  </a:schemeClr>
                </a:solidFill>
                <a:effectLst/>
                <a:uLnTx/>
                <a:uFillTx/>
              </a:rPr>
              <a:t>. </a:t>
            </a:r>
          </a:p>
          <a:p>
            <a:pPr marL="285750" marR="0" lvl="0" indent="-285750" defTabSz="457200" fontAlgn="auto">
              <a:spcBef>
                <a:spcPct val="20000"/>
              </a:spcBef>
              <a:spcAft>
                <a:spcPts val="600"/>
              </a:spcAft>
              <a:buClr>
                <a:schemeClr val="accent1"/>
              </a:buClr>
              <a:buSzPct val="92000"/>
              <a:buFont typeface="Arial" panose="020B0604020202020204" pitchFamily="34" charset="0"/>
              <a:buChar char="•"/>
              <a:tabLst/>
              <a:defRPr/>
            </a:pPr>
            <a:r>
              <a:rPr kumimoji="0" lang="en-US" i="0" u="none" strike="noStrike" cap="none" spc="0" normalizeH="0" baseline="0" noProof="0" dirty="0">
                <a:ln>
                  <a:noFill/>
                </a:ln>
                <a:solidFill>
                  <a:schemeClr val="tx1">
                    <a:lumMod val="75000"/>
                    <a:lumOff val="25000"/>
                  </a:schemeClr>
                </a:solidFill>
                <a:effectLst/>
                <a:uLnTx/>
                <a:uFillTx/>
              </a:rPr>
              <a:t>This is often one of the most challenging decisions… with many variables and factors to consider.</a:t>
            </a:r>
          </a:p>
          <a:p>
            <a:pPr marL="285750" marR="0" lvl="0" indent="-285750" defTabSz="457200" fontAlgn="auto">
              <a:spcBef>
                <a:spcPct val="20000"/>
              </a:spcBef>
              <a:spcAft>
                <a:spcPts val="600"/>
              </a:spcAft>
              <a:buClr>
                <a:schemeClr val="accent1"/>
              </a:buClr>
              <a:buSzPct val="92000"/>
              <a:buFont typeface="Arial" panose="020B0604020202020204" pitchFamily="34" charset="0"/>
              <a:buChar char="•"/>
              <a:tabLst/>
              <a:defRPr/>
            </a:pPr>
            <a:r>
              <a:rPr lang="en-US" dirty="0">
                <a:solidFill>
                  <a:schemeClr val="tx1">
                    <a:lumMod val="75000"/>
                    <a:lumOff val="25000"/>
                  </a:schemeClr>
                </a:solidFill>
              </a:rPr>
              <a:t>The s</a:t>
            </a:r>
            <a:r>
              <a:rPr kumimoji="0" lang="en-US" i="0" u="none" strike="noStrike" cap="none" spc="0" normalizeH="0" baseline="0" noProof="0" dirty="0" err="1">
                <a:ln>
                  <a:noFill/>
                </a:ln>
                <a:solidFill>
                  <a:schemeClr val="tx1">
                    <a:lumMod val="75000"/>
                    <a:lumOff val="25000"/>
                  </a:schemeClr>
                </a:solidFill>
                <a:effectLst/>
                <a:uLnTx/>
                <a:uFillTx/>
              </a:rPr>
              <a:t>mallest</a:t>
            </a:r>
            <a:r>
              <a:rPr kumimoji="0" lang="en-US" i="0" u="none" strike="noStrike" cap="none" spc="0" normalizeH="0" baseline="0" noProof="0" dirty="0">
                <a:ln>
                  <a:noFill/>
                </a:ln>
                <a:solidFill>
                  <a:schemeClr val="tx1">
                    <a:lumMod val="75000"/>
                    <a:lumOff val="25000"/>
                  </a:schemeClr>
                </a:solidFill>
                <a:effectLst/>
                <a:uLnTx/>
                <a:uFillTx/>
              </a:rPr>
              <a:t> strategic mistake in rival engagement could spell disaster for your operations and marketing.</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2" y="6400800"/>
            <a:ext cx="6917210" cy="365125"/>
          </a:xfrm>
        </p:spPr>
        <p:txBody>
          <a:bodyPr vert="horz" lIns="91440" tIns="45720" rIns="91440" bIns="45720" rtlCol="0" anchor="ctr">
            <a:normAutofit/>
          </a:bodyPr>
          <a:lstStyle/>
          <a:p>
            <a:pPr marR="0" lvl="0" indent="0" defTabSz="457200" fontAlgn="auto">
              <a:spcBef>
                <a:spcPts val="0"/>
              </a:spcBef>
              <a:spcAft>
                <a:spcPts val="0"/>
              </a:spcAft>
              <a:buClrTx/>
              <a:buSzTx/>
              <a:buFontTx/>
              <a:buNone/>
              <a:tabLst/>
              <a:defRPr/>
            </a:pPr>
            <a:endParaRPr kumimoji="0" lang="en-US" sz="900" b="0" i="0" u="none" strike="noStrike" kern="1200" cap="all" spc="0" normalizeH="0" baseline="0" noProof="0">
              <a:ln>
                <a:noFill/>
              </a:ln>
              <a:solidFill>
                <a:srgbClr val="5681AE"/>
              </a:solidFill>
              <a:effectLst/>
              <a:uLnTx/>
              <a:uFillTx/>
              <a:latin typeface="+mn-lt"/>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10558300" y="6400800"/>
            <a:ext cx="1052508" cy="365125"/>
          </a:xfrm>
        </p:spPr>
        <p:txBody>
          <a:bodyPr vert="horz" lIns="91440" tIns="45720" rIns="91440" bIns="45720" rtlCol="0" anchor="ctr">
            <a:normAutofit/>
          </a:bodyPr>
          <a:lstStyle/>
          <a:p>
            <a:pPr marR="0" lvl="0" indent="0" defTabSz="457200" fontAlgn="auto">
              <a:spcBef>
                <a:spcPts val="0"/>
              </a:spcBef>
              <a:spcAft>
                <a:spcPts val="600"/>
              </a:spcAft>
              <a:buClrTx/>
              <a:buSzTx/>
              <a:buFontTx/>
              <a:buNone/>
              <a:tabLst/>
              <a:defRPr/>
            </a:pPr>
            <a:fld id="{3A98EE3D-8CD1-4C3F-BD1C-C98C9596463C}" type="slidenum">
              <a:rPr kumimoji="0" lang="en-US" b="0" i="0" u="none" strike="noStrike" cap="none" spc="0" normalizeH="0" baseline="0" noProof="0" smtClean="0">
                <a:ln>
                  <a:noFill/>
                </a:ln>
                <a:solidFill>
                  <a:srgbClr val="5681AE"/>
                </a:solidFill>
                <a:effectLst/>
                <a:uLnTx/>
                <a:uFillTx/>
              </a:rPr>
              <a:pPr marR="0" lvl="0" indent="0" defTabSz="457200" fontAlgn="auto">
                <a:spcBef>
                  <a:spcPts val="0"/>
                </a:spcBef>
                <a:spcAft>
                  <a:spcPts val="600"/>
                </a:spcAft>
                <a:buClrTx/>
                <a:buSzTx/>
                <a:buFontTx/>
                <a:buNone/>
                <a:tabLst/>
                <a:defRPr/>
              </a:pPr>
              <a:t>29</a:t>
            </a:fld>
            <a:endParaRPr kumimoji="0" lang="en-US" b="0" i="0" u="none" strike="noStrike" cap="none" spc="0" normalizeH="0" baseline="0" noProof="0">
              <a:ln>
                <a:noFill/>
              </a:ln>
              <a:solidFill>
                <a:srgbClr val="5681AE"/>
              </a:solidFill>
              <a:effectLst/>
              <a:uLnTx/>
              <a:uFillTx/>
            </a:endParaRPr>
          </a:p>
        </p:txBody>
      </p:sp>
    </p:spTree>
    <p:extLst>
      <p:ext uri="{BB962C8B-B14F-4D97-AF65-F5344CB8AC3E}">
        <p14:creationId xmlns:p14="http://schemas.microsoft.com/office/powerpoint/2010/main" val="88061483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75894" y="729658"/>
            <a:ext cx="11029616" cy="579590"/>
          </a:xfrm>
        </p:spPr>
        <p:txBody>
          <a:bodyPr/>
          <a:lstStyle/>
          <a:p>
            <a:r>
              <a:rPr lang="en-GB" dirty="0"/>
              <a:t>Factors determining likelihood of a competitive move</a:t>
            </a:r>
          </a:p>
        </p:txBody>
      </p:sp>
      <p:sp>
        <p:nvSpPr>
          <p:cNvPr id="3" name="TextBox 2">
            <a:extLst>
              <a:ext uri="{FF2B5EF4-FFF2-40B4-BE49-F238E27FC236}">
                <a16:creationId xmlns:a16="http://schemas.microsoft.com/office/drawing/2014/main" id="{1A63A293-6A4B-481D-8960-BE437C3CF946}"/>
              </a:ext>
            </a:extLst>
          </p:cNvPr>
          <p:cNvSpPr txBox="1"/>
          <p:nvPr/>
        </p:nvSpPr>
        <p:spPr>
          <a:xfrm>
            <a:off x="764959" y="1499186"/>
            <a:ext cx="10840551" cy="646331"/>
          </a:xfrm>
          <a:prstGeom prst="rect">
            <a:avLst/>
          </a:prstGeom>
          <a:noFill/>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Three key factors determine the likelihood that an organisation will respond to a competitor’s move:</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6" name="Rectangle 5">
            <a:extLst>
              <a:ext uri="{FF2B5EF4-FFF2-40B4-BE49-F238E27FC236}">
                <a16:creationId xmlns:a16="http://schemas.microsoft.com/office/drawing/2014/main" id="{B74F6371-FDF8-7823-FFC3-A53E1DC34E4B}"/>
              </a:ext>
            </a:extLst>
          </p:cNvPr>
          <p:cNvSpPr/>
          <p:nvPr/>
        </p:nvSpPr>
        <p:spPr>
          <a:xfrm>
            <a:off x="1127464" y="2747112"/>
            <a:ext cx="3258106" cy="53762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t>Level of Awareness</a:t>
            </a:r>
          </a:p>
        </p:txBody>
      </p:sp>
      <p:sp>
        <p:nvSpPr>
          <p:cNvPr id="7" name="Rectangle 6">
            <a:extLst>
              <a:ext uri="{FF2B5EF4-FFF2-40B4-BE49-F238E27FC236}">
                <a16:creationId xmlns:a16="http://schemas.microsoft.com/office/drawing/2014/main" id="{1701769A-AE90-D27F-FEA2-94F0CA20E49B}"/>
              </a:ext>
            </a:extLst>
          </p:cNvPr>
          <p:cNvSpPr/>
          <p:nvPr/>
        </p:nvSpPr>
        <p:spPr>
          <a:xfrm>
            <a:off x="4556181" y="2747112"/>
            <a:ext cx="3258106" cy="53762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t>Level of Motivation </a:t>
            </a:r>
          </a:p>
        </p:txBody>
      </p:sp>
      <p:sp>
        <p:nvSpPr>
          <p:cNvPr id="8" name="Rectangle 7">
            <a:extLst>
              <a:ext uri="{FF2B5EF4-FFF2-40B4-BE49-F238E27FC236}">
                <a16:creationId xmlns:a16="http://schemas.microsoft.com/office/drawing/2014/main" id="{F1A6B7D8-9C2D-9F14-72B1-3AA02B814C99}"/>
              </a:ext>
            </a:extLst>
          </p:cNvPr>
          <p:cNvSpPr/>
          <p:nvPr/>
        </p:nvSpPr>
        <p:spPr>
          <a:xfrm>
            <a:off x="7984898" y="2739661"/>
            <a:ext cx="3258106" cy="53762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t>Level of Capability </a:t>
            </a:r>
          </a:p>
        </p:txBody>
      </p:sp>
      <p:sp>
        <p:nvSpPr>
          <p:cNvPr id="10" name="TextBox 9">
            <a:extLst>
              <a:ext uri="{FF2B5EF4-FFF2-40B4-BE49-F238E27FC236}">
                <a16:creationId xmlns:a16="http://schemas.microsoft.com/office/drawing/2014/main" id="{0E23195F-5F59-74C4-2B1B-EBCC31068808}"/>
              </a:ext>
            </a:extLst>
          </p:cNvPr>
          <p:cNvSpPr txBox="1"/>
          <p:nvPr/>
        </p:nvSpPr>
        <p:spPr>
          <a:xfrm>
            <a:off x="1127463" y="3427098"/>
            <a:ext cx="3258105" cy="2308324"/>
          </a:xfrm>
          <a:prstGeom prst="rect">
            <a:avLst/>
          </a:prstGeom>
          <a:noFill/>
        </p:spPr>
        <p:txBody>
          <a:bodyPr wrap="square">
            <a:spAutoFit/>
          </a:bodyPr>
          <a:lstStyle/>
          <a:p>
            <a:pPr marL="0" indent="0">
              <a:buFont typeface="Arial" panose="020B0604020202020204" pitchFamily="34" charset="0"/>
              <a:buNone/>
            </a:pPr>
            <a:r>
              <a:rPr lang="en-GB" sz="1800" dirty="0"/>
              <a:t>The organisation must continuously monitor competitors and anticipate their potential moves:</a:t>
            </a:r>
          </a:p>
          <a:p>
            <a:pPr marL="285750" indent="-285750">
              <a:buFont typeface="Arial" panose="020B0604020202020204" pitchFamily="34" charset="0"/>
              <a:buChar char="•"/>
            </a:pPr>
            <a:r>
              <a:rPr lang="en-GB" sz="1800" dirty="0"/>
              <a:t>What competitor actions are possible?</a:t>
            </a:r>
          </a:p>
          <a:p>
            <a:pPr marL="285750" indent="-285750">
              <a:buFont typeface="Arial" panose="020B0604020202020204" pitchFamily="34" charset="0"/>
              <a:buChar char="•"/>
            </a:pPr>
            <a:r>
              <a:rPr lang="en-GB" sz="1800" dirty="0"/>
              <a:t>What is most likely – now and in the future?</a:t>
            </a:r>
          </a:p>
        </p:txBody>
      </p:sp>
      <p:sp>
        <p:nvSpPr>
          <p:cNvPr id="12" name="TextBox 11">
            <a:extLst>
              <a:ext uri="{FF2B5EF4-FFF2-40B4-BE49-F238E27FC236}">
                <a16:creationId xmlns:a16="http://schemas.microsoft.com/office/drawing/2014/main" id="{A405E1A1-5F86-4DBB-1011-DAF11E7DBF06}"/>
              </a:ext>
            </a:extLst>
          </p:cNvPr>
          <p:cNvSpPr txBox="1"/>
          <p:nvPr/>
        </p:nvSpPr>
        <p:spPr>
          <a:xfrm>
            <a:off x="4492101" y="3426030"/>
            <a:ext cx="3322185" cy="2308324"/>
          </a:xfrm>
          <a:prstGeom prst="rect">
            <a:avLst/>
          </a:prstGeom>
          <a:noFill/>
        </p:spPr>
        <p:txBody>
          <a:bodyPr wrap="square">
            <a:spAutoFit/>
          </a:bodyPr>
          <a:lstStyle/>
          <a:p>
            <a:pPr marL="0" indent="0">
              <a:buFont typeface="Arial" panose="020B0604020202020204" pitchFamily="34" charset="0"/>
              <a:buNone/>
            </a:pPr>
            <a:r>
              <a:rPr lang="en-GB" sz="1800" dirty="0"/>
              <a:t>The organisation’s motivation to respond is likely to be high when a competitor has made a competitive move. But…:</a:t>
            </a:r>
          </a:p>
          <a:p>
            <a:pPr marL="285750" indent="-285750">
              <a:buFont typeface="Arial" panose="020B0604020202020204" pitchFamily="34" charset="0"/>
              <a:buChar char="•"/>
            </a:pPr>
            <a:r>
              <a:rPr lang="en-GB" dirty="0"/>
              <a:t>H</a:t>
            </a:r>
            <a:r>
              <a:rPr lang="en-GB" sz="1800" dirty="0"/>
              <a:t>ow high is their motivation?</a:t>
            </a:r>
          </a:p>
          <a:p>
            <a:pPr marL="285750" indent="-285750">
              <a:buFont typeface="Arial" panose="020B0604020202020204" pitchFamily="34" charset="0"/>
              <a:buChar char="•"/>
            </a:pPr>
            <a:r>
              <a:rPr lang="en-GB" sz="1800" dirty="0"/>
              <a:t>Are they likely to respond?</a:t>
            </a:r>
          </a:p>
          <a:p>
            <a:pPr marL="285750" indent="-285750">
              <a:buFont typeface="Arial" panose="020B0604020202020204" pitchFamily="34" charset="0"/>
              <a:buChar char="•"/>
            </a:pPr>
            <a:r>
              <a:rPr lang="en-GB" sz="1800" dirty="0"/>
              <a:t>In what situations are they likely to respond?</a:t>
            </a:r>
          </a:p>
        </p:txBody>
      </p:sp>
      <p:sp>
        <p:nvSpPr>
          <p:cNvPr id="14" name="TextBox 13">
            <a:extLst>
              <a:ext uri="{FF2B5EF4-FFF2-40B4-BE49-F238E27FC236}">
                <a16:creationId xmlns:a16="http://schemas.microsoft.com/office/drawing/2014/main" id="{A2EE7B23-AFA4-E4F5-C22F-A353505EF615}"/>
              </a:ext>
            </a:extLst>
          </p:cNvPr>
          <p:cNvSpPr txBox="1"/>
          <p:nvPr/>
        </p:nvSpPr>
        <p:spPr>
          <a:xfrm>
            <a:off x="7984896" y="3422343"/>
            <a:ext cx="3258107" cy="2585323"/>
          </a:xfrm>
          <a:prstGeom prst="rect">
            <a:avLst/>
          </a:prstGeom>
          <a:noFill/>
        </p:spPr>
        <p:txBody>
          <a:bodyPr wrap="square">
            <a:spAutoFit/>
          </a:bodyPr>
          <a:lstStyle/>
          <a:p>
            <a:pPr marL="0" indent="0">
              <a:buFont typeface="Arial" panose="020B0604020202020204" pitchFamily="34" charset="0"/>
              <a:buNone/>
            </a:pPr>
            <a:r>
              <a:rPr lang="en-GB" sz="1800" b="0" i="0" kern="1200" dirty="0">
                <a:solidFill>
                  <a:schemeClr val="dk1"/>
                </a:solidFill>
                <a:effectLst/>
                <a:latin typeface="+mn-lt"/>
                <a:ea typeface="+mn-ea"/>
                <a:cs typeface="+mn-cs"/>
              </a:rPr>
              <a:t>The organisation must have plans and resources to respond to the move of their competitor:</a:t>
            </a:r>
          </a:p>
          <a:p>
            <a:pPr marL="285750" indent="-285750">
              <a:buFont typeface="Arial" panose="020B0604020202020204" pitchFamily="34" charset="0"/>
              <a:buChar char="•"/>
            </a:pPr>
            <a:r>
              <a:rPr lang="en-GB" sz="1800" b="0" i="0" kern="1200" dirty="0">
                <a:solidFill>
                  <a:schemeClr val="dk1"/>
                </a:solidFill>
                <a:effectLst/>
                <a:latin typeface="+mn-lt"/>
                <a:ea typeface="+mn-ea"/>
                <a:cs typeface="+mn-cs"/>
              </a:rPr>
              <a:t>How capable is the organisation to respond?</a:t>
            </a:r>
          </a:p>
          <a:p>
            <a:pPr marL="285750" indent="-285750">
              <a:buFont typeface="Arial" panose="020B0604020202020204" pitchFamily="34" charset="0"/>
              <a:buChar char="•"/>
            </a:pPr>
            <a:r>
              <a:rPr lang="en-GB" sz="1800" b="0" i="0" kern="1200" dirty="0">
                <a:solidFill>
                  <a:schemeClr val="dk1"/>
                </a:solidFill>
                <a:effectLst/>
                <a:latin typeface="+mn-lt"/>
                <a:ea typeface="+mn-ea"/>
                <a:cs typeface="+mn-cs"/>
              </a:rPr>
              <a:t>How will they achieve their ‘attack’?</a:t>
            </a:r>
          </a:p>
          <a:p>
            <a:pPr marL="285750" indent="-285750">
              <a:buFont typeface="Arial" panose="020B0604020202020204" pitchFamily="34" charset="0"/>
              <a:buChar char="•"/>
            </a:pPr>
            <a:r>
              <a:rPr lang="en-GB" sz="1800" b="0" i="0" kern="1200" dirty="0">
                <a:solidFill>
                  <a:schemeClr val="dk1"/>
                </a:solidFill>
                <a:effectLst/>
                <a:latin typeface="+mn-lt"/>
                <a:ea typeface="+mn-ea"/>
                <a:cs typeface="+mn-cs"/>
              </a:rPr>
              <a:t>What resources do they have to assist them?</a:t>
            </a:r>
            <a:endParaRPr lang="en-GB" sz="1800" dirty="0"/>
          </a:p>
        </p:txBody>
      </p:sp>
    </p:spTree>
    <p:extLst>
      <p:ext uri="{BB962C8B-B14F-4D97-AF65-F5344CB8AC3E}">
        <p14:creationId xmlns:p14="http://schemas.microsoft.com/office/powerpoint/2010/main" val="233960761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2">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4">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27" name="Rectangle 26">
            <a:extLst>
              <a:ext uri="{FF2B5EF4-FFF2-40B4-BE49-F238E27FC236}">
                <a16:creationId xmlns:a16="http://schemas.microsoft.com/office/drawing/2014/main" id="{B8DD2392-397B-48BF-BEFA-EA1FB881CA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Car trail lights on a Highway">
            <a:extLst>
              <a:ext uri="{FF2B5EF4-FFF2-40B4-BE49-F238E27FC236}">
                <a16:creationId xmlns:a16="http://schemas.microsoft.com/office/drawing/2014/main" id="{84619A96-6C03-C70C-5490-A814F20046C1}"/>
              </a:ext>
            </a:extLst>
          </p:cNvPr>
          <p:cNvPicPr>
            <a:picLocks noChangeAspect="1"/>
          </p:cNvPicPr>
          <p:nvPr/>
        </p:nvPicPr>
        <p:blipFill rotWithShape="1">
          <a:blip r:embed="rId2" cstate="screen">
            <a:alphaModFix amt="40000"/>
            <a:extLst>
              <a:ext uri="{28A0092B-C50C-407E-A947-70E740481C1C}">
                <a14:useLocalDpi xmlns:a14="http://schemas.microsoft.com/office/drawing/2010/main"/>
              </a:ext>
            </a:extLst>
          </a:blip>
          <a:srcRect/>
          <a:stretch/>
        </p:blipFill>
        <p:spPr>
          <a:xfrm>
            <a:off x="20" y="10"/>
            <a:ext cx="12191980" cy="6857990"/>
          </a:xfrm>
          <a:prstGeom prst="rect">
            <a:avLst/>
          </a:prstGeom>
        </p:spPr>
      </p:pic>
      <p:sp>
        <p:nvSpPr>
          <p:cNvPr id="16" name="TextBox 15">
            <a:extLst>
              <a:ext uri="{FF2B5EF4-FFF2-40B4-BE49-F238E27FC236}">
                <a16:creationId xmlns:a16="http://schemas.microsoft.com/office/drawing/2014/main" id="{76D477AF-3298-5D39-1F57-110B193F7127}"/>
              </a:ext>
            </a:extLst>
          </p:cNvPr>
          <p:cNvSpPr txBox="1"/>
          <p:nvPr/>
        </p:nvSpPr>
        <p:spPr>
          <a:xfrm>
            <a:off x="965199" y="2180496"/>
            <a:ext cx="10261602" cy="3678303"/>
          </a:xfrm>
          <a:prstGeom prst="rect">
            <a:avLst/>
          </a:prstGeom>
        </p:spPr>
        <p:txBody>
          <a:bodyPr vert="horz" lIns="91440" tIns="45720" rIns="91440" bIns="45720" rtlCol="0" anchor="ctr">
            <a:normAutofit/>
          </a:bodyPr>
          <a:lstStyle/>
          <a:p>
            <a:pPr marL="0" marR="0" lvl="0" indent="0" defTabSz="457200" fontAlgn="auto">
              <a:spcBef>
                <a:spcPct val="20000"/>
              </a:spcBef>
              <a:spcAft>
                <a:spcPts val="600"/>
              </a:spcAft>
              <a:buClr>
                <a:schemeClr val="accent1"/>
              </a:buClr>
              <a:buSzPct val="92000"/>
              <a:buFont typeface="Wingdings 2" panose="05020102010507070707" pitchFamily="18" charset="2"/>
              <a:buChar char=""/>
              <a:tabLst/>
              <a:defRPr/>
            </a:pPr>
            <a:r>
              <a:rPr kumimoji="0" lang="en-US" sz="3600" b="1" i="0" u="none" strike="noStrike" cap="none" spc="0" normalizeH="0" baseline="0" noProof="0" dirty="0">
                <a:ln>
                  <a:noFill/>
                </a:ln>
                <a:solidFill>
                  <a:schemeClr val="tx1">
                    <a:lumMod val="75000"/>
                    <a:lumOff val="25000"/>
                  </a:schemeClr>
                </a:solidFill>
                <a:effectLst/>
                <a:uLnTx/>
                <a:uFillTx/>
              </a:rPr>
              <a:t>If an </a:t>
            </a:r>
            <a:r>
              <a:rPr kumimoji="0" lang="en-US" sz="3600" b="1" i="0" u="none" strike="noStrike" cap="none" spc="0" normalizeH="0" baseline="0" noProof="0" dirty="0" err="1">
                <a:ln>
                  <a:noFill/>
                </a:ln>
                <a:solidFill>
                  <a:schemeClr val="tx1">
                    <a:lumMod val="75000"/>
                    <a:lumOff val="25000"/>
                  </a:schemeClr>
                </a:solidFill>
                <a:effectLst/>
                <a:uLnTx/>
                <a:uFillTx/>
              </a:rPr>
              <a:t>organisation</a:t>
            </a:r>
            <a:r>
              <a:rPr kumimoji="0" lang="en-US" sz="3600" b="1" i="0" u="none" strike="noStrike" cap="none" spc="0" normalizeH="0" baseline="0" noProof="0" dirty="0">
                <a:ln>
                  <a:noFill/>
                </a:ln>
                <a:solidFill>
                  <a:schemeClr val="tx1">
                    <a:lumMod val="75000"/>
                    <a:lumOff val="25000"/>
                  </a:schemeClr>
                </a:solidFill>
                <a:effectLst/>
                <a:uLnTx/>
                <a:uFillTx/>
              </a:rPr>
              <a:t> is going to respond to a competitor’s move, </a:t>
            </a:r>
            <a:r>
              <a:rPr kumimoji="0" lang="en-US" sz="3600" b="1" i="1" u="none" strike="noStrike" cap="none" spc="0" normalizeH="0" baseline="0" noProof="0" dirty="0">
                <a:ln>
                  <a:noFill/>
                </a:ln>
                <a:solidFill>
                  <a:srgbClr val="00B0F0"/>
                </a:solidFill>
                <a:effectLst/>
                <a:uLnTx/>
                <a:uFillTx/>
              </a:rPr>
              <a:t>speed is important</a:t>
            </a:r>
            <a:r>
              <a:rPr kumimoji="0" lang="en-US" sz="3600" b="1" i="0" u="none" strike="noStrike" cap="none" spc="0" normalizeH="0" baseline="0" noProof="0" dirty="0">
                <a:ln>
                  <a:noFill/>
                </a:ln>
                <a:solidFill>
                  <a:schemeClr val="tx1">
                    <a:lumMod val="75000"/>
                    <a:lumOff val="25000"/>
                  </a:schemeClr>
                </a:solidFill>
                <a:effectLst/>
                <a:uLnTx/>
                <a:uFillTx/>
              </a:rPr>
              <a:t>. </a:t>
            </a:r>
          </a:p>
          <a:p>
            <a:pPr marL="0" marR="0" lvl="0" indent="0" defTabSz="457200" fontAlgn="auto">
              <a:spcBef>
                <a:spcPct val="20000"/>
              </a:spcBef>
              <a:spcAft>
                <a:spcPts val="600"/>
              </a:spcAft>
              <a:buClr>
                <a:schemeClr val="accent1"/>
              </a:buClr>
              <a:buSzPct val="92000"/>
              <a:buFont typeface="Wingdings 2" panose="05020102010507070707" pitchFamily="18" charset="2"/>
              <a:buChar char=""/>
              <a:tabLst/>
              <a:defRPr/>
            </a:pPr>
            <a:r>
              <a:rPr kumimoji="0" lang="en-US" sz="3600" b="1" i="0" u="none" strike="noStrike" cap="none" spc="0" normalizeH="0" baseline="0" noProof="0" dirty="0">
                <a:ln>
                  <a:noFill/>
                </a:ln>
                <a:solidFill>
                  <a:schemeClr val="tx1">
                    <a:lumMod val="75000"/>
                    <a:lumOff val="25000"/>
                  </a:schemeClr>
                </a:solidFill>
                <a:effectLst/>
                <a:uLnTx/>
                <a:uFillTx/>
              </a:rPr>
              <a:t>Competitors can capitalise on any delays and then use them in turn to counter-attack.</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965199" y="5951811"/>
            <a:ext cx="6533202" cy="365125"/>
          </a:xfrm>
        </p:spPr>
        <p:txBody>
          <a:bodyPr vert="horz" lIns="91440" tIns="45720" rIns="91440" bIns="45720" rtlCol="0" anchor="ctr">
            <a:normAutofit/>
          </a:bodyPr>
          <a:lstStyle/>
          <a:p>
            <a:pPr marR="0" lvl="0" indent="0" defTabSz="457200" fontAlgn="auto">
              <a:spcBef>
                <a:spcPts val="0"/>
              </a:spcBef>
              <a:spcAft>
                <a:spcPts val="0"/>
              </a:spcAft>
              <a:buClrTx/>
              <a:buSzTx/>
              <a:buFontTx/>
              <a:buNone/>
              <a:tabLst/>
              <a:defRPr/>
            </a:pPr>
            <a:endParaRPr kumimoji="0" lang="en-US" sz="900" b="0" i="0" u="none" strike="noStrike" kern="1200" cap="all" spc="0" normalizeH="0" baseline="0" noProof="0">
              <a:ln>
                <a:noFill/>
              </a:ln>
              <a:solidFill>
                <a:schemeClr val="tx1"/>
              </a:solidFill>
              <a:effectLst/>
              <a:uLnTx/>
              <a:uFillTx/>
              <a:latin typeface="+mn-lt"/>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10558300" y="5951811"/>
            <a:ext cx="1052510" cy="365125"/>
          </a:xfrm>
        </p:spPr>
        <p:txBody>
          <a:bodyPr vert="horz" lIns="91440" tIns="45720" rIns="91440" bIns="45720" rtlCol="0" anchor="ctr">
            <a:normAutofit/>
          </a:bodyPr>
          <a:lstStyle/>
          <a:p>
            <a:pPr marR="0" lvl="0" indent="0" defTabSz="457200" fontAlgn="auto">
              <a:spcBef>
                <a:spcPts val="0"/>
              </a:spcBef>
              <a:spcAft>
                <a:spcPts val="600"/>
              </a:spcAft>
              <a:buClrTx/>
              <a:buSzTx/>
              <a:buFontTx/>
              <a:buNone/>
              <a:tabLst/>
              <a:defRPr/>
            </a:pPr>
            <a:fld id="{3A98EE3D-8CD1-4C3F-BD1C-C98C9596463C}" type="slidenum">
              <a:rPr kumimoji="0" lang="en-US" b="0" i="0" u="none" strike="noStrike" cap="none" spc="0" normalizeH="0" baseline="0" noProof="0">
                <a:ln>
                  <a:noFill/>
                </a:ln>
                <a:solidFill>
                  <a:schemeClr val="tx1"/>
                </a:solidFill>
                <a:effectLst/>
                <a:uLnTx/>
                <a:uFillTx/>
              </a:rPr>
              <a:pPr marR="0" lvl="0" indent="0" defTabSz="457200" fontAlgn="auto">
                <a:spcBef>
                  <a:spcPts val="0"/>
                </a:spcBef>
                <a:spcAft>
                  <a:spcPts val="600"/>
                </a:spcAft>
                <a:buClrTx/>
                <a:buSzTx/>
                <a:buFontTx/>
                <a:buNone/>
                <a:tabLst/>
                <a:defRPr/>
              </a:pPr>
              <a:t>31</a:t>
            </a:fld>
            <a:endParaRPr kumimoji="0" lang="en-US" b="0" i="0" u="none" strike="noStrike" cap="none" spc="0" normalizeH="0" baseline="0" noProof="0">
              <a:ln>
                <a:noFill/>
              </a:ln>
              <a:solidFill>
                <a:schemeClr val="tx1"/>
              </a:solidFill>
              <a:effectLst/>
              <a:uLnTx/>
              <a:uFillTx/>
            </a:endParaRPr>
          </a:p>
        </p:txBody>
      </p:sp>
    </p:spTree>
    <p:extLst>
      <p:ext uri="{BB962C8B-B14F-4D97-AF65-F5344CB8AC3E}">
        <p14:creationId xmlns:p14="http://schemas.microsoft.com/office/powerpoint/2010/main" val="4026479448"/>
      </p:ext>
    </p:extLst>
  </p:cSld>
  <p:clrMapOvr>
    <a:overrideClrMapping bg1="dk1" tx1="lt1" bg2="dk2" tx2="lt2" accent1="accent1" accent2="accent2" accent3="accent3" accent4="accent4" accent5="accent5" accent6="accent6" hlink="hlink" folHlink="folHlink"/>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75894" y="729658"/>
            <a:ext cx="11029616" cy="579590"/>
          </a:xfrm>
        </p:spPr>
        <p:txBody>
          <a:bodyPr/>
          <a:lstStyle/>
          <a:p>
            <a:r>
              <a:rPr lang="en-GB" dirty="0"/>
              <a:t>First mover advantage</a:t>
            </a:r>
          </a:p>
        </p:txBody>
      </p:sp>
      <p:sp>
        <p:nvSpPr>
          <p:cNvPr id="3" name="TextBox 2">
            <a:extLst>
              <a:ext uri="{FF2B5EF4-FFF2-40B4-BE49-F238E27FC236}">
                <a16:creationId xmlns:a16="http://schemas.microsoft.com/office/drawing/2014/main" id="{1A63A293-6A4B-481D-8960-BE437C3CF946}"/>
              </a:ext>
            </a:extLst>
          </p:cNvPr>
          <p:cNvSpPr txBox="1"/>
          <p:nvPr/>
        </p:nvSpPr>
        <p:spPr>
          <a:xfrm>
            <a:off x="764959" y="1499186"/>
            <a:ext cx="10840551" cy="4893647"/>
          </a:xfrm>
          <a:prstGeom prst="rect">
            <a:avLst/>
          </a:prstGeom>
          <a:noFill/>
        </p:spPr>
        <p:txBody>
          <a:bodyPr wrap="square" rtlCol="0">
            <a:spAutoFit/>
          </a:bodyPr>
          <a:lstStyle/>
          <a:p>
            <a:pPr marL="285750" indent="-285750">
              <a:buFont typeface="Arial" panose="020B0604020202020204" pitchFamily="34" charset="0"/>
              <a:buChar char="•"/>
              <a:defRPr/>
            </a:pPr>
            <a:r>
              <a:rPr kumimoji="0" lang="en-GB" b="1" i="0" u="none" strike="noStrike" kern="1200" cap="none" spc="0" normalizeH="0" baseline="0" noProof="0" dirty="0">
                <a:ln>
                  <a:noFill/>
                </a:ln>
                <a:solidFill>
                  <a:prstClr val="black"/>
                </a:solidFill>
                <a:effectLst/>
                <a:uLnTx/>
                <a:uFillTx/>
                <a:latin typeface="Franklin Gothic Book" panose="020B0502020104020203"/>
                <a:ea typeface="+mn-ea"/>
                <a:cs typeface="+mn-cs"/>
              </a:rPr>
              <a:t>‘First Mover’: </a:t>
            </a:r>
          </a:p>
          <a:p>
            <a:pPr marL="742950" lvl="1" indent="-285750">
              <a:buFont typeface="Arial" panose="020B0604020202020204" pitchFamily="34" charset="0"/>
              <a:buChar char="•"/>
              <a:defRPr/>
            </a:pPr>
            <a:r>
              <a:rPr kumimoji="0" lang="en-GB" b="0" i="0" u="none" strike="noStrike" kern="1200" cap="none" spc="0" normalizeH="0" baseline="0" noProof="0" dirty="0">
                <a:ln>
                  <a:noFill/>
                </a:ln>
                <a:solidFill>
                  <a:prstClr val="black"/>
                </a:solidFill>
                <a:effectLst/>
                <a:uLnTx/>
                <a:uFillTx/>
                <a:latin typeface="Franklin Gothic Book" panose="020B0502020104020203"/>
                <a:ea typeface="+mn-ea"/>
                <a:cs typeface="+mn-cs"/>
              </a:rPr>
              <a:t>Organisation that is the first to establish itself in a given market or industry</a:t>
            </a:r>
          </a:p>
          <a:p>
            <a:pPr marL="742950" lvl="1" indent="-285750">
              <a:buFont typeface="Arial" panose="020B0604020202020204" pitchFamily="34" charset="0"/>
              <a:buChar char="•"/>
              <a:defRPr/>
            </a:pPr>
            <a:r>
              <a:rPr kumimoji="0" lang="en-GB" b="0" i="0" u="none" strike="noStrike" kern="1200" cap="none" spc="0" normalizeH="0" baseline="0" noProof="0" dirty="0">
                <a:ln>
                  <a:noFill/>
                </a:ln>
                <a:solidFill>
                  <a:prstClr val="black"/>
                </a:solidFill>
                <a:effectLst/>
                <a:uLnTx/>
                <a:uFillTx/>
                <a:latin typeface="Franklin Gothic Book" panose="020B0502020104020203"/>
                <a:ea typeface="+mn-ea"/>
                <a:cs typeface="+mn-cs"/>
              </a:rPr>
              <a:t>Hopes to gain sustainable competitive advantage by establishing themselves before anyone else</a:t>
            </a:r>
          </a:p>
          <a:p>
            <a:pPr marL="742950" lvl="1" indent="-285750">
              <a:buFont typeface="Arial" panose="020B0604020202020204" pitchFamily="34" charset="0"/>
              <a:buChar char="•"/>
              <a:defRPr/>
            </a:pPr>
            <a:r>
              <a:rPr kumimoji="0" lang="en-GB" b="0" i="0" u="none" strike="noStrike" kern="1200" cap="none" spc="0" normalizeH="0" baseline="0" noProof="0" dirty="0">
                <a:ln>
                  <a:noFill/>
                </a:ln>
                <a:solidFill>
                  <a:prstClr val="black"/>
                </a:solidFill>
                <a:effectLst/>
                <a:uLnTx/>
                <a:uFillTx/>
                <a:latin typeface="Franklin Gothic Book" panose="020B0502020104020203"/>
                <a:ea typeface="+mn-ea"/>
                <a:cs typeface="+mn-cs"/>
              </a:rPr>
              <a:t>Building on strategic resources (e.g. protected technology and innovations) makes it difficult for rivals to imitate, examples: </a:t>
            </a:r>
          </a:p>
          <a:p>
            <a:pPr marL="1200150" marR="0" lvl="2"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1" dirty="0">
                <a:solidFill>
                  <a:prstClr val="black"/>
                </a:solidFill>
                <a:latin typeface="Franklin Gothic Book" panose="020B0502020104020203"/>
              </a:rPr>
              <a:t>First Mover Advantage</a:t>
            </a:r>
            <a:r>
              <a:rPr kumimoji="0" lang="en-GB" sz="1800" b="1" i="0" u="none" strike="noStrike" kern="1200" cap="none" spc="0" normalizeH="0" baseline="0" noProof="0" dirty="0">
                <a:ln>
                  <a:noFill/>
                </a:ln>
                <a:solidFill>
                  <a:prstClr val="black"/>
                </a:solidFill>
                <a:effectLst/>
                <a:uLnTx/>
                <a:uFillTx/>
                <a:latin typeface="Franklin Gothic Book" panose="020B0502020104020203"/>
                <a:ea typeface="+mn-ea"/>
                <a:cs typeface="+mn-cs"/>
              </a:rPr>
              <a:t>:</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Occurs when initial move into a market allows an organisation to establish a dominant position that other </a:t>
            </a:r>
            <a:r>
              <a:rPr lang="en-GB" dirty="0">
                <a:solidFill>
                  <a:prstClr val="black"/>
                </a:solidFill>
                <a:latin typeface="Franklin Gothic Book" panose="020B0502020104020203"/>
              </a:rPr>
              <a:t>organisations</a:t>
            </a: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 will struggle to overcome.</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prstClr val="black"/>
                </a:solidFill>
                <a:effectLst/>
                <a:uLnTx/>
                <a:uFillTx/>
                <a:latin typeface="Franklin Gothic Book" panose="020B0502020104020203"/>
                <a:ea typeface="+mn-ea"/>
                <a:cs typeface="+mn-cs"/>
              </a:rPr>
              <a:t>First Mover Risks:</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Customers might not embrace the new offering (</a:t>
            </a:r>
            <a:r>
              <a:rPr lang="en-GB" noProof="0" dirty="0">
                <a:solidFill>
                  <a:prstClr val="black"/>
                </a:solidFill>
                <a:latin typeface="Franklin Gothic Book" panose="020B0502020104020203"/>
              </a:rPr>
              <a:t>organisation had </a:t>
            </a: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no previous market or industry knowledge and did not fully understand customer</a:t>
            </a:r>
            <a:r>
              <a:rPr kumimoji="0" lang="en-GB" sz="1800" b="0" i="0" u="none" strike="noStrike" kern="1200" cap="none" spc="0" normalizeH="0" noProof="0" dirty="0">
                <a:ln>
                  <a:noFill/>
                </a:ln>
                <a:solidFill>
                  <a:prstClr val="black"/>
                </a:solidFill>
                <a:effectLst/>
                <a:uLnTx/>
                <a:uFillTx/>
                <a:latin typeface="Franklin Gothic Book" panose="020B0502020104020203"/>
                <a:ea typeface="+mn-ea"/>
                <a:cs typeface="+mn-cs"/>
              </a:rPr>
              <a:t> needs</a:t>
            </a: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High costs of developing the product and educating customers on product or service </a:t>
            </a:r>
          </a:p>
          <a:p>
            <a:pPr marL="457200" marR="0" lvl="1" indent="0" algn="ctr" defTabSz="914400" rtl="0" eaLnBrk="1" fontAlgn="auto" latinLnBrk="0" hangingPunct="1">
              <a:lnSpc>
                <a:spcPct val="100000"/>
              </a:lnSpc>
              <a:spcBef>
                <a:spcPts val="0"/>
              </a:spcBef>
              <a:spcAft>
                <a:spcPts val="0"/>
              </a:spcAft>
              <a:buClrTx/>
              <a:buSzTx/>
              <a:buFontTx/>
              <a:buNone/>
              <a:tabLst/>
              <a:defRPr/>
            </a:pPr>
            <a:endParaRPr kumimoji="0" lang="en-GB" sz="2000" b="1" i="0" u="none" strike="noStrike" kern="1200" cap="none" spc="0" normalizeH="0" baseline="0" noProof="0" dirty="0">
              <a:ln>
                <a:noFill/>
              </a:ln>
              <a:solidFill>
                <a:srgbClr val="0070C0"/>
              </a:solidFill>
              <a:effectLst/>
              <a:uLnTx/>
              <a:uFillTx/>
              <a:latin typeface="Franklin Gothic Book" panose="020B0502020104020203"/>
              <a:ea typeface="+mn-ea"/>
              <a:cs typeface="+mn-cs"/>
            </a:endParaRPr>
          </a:p>
          <a:p>
            <a:pPr algn="ctr">
              <a:defRPr/>
            </a:pPr>
            <a:r>
              <a:rPr kumimoji="0" lang="en-GB" sz="2000" b="1" i="0" u="none" strike="noStrike" kern="1200" cap="none" spc="0" normalizeH="0" baseline="0" noProof="0" dirty="0">
                <a:ln>
                  <a:noFill/>
                </a:ln>
                <a:solidFill>
                  <a:srgbClr val="0070C0"/>
                </a:solidFill>
                <a:effectLst/>
                <a:uLnTx/>
                <a:uFillTx/>
                <a:latin typeface="Franklin Gothic Book" panose="020B0502020104020203"/>
                <a:ea typeface="+mn-ea"/>
                <a:cs typeface="+mn-cs"/>
              </a:rPr>
              <a:t>Choose wisely: how likely is it that this move will provide my</a:t>
            </a:r>
            <a:r>
              <a:rPr lang="en-GB" sz="2000" b="1" dirty="0">
                <a:solidFill>
                  <a:srgbClr val="0070C0"/>
                </a:solidFill>
                <a:latin typeface="Franklin Gothic Book" panose="020B0502020104020203"/>
              </a:rPr>
              <a:t> organisation</a:t>
            </a:r>
            <a:r>
              <a:rPr kumimoji="0" lang="en-GB" sz="2000" b="1" i="0" u="none" strike="noStrike" kern="1200" cap="none" spc="0" normalizeH="0" baseline="0" noProof="0" dirty="0">
                <a:ln>
                  <a:noFill/>
                </a:ln>
                <a:solidFill>
                  <a:srgbClr val="0070C0"/>
                </a:solidFill>
                <a:effectLst/>
                <a:uLnTx/>
                <a:uFillTx/>
                <a:latin typeface="Franklin Gothic Book" panose="020B0502020104020203"/>
                <a:ea typeface="+mn-ea"/>
                <a:cs typeface="+mn-cs"/>
              </a:rPr>
              <a:t> with a sustainable competitive advantage?</a:t>
            </a:r>
            <a:endPar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endParaRP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32</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pic>
        <p:nvPicPr>
          <p:cNvPr id="7" name="Picture 6">
            <a:extLst>
              <a:ext uri="{FF2B5EF4-FFF2-40B4-BE49-F238E27FC236}">
                <a16:creationId xmlns:a16="http://schemas.microsoft.com/office/drawing/2014/main" id="{52B3AAEF-3C37-4032-8BCE-D1E74A55EFE8}"/>
              </a:ext>
            </a:extLst>
          </p:cNvPr>
          <p:cNvPicPr>
            <a:picLocks noChangeAspect="1"/>
          </p:cNvPicPr>
          <p:nvPr/>
        </p:nvPicPr>
        <p:blipFill>
          <a:blip r:embed="rId2"/>
          <a:stretch>
            <a:fillRect/>
          </a:stretch>
        </p:blipFill>
        <p:spPr>
          <a:xfrm>
            <a:off x="4572000" y="2738575"/>
            <a:ext cx="993842" cy="619401"/>
          </a:xfrm>
          <a:prstGeom prst="rect">
            <a:avLst/>
          </a:prstGeom>
        </p:spPr>
      </p:pic>
      <p:pic>
        <p:nvPicPr>
          <p:cNvPr id="8" name="Picture 7">
            <a:extLst>
              <a:ext uri="{FF2B5EF4-FFF2-40B4-BE49-F238E27FC236}">
                <a16:creationId xmlns:a16="http://schemas.microsoft.com/office/drawing/2014/main" id="{B92DCA5A-D39D-47E0-AF1E-DB95B4DCEAD6}"/>
              </a:ext>
            </a:extLst>
          </p:cNvPr>
          <p:cNvPicPr>
            <a:picLocks noChangeAspect="1"/>
          </p:cNvPicPr>
          <p:nvPr/>
        </p:nvPicPr>
        <p:blipFill>
          <a:blip r:embed="rId3"/>
          <a:stretch>
            <a:fillRect/>
          </a:stretch>
        </p:blipFill>
        <p:spPr>
          <a:xfrm>
            <a:off x="5685056" y="2785075"/>
            <a:ext cx="594956" cy="520587"/>
          </a:xfrm>
          <a:prstGeom prst="rect">
            <a:avLst/>
          </a:prstGeom>
        </p:spPr>
      </p:pic>
      <p:pic>
        <p:nvPicPr>
          <p:cNvPr id="9" name="Picture 8">
            <a:extLst>
              <a:ext uri="{FF2B5EF4-FFF2-40B4-BE49-F238E27FC236}">
                <a16:creationId xmlns:a16="http://schemas.microsoft.com/office/drawing/2014/main" id="{63294A0F-06DC-479A-A132-F706A6C318E5}"/>
              </a:ext>
            </a:extLst>
          </p:cNvPr>
          <p:cNvPicPr>
            <a:picLocks noChangeAspect="1"/>
          </p:cNvPicPr>
          <p:nvPr/>
        </p:nvPicPr>
        <p:blipFill>
          <a:blip r:embed="rId4"/>
          <a:stretch>
            <a:fillRect/>
          </a:stretch>
        </p:blipFill>
        <p:spPr>
          <a:xfrm>
            <a:off x="6763948" y="2799696"/>
            <a:ext cx="993844" cy="496922"/>
          </a:xfrm>
          <a:prstGeom prst="rect">
            <a:avLst/>
          </a:prstGeom>
        </p:spPr>
      </p:pic>
    </p:spTree>
    <p:extLst>
      <p:ext uri="{BB962C8B-B14F-4D97-AF65-F5344CB8AC3E}">
        <p14:creationId xmlns:p14="http://schemas.microsoft.com/office/powerpoint/2010/main" val="13106585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5" end="5"/>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8" end="8"/>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9" end="9"/>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10" end="10"/>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CF4EB5C-ED25-4675-8255-2F5B12CFFC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9514EC6E-A557-42A2-BCDC-3ABFFC5E5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905482C9-EB42-4BFE-95BF-7FD661F076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16" name="Rectangle 15">
            <a:extLst>
              <a:ext uri="{FF2B5EF4-FFF2-40B4-BE49-F238E27FC236}">
                <a16:creationId xmlns:a16="http://schemas.microsoft.com/office/drawing/2014/main" id="{18FFF8BA-E008-4068-851C-2CED296AC5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705745" y="980660"/>
            <a:ext cx="6792657" cy="4878137"/>
          </a:xfrm>
        </p:spPr>
        <p:txBody>
          <a:bodyPr vert="horz" lIns="91440" tIns="45720" rIns="91440" bIns="45720" rtlCol="0" anchor="ctr">
            <a:normAutofit/>
          </a:bodyPr>
          <a:lstStyle/>
          <a:p>
            <a:pPr algn="ctr"/>
            <a:r>
              <a:rPr lang="en-US" sz="4800" b="0" kern="1200" cap="all" dirty="0">
                <a:solidFill>
                  <a:schemeClr val="tx2"/>
                </a:solidFill>
                <a:latin typeface="+mj-lt"/>
                <a:ea typeface="+mj-ea"/>
                <a:cs typeface="+mj-cs"/>
              </a:rPr>
              <a:t>Value creation, capture and delivery</a:t>
            </a:r>
          </a:p>
        </p:txBody>
      </p:sp>
      <p:sp>
        <p:nvSpPr>
          <p:cNvPr id="18" name="Rectangle 17">
            <a:extLst>
              <a:ext uri="{FF2B5EF4-FFF2-40B4-BE49-F238E27FC236}">
                <a16:creationId xmlns:a16="http://schemas.microsoft.com/office/drawing/2014/main" id="{1A75B5EE-3124-4314-90F7-8D9AFE941D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5745" y="751211"/>
            <a:ext cx="6830568"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19">
            <a:extLst>
              <a:ext uri="{FF2B5EF4-FFF2-40B4-BE49-F238E27FC236}">
                <a16:creationId xmlns:a16="http://schemas.microsoft.com/office/drawing/2014/main" id="{00129C37-C465-4475-927F-B861932A37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9870" y="752989"/>
            <a:ext cx="3300984"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TextBox 2">
            <a:extLst>
              <a:ext uri="{FF2B5EF4-FFF2-40B4-BE49-F238E27FC236}">
                <a16:creationId xmlns:a16="http://schemas.microsoft.com/office/drawing/2014/main" id="{1A63A293-6A4B-481D-8960-BE437C3CF946}"/>
              </a:ext>
            </a:extLst>
          </p:cNvPr>
          <p:cNvSpPr txBox="1"/>
          <p:nvPr/>
        </p:nvSpPr>
        <p:spPr>
          <a:xfrm>
            <a:off x="8119870" y="1046922"/>
            <a:ext cx="3164356" cy="4811877"/>
          </a:xfrm>
          <a:prstGeom prst="rect">
            <a:avLst/>
          </a:prstGeom>
        </p:spPr>
        <p:txBody>
          <a:bodyPr vert="horz" lIns="91440" tIns="45720" rIns="91440" bIns="45720" rtlCol="0" anchor="ctr">
            <a:normAutofit/>
          </a:bodyPr>
          <a:lstStyle/>
          <a:p>
            <a:pPr marL="285750" marR="0" lvl="0" indent="-285750" defTabSz="457200" fontAlgn="auto">
              <a:spcBef>
                <a:spcPct val="20000"/>
              </a:spcBef>
              <a:spcAft>
                <a:spcPts val="600"/>
              </a:spcAft>
              <a:buClr>
                <a:schemeClr val="accent1"/>
              </a:buClr>
              <a:buSzPct val="92000"/>
              <a:buFont typeface="Wingdings 2" panose="05020102010507070707" pitchFamily="18" charset="2"/>
              <a:buChar char=""/>
              <a:tabLst/>
              <a:defRPr/>
            </a:pPr>
            <a:r>
              <a:rPr kumimoji="0" lang="en-US" b="0" i="0" u="none" strike="noStrike" cap="none" spc="0" normalizeH="0" baseline="0" noProof="0" dirty="0">
                <a:ln>
                  <a:noFill/>
                </a:ln>
                <a:solidFill>
                  <a:schemeClr val="tx1">
                    <a:lumMod val="75000"/>
                    <a:lumOff val="25000"/>
                  </a:schemeClr>
                </a:solidFill>
                <a:effectLst/>
                <a:uLnTx/>
                <a:uFillTx/>
              </a:rPr>
              <a:t>As part of value creation, we will look at:</a:t>
            </a:r>
          </a:p>
          <a:p>
            <a:pPr marL="285750" marR="0" lvl="0" indent="-285750" defTabSz="457200" fontAlgn="auto">
              <a:spcBef>
                <a:spcPct val="20000"/>
              </a:spcBef>
              <a:spcAft>
                <a:spcPts val="600"/>
              </a:spcAft>
              <a:buClr>
                <a:schemeClr val="accent1"/>
              </a:buClr>
              <a:buSzPct val="92000"/>
              <a:buFont typeface="Wingdings 2" panose="05020102010507070707" pitchFamily="18" charset="2"/>
              <a:buChar char=""/>
              <a:tabLst/>
              <a:defRPr/>
            </a:pPr>
            <a:endParaRPr kumimoji="0" lang="en-US" b="0" i="0" u="none" strike="noStrike" cap="none" spc="0" normalizeH="0" baseline="0" noProof="0" dirty="0">
              <a:ln>
                <a:noFill/>
              </a:ln>
              <a:solidFill>
                <a:schemeClr val="tx1">
                  <a:lumMod val="75000"/>
                  <a:lumOff val="25000"/>
                </a:schemeClr>
              </a:solidFill>
              <a:effectLst/>
              <a:uLnTx/>
              <a:uFillTx/>
            </a:endParaRPr>
          </a:p>
          <a:p>
            <a:pPr marL="800100" marR="0" lvl="1" indent="-342900" defTabSz="457200" fontAlgn="auto">
              <a:spcBef>
                <a:spcPct val="20000"/>
              </a:spcBef>
              <a:spcAft>
                <a:spcPts val="600"/>
              </a:spcAft>
              <a:buClr>
                <a:schemeClr val="accent1"/>
              </a:buClr>
              <a:buSzPct val="92000"/>
              <a:buFont typeface="Wingdings 2" panose="05020102010507070707" pitchFamily="18" charset="2"/>
              <a:buChar char=""/>
              <a:tabLst/>
              <a:defRPr/>
            </a:pPr>
            <a:r>
              <a:rPr kumimoji="0" lang="en-US" b="1" i="0" u="none" strike="noStrike" cap="none" spc="0" normalizeH="0" baseline="0" noProof="0" dirty="0">
                <a:ln>
                  <a:noFill/>
                </a:ln>
                <a:solidFill>
                  <a:srgbClr val="0070C0"/>
                </a:solidFill>
                <a:effectLst/>
                <a:uLnTx/>
                <a:uFillTx/>
              </a:rPr>
              <a:t>The Value Chain Model</a:t>
            </a:r>
          </a:p>
          <a:p>
            <a:pPr marL="800100" marR="0" lvl="1" indent="-342900" defTabSz="457200" fontAlgn="auto">
              <a:spcBef>
                <a:spcPct val="20000"/>
              </a:spcBef>
              <a:spcAft>
                <a:spcPts val="600"/>
              </a:spcAft>
              <a:buClr>
                <a:schemeClr val="accent1"/>
              </a:buClr>
              <a:buSzPct val="92000"/>
              <a:buFont typeface="Wingdings 2" panose="05020102010507070707" pitchFamily="18" charset="2"/>
              <a:buChar char=""/>
              <a:tabLst/>
              <a:defRPr/>
            </a:pPr>
            <a:r>
              <a:rPr kumimoji="0" lang="en-US" b="1" i="0" u="none" strike="noStrike" cap="none" spc="0" normalizeH="0" baseline="0" noProof="0" dirty="0">
                <a:ln>
                  <a:noFill/>
                </a:ln>
                <a:solidFill>
                  <a:srgbClr val="0070C0"/>
                </a:solidFill>
                <a:effectLst/>
                <a:uLnTx/>
                <a:uFillTx/>
              </a:rPr>
              <a:t>Value Delivery</a:t>
            </a:r>
            <a:endParaRPr kumimoji="0" lang="en-US" b="0" i="0" u="none" strike="noStrike" cap="none" spc="0" normalizeH="0" baseline="0" noProof="0" dirty="0">
              <a:ln>
                <a:noFill/>
              </a:ln>
              <a:solidFill>
                <a:schemeClr val="tx1">
                  <a:lumMod val="75000"/>
                  <a:lumOff val="25000"/>
                </a:schemeClr>
              </a:solidFill>
              <a:effectLst/>
              <a:uLnTx/>
              <a:uFillTx/>
            </a:endParaRPr>
          </a:p>
        </p:txBody>
      </p:sp>
      <p:sp>
        <p:nvSpPr>
          <p:cNvPr id="22" name="Rectangle 21">
            <a:extLst>
              <a:ext uri="{FF2B5EF4-FFF2-40B4-BE49-F238E27FC236}">
                <a16:creationId xmlns:a16="http://schemas.microsoft.com/office/drawing/2014/main" id="{8F92C143-3594-4735-B621-397DDDA5F8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5745" y="5946475"/>
            <a:ext cx="6830568"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3">
            <a:extLst>
              <a:ext uri="{FF2B5EF4-FFF2-40B4-BE49-F238E27FC236}">
                <a16:creationId xmlns:a16="http://schemas.microsoft.com/office/drawing/2014/main" id="{44F560E9-CCDC-4F8F-BA20-41F114098A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9870" y="5948253"/>
            <a:ext cx="3300984"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2" y="6423914"/>
            <a:ext cx="6917210" cy="365125"/>
          </a:xfrm>
        </p:spPr>
        <p:txBody>
          <a:bodyPr vert="horz" lIns="91440" tIns="45720" rIns="91440" bIns="45720" rtlCol="0" anchor="ctr">
            <a:normAutofit/>
          </a:bodyPr>
          <a:lstStyle/>
          <a:p>
            <a:pPr marR="0" lvl="0" indent="0" defTabSz="457200" fontAlgn="auto">
              <a:spcBef>
                <a:spcPts val="0"/>
              </a:spcBef>
              <a:spcAft>
                <a:spcPts val="0"/>
              </a:spcAft>
              <a:buClrTx/>
              <a:buSzTx/>
              <a:buFontTx/>
              <a:buNone/>
              <a:tabLst/>
              <a:defRPr/>
            </a:pPr>
            <a:endParaRPr kumimoji="0" lang="en-US" b="0" i="0" u="none" strike="noStrike" spc="0" normalizeH="0" baseline="0" noProof="0">
              <a:ln>
                <a:noFill/>
              </a:ln>
              <a:effectLst/>
              <a:uLnTx/>
              <a:uFillTx/>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10558300" y="6423914"/>
            <a:ext cx="1052510" cy="365125"/>
          </a:xfrm>
        </p:spPr>
        <p:txBody>
          <a:bodyPr vert="horz" lIns="91440" tIns="45720" rIns="91440" bIns="45720" rtlCol="0" anchor="ctr">
            <a:normAutofit/>
          </a:bodyPr>
          <a:lstStyle/>
          <a:p>
            <a:pPr marR="0" lvl="0" indent="0" defTabSz="457200" fontAlgn="auto">
              <a:spcBef>
                <a:spcPts val="0"/>
              </a:spcBef>
              <a:spcAft>
                <a:spcPts val="600"/>
              </a:spcAft>
              <a:buClrTx/>
              <a:buSzTx/>
              <a:buFontTx/>
              <a:buNone/>
              <a:tabLst/>
              <a:defRPr/>
            </a:pPr>
            <a:fld id="{3A98EE3D-8CD1-4C3F-BD1C-C98C9596463C}" type="slidenum">
              <a:rPr kumimoji="0" lang="en-US" b="0" i="0" u="none" strike="noStrike" cap="none" spc="0" normalizeH="0" baseline="0" noProof="0" smtClean="0">
                <a:ln>
                  <a:noFill/>
                </a:ln>
                <a:effectLst/>
                <a:uLnTx/>
                <a:uFillTx/>
              </a:rPr>
              <a:pPr marR="0" lvl="0" indent="0" defTabSz="457200" fontAlgn="auto">
                <a:spcBef>
                  <a:spcPts val="0"/>
                </a:spcBef>
                <a:spcAft>
                  <a:spcPts val="600"/>
                </a:spcAft>
                <a:buClrTx/>
                <a:buSzTx/>
                <a:buFontTx/>
                <a:buNone/>
                <a:tabLst/>
                <a:defRPr/>
              </a:pPr>
              <a:t>33</a:t>
            </a:fld>
            <a:endParaRPr kumimoji="0" lang="en-US" b="0" i="0" u="none" strike="noStrike" cap="none" spc="0" normalizeH="0" baseline="0" noProof="0">
              <a:ln>
                <a:noFill/>
              </a:ln>
              <a:effectLst/>
              <a:uLnTx/>
              <a:uFillTx/>
            </a:endParaRPr>
          </a:p>
        </p:txBody>
      </p:sp>
    </p:spTree>
    <p:extLst>
      <p:ext uri="{BB962C8B-B14F-4D97-AF65-F5344CB8AC3E}">
        <p14:creationId xmlns:p14="http://schemas.microsoft.com/office/powerpoint/2010/main" val="180428814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10">
            <a:extLst>
              <a:ext uri="{FF2B5EF4-FFF2-40B4-BE49-F238E27FC236}">
                <a16:creationId xmlns:a16="http://schemas.microsoft.com/office/drawing/2014/main" id="{E9751CB9-7B25-4EB8-9A6F-82F822549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2" name="Rectangle 12">
            <a:extLst>
              <a:ext uri="{FF2B5EF4-FFF2-40B4-BE49-F238E27FC236}">
                <a16:creationId xmlns:a16="http://schemas.microsoft.com/office/drawing/2014/main" id="{E1317383-CF3B-4B02-9512-BECBEF6362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14">
            <a:extLst>
              <a:ext uri="{FF2B5EF4-FFF2-40B4-BE49-F238E27FC236}">
                <a16:creationId xmlns:a16="http://schemas.microsoft.com/office/drawing/2014/main" id="{B1D4C7A0-6DF2-4F2D-A45D-F111582974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16">
            <a:extLst>
              <a:ext uri="{FF2B5EF4-FFF2-40B4-BE49-F238E27FC236}">
                <a16:creationId xmlns:a16="http://schemas.microsoft.com/office/drawing/2014/main" id="{DBF3943D-BCB6-4B31-809D-A005686483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18">
            <a:extLst>
              <a:ext uri="{FF2B5EF4-FFF2-40B4-BE49-F238E27FC236}">
                <a16:creationId xmlns:a16="http://schemas.microsoft.com/office/drawing/2014/main" id="{39373A6F-2E1F-4613-8E1D-D68057D29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01200"/>
            <a:ext cx="3707477" cy="562497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49E55810-D9E9-6C43-2AC2-58D8905E559D}"/>
              </a:ext>
            </a:extLst>
          </p:cNvPr>
          <p:cNvSpPr>
            <a:spLocks noGrp="1"/>
          </p:cNvSpPr>
          <p:nvPr>
            <p:ph type="title"/>
          </p:nvPr>
        </p:nvSpPr>
        <p:spPr>
          <a:xfrm>
            <a:off x="601255" y="702155"/>
            <a:ext cx="3409783" cy="1300365"/>
          </a:xfrm>
        </p:spPr>
        <p:txBody>
          <a:bodyPr>
            <a:normAutofit/>
          </a:bodyPr>
          <a:lstStyle/>
          <a:p>
            <a:r>
              <a:rPr lang="en-GB">
                <a:solidFill>
                  <a:srgbClr val="FFFFFF"/>
                </a:solidFill>
              </a:rPr>
              <a:t>The value chain</a:t>
            </a:r>
          </a:p>
        </p:txBody>
      </p:sp>
      <p:sp>
        <p:nvSpPr>
          <p:cNvPr id="3" name="Content Placeholder 2">
            <a:extLst>
              <a:ext uri="{FF2B5EF4-FFF2-40B4-BE49-F238E27FC236}">
                <a16:creationId xmlns:a16="http://schemas.microsoft.com/office/drawing/2014/main" id="{8A9F6ADB-F4B7-C0C8-0DF5-BB8591468ABC}"/>
              </a:ext>
            </a:extLst>
          </p:cNvPr>
          <p:cNvSpPr>
            <a:spLocks noGrp="1"/>
          </p:cNvSpPr>
          <p:nvPr>
            <p:ph idx="1"/>
          </p:nvPr>
        </p:nvSpPr>
        <p:spPr>
          <a:xfrm>
            <a:off x="601255" y="2177142"/>
            <a:ext cx="3409782" cy="3823607"/>
          </a:xfrm>
        </p:spPr>
        <p:txBody>
          <a:bodyPr>
            <a:normAutofit/>
          </a:bodyPr>
          <a:lstStyle/>
          <a:p>
            <a:pPr eaLnBrk="1" hangingPunct="1">
              <a:spcBef>
                <a:spcPct val="50000"/>
              </a:spcBef>
              <a:buFontTx/>
              <a:buNone/>
            </a:pPr>
            <a:r>
              <a:rPr lang="en-GB" altLang="en-US" i="1" dirty="0">
                <a:solidFill>
                  <a:srgbClr val="FFFFFF"/>
                </a:solidFill>
                <a:cs typeface="Arial" panose="020B0604020202020204" pitchFamily="34" charset="0"/>
              </a:rPr>
              <a:t>Selling organisations compete for business by trying to offer enhanced value, and they do this through a coordinated chain of activities.</a:t>
            </a:r>
          </a:p>
          <a:p>
            <a:pPr eaLnBrk="1" hangingPunct="1">
              <a:spcBef>
                <a:spcPct val="50000"/>
              </a:spcBef>
              <a:buFontTx/>
              <a:buNone/>
            </a:pPr>
            <a:r>
              <a:rPr lang="en-GB" altLang="en-US" i="1" dirty="0">
                <a:solidFill>
                  <a:srgbClr val="FFFFFF"/>
                </a:solidFill>
                <a:cs typeface="Arial" panose="020B0604020202020204" pitchFamily="34" charset="0"/>
              </a:rPr>
              <a:t>These include product design, production, marketing, delivery and support. </a:t>
            </a:r>
          </a:p>
          <a:p>
            <a:pPr eaLnBrk="1" hangingPunct="1">
              <a:spcBef>
                <a:spcPct val="50000"/>
              </a:spcBef>
              <a:buFontTx/>
              <a:buNone/>
            </a:pPr>
            <a:r>
              <a:rPr lang="en-GB" altLang="en-US" i="1" dirty="0">
                <a:solidFill>
                  <a:srgbClr val="00B0F0"/>
                </a:solidFill>
                <a:cs typeface="Arial" panose="020B0604020202020204" pitchFamily="34" charset="0"/>
              </a:rPr>
              <a:t>Michael Porter (1985) referred to these activities as the Value Chain.</a:t>
            </a:r>
          </a:p>
          <a:p>
            <a:endParaRPr lang="en-GB" dirty="0">
              <a:solidFill>
                <a:srgbClr val="FFFFFF"/>
              </a:solidFill>
            </a:endParaRPr>
          </a:p>
        </p:txBody>
      </p:sp>
      <p:pic>
        <p:nvPicPr>
          <p:cNvPr id="6" name="Picture 7" descr="fig15_1">
            <a:extLst>
              <a:ext uri="{FF2B5EF4-FFF2-40B4-BE49-F238E27FC236}">
                <a16:creationId xmlns:a16="http://schemas.microsoft.com/office/drawing/2014/main" id="{8CD4D416-08E3-7673-C4E4-3950A5ED183B}"/>
              </a:ext>
            </a:extLst>
          </p:cNvPr>
          <p:cNvPicPr>
            <a:picLocks noChangeAspect="1" noChangeArrowheads="1"/>
          </p:cNvPicPr>
          <p:nvPr/>
        </p:nvPicPr>
        <p:blipFill>
          <a:blip r:embed="rId2" cstate="email">
            <a:extLst>
              <a:ext uri="{28A0092B-C50C-407E-A947-70E740481C1C}">
                <a14:useLocalDpi xmlns:a14="http://schemas.microsoft.com/office/drawing/2010/main"/>
              </a:ext>
            </a:extLst>
          </a:blip>
          <a:stretch>
            <a:fillRect/>
          </a:stretch>
        </p:blipFill>
        <p:spPr bwMode="auto">
          <a:xfrm>
            <a:off x="4330915" y="1532021"/>
            <a:ext cx="7512786" cy="3793957"/>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Footer Placeholder 3">
            <a:extLst>
              <a:ext uri="{FF2B5EF4-FFF2-40B4-BE49-F238E27FC236}">
                <a16:creationId xmlns:a16="http://schemas.microsoft.com/office/drawing/2014/main" id="{EEB56272-BA80-64C5-5C49-3420E31DA357}"/>
              </a:ext>
            </a:extLst>
          </p:cNvPr>
          <p:cNvSpPr>
            <a:spLocks noGrp="1"/>
          </p:cNvSpPr>
          <p:nvPr>
            <p:ph type="ftr" sz="quarter" idx="11"/>
          </p:nvPr>
        </p:nvSpPr>
        <p:spPr>
          <a:xfrm>
            <a:off x="581192" y="6400800"/>
            <a:ext cx="6917210" cy="365125"/>
          </a:xfrm>
        </p:spPr>
        <p:txBody>
          <a:bodyPr>
            <a:normAutofit/>
          </a:bodyPr>
          <a:lstStyle/>
          <a:p>
            <a:pPr marL="0" marR="0" lvl="0" indent="0" algn="l" defTabSz="914400" rtl="0" eaLnBrk="1" fontAlgn="auto" latinLnBrk="0" hangingPunct="1">
              <a:lnSpc>
                <a:spcPct val="100000"/>
              </a:lnSpc>
              <a:spcBef>
                <a:spcPct val="0"/>
              </a:spcBef>
              <a:spcAft>
                <a:spcPts val="600"/>
              </a:spcAft>
              <a:buClrTx/>
              <a:buSzTx/>
              <a:buFontTx/>
              <a:buNone/>
              <a:tabLst/>
              <a:defRPr/>
            </a:pPr>
            <a:r>
              <a:rPr kumimoji="0" lang="en-GB" altLang="en-US" sz="900" b="0" i="0" u="none" strike="noStrike" kern="1200" cap="all" spc="0" normalizeH="0" baseline="0" noProof="0">
                <a:ln>
                  <a:noFill/>
                </a:ln>
                <a:solidFill>
                  <a:srgbClr val="465359"/>
                </a:solidFill>
                <a:effectLst/>
                <a:uLnTx/>
                <a:uFillTx/>
                <a:latin typeface="Franklin Gothic Book" panose="020B0502020104020203"/>
                <a:ea typeface="+mn-ea"/>
                <a:cs typeface="Arial" panose="020B0604020202020204" pitchFamily="34" charset="0"/>
              </a:rPr>
              <a:t>(Baines, Fill &amp; Page (2011))</a:t>
            </a:r>
          </a:p>
        </p:txBody>
      </p:sp>
      <p:sp>
        <p:nvSpPr>
          <p:cNvPr id="5" name="Slide Number Placeholder 4">
            <a:extLst>
              <a:ext uri="{FF2B5EF4-FFF2-40B4-BE49-F238E27FC236}">
                <a16:creationId xmlns:a16="http://schemas.microsoft.com/office/drawing/2014/main" id="{59CFD052-C45B-B7EB-2AAF-8F46B0C36E93}"/>
              </a:ext>
            </a:extLst>
          </p:cNvPr>
          <p:cNvSpPr>
            <a:spLocks noGrp="1"/>
          </p:cNvSpPr>
          <p:nvPr>
            <p:ph type="sldNum" sz="quarter" idx="12"/>
          </p:nvPr>
        </p:nvSpPr>
        <p:spPr>
          <a:xfrm>
            <a:off x="10558300" y="6400800"/>
            <a:ext cx="1052508"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srgbClr val="465359"/>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34</a:t>
            </a:fld>
            <a:endParaRPr kumimoji="0" lang="en-US" sz="900" b="0" i="0" u="none" strike="noStrike" kern="1200" cap="none" spc="0" normalizeH="0" baseline="0" noProof="0">
              <a:ln>
                <a:noFill/>
              </a:ln>
              <a:solidFill>
                <a:srgbClr val="465359"/>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3797297105"/>
      </p:ext>
    </p:extLst>
  </p:cSld>
  <p:clrMapOvr>
    <a:overrideClrMapping bg1="dk1" tx1="lt1" bg2="dk2" tx2="lt2" accent1="accent1" accent2="accent2" accent3="accent3" accent4="accent4" accent5="accent5" accent6="accent6" hlink="hlink" folHlink="folHlink"/>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9751CB9-7B25-4EB8-9A6F-82F822549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3" name="Rectangle 12">
            <a:extLst>
              <a:ext uri="{FF2B5EF4-FFF2-40B4-BE49-F238E27FC236}">
                <a16:creationId xmlns:a16="http://schemas.microsoft.com/office/drawing/2014/main" id="{E1317383-CF3B-4B02-9512-BECBEF6362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B1D4C7A0-6DF2-4F2D-A45D-F111582974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16">
            <a:extLst>
              <a:ext uri="{FF2B5EF4-FFF2-40B4-BE49-F238E27FC236}">
                <a16:creationId xmlns:a16="http://schemas.microsoft.com/office/drawing/2014/main" id="{DBF3943D-BCB6-4B31-809D-A005686483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18">
            <a:extLst>
              <a:ext uri="{FF2B5EF4-FFF2-40B4-BE49-F238E27FC236}">
                <a16:creationId xmlns:a16="http://schemas.microsoft.com/office/drawing/2014/main" id="{39373A6F-2E1F-4613-8E1D-D68057D29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01200"/>
            <a:ext cx="3707477" cy="562497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49E55810-D9E9-6C43-2AC2-58D8905E559D}"/>
              </a:ext>
            </a:extLst>
          </p:cNvPr>
          <p:cNvSpPr>
            <a:spLocks noGrp="1"/>
          </p:cNvSpPr>
          <p:nvPr>
            <p:ph type="title"/>
          </p:nvPr>
        </p:nvSpPr>
        <p:spPr>
          <a:xfrm>
            <a:off x="601255" y="702155"/>
            <a:ext cx="3409783" cy="1300365"/>
          </a:xfrm>
        </p:spPr>
        <p:txBody>
          <a:bodyPr>
            <a:normAutofit/>
          </a:bodyPr>
          <a:lstStyle/>
          <a:p>
            <a:r>
              <a:rPr lang="en-GB">
                <a:solidFill>
                  <a:srgbClr val="FFFFFF"/>
                </a:solidFill>
              </a:rPr>
              <a:t>The value chain</a:t>
            </a:r>
          </a:p>
        </p:txBody>
      </p:sp>
      <p:sp>
        <p:nvSpPr>
          <p:cNvPr id="3" name="Content Placeholder 2">
            <a:extLst>
              <a:ext uri="{FF2B5EF4-FFF2-40B4-BE49-F238E27FC236}">
                <a16:creationId xmlns:a16="http://schemas.microsoft.com/office/drawing/2014/main" id="{8A9F6ADB-F4B7-C0C8-0DF5-BB8591468ABC}"/>
              </a:ext>
            </a:extLst>
          </p:cNvPr>
          <p:cNvSpPr>
            <a:spLocks noGrp="1"/>
          </p:cNvSpPr>
          <p:nvPr>
            <p:ph idx="1"/>
          </p:nvPr>
        </p:nvSpPr>
        <p:spPr>
          <a:xfrm>
            <a:off x="601255" y="2177142"/>
            <a:ext cx="3409782" cy="3823607"/>
          </a:xfrm>
        </p:spPr>
        <p:txBody>
          <a:bodyPr>
            <a:normAutofit/>
          </a:bodyPr>
          <a:lstStyle/>
          <a:p>
            <a:pPr marL="390525" indent="-304800" eaLnBrk="1" hangingPunct="1">
              <a:lnSpc>
                <a:spcPct val="100000"/>
              </a:lnSpc>
            </a:pPr>
            <a:r>
              <a:rPr lang="en-GB" altLang="en-US" sz="1400" b="1" dirty="0">
                <a:solidFill>
                  <a:srgbClr val="FFFFFF"/>
                </a:solidFill>
              </a:rPr>
              <a:t>D</a:t>
            </a:r>
            <a:r>
              <a:rPr lang="en-GB" altLang="en-US" sz="1400" dirty="0">
                <a:solidFill>
                  <a:srgbClr val="FFFFFF"/>
                </a:solidFill>
              </a:rPr>
              <a:t>escribes the categories of activities within an organisation, which, together, create a product or service.</a:t>
            </a:r>
          </a:p>
          <a:p>
            <a:pPr marL="390525" indent="-304800" eaLnBrk="1" hangingPunct="1">
              <a:lnSpc>
                <a:spcPct val="100000"/>
              </a:lnSpc>
            </a:pPr>
            <a:r>
              <a:rPr lang="en-GB" altLang="en-US" sz="1400" dirty="0">
                <a:solidFill>
                  <a:srgbClr val="FFFFFF"/>
                </a:solidFill>
              </a:rPr>
              <a:t>Consists of </a:t>
            </a:r>
            <a:r>
              <a:rPr lang="en-GB" altLang="en-US" sz="1400" b="1" i="1" dirty="0">
                <a:solidFill>
                  <a:srgbClr val="00B0F0"/>
                </a:solidFill>
              </a:rPr>
              <a:t>five primary activities </a:t>
            </a:r>
            <a:r>
              <a:rPr lang="en-GB" altLang="en-US" sz="1400" dirty="0">
                <a:solidFill>
                  <a:srgbClr val="FFFFFF"/>
                </a:solidFill>
              </a:rPr>
              <a:t>(which are directly concerned with the creation or delivery of a product or service) </a:t>
            </a:r>
          </a:p>
          <a:p>
            <a:pPr marL="390525" indent="-304800" eaLnBrk="1" hangingPunct="1">
              <a:lnSpc>
                <a:spcPct val="100000"/>
              </a:lnSpc>
            </a:pPr>
            <a:r>
              <a:rPr lang="en-GB" altLang="en-US" sz="1400" dirty="0">
                <a:solidFill>
                  <a:srgbClr val="FFFFFF"/>
                </a:solidFill>
              </a:rPr>
              <a:t>Also consists of </a:t>
            </a:r>
            <a:r>
              <a:rPr lang="en-GB" altLang="en-US" sz="1400" b="1" i="1" dirty="0">
                <a:solidFill>
                  <a:srgbClr val="00B0F0"/>
                </a:solidFill>
              </a:rPr>
              <a:t>four support activities </a:t>
            </a:r>
            <a:r>
              <a:rPr lang="en-GB" altLang="en-US" sz="1400" dirty="0">
                <a:solidFill>
                  <a:srgbClr val="FFFFFF"/>
                </a:solidFill>
              </a:rPr>
              <a:t>(which help to improve the effectiveness or efficiency of primary activities).</a:t>
            </a:r>
          </a:p>
          <a:p>
            <a:pPr marL="390525" indent="-304800" eaLnBrk="1" hangingPunct="1">
              <a:lnSpc>
                <a:spcPct val="100000"/>
              </a:lnSpc>
            </a:pPr>
            <a:r>
              <a:rPr lang="en-GB" altLang="en-US" sz="1400" dirty="0">
                <a:solidFill>
                  <a:srgbClr val="FFFFFF"/>
                </a:solidFill>
              </a:rPr>
              <a:t>Competitive advantage can be analysed in any of these activities.</a:t>
            </a:r>
            <a:endParaRPr lang="en-GB" sz="1400" dirty="0">
              <a:solidFill>
                <a:srgbClr val="FFFFFF"/>
              </a:solidFill>
            </a:endParaRPr>
          </a:p>
        </p:txBody>
      </p:sp>
      <p:pic>
        <p:nvPicPr>
          <p:cNvPr id="6" name="Picture 5">
            <a:extLst>
              <a:ext uri="{FF2B5EF4-FFF2-40B4-BE49-F238E27FC236}">
                <a16:creationId xmlns:a16="http://schemas.microsoft.com/office/drawing/2014/main" id="{ED065F01-BFBB-3080-E94E-D44CA9E10D47}"/>
              </a:ext>
            </a:extLst>
          </p:cNvPr>
          <p:cNvPicPr>
            <a:picLocks noChangeAspect="1"/>
          </p:cNvPicPr>
          <p:nvPr/>
        </p:nvPicPr>
        <p:blipFill>
          <a:blip r:embed="rId2"/>
          <a:stretch>
            <a:fillRect/>
          </a:stretch>
        </p:blipFill>
        <p:spPr>
          <a:xfrm>
            <a:off x="4411579" y="650949"/>
            <a:ext cx="7179166" cy="5815126"/>
          </a:xfrm>
          <a:prstGeom prst="rect">
            <a:avLst/>
          </a:prstGeom>
        </p:spPr>
      </p:pic>
      <p:sp>
        <p:nvSpPr>
          <p:cNvPr id="4" name="Footer Placeholder 3">
            <a:extLst>
              <a:ext uri="{FF2B5EF4-FFF2-40B4-BE49-F238E27FC236}">
                <a16:creationId xmlns:a16="http://schemas.microsoft.com/office/drawing/2014/main" id="{EEB56272-BA80-64C5-5C49-3420E31DA357}"/>
              </a:ext>
            </a:extLst>
          </p:cNvPr>
          <p:cNvSpPr>
            <a:spLocks noGrp="1"/>
          </p:cNvSpPr>
          <p:nvPr>
            <p:ph type="ftr" sz="quarter" idx="11"/>
          </p:nvPr>
        </p:nvSpPr>
        <p:spPr>
          <a:xfrm>
            <a:off x="581192" y="6400800"/>
            <a:ext cx="691721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rPr>
              <a:t>Source: online.hbs.edu</a:t>
            </a:r>
          </a:p>
        </p:txBody>
      </p:sp>
      <p:sp>
        <p:nvSpPr>
          <p:cNvPr id="5" name="Slide Number Placeholder 4">
            <a:extLst>
              <a:ext uri="{FF2B5EF4-FFF2-40B4-BE49-F238E27FC236}">
                <a16:creationId xmlns:a16="http://schemas.microsoft.com/office/drawing/2014/main" id="{59CFD052-C45B-B7EB-2AAF-8F46B0C36E93}"/>
              </a:ext>
            </a:extLst>
          </p:cNvPr>
          <p:cNvSpPr>
            <a:spLocks noGrp="1"/>
          </p:cNvSpPr>
          <p:nvPr>
            <p:ph type="sldNum" sz="quarter" idx="12"/>
          </p:nvPr>
        </p:nvSpPr>
        <p:spPr>
          <a:xfrm>
            <a:off x="10558300" y="6400800"/>
            <a:ext cx="1052508"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srgbClr val="CF355C"/>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35</a:t>
            </a:fld>
            <a:endParaRPr kumimoji="0" lang="en-US" sz="900" b="0" i="0" u="none" strike="noStrike" kern="1200" cap="none" spc="0" normalizeH="0" baseline="0" noProof="0">
              <a:ln>
                <a:noFill/>
              </a:ln>
              <a:solidFill>
                <a:srgbClr val="CF355C"/>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1295765231"/>
      </p:ext>
    </p:extLst>
  </p:cSld>
  <p:clrMapOvr>
    <a:overrideClrMapping bg1="dk1" tx1="lt1" bg2="dk2" tx2="lt2" accent1="accent1" accent2="accent2" accent3="accent3" accent4="accent4" accent5="accent5" accent6="accent6" hlink="hlink" folHlink="folHlink"/>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FBB53F82-F191-4EEB-AB7B-F69E634FA3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EBEE3C-DDCD-7E9E-D5C1-9E3B37C855DE}"/>
              </a:ext>
            </a:extLst>
          </p:cNvPr>
          <p:cNvSpPr>
            <a:spLocks noGrp="1"/>
          </p:cNvSpPr>
          <p:nvPr>
            <p:ph type="title"/>
          </p:nvPr>
        </p:nvSpPr>
        <p:spPr>
          <a:xfrm>
            <a:off x="581192" y="702156"/>
            <a:ext cx="11029616" cy="1188720"/>
          </a:xfrm>
        </p:spPr>
        <p:txBody>
          <a:bodyPr>
            <a:normAutofit/>
          </a:bodyPr>
          <a:lstStyle/>
          <a:p>
            <a:r>
              <a:rPr lang="en-GB" dirty="0"/>
              <a:t>Michael Porter’s value chain</a:t>
            </a:r>
          </a:p>
        </p:txBody>
      </p:sp>
      <p:sp>
        <p:nvSpPr>
          <p:cNvPr id="14" name="Rectangle 13">
            <a:extLst>
              <a:ext uri="{FF2B5EF4-FFF2-40B4-BE49-F238E27FC236}">
                <a16:creationId xmlns:a16="http://schemas.microsoft.com/office/drawing/2014/main" id="{8616AA08-3831-473D-B61B-89484A33CF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8431B918-3A1C-46BA-9430-CAD97D9DA0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17">
            <a:extLst>
              <a:ext uri="{FF2B5EF4-FFF2-40B4-BE49-F238E27FC236}">
                <a16:creationId xmlns:a16="http://schemas.microsoft.com/office/drawing/2014/main" id="{8400935A-2F82-4DC4-A4E1-E12EFB8C27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19">
            <a:extLst>
              <a:ext uri="{FF2B5EF4-FFF2-40B4-BE49-F238E27FC236}">
                <a16:creationId xmlns:a16="http://schemas.microsoft.com/office/drawing/2014/main" id="{A3D5D599-1CAE-4C92-B5AE-8E51AF6D47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2180496"/>
            <a:ext cx="5404639" cy="4045683"/>
          </a:xfrm>
          <a:prstGeom prst="rect">
            <a:avLst/>
          </a:prstGeom>
          <a:solidFill>
            <a:schemeClr val="bg1"/>
          </a:solidFill>
          <a:ln w="38100">
            <a:solidFill>
              <a:srgbClr val="46535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white background with black letters&#10;&#10;Description automatically generated with low confidence">
            <a:extLst>
              <a:ext uri="{FF2B5EF4-FFF2-40B4-BE49-F238E27FC236}">
                <a16:creationId xmlns:a16="http://schemas.microsoft.com/office/drawing/2014/main" id="{AFBCA354-0A24-7C02-82B4-7431446E9251}"/>
              </a:ext>
            </a:extLst>
          </p:cNvPr>
          <p:cNvPicPr>
            <a:picLocks noChangeAspect="1"/>
          </p:cNvPicPr>
          <p:nvPr/>
        </p:nvPicPr>
        <p:blipFill>
          <a:blip r:embed="rId2"/>
          <a:stretch>
            <a:fillRect/>
          </a:stretch>
        </p:blipFill>
        <p:spPr>
          <a:xfrm>
            <a:off x="780698" y="3544060"/>
            <a:ext cx="4748741" cy="1315378"/>
          </a:xfrm>
          <a:prstGeom prst="rect">
            <a:avLst/>
          </a:prstGeom>
        </p:spPr>
      </p:pic>
      <p:sp>
        <p:nvSpPr>
          <p:cNvPr id="3" name="Content Placeholder 2">
            <a:extLst>
              <a:ext uri="{FF2B5EF4-FFF2-40B4-BE49-F238E27FC236}">
                <a16:creationId xmlns:a16="http://schemas.microsoft.com/office/drawing/2014/main" id="{18454373-1A0F-64EE-BFA0-361EE26D6722}"/>
              </a:ext>
            </a:extLst>
          </p:cNvPr>
          <p:cNvSpPr>
            <a:spLocks noGrp="1"/>
          </p:cNvSpPr>
          <p:nvPr>
            <p:ph idx="1"/>
          </p:nvPr>
        </p:nvSpPr>
        <p:spPr>
          <a:xfrm>
            <a:off x="6335805" y="2180496"/>
            <a:ext cx="5275001" cy="4045683"/>
          </a:xfrm>
        </p:spPr>
        <p:txBody>
          <a:bodyPr>
            <a:normAutofit/>
          </a:bodyPr>
          <a:lstStyle/>
          <a:p>
            <a:r>
              <a:rPr lang="en-GB" dirty="0"/>
              <a:t>Watch this video and take notes:</a:t>
            </a:r>
          </a:p>
          <a:p>
            <a:pPr lvl="1"/>
            <a:r>
              <a:rPr lang="en-GB" dirty="0"/>
              <a:t>What are the key messages that you take away from this?</a:t>
            </a:r>
          </a:p>
          <a:p>
            <a:pPr lvl="1"/>
            <a:r>
              <a:rPr lang="en-GB" dirty="0"/>
              <a:t>We will discuss this together after the video.</a:t>
            </a:r>
          </a:p>
          <a:p>
            <a:r>
              <a:rPr lang="en-GB" dirty="0">
                <a:hlinkClick r:id="rId3"/>
              </a:rPr>
              <a:t>https://youtu.be/Nc-2dhw6ZsI</a:t>
            </a:r>
            <a:endParaRPr lang="en-GB" dirty="0"/>
          </a:p>
          <a:p>
            <a:endParaRPr lang="en-GB" dirty="0"/>
          </a:p>
        </p:txBody>
      </p:sp>
      <p:sp>
        <p:nvSpPr>
          <p:cNvPr id="4" name="Footer Placeholder 3">
            <a:extLst>
              <a:ext uri="{FF2B5EF4-FFF2-40B4-BE49-F238E27FC236}">
                <a16:creationId xmlns:a16="http://schemas.microsoft.com/office/drawing/2014/main" id="{CDDECC10-77B6-D3CE-B6BD-8F23F410FE8D}"/>
              </a:ext>
            </a:extLst>
          </p:cNvPr>
          <p:cNvSpPr>
            <a:spLocks noGrp="1"/>
          </p:cNvSpPr>
          <p:nvPr>
            <p:ph type="ftr" sz="quarter" idx="11"/>
          </p:nvPr>
        </p:nvSpPr>
        <p:spPr>
          <a:xfrm>
            <a:off x="581192" y="6400800"/>
            <a:ext cx="6917210" cy="365125"/>
          </a:xfrm>
        </p:spPr>
        <p:txBody>
          <a:bodyPr>
            <a:normAutofit/>
          </a:bodyPr>
          <a:lstStyle/>
          <a:p>
            <a:pPr marL="0" marR="0" lvl="0" indent="0" defTabSz="914400" rtl="0" eaLnBrk="1" fontAlgn="auto" latinLnBrk="0" hangingPunct="1">
              <a:spcBef>
                <a:spcPts val="0"/>
              </a:spcBef>
              <a:spcAft>
                <a:spcPts val="600"/>
              </a:spcAft>
              <a:buClrTx/>
              <a:buSzTx/>
              <a:buFontTx/>
              <a:buNone/>
              <a:tabLst/>
              <a:defRPr/>
            </a:pPr>
            <a:r>
              <a:rPr kumimoji="0" lang="en-US" b="0" i="0" u="none" strike="noStrike" kern="1200" cap="all" spc="0" normalizeH="0" baseline="0" noProof="0">
                <a:ln>
                  <a:noFill/>
                </a:ln>
                <a:solidFill>
                  <a:srgbClr val="B3925C"/>
                </a:solidFill>
                <a:effectLst/>
                <a:uLnTx/>
                <a:uFillTx/>
                <a:latin typeface="Franklin Gothic Book" panose="020B0502020104020203"/>
                <a:ea typeface="+mn-ea"/>
                <a:cs typeface="+mn-cs"/>
              </a:rPr>
              <a:t>1:33</a:t>
            </a:r>
          </a:p>
        </p:txBody>
      </p:sp>
      <p:sp>
        <p:nvSpPr>
          <p:cNvPr id="5" name="Slide Number Placeholder 4">
            <a:extLst>
              <a:ext uri="{FF2B5EF4-FFF2-40B4-BE49-F238E27FC236}">
                <a16:creationId xmlns:a16="http://schemas.microsoft.com/office/drawing/2014/main" id="{713D3442-880C-3F92-5B53-779107CACCD7}"/>
              </a:ext>
            </a:extLst>
          </p:cNvPr>
          <p:cNvSpPr>
            <a:spLocks noGrp="1"/>
          </p:cNvSpPr>
          <p:nvPr>
            <p:ph type="sldNum" sz="quarter" idx="12"/>
          </p:nvPr>
        </p:nvSpPr>
        <p:spPr>
          <a:xfrm>
            <a:off x="10558300" y="6400800"/>
            <a:ext cx="1052508" cy="365125"/>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solidFill>
                  <a:srgbClr val="B3925C"/>
                </a:solidFill>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36</a:t>
            </a:fld>
            <a:endParaRPr kumimoji="0" lang="en-US" b="0" i="0" u="none" strike="noStrike" kern="1200" cap="none" spc="0" normalizeH="0" baseline="0" noProof="0">
              <a:ln>
                <a:noFill/>
              </a:ln>
              <a:solidFill>
                <a:srgbClr val="B3925C"/>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368540376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CF6BE5-E09E-EC12-2D5A-3AD3DCF56FA3}"/>
              </a:ext>
            </a:extLst>
          </p:cNvPr>
          <p:cNvSpPr>
            <a:spLocks noGrp="1"/>
          </p:cNvSpPr>
          <p:nvPr>
            <p:ph type="title"/>
          </p:nvPr>
        </p:nvSpPr>
        <p:spPr/>
        <p:txBody>
          <a:bodyPr/>
          <a:lstStyle/>
          <a:p>
            <a:r>
              <a:rPr lang="en-GB" dirty="0"/>
              <a:t>Benefits of value chain analysis</a:t>
            </a:r>
          </a:p>
        </p:txBody>
      </p:sp>
      <p:sp>
        <p:nvSpPr>
          <p:cNvPr id="3" name="Content Placeholder 2">
            <a:extLst>
              <a:ext uri="{FF2B5EF4-FFF2-40B4-BE49-F238E27FC236}">
                <a16:creationId xmlns:a16="http://schemas.microsoft.com/office/drawing/2014/main" id="{C32ECE91-E3D5-6681-1B32-427344012E33}"/>
              </a:ext>
            </a:extLst>
          </p:cNvPr>
          <p:cNvSpPr>
            <a:spLocks noGrp="1"/>
          </p:cNvSpPr>
          <p:nvPr>
            <p:ph idx="1"/>
          </p:nvPr>
        </p:nvSpPr>
        <p:spPr/>
        <p:txBody>
          <a:bodyPr/>
          <a:lstStyle/>
          <a:p>
            <a:pPr marL="381000" indent="-285750">
              <a:lnSpc>
                <a:spcPts val="3000"/>
              </a:lnSpc>
            </a:pPr>
            <a:r>
              <a:rPr lang="en-GB" altLang="en-US" sz="1800" b="1" i="1" dirty="0">
                <a:latin typeface="Calibri" panose="020F0502020204030204" pitchFamily="34" charset="0"/>
              </a:rPr>
              <a:t>A generic description of activities </a:t>
            </a:r>
            <a:r>
              <a:rPr lang="en-GB" altLang="en-US" sz="1800" dirty="0">
                <a:latin typeface="Calibri" panose="020F0502020204030204" pitchFamily="34" charset="0"/>
              </a:rPr>
              <a:t>– understanding how the discrete activities (or clusters of linked activities) contribute to customer benefit.</a:t>
            </a:r>
          </a:p>
          <a:p>
            <a:pPr marL="381000" indent="-285750">
              <a:lnSpc>
                <a:spcPts val="3000"/>
              </a:lnSpc>
            </a:pPr>
            <a:r>
              <a:rPr lang="en-GB" altLang="en-US" sz="1800" b="1" i="1" dirty="0">
                <a:latin typeface="Calibri" panose="020F0502020204030204" pitchFamily="34" charset="0"/>
              </a:rPr>
              <a:t>Identifying activities </a:t>
            </a:r>
            <a:r>
              <a:rPr lang="en-GB" altLang="en-US" sz="1800" dirty="0">
                <a:latin typeface="Calibri" panose="020F0502020204030204" pitchFamily="34" charset="0"/>
              </a:rPr>
              <a:t>where the organisation has particular strengths or weaknesses.</a:t>
            </a:r>
          </a:p>
          <a:p>
            <a:pPr marL="381000" indent="-285750">
              <a:lnSpc>
                <a:spcPts val="3000"/>
              </a:lnSpc>
            </a:pPr>
            <a:r>
              <a:rPr lang="en-GB" altLang="en-US" sz="1800" b="1" i="1" dirty="0">
                <a:latin typeface="Calibri" panose="020F0502020204030204" pitchFamily="34" charset="0"/>
              </a:rPr>
              <a:t>Analysing the competitive position </a:t>
            </a:r>
            <a:r>
              <a:rPr lang="en-GB" altLang="en-US" sz="1800" dirty="0">
                <a:latin typeface="Calibri" panose="020F0502020204030204" pitchFamily="34" charset="0"/>
              </a:rPr>
              <a:t>of the organisation using the VRIO criteria – thus identifying sources of sustainable advantage.</a:t>
            </a:r>
          </a:p>
          <a:p>
            <a:pPr marL="381000" indent="-285750">
              <a:lnSpc>
                <a:spcPts val="3000"/>
              </a:lnSpc>
            </a:pPr>
            <a:r>
              <a:rPr lang="en-GB" altLang="en-US" sz="1800" dirty="0">
                <a:latin typeface="Calibri" panose="020F0502020204030204" pitchFamily="34" charset="0"/>
              </a:rPr>
              <a:t>Looking for ways to </a:t>
            </a:r>
            <a:r>
              <a:rPr lang="en-GB" altLang="en-US" sz="1800" b="1" i="1" dirty="0">
                <a:latin typeface="Calibri" panose="020F0502020204030204" pitchFamily="34" charset="0"/>
              </a:rPr>
              <a:t>enhance value or decrease cost </a:t>
            </a:r>
            <a:r>
              <a:rPr lang="en-GB" altLang="en-US" sz="1800" dirty="0">
                <a:latin typeface="Calibri" panose="020F0502020204030204" pitchFamily="34" charset="0"/>
              </a:rPr>
              <a:t>in value activities (e.g. outsourcing).</a:t>
            </a:r>
            <a:endParaRPr lang="en-GB" dirty="0"/>
          </a:p>
        </p:txBody>
      </p:sp>
      <p:sp>
        <p:nvSpPr>
          <p:cNvPr id="4" name="Footer Placeholder 3">
            <a:extLst>
              <a:ext uri="{FF2B5EF4-FFF2-40B4-BE49-F238E27FC236}">
                <a16:creationId xmlns:a16="http://schemas.microsoft.com/office/drawing/2014/main" id="{F19BE735-56CA-3244-149B-14717B222FE9}"/>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rPr>
              <a:t>(Johnson et al, 2017)</a:t>
            </a:r>
          </a:p>
        </p:txBody>
      </p:sp>
      <p:sp>
        <p:nvSpPr>
          <p:cNvPr id="5" name="Slide Number Placeholder 4">
            <a:extLst>
              <a:ext uri="{FF2B5EF4-FFF2-40B4-BE49-F238E27FC236}">
                <a16:creationId xmlns:a16="http://schemas.microsoft.com/office/drawing/2014/main" id="{4F888A02-8A45-B503-A3AE-B2CB80595ABA}"/>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37</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pic>
        <p:nvPicPr>
          <p:cNvPr id="6" name="Picture 7" descr="fig15_1">
            <a:extLst>
              <a:ext uri="{FF2B5EF4-FFF2-40B4-BE49-F238E27FC236}">
                <a16:creationId xmlns:a16="http://schemas.microsoft.com/office/drawing/2014/main" id="{6A7BF424-D097-F09A-2F48-CCBAB10722D0}"/>
              </a:ext>
            </a:extLst>
          </p:cNvPr>
          <p:cNvPicPr>
            <a:picLocks noChangeAspect="1" noChangeArrowheads="1"/>
          </p:cNvPicPr>
          <p:nvPr/>
        </p:nvPicPr>
        <p:blipFill>
          <a:blip r:embed="rId2" cstate="email">
            <a:extLst>
              <a:ext uri="{28A0092B-C50C-407E-A947-70E740481C1C}">
                <a14:useLocalDpi xmlns:a14="http://schemas.microsoft.com/office/drawing/2010/main"/>
              </a:ext>
            </a:extLst>
          </a:blip>
          <a:stretch>
            <a:fillRect/>
          </a:stretch>
        </p:blipFill>
        <p:spPr bwMode="auto">
          <a:xfrm>
            <a:off x="8225079" y="702156"/>
            <a:ext cx="3618622" cy="1827404"/>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8752081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9751CB9-7B25-4EB8-9A6F-82F822549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3" name="Rectangle 12">
            <a:extLst>
              <a:ext uri="{FF2B5EF4-FFF2-40B4-BE49-F238E27FC236}">
                <a16:creationId xmlns:a16="http://schemas.microsoft.com/office/drawing/2014/main" id="{E1317383-CF3B-4B02-9512-BECBEF6362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B1D4C7A0-6DF2-4F2D-A45D-F111582974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16">
            <a:extLst>
              <a:ext uri="{FF2B5EF4-FFF2-40B4-BE49-F238E27FC236}">
                <a16:creationId xmlns:a16="http://schemas.microsoft.com/office/drawing/2014/main" id="{DBF3943D-BCB6-4B31-809D-A005686483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18">
            <a:extLst>
              <a:ext uri="{FF2B5EF4-FFF2-40B4-BE49-F238E27FC236}">
                <a16:creationId xmlns:a16="http://schemas.microsoft.com/office/drawing/2014/main" id="{39373A6F-2E1F-4613-8E1D-D68057D29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01200"/>
            <a:ext cx="3707477" cy="562497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16BC518F-C0D3-63E9-3F8F-709D84A7F427}"/>
              </a:ext>
            </a:extLst>
          </p:cNvPr>
          <p:cNvSpPr>
            <a:spLocks noGrp="1"/>
          </p:cNvSpPr>
          <p:nvPr>
            <p:ph type="title"/>
          </p:nvPr>
        </p:nvSpPr>
        <p:spPr>
          <a:xfrm>
            <a:off x="601255" y="702155"/>
            <a:ext cx="3409783" cy="1300365"/>
          </a:xfrm>
        </p:spPr>
        <p:txBody>
          <a:bodyPr>
            <a:normAutofit/>
          </a:bodyPr>
          <a:lstStyle/>
          <a:p>
            <a:r>
              <a:rPr lang="en-GB">
                <a:solidFill>
                  <a:srgbClr val="FFFFFF"/>
                </a:solidFill>
              </a:rPr>
              <a:t>The value system</a:t>
            </a:r>
          </a:p>
        </p:txBody>
      </p:sp>
      <p:sp>
        <p:nvSpPr>
          <p:cNvPr id="3" name="Content Placeholder 2">
            <a:extLst>
              <a:ext uri="{FF2B5EF4-FFF2-40B4-BE49-F238E27FC236}">
                <a16:creationId xmlns:a16="http://schemas.microsoft.com/office/drawing/2014/main" id="{FA1F2B72-9D3B-76A3-94DF-6533147DFAF1}"/>
              </a:ext>
            </a:extLst>
          </p:cNvPr>
          <p:cNvSpPr>
            <a:spLocks noGrp="1"/>
          </p:cNvSpPr>
          <p:nvPr>
            <p:ph idx="1"/>
          </p:nvPr>
        </p:nvSpPr>
        <p:spPr>
          <a:xfrm>
            <a:off x="601255" y="2177142"/>
            <a:ext cx="3409782" cy="3823607"/>
          </a:xfrm>
        </p:spPr>
        <p:txBody>
          <a:bodyPr>
            <a:normAutofit/>
          </a:bodyPr>
          <a:lstStyle/>
          <a:p>
            <a:pPr marL="304800" indent="-304800" eaLnBrk="1" hangingPunct="1"/>
            <a:r>
              <a:rPr lang="en-GB" altLang="en-US" b="1" i="1" dirty="0">
                <a:solidFill>
                  <a:srgbClr val="FFFFFF"/>
                </a:solidFill>
                <a:latin typeface="Calibri" panose="020F0502020204030204" pitchFamily="34" charset="0"/>
              </a:rPr>
              <a:t>The value system </a:t>
            </a:r>
            <a:r>
              <a:rPr lang="en-GB" altLang="en-US" dirty="0">
                <a:solidFill>
                  <a:srgbClr val="FFFFFF"/>
                </a:solidFill>
                <a:latin typeface="Calibri" panose="020F0502020204030204" pitchFamily="34" charset="0"/>
              </a:rPr>
              <a:t>comprises the set of inter-organisational links and relationships that are necessary to create a product or service.</a:t>
            </a:r>
          </a:p>
          <a:p>
            <a:pPr marL="304800" indent="-304800" eaLnBrk="1" hangingPunct="1"/>
            <a:r>
              <a:rPr lang="en-GB" altLang="en-US" dirty="0">
                <a:solidFill>
                  <a:srgbClr val="FFFFFF"/>
                </a:solidFill>
                <a:latin typeface="Calibri" panose="020F0502020204030204" pitchFamily="34" charset="0"/>
              </a:rPr>
              <a:t>It looks at an organisation’s value chain in the context of links to other value chains.</a:t>
            </a:r>
          </a:p>
          <a:p>
            <a:pPr marL="304800" indent="-304800" eaLnBrk="1" hangingPunct="1"/>
            <a:r>
              <a:rPr lang="en-GB" altLang="en-US" dirty="0">
                <a:solidFill>
                  <a:srgbClr val="FFFFFF"/>
                </a:solidFill>
                <a:latin typeface="Calibri" panose="020F0502020204030204" pitchFamily="34" charset="0"/>
              </a:rPr>
              <a:t>Competitive advantage can be derived from </a:t>
            </a:r>
            <a:r>
              <a:rPr lang="en-GB" altLang="en-US" b="1" i="1" dirty="0">
                <a:solidFill>
                  <a:srgbClr val="FFFFFF"/>
                </a:solidFill>
                <a:latin typeface="Calibri" panose="020F0502020204030204" pitchFamily="34" charset="0"/>
              </a:rPr>
              <a:t>linkages</a:t>
            </a:r>
            <a:r>
              <a:rPr lang="en-GB" altLang="en-US" dirty="0">
                <a:solidFill>
                  <a:srgbClr val="FFFFFF"/>
                </a:solidFill>
                <a:latin typeface="Calibri" panose="020F0502020204030204" pitchFamily="34" charset="0"/>
              </a:rPr>
              <a:t> within the value system.</a:t>
            </a:r>
          </a:p>
          <a:p>
            <a:endParaRPr lang="en-GB" dirty="0">
              <a:solidFill>
                <a:srgbClr val="FFFFFF"/>
              </a:solidFill>
            </a:endParaRPr>
          </a:p>
        </p:txBody>
      </p:sp>
      <p:pic>
        <p:nvPicPr>
          <p:cNvPr id="6" name="Picture 11" descr="Shape, polygon&#10;&#10;Description automatically generated">
            <a:extLst>
              <a:ext uri="{FF2B5EF4-FFF2-40B4-BE49-F238E27FC236}">
                <a16:creationId xmlns:a16="http://schemas.microsoft.com/office/drawing/2014/main" id="{E2263D13-74B7-23E7-5156-E7D1F24A8737}"/>
              </a:ext>
            </a:extLst>
          </p:cNvPr>
          <p:cNvPicPr>
            <a:picLocks noChangeAspect="1" noChangeArrowheads="1"/>
          </p:cNvPicPr>
          <p:nvPr/>
        </p:nvPicPr>
        <p:blipFill>
          <a:blip r:embed="rId2" cstate="screen">
            <a:extLst>
              <a:ext uri="{28A0092B-C50C-407E-A947-70E740481C1C}">
                <a14:useLocalDpi xmlns:a14="http://schemas.microsoft.com/office/drawing/2010/main"/>
              </a:ext>
            </a:extLst>
          </a:blip>
          <a:stretch>
            <a:fillRect/>
          </a:stretch>
        </p:blipFill>
        <p:spPr bwMode="auto">
          <a:xfrm>
            <a:off x="4592231" y="2167604"/>
            <a:ext cx="6831503" cy="3435814"/>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Footer Placeholder 3">
            <a:extLst>
              <a:ext uri="{FF2B5EF4-FFF2-40B4-BE49-F238E27FC236}">
                <a16:creationId xmlns:a16="http://schemas.microsoft.com/office/drawing/2014/main" id="{17027057-2334-4146-6318-333B7D09CB60}"/>
              </a:ext>
            </a:extLst>
          </p:cNvPr>
          <p:cNvSpPr>
            <a:spLocks noGrp="1"/>
          </p:cNvSpPr>
          <p:nvPr>
            <p:ph type="ftr" sz="quarter" idx="11"/>
          </p:nvPr>
        </p:nvSpPr>
        <p:spPr>
          <a:xfrm>
            <a:off x="581192" y="6400800"/>
            <a:ext cx="6917210" cy="365125"/>
          </a:xfrm>
        </p:spPr>
        <p:txBody>
          <a:bodyPr>
            <a:norm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GB" altLang="en-US" sz="900" b="0" i="0" u="none" strike="noStrike" kern="1200" cap="all" spc="0" normalizeH="0" baseline="0" noProof="0" dirty="0">
                <a:ln>
                  <a:noFill/>
                </a:ln>
                <a:solidFill>
                  <a:prstClr val="black"/>
                </a:solidFill>
                <a:effectLst/>
                <a:uLnTx/>
                <a:uFillTx/>
                <a:latin typeface="Franklin Gothic Book" panose="020B0502020104020203"/>
                <a:ea typeface="+mn-ea"/>
                <a:cs typeface="+mn-cs"/>
              </a:rPr>
              <a:t>(Johnson et al, 2017)</a:t>
            </a:r>
          </a:p>
        </p:txBody>
      </p:sp>
      <p:sp>
        <p:nvSpPr>
          <p:cNvPr id="5" name="Slide Number Placeholder 4">
            <a:extLst>
              <a:ext uri="{FF2B5EF4-FFF2-40B4-BE49-F238E27FC236}">
                <a16:creationId xmlns:a16="http://schemas.microsoft.com/office/drawing/2014/main" id="{773BA63A-52C5-6432-6241-98DE3D6018A8}"/>
              </a:ext>
            </a:extLst>
          </p:cNvPr>
          <p:cNvSpPr>
            <a:spLocks noGrp="1"/>
          </p:cNvSpPr>
          <p:nvPr>
            <p:ph type="sldNum" sz="quarter" idx="12"/>
          </p:nvPr>
        </p:nvSpPr>
        <p:spPr>
          <a:xfrm>
            <a:off x="10558300" y="6400800"/>
            <a:ext cx="1052508"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srgbClr val="02C6EB"/>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38</a:t>
            </a:fld>
            <a:endParaRPr kumimoji="0" lang="en-US" sz="900" b="0" i="0" u="none" strike="noStrike" kern="1200" cap="none" spc="0" normalizeH="0" baseline="0" noProof="0">
              <a:ln>
                <a:noFill/>
              </a:ln>
              <a:solidFill>
                <a:srgbClr val="02C6EB"/>
              </a:solidFill>
              <a:effectLst/>
              <a:uLnTx/>
              <a:uFillTx/>
              <a:latin typeface="Franklin Gothic Book" panose="020B0502020104020203"/>
              <a:ea typeface="+mn-ea"/>
              <a:cs typeface="+mn-cs"/>
            </a:endParaRPr>
          </a:p>
        </p:txBody>
      </p:sp>
      <p:sp>
        <p:nvSpPr>
          <p:cNvPr id="8" name="TextBox 7">
            <a:extLst>
              <a:ext uri="{FF2B5EF4-FFF2-40B4-BE49-F238E27FC236}">
                <a16:creationId xmlns:a16="http://schemas.microsoft.com/office/drawing/2014/main" id="{BC91039B-6C17-1439-5448-830FF91815D2}"/>
              </a:ext>
            </a:extLst>
          </p:cNvPr>
          <p:cNvSpPr txBox="1"/>
          <p:nvPr/>
        </p:nvSpPr>
        <p:spPr>
          <a:xfrm>
            <a:off x="4500945" y="1005840"/>
            <a:ext cx="7244522" cy="923330"/>
          </a:xfrm>
          <a:prstGeom prst="rect">
            <a:avLst/>
          </a:prstGeom>
          <a:noFill/>
        </p:spPr>
        <p:txBody>
          <a:bodyPr wrap="square">
            <a:spAutoFit/>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800" b="0" i="1" u="none" strike="noStrike" kern="1200" cap="none" spc="0" normalizeH="0" baseline="0" noProof="0" dirty="0">
                <a:ln>
                  <a:noFill/>
                </a:ln>
                <a:solidFill>
                  <a:prstClr val="black"/>
                </a:solidFill>
                <a:effectLst/>
                <a:uLnTx/>
                <a:uFillTx/>
                <a:latin typeface="Franklin Gothic Book" panose="020B0502020104020203"/>
                <a:ea typeface="+mn-ea"/>
                <a:cs typeface="+mn-cs"/>
              </a:rPr>
              <a:t>Important to understand: </a:t>
            </a: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800" b="1" i="1" u="none" strike="noStrike" kern="1200" cap="none" spc="0" normalizeH="0" baseline="0" noProof="0" dirty="0">
                <a:ln>
                  <a:noFill/>
                </a:ln>
                <a:solidFill>
                  <a:prstClr val="black"/>
                </a:solidFill>
                <a:effectLst/>
                <a:uLnTx/>
                <a:uFillTx/>
                <a:latin typeface="Franklin Gothic Book" panose="020B0502020104020203"/>
                <a:ea typeface="+mn-ea"/>
                <a:cs typeface="+mn-cs"/>
              </a:rPr>
              <a:t>Which activities need to be part of the Organisation’s value chain because they are key to achieving competitive advantage?</a:t>
            </a:r>
          </a:p>
        </p:txBody>
      </p:sp>
      <p:pic>
        <p:nvPicPr>
          <p:cNvPr id="10" name="Picture 9">
            <a:extLst>
              <a:ext uri="{FF2B5EF4-FFF2-40B4-BE49-F238E27FC236}">
                <a16:creationId xmlns:a16="http://schemas.microsoft.com/office/drawing/2014/main" id="{BC703EDB-E8A3-151D-AE5D-1CD5C742E7E9}"/>
              </a:ext>
            </a:extLst>
          </p:cNvPr>
          <p:cNvPicPr>
            <a:picLocks noChangeAspect="1"/>
          </p:cNvPicPr>
          <p:nvPr/>
        </p:nvPicPr>
        <p:blipFill>
          <a:blip r:embed="rId3"/>
          <a:stretch>
            <a:fillRect/>
          </a:stretch>
        </p:blipFill>
        <p:spPr>
          <a:xfrm>
            <a:off x="4308732" y="6022709"/>
            <a:ext cx="7115002" cy="353599"/>
          </a:xfrm>
          <a:prstGeom prst="rect">
            <a:avLst/>
          </a:prstGeom>
        </p:spPr>
      </p:pic>
    </p:spTree>
    <p:extLst>
      <p:ext uri="{BB962C8B-B14F-4D97-AF65-F5344CB8AC3E}">
        <p14:creationId xmlns:p14="http://schemas.microsoft.com/office/powerpoint/2010/main" val="3948861380"/>
      </p:ext>
    </p:extLst>
  </p:cSld>
  <p:clrMapOvr>
    <a:overrideClrMapping bg1="dk1" tx1="lt1" bg2="dk2" tx2="lt2" accent1="accent1" accent2="accent2" accent3="accent3" accent4="accent4" accent5="accent5" accent6="accent6" hlink="hlink" folHlink="folHlink"/>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8FC6DF-0CE2-145D-0B79-72B85CD8A509}"/>
              </a:ext>
            </a:extLst>
          </p:cNvPr>
          <p:cNvSpPr>
            <a:spLocks noGrp="1"/>
          </p:cNvSpPr>
          <p:nvPr>
            <p:ph type="title"/>
          </p:nvPr>
        </p:nvSpPr>
        <p:spPr/>
        <p:txBody>
          <a:bodyPr/>
          <a:lstStyle/>
          <a:p>
            <a:r>
              <a:rPr lang="en-GB" dirty="0"/>
              <a:t>Benefits of value system analysis</a:t>
            </a:r>
          </a:p>
        </p:txBody>
      </p:sp>
      <p:sp>
        <p:nvSpPr>
          <p:cNvPr id="3" name="Content Placeholder 2">
            <a:extLst>
              <a:ext uri="{FF2B5EF4-FFF2-40B4-BE49-F238E27FC236}">
                <a16:creationId xmlns:a16="http://schemas.microsoft.com/office/drawing/2014/main" id="{7617C1D9-7733-D255-9EC8-CE2392D2EDD5}"/>
              </a:ext>
            </a:extLst>
          </p:cNvPr>
          <p:cNvSpPr>
            <a:spLocks noGrp="1"/>
          </p:cNvSpPr>
          <p:nvPr>
            <p:ph idx="1"/>
          </p:nvPr>
        </p:nvSpPr>
        <p:spPr/>
        <p:txBody>
          <a:bodyPr/>
          <a:lstStyle/>
          <a:p>
            <a:pPr eaLnBrk="1" hangingPunct="1">
              <a:lnSpc>
                <a:spcPts val="3000"/>
              </a:lnSpc>
            </a:pPr>
            <a:r>
              <a:rPr lang="en-GB" altLang="en-US" sz="1800" b="1" i="1" dirty="0">
                <a:latin typeface="Calibri" panose="020F0502020204030204" pitchFamily="34" charset="0"/>
              </a:rPr>
              <a:t>Understanding cost/price structures </a:t>
            </a:r>
            <a:r>
              <a:rPr lang="en-GB" altLang="en-US" sz="1800" dirty="0">
                <a:latin typeface="Calibri" panose="020F0502020204030204" pitchFamily="34" charset="0"/>
              </a:rPr>
              <a:t>across the value system</a:t>
            </a:r>
            <a:r>
              <a:rPr lang="en-GB" altLang="en-US" sz="1800" i="1" dirty="0">
                <a:latin typeface="Calibri" panose="020F0502020204030204" pitchFamily="34" charset="0"/>
              </a:rPr>
              <a:t> </a:t>
            </a:r>
            <a:r>
              <a:rPr lang="en-GB" altLang="en-US" sz="1800" dirty="0">
                <a:latin typeface="Calibri" panose="020F0502020204030204" pitchFamily="34" charset="0"/>
              </a:rPr>
              <a:t>– analysing the best area of focus and the best business model.</a:t>
            </a:r>
          </a:p>
          <a:p>
            <a:pPr eaLnBrk="1" hangingPunct="1">
              <a:lnSpc>
                <a:spcPts val="3000"/>
              </a:lnSpc>
            </a:pPr>
            <a:r>
              <a:rPr lang="en-GB" altLang="en-US" sz="1800" b="1" i="1" dirty="0">
                <a:latin typeface="Calibri" panose="020F0502020204030204" pitchFamily="34" charset="0"/>
              </a:rPr>
              <a:t>Identifying ‘profit pools</a:t>
            </a:r>
            <a:r>
              <a:rPr lang="en-GB" altLang="en-US" sz="1800" b="1" dirty="0">
                <a:latin typeface="Calibri" panose="020F0502020204030204" pitchFamily="34" charset="0"/>
              </a:rPr>
              <a:t>’</a:t>
            </a:r>
            <a:r>
              <a:rPr lang="en-GB" altLang="en-US" sz="1800" dirty="0">
                <a:latin typeface="Calibri" panose="020F0502020204030204" pitchFamily="34" charset="0"/>
              </a:rPr>
              <a:t> (i.e. levels of profit in different parts of the system) – seeking ways to use existing capabilities in order to exploit these.</a:t>
            </a:r>
          </a:p>
          <a:p>
            <a:pPr eaLnBrk="1" hangingPunct="1">
              <a:lnSpc>
                <a:spcPts val="3000"/>
              </a:lnSpc>
            </a:pPr>
            <a:r>
              <a:rPr lang="en-GB" altLang="en-US" sz="1800" b="1" i="1" dirty="0">
                <a:latin typeface="Calibri" panose="020F0502020204030204" pitchFamily="34" charset="0"/>
              </a:rPr>
              <a:t>The ‘make or buy’ decision </a:t>
            </a:r>
            <a:r>
              <a:rPr lang="en-GB" altLang="en-US" sz="1600" dirty="0">
                <a:latin typeface="Calibri" panose="020F0502020204030204" pitchFamily="34" charset="0"/>
              </a:rPr>
              <a:t>–</a:t>
            </a:r>
            <a:r>
              <a:rPr lang="en-GB" altLang="en-US" sz="1800" dirty="0">
                <a:latin typeface="Calibri" panose="020F0502020204030204" pitchFamily="34" charset="0"/>
              </a:rPr>
              <a:t> which activities to do ‘in-house’ and which to outsource.</a:t>
            </a:r>
          </a:p>
          <a:p>
            <a:pPr eaLnBrk="1" hangingPunct="1">
              <a:lnSpc>
                <a:spcPts val="3000"/>
              </a:lnSpc>
            </a:pPr>
            <a:r>
              <a:rPr lang="en-GB" altLang="en-US" sz="1800" b="1" i="1" dirty="0">
                <a:latin typeface="Calibri" panose="020F0502020204030204" pitchFamily="34" charset="0"/>
              </a:rPr>
              <a:t>Partnering </a:t>
            </a:r>
            <a:r>
              <a:rPr lang="en-GB" altLang="en-US" sz="1800" dirty="0">
                <a:latin typeface="Calibri" panose="020F0502020204030204" pitchFamily="34" charset="0"/>
              </a:rPr>
              <a:t>– deciding who to work with and the nature of these relationships.</a:t>
            </a:r>
          </a:p>
          <a:p>
            <a:endParaRPr lang="en-GB" dirty="0"/>
          </a:p>
        </p:txBody>
      </p:sp>
      <p:sp>
        <p:nvSpPr>
          <p:cNvPr id="4" name="Footer Placeholder 3">
            <a:extLst>
              <a:ext uri="{FF2B5EF4-FFF2-40B4-BE49-F238E27FC236}">
                <a16:creationId xmlns:a16="http://schemas.microsoft.com/office/drawing/2014/main" id="{BE20C847-E8E1-8729-EBB0-04D555A10014}"/>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rPr>
              <a:t>(Johnson et al, 2017)</a:t>
            </a:r>
          </a:p>
        </p:txBody>
      </p:sp>
      <p:sp>
        <p:nvSpPr>
          <p:cNvPr id="5" name="Slide Number Placeholder 4">
            <a:extLst>
              <a:ext uri="{FF2B5EF4-FFF2-40B4-BE49-F238E27FC236}">
                <a16:creationId xmlns:a16="http://schemas.microsoft.com/office/drawing/2014/main" id="{6DE14290-9B44-2CD2-0EE0-A97CDCD2EAC4}"/>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39</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pic>
        <p:nvPicPr>
          <p:cNvPr id="6" name="Picture 11" descr="Shape, polygon&#10;&#10;Description automatically generated">
            <a:extLst>
              <a:ext uri="{FF2B5EF4-FFF2-40B4-BE49-F238E27FC236}">
                <a16:creationId xmlns:a16="http://schemas.microsoft.com/office/drawing/2014/main" id="{46D510A6-5E7C-4A53-FBB1-406EC1BDA65F}"/>
              </a:ext>
            </a:extLst>
          </p:cNvPr>
          <p:cNvPicPr>
            <a:picLocks noChangeAspect="1" noChangeArrowheads="1"/>
          </p:cNvPicPr>
          <p:nvPr/>
        </p:nvPicPr>
        <p:blipFill>
          <a:blip r:embed="rId2" cstate="screen">
            <a:extLst>
              <a:ext uri="{28A0092B-C50C-407E-A947-70E740481C1C}">
                <a14:useLocalDpi xmlns:a14="http://schemas.microsoft.com/office/drawing/2010/main"/>
              </a:ext>
            </a:extLst>
          </a:blip>
          <a:stretch>
            <a:fillRect/>
          </a:stretch>
        </p:blipFill>
        <p:spPr bwMode="auto">
          <a:xfrm>
            <a:off x="8863263" y="983973"/>
            <a:ext cx="2680907" cy="1348327"/>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71817208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17">
            <a:extLst>
              <a:ext uri="{FF2B5EF4-FFF2-40B4-BE49-F238E27FC236}">
                <a16:creationId xmlns:a16="http://schemas.microsoft.com/office/drawing/2014/main" id="{E9751CB9-7B25-4EB8-9A6F-82F822549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E1317383-CF3B-4B02-9512-BECBEF6362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1">
            <a:extLst>
              <a:ext uri="{FF2B5EF4-FFF2-40B4-BE49-F238E27FC236}">
                <a16:creationId xmlns:a16="http://schemas.microsoft.com/office/drawing/2014/main" id="{B1D4C7A0-6DF2-4F2D-A45D-F111582974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3">
            <a:extLst>
              <a:ext uri="{FF2B5EF4-FFF2-40B4-BE49-F238E27FC236}">
                <a16:creationId xmlns:a16="http://schemas.microsoft.com/office/drawing/2014/main" id="{DBF3943D-BCB6-4B31-809D-A005686483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5">
            <a:extLst>
              <a:ext uri="{FF2B5EF4-FFF2-40B4-BE49-F238E27FC236}">
                <a16:creationId xmlns:a16="http://schemas.microsoft.com/office/drawing/2014/main" id="{39373A6F-2E1F-4613-8E1D-D68057D29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01200"/>
            <a:ext cx="3707477" cy="562497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601255" y="702155"/>
            <a:ext cx="3409783" cy="1300365"/>
          </a:xfrm>
        </p:spPr>
        <p:txBody>
          <a:bodyPr vert="horz" lIns="91440" tIns="45720" rIns="91440" bIns="45720" rtlCol="0" anchor="b">
            <a:normAutofit/>
          </a:bodyPr>
          <a:lstStyle/>
          <a:p>
            <a:pPr>
              <a:lnSpc>
                <a:spcPct val="90000"/>
              </a:lnSpc>
            </a:pPr>
            <a:r>
              <a:rPr lang="en-US" dirty="0">
                <a:solidFill>
                  <a:srgbClr val="FFFFFF"/>
                </a:solidFill>
              </a:rPr>
              <a:t>delivering value: the ‘make’ and ‘buy’ decisions</a:t>
            </a:r>
          </a:p>
        </p:txBody>
      </p:sp>
      <p:sp>
        <p:nvSpPr>
          <p:cNvPr id="3" name="TextBox 2">
            <a:extLst>
              <a:ext uri="{FF2B5EF4-FFF2-40B4-BE49-F238E27FC236}">
                <a16:creationId xmlns:a16="http://schemas.microsoft.com/office/drawing/2014/main" id="{1A63A293-6A4B-481D-8960-BE437C3CF946}"/>
              </a:ext>
            </a:extLst>
          </p:cNvPr>
          <p:cNvSpPr txBox="1"/>
          <p:nvPr/>
        </p:nvSpPr>
        <p:spPr>
          <a:xfrm>
            <a:off x="601255" y="2177142"/>
            <a:ext cx="3409782" cy="3823607"/>
          </a:xfrm>
          <a:prstGeom prst="rect">
            <a:avLst/>
          </a:prstGeom>
        </p:spPr>
        <p:txBody>
          <a:bodyPr vert="horz" lIns="91440" tIns="45720" rIns="91440" bIns="45720" rtlCol="0" anchor="ctr">
            <a:noAutofit/>
          </a:bodyPr>
          <a:lstStyle/>
          <a:p>
            <a:pPr marL="285750" marR="0" lvl="0" indent="-28575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r>
              <a:rPr kumimoji="0" lang="en-US" sz="1600" b="0" i="0" u="none" strike="noStrike" cap="none" spc="0" normalizeH="0" baseline="0" noProof="0" dirty="0">
                <a:ln>
                  <a:noFill/>
                </a:ln>
                <a:solidFill>
                  <a:srgbClr val="FFFFFF"/>
                </a:solidFill>
                <a:effectLst/>
                <a:uLnTx/>
                <a:uFillTx/>
              </a:rPr>
              <a:t>The decision: </a:t>
            </a:r>
          </a:p>
          <a:p>
            <a:pPr marL="742950" lvl="1" indent="-285750" defTabSz="457200">
              <a:lnSpc>
                <a:spcPct val="90000"/>
              </a:lnSpc>
              <a:spcBef>
                <a:spcPct val="20000"/>
              </a:spcBef>
              <a:spcAft>
                <a:spcPts val="600"/>
              </a:spcAft>
              <a:buClr>
                <a:schemeClr val="accent1"/>
              </a:buClr>
              <a:buSzPct val="92000"/>
              <a:buFont typeface="Wingdings 2" panose="05020102010507070707" pitchFamily="18" charset="2"/>
              <a:buChar char=""/>
              <a:defRPr/>
            </a:pPr>
            <a:r>
              <a:rPr kumimoji="0" lang="en-US" sz="1600" b="0" i="0" u="none" strike="noStrike" cap="none" spc="0" normalizeH="0" baseline="0" noProof="0" dirty="0">
                <a:ln>
                  <a:noFill/>
                </a:ln>
                <a:solidFill>
                  <a:srgbClr val="FFFFFF"/>
                </a:solidFill>
                <a:effectLst/>
                <a:uLnTx/>
                <a:uFillTx/>
              </a:rPr>
              <a:t>should the </a:t>
            </a:r>
            <a:r>
              <a:rPr kumimoji="0" lang="en-US" sz="1600" b="0" i="0" u="none" strike="noStrike" cap="none" spc="0" normalizeH="0" baseline="0" noProof="0" dirty="0" err="1">
                <a:ln>
                  <a:noFill/>
                </a:ln>
                <a:solidFill>
                  <a:srgbClr val="FFFFFF"/>
                </a:solidFill>
                <a:effectLst/>
                <a:uLnTx/>
                <a:uFillTx/>
              </a:rPr>
              <a:t>organisation</a:t>
            </a:r>
            <a:r>
              <a:rPr kumimoji="0" lang="en-US" sz="1600" b="0" i="0" u="none" strike="noStrike" cap="none" spc="0" normalizeH="0" baseline="0" noProof="0" dirty="0">
                <a:ln>
                  <a:noFill/>
                </a:ln>
                <a:solidFill>
                  <a:srgbClr val="FFFFFF"/>
                </a:solidFill>
                <a:effectLst/>
                <a:uLnTx/>
                <a:uFillTx/>
              </a:rPr>
              <a:t> ‘make’ or ‘buy’ the products that it sells?</a:t>
            </a:r>
          </a:p>
          <a:p>
            <a:pPr marL="285750" marR="0" lvl="0" indent="-28575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r>
              <a:rPr kumimoji="0" lang="en-US" sz="1600" b="0" i="0" u="none" strike="noStrike" cap="none" spc="0" normalizeH="0" baseline="0" noProof="0" dirty="0">
                <a:ln>
                  <a:noFill/>
                </a:ln>
                <a:solidFill>
                  <a:srgbClr val="FFFFFF"/>
                </a:solidFill>
                <a:effectLst/>
                <a:uLnTx/>
                <a:uFillTx/>
              </a:rPr>
              <a:t>Many alternative arrangements are available between these two extremes, e.g.:</a:t>
            </a:r>
          </a:p>
          <a:p>
            <a:pPr marL="742950" marR="0" lvl="1" indent="-28575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r>
              <a:rPr kumimoji="0" lang="en-US" sz="1600" b="0" i="0" u="none" strike="noStrike" cap="none" spc="0" normalizeH="0" baseline="0" noProof="0" dirty="0">
                <a:ln>
                  <a:noFill/>
                </a:ln>
                <a:solidFill>
                  <a:srgbClr val="FFFFFF"/>
                </a:solidFill>
                <a:effectLst/>
                <a:uLnTx/>
                <a:uFillTx/>
              </a:rPr>
              <a:t>From transactions in the market (buying from others) to full integration (making in-house)</a:t>
            </a:r>
          </a:p>
          <a:p>
            <a:pPr marL="742950" marR="0" lvl="1" indent="-28575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r>
              <a:rPr kumimoji="0" lang="en-US" sz="1600" b="0" i="0" u="none" strike="noStrike" cap="none" spc="0" normalizeH="0" baseline="0" noProof="0" dirty="0">
                <a:ln>
                  <a:noFill/>
                </a:ln>
                <a:solidFill>
                  <a:srgbClr val="FFFFFF"/>
                </a:solidFill>
                <a:effectLst/>
                <a:uLnTx/>
                <a:uFillTx/>
              </a:rPr>
              <a:t>Contracts can be short-term,  long-term, joint venture relationships </a:t>
            </a:r>
            <a:r>
              <a:rPr kumimoji="0" lang="en-US" sz="1600" b="0" i="0" u="none" strike="noStrike" cap="none" spc="0" normalizeH="0" baseline="0" noProof="0" dirty="0" err="1">
                <a:ln>
                  <a:noFill/>
                </a:ln>
                <a:solidFill>
                  <a:srgbClr val="FFFFFF"/>
                </a:solidFill>
                <a:effectLst/>
                <a:uLnTx/>
                <a:uFillTx/>
              </a:rPr>
              <a:t>etcc</a:t>
            </a:r>
            <a:r>
              <a:rPr kumimoji="0" lang="en-US" sz="1600" b="0" i="0" u="none" strike="noStrike" cap="none" spc="0" normalizeH="0" baseline="0" noProof="0" dirty="0">
                <a:ln>
                  <a:noFill/>
                </a:ln>
                <a:solidFill>
                  <a:srgbClr val="FFFFFF"/>
                </a:solidFill>
                <a:effectLst/>
                <a:uLnTx/>
                <a:uFillTx/>
              </a:rPr>
              <a:t>.</a:t>
            </a:r>
          </a:p>
        </p:txBody>
      </p:sp>
      <p:pic>
        <p:nvPicPr>
          <p:cNvPr id="7" name="Picture 6" descr="Timeline&#10;&#10;Description automatically generated">
            <a:extLst>
              <a:ext uri="{FF2B5EF4-FFF2-40B4-BE49-F238E27FC236}">
                <a16:creationId xmlns:a16="http://schemas.microsoft.com/office/drawing/2014/main" id="{F7C03FFB-B9A7-418C-BFD3-372F63789794}"/>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4592231" y="2749581"/>
            <a:ext cx="6831503" cy="2442261"/>
          </a:xfrm>
          <a:prstGeom prst="rect">
            <a:avLst/>
          </a:prstGeom>
        </p:spPr>
      </p:pic>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2" y="6400800"/>
            <a:ext cx="6917210" cy="365125"/>
          </a:xfrm>
        </p:spPr>
        <p:txBody>
          <a:bodyPr vert="horz" lIns="91440" tIns="45720" rIns="91440" bIns="45720" rtlCol="0" anchor="ctr">
            <a:normAutofit/>
          </a:bodyPr>
          <a:lstStyle/>
          <a:p>
            <a:pPr marR="0" lvl="0" indent="0" defTabSz="457200" fontAlgn="auto">
              <a:spcBef>
                <a:spcPts val="0"/>
              </a:spcBef>
              <a:spcAft>
                <a:spcPts val="0"/>
              </a:spcAft>
              <a:buClrTx/>
              <a:buSzTx/>
              <a:buFontTx/>
              <a:buNone/>
              <a:tabLst/>
              <a:defRPr/>
            </a:pPr>
            <a:endParaRPr kumimoji="0" lang="en-US" sz="900" b="0" i="0" u="none" strike="noStrike" kern="1200" cap="all" spc="0" normalizeH="0" baseline="0" noProof="0">
              <a:ln>
                <a:noFill/>
              </a:ln>
              <a:solidFill>
                <a:srgbClr val="709CC3"/>
              </a:solidFill>
              <a:effectLst/>
              <a:uLnTx/>
              <a:uFillTx/>
              <a:latin typeface="+mn-lt"/>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10558300" y="6400800"/>
            <a:ext cx="1052508" cy="365125"/>
          </a:xfrm>
        </p:spPr>
        <p:txBody>
          <a:bodyPr vert="horz" lIns="91440" tIns="45720" rIns="91440" bIns="45720" rtlCol="0" anchor="ctr">
            <a:normAutofit/>
          </a:bodyPr>
          <a:lstStyle/>
          <a:p>
            <a:pPr marR="0" lvl="0" indent="0" defTabSz="457200" fontAlgn="auto">
              <a:spcBef>
                <a:spcPts val="0"/>
              </a:spcBef>
              <a:spcAft>
                <a:spcPts val="600"/>
              </a:spcAft>
              <a:buClrTx/>
              <a:buSzTx/>
              <a:buFontTx/>
              <a:buNone/>
              <a:tabLst/>
              <a:defRPr/>
            </a:pPr>
            <a:fld id="{3A98EE3D-8CD1-4C3F-BD1C-C98C9596463C}" type="slidenum">
              <a:rPr kumimoji="0" lang="en-US" b="0" i="0" u="none" strike="noStrike" cap="none" spc="0" normalizeH="0" baseline="0" noProof="0">
                <a:ln>
                  <a:noFill/>
                </a:ln>
                <a:solidFill>
                  <a:srgbClr val="709CC3"/>
                </a:solidFill>
                <a:effectLst/>
                <a:uLnTx/>
                <a:uFillTx/>
              </a:rPr>
              <a:pPr marR="0" lvl="0" indent="0" defTabSz="457200" fontAlgn="auto">
                <a:spcBef>
                  <a:spcPts val="0"/>
                </a:spcBef>
                <a:spcAft>
                  <a:spcPts val="600"/>
                </a:spcAft>
                <a:buClrTx/>
                <a:buSzTx/>
                <a:buFontTx/>
                <a:buNone/>
                <a:tabLst/>
                <a:defRPr/>
              </a:pPr>
              <a:t>40</a:t>
            </a:fld>
            <a:endParaRPr kumimoji="0" lang="en-US" b="0" i="0" u="none" strike="noStrike" cap="none" spc="0" normalizeH="0" baseline="0" noProof="0">
              <a:ln>
                <a:noFill/>
              </a:ln>
              <a:solidFill>
                <a:srgbClr val="709CC3"/>
              </a:solidFill>
              <a:effectLst/>
              <a:uLnTx/>
              <a:uFillTx/>
            </a:endParaRPr>
          </a:p>
        </p:txBody>
      </p:sp>
      <p:sp>
        <p:nvSpPr>
          <p:cNvPr id="8" name="TextBox 7">
            <a:extLst>
              <a:ext uri="{FF2B5EF4-FFF2-40B4-BE49-F238E27FC236}">
                <a16:creationId xmlns:a16="http://schemas.microsoft.com/office/drawing/2014/main" id="{CF25E8A3-F33B-46E7-FB82-FA3B42312346}"/>
              </a:ext>
            </a:extLst>
          </p:cNvPr>
          <p:cNvSpPr txBox="1"/>
          <p:nvPr/>
        </p:nvSpPr>
        <p:spPr>
          <a:xfrm>
            <a:off x="4960722" y="1696489"/>
            <a:ext cx="6094520" cy="757130"/>
          </a:xfrm>
          <a:prstGeom prst="rect">
            <a:avLst/>
          </a:prstGeom>
          <a:noFill/>
        </p:spPr>
        <p:txBody>
          <a:bodyPr wrap="square">
            <a:spAutoFit/>
          </a:bodyPr>
          <a:lstStyle/>
          <a:p>
            <a:pPr marR="0" lvl="0" algn="ctr" defTabSz="457200" fontAlgn="auto">
              <a:lnSpc>
                <a:spcPct val="90000"/>
              </a:lnSpc>
              <a:spcBef>
                <a:spcPct val="20000"/>
              </a:spcBef>
              <a:spcAft>
                <a:spcPts val="600"/>
              </a:spcAft>
              <a:buClr>
                <a:schemeClr val="accent1"/>
              </a:buClr>
              <a:buSzPct val="92000"/>
              <a:tabLst/>
              <a:defRPr/>
            </a:pPr>
            <a:r>
              <a:rPr kumimoji="0" lang="en-US" sz="2400" b="0" i="0" u="none" strike="noStrike" cap="none" spc="0" normalizeH="0" baseline="0" noProof="0" dirty="0">
                <a:ln>
                  <a:noFill/>
                </a:ln>
                <a:solidFill>
                  <a:srgbClr val="C00000"/>
                </a:solidFill>
                <a:effectLst/>
                <a:uLnTx/>
                <a:uFillTx/>
              </a:rPr>
              <a:t>Key question: </a:t>
            </a:r>
            <a:r>
              <a:rPr kumimoji="0" lang="en-US" sz="2400" b="1" i="0" u="none" strike="noStrike" cap="none" spc="0" normalizeH="0" baseline="0" noProof="0" dirty="0">
                <a:ln>
                  <a:noFill/>
                </a:ln>
                <a:solidFill>
                  <a:srgbClr val="C00000"/>
                </a:solidFill>
                <a:effectLst/>
                <a:uLnTx/>
                <a:uFillTx/>
              </a:rPr>
              <a:t>In what stages of the Value </a:t>
            </a:r>
            <a:r>
              <a:rPr lang="en-US" sz="2400" b="1" dirty="0">
                <a:solidFill>
                  <a:srgbClr val="C00000"/>
                </a:solidFill>
              </a:rPr>
              <a:t>C</a:t>
            </a:r>
            <a:r>
              <a:rPr kumimoji="0" lang="en-US" sz="2400" b="1" i="0" u="none" strike="noStrike" cap="none" spc="0" normalizeH="0" baseline="0" noProof="0" dirty="0" err="1">
                <a:ln>
                  <a:noFill/>
                </a:ln>
                <a:solidFill>
                  <a:srgbClr val="C00000"/>
                </a:solidFill>
                <a:effectLst/>
                <a:uLnTx/>
                <a:uFillTx/>
              </a:rPr>
              <a:t>hain</a:t>
            </a:r>
            <a:r>
              <a:rPr kumimoji="0" lang="en-US" sz="2400" b="1" i="0" u="none" strike="noStrike" cap="none" spc="0" normalizeH="0" baseline="0" noProof="0" dirty="0">
                <a:ln>
                  <a:noFill/>
                </a:ln>
                <a:solidFill>
                  <a:srgbClr val="C00000"/>
                </a:solidFill>
                <a:effectLst/>
                <a:uLnTx/>
                <a:uFillTx/>
              </a:rPr>
              <a:t> should the business participate?</a:t>
            </a:r>
          </a:p>
        </p:txBody>
      </p:sp>
    </p:spTree>
    <p:extLst>
      <p:ext uri="{BB962C8B-B14F-4D97-AF65-F5344CB8AC3E}">
        <p14:creationId xmlns:p14="http://schemas.microsoft.com/office/powerpoint/2010/main" val="1457239042"/>
      </p:ext>
    </p:extLst>
  </p:cSld>
  <p:clrMapOvr>
    <a:overrideClrMapping bg1="dk1" tx1="lt1" bg2="dk2" tx2="lt2" accent1="accent1" accent2="accent2" accent3="accent3" accent4="accent4" accent5="accent5" accent6="accent6" hlink="hlink" folHlink="folHlink"/>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4" name="Rectangle 20">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5" name="Rectangle 22">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6" name="Rectangle 24">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81192" y="702156"/>
            <a:ext cx="11029616" cy="1188720"/>
          </a:xfrm>
        </p:spPr>
        <p:txBody>
          <a:bodyPr vert="horz" lIns="91440" tIns="45720" rIns="91440" bIns="45720" rtlCol="0" anchor="b">
            <a:normAutofit/>
          </a:bodyPr>
          <a:lstStyle/>
          <a:p>
            <a:r>
              <a:rPr lang="en-US" b="0" kern="1200" cap="all" dirty="0">
                <a:solidFill>
                  <a:schemeClr val="tx1">
                    <a:lumMod val="75000"/>
                    <a:lumOff val="25000"/>
                  </a:schemeClr>
                </a:solidFill>
                <a:latin typeface="+mj-lt"/>
                <a:ea typeface="+mj-ea"/>
                <a:cs typeface="+mj-cs"/>
              </a:rPr>
              <a:t>delivering value: vertical integration</a:t>
            </a:r>
          </a:p>
        </p:txBody>
      </p:sp>
      <p:sp>
        <p:nvSpPr>
          <p:cNvPr id="3" name="TextBox 2">
            <a:extLst>
              <a:ext uri="{FF2B5EF4-FFF2-40B4-BE49-F238E27FC236}">
                <a16:creationId xmlns:a16="http://schemas.microsoft.com/office/drawing/2014/main" id="{1A63A293-6A4B-481D-8960-BE437C3CF946}"/>
              </a:ext>
            </a:extLst>
          </p:cNvPr>
          <p:cNvSpPr txBox="1"/>
          <p:nvPr/>
        </p:nvSpPr>
        <p:spPr>
          <a:xfrm>
            <a:off x="581193" y="2340864"/>
            <a:ext cx="6423289" cy="3634486"/>
          </a:xfrm>
          <a:prstGeom prst="rect">
            <a:avLst/>
          </a:prstGeom>
        </p:spPr>
        <p:txBody>
          <a:bodyPr vert="horz" lIns="91440" tIns="45720" rIns="91440" bIns="45720" rtlCol="0" anchor="ctr">
            <a:normAutofit/>
          </a:bodyPr>
          <a:lstStyle/>
          <a:p>
            <a:pPr marL="285750" marR="0" lvl="0" indent="-285750" defTabSz="457200" fontAlgn="auto">
              <a:spcBef>
                <a:spcPct val="20000"/>
              </a:spcBef>
              <a:spcAft>
                <a:spcPts val="600"/>
              </a:spcAft>
              <a:buClr>
                <a:schemeClr val="accent1"/>
              </a:buClr>
              <a:buSzPct val="92000"/>
              <a:buFont typeface="Wingdings 2" panose="05020102010507070707" pitchFamily="18" charset="2"/>
              <a:buChar char=""/>
              <a:tabLst/>
              <a:defRPr/>
            </a:pPr>
            <a:r>
              <a:rPr kumimoji="0" lang="en-US" b="0" i="0" u="none" strike="noStrike" cap="none" spc="0" normalizeH="0" baseline="0" noProof="0" dirty="0">
                <a:ln>
                  <a:noFill/>
                </a:ln>
                <a:solidFill>
                  <a:schemeClr val="tx1">
                    <a:lumMod val="75000"/>
                    <a:lumOff val="25000"/>
                  </a:schemeClr>
                </a:solidFill>
                <a:effectLst/>
                <a:uLnTx/>
                <a:uFillTx/>
              </a:rPr>
              <a:t>Moving within </a:t>
            </a:r>
            <a:r>
              <a:rPr kumimoji="0" lang="en-US" b="1" i="1" u="none" strike="noStrike" cap="none" spc="0" normalizeH="0" baseline="0" noProof="0" dirty="0">
                <a:ln>
                  <a:noFill/>
                </a:ln>
                <a:solidFill>
                  <a:srgbClr val="0070C0"/>
                </a:solidFill>
                <a:effectLst/>
                <a:uLnTx/>
                <a:uFillTx/>
              </a:rPr>
              <a:t>existing Value Chain</a:t>
            </a:r>
            <a:r>
              <a:rPr kumimoji="0" lang="en-US" b="0" i="0" u="none" strike="noStrike" cap="none" spc="0" normalizeH="0" baseline="0" noProof="0" dirty="0">
                <a:ln>
                  <a:noFill/>
                </a:ln>
                <a:solidFill>
                  <a:schemeClr val="tx1">
                    <a:lumMod val="75000"/>
                    <a:lumOff val="25000"/>
                  </a:schemeClr>
                </a:solidFill>
                <a:effectLst/>
                <a:uLnTx/>
                <a:uFillTx/>
              </a:rPr>
              <a:t>: </a:t>
            </a:r>
          </a:p>
          <a:p>
            <a:pPr marL="742950" lvl="1" indent="-285750" defTabSz="457200">
              <a:spcBef>
                <a:spcPct val="20000"/>
              </a:spcBef>
              <a:spcAft>
                <a:spcPts val="600"/>
              </a:spcAft>
              <a:buClr>
                <a:schemeClr val="accent1"/>
              </a:buClr>
              <a:buSzPct val="92000"/>
              <a:buFont typeface="Wingdings 2" panose="05020102010507070707" pitchFamily="18" charset="2"/>
              <a:buChar char=""/>
              <a:defRPr/>
            </a:pPr>
            <a:r>
              <a:rPr kumimoji="0" lang="en-US" b="0" i="0" u="none" strike="noStrike" cap="none" spc="0" normalizeH="0" baseline="0" noProof="0" dirty="0">
                <a:ln>
                  <a:noFill/>
                </a:ln>
                <a:solidFill>
                  <a:schemeClr val="tx1">
                    <a:lumMod val="75000"/>
                    <a:lumOff val="25000"/>
                  </a:schemeClr>
                </a:solidFill>
                <a:effectLst/>
                <a:uLnTx/>
                <a:uFillTx/>
              </a:rPr>
              <a:t>moving into a new part of a value chain that the </a:t>
            </a:r>
            <a:r>
              <a:rPr kumimoji="0" lang="en-US" b="0" i="0" u="none" strike="noStrike" cap="none" spc="0" normalizeH="0" baseline="0" noProof="0" dirty="0" err="1">
                <a:ln>
                  <a:noFill/>
                </a:ln>
                <a:solidFill>
                  <a:schemeClr val="tx1">
                    <a:lumMod val="75000"/>
                    <a:lumOff val="25000"/>
                  </a:schemeClr>
                </a:solidFill>
                <a:effectLst/>
                <a:uLnTx/>
                <a:uFillTx/>
              </a:rPr>
              <a:t>organisation</a:t>
            </a:r>
            <a:r>
              <a:rPr kumimoji="0" lang="en-US" b="0" i="0" u="none" strike="noStrike" cap="none" spc="0" normalizeH="0" baseline="0" noProof="0" dirty="0">
                <a:ln>
                  <a:noFill/>
                </a:ln>
                <a:solidFill>
                  <a:schemeClr val="tx1">
                    <a:lumMod val="75000"/>
                    <a:lumOff val="25000"/>
                  </a:schemeClr>
                </a:solidFill>
                <a:effectLst/>
                <a:uLnTx/>
                <a:uFillTx/>
              </a:rPr>
              <a:t> is already within: </a:t>
            </a:r>
            <a:r>
              <a:rPr kumimoji="0" lang="en-US" b="1" i="1" u="none" strike="noStrike" cap="none" spc="0" normalizeH="0" baseline="0" noProof="0" dirty="0">
                <a:ln>
                  <a:noFill/>
                </a:ln>
                <a:solidFill>
                  <a:srgbClr val="0070C0"/>
                </a:solidFill>
                <a:effectLst/>
                <a:uLnTx/>
                <a:uFillTx/>
              </a:rPr>
              <a:t>Vertical Integration</a:t>
            </a:r>
            <a:endParaRPr kumimoji="0" lang="en-US" b="0" i="0" u="none" strike="noStrike" cap="none" spc="0" normalizeH="0" baseline="0" noProof="0" dirty="0">
              <a:ln>
                <a:noFill/>
              </a:ln>
              <a:solidFill>
                <a:schemeClr val="tx1">
                  <a:lumMod val="75000"/>
                  <a:lumOff val="25000"/>
                </a:schemeClr>
              </a:solidFill>
              <a:effectLst/>
              <a:uLnTx/>
              <a:uFillTx/>
            </a:endParaRPr>
          </a:p>
          <a:p>
            <a:pPr marL="285750" indent="-285750" defTabSz="457200">
              <a:spcBef>
                <a:spcPct val="20000"/>
              </a:spcBef>
              <a:spcAft>
                <a:spcPts val="600"/>
              </a:spcAft>
              <a:buClr>
                <a:schemeClr val="accent1"/>
              </a:buClr>
              <a:buSzPct val="92000"/>
              <a:buFont typeface="Wingdings 2" panose="05020102010507070707" pitchFamily="18" charset="2"/>
              <a:buChar char=""/>
              <a:defRPr/>
            </a:pPr>
            <a:endParaRPr kumimoji="0" lang="en-US" b="0" i="0" u="none" strike="noStrike" cap="none" spc="0" normalizeH="0" baseline="0" noProof="0" dirty="0">
              <a:ln>
                <a:noFill/>
              </a:ln>
              <a:solidFill>
                <a:schemeClr val="tx1">
                  <a:lumMod val="75000"/>
                  <a:lumOff val="25000"/>
                </a:schemeClr>
              </a:solidFill>
              <a:effectLst/>
              <a:uLnTx/>
              <a:uFillTx/>
            </a:endParaRPr>
          </a:p>
          <a:p>
            <a:pPr marL="285750" indent="-285750" defTabSz="457200">
              <a:spcBef>
                <a:spcPct val="20000"/>
              </a:spcBef>
              <a:spcAft>
                <a:spcPts val="600"/>
              </a:spcAft>
              <a:buClr>
                <a:schemeClr val="accent1"/>
              </a:buClr>
              <a:buSzPct val="92000"/>
              <a:buFont typeface="Wingdings 2" panose="05020102010507070707" pitchFamily="18" charset="2"/>
              <a:buChar char=""/>
              <a:defRPr/>
            </a:pPr>
            <a:r>
              <a:rPr kumimoji="0" lang="en-US" b="0" i="0" u="none" strike="noStrike" cap="none" spc="0" normalizeH="0" baseline="0" noProof="0" dirty="0">
                <a:ln>
                  <a:noFill/>
                </a:ln>
                <a:solidFill>
                  <a:schemeClr val="tx1">
                    <a:lumMod val="75000"/>
                    <a:lumOff val="25000"/>
                  </a:schemeClr>
                </a:solidFill>
                <a:effectLst/>
                <a:uLnTx/>
                <a:uFillTx/>
              </a:rPr>
              <a:t>Moving into </a:t>
            </a:r>
            <a:r>
              <a:rPr kumimoji="0" lang="en-US" b="1" i="1" u="none" strike="noStrike" cap="none" spc="0" normalizeH="0" baseline="0" noProof="0" dirty="0">
                <a:ln>
                  <a:noFill/>
                </a:ln>
                <a:solidFill>
                  <a:srgbClr val="00B050"/>
                </a:solidFill>
                <a:effectLst/>
                <a:uLnTx/>
                <a:uFillTx/>
              </a:rPr>
              <a:t>new value chains:  Diversification</a:t>
            </a:r>
            <a:endParaRPr kumimoji="0" lang="en-US" b="0" i="0" u="none" strike="noStrike" cap="none" spc="0" normalizeH="0" baseline="0" noProof="0" dirty="0">
              <a:ln>
                <a:noFill/>
              </a:ln>
              <a:solidFill>
                <a:schemeClr val="tx1">
                  <a:lumMod val="75000"/>
                  <a:lumOff val="25000"/>
                </a:schemeClr>
              </a:solidFill>
              <a:effectLst/>
              <a:uLnTx/>
              <a:uFillTx/>
            </a:endParaRP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2" y="6423914"/>
            <a:ext cx="6917210" cy="365125"/>
          </a:xfrm>
        </p:spPr>
        <p:txBody>
          <a:bodyPr vert="horz" lIns="91440" tIns="45720" rIns="91440" bIns="45720" rtlCol="0" anchor="ctr">
            <a:normAutofit/>
          </a:bodyPr>
          <a:lstStyle/>
          <a:p>
            <a:pPr marR="0" lvl="0" indent="0" defTabSz="457200" fontAlgn="auto">
              <a:spcBef>
                <a:spcPts val="0"/>
              </a:spcBef>
              <a:spcAft>
                <a:spcPts val="600"/>
              </a:spcAft>
              <a:buClrTx/>
              <a:buSzTx/>
              <a:buFontTx/>
              <a:buNone/>
              <a:tabLst/>
              <a:defRPr/>
            </a:pPr>
            <a:r>
              <a:rPr kumimoji="0" lang="en-US" b="0" i="0" u="none" strike="noStrike" kern="1200" cap="all" spc="0" normalizeH="0" baseline="0" noProof="0">
                <a:ln>
                  <a:noFill/>
                </a:ln>
                <a:solidFill>
                  <a:schemeClr val="tx1">
                    <a:lumMod val="75000"/>
                    <a:lumOff val="25000"/>
                  </a:schemeClr>
                </a:solidFill>
                <a:effectLst/>
                <a:uLnTx/>
                <a:uFillTx/>
                <a:latin typeface="+mn-lt"/>
                <a:ea typeface="+mn-ea"/>
                <a:cs typeface="+mn-cs"/>
              </a:rPr>
              <a:t>Image source: https://strategicmanagementinsight.com</a:t>
            </a: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10558300" y="6423914"/>
            <a:ext cx="1052510" cy="365125"/>
          </a:xfrm>
        </p:spPr>
        <p:txBody>
          <a:bodyPr vert="horz" lIns="91440" tIns="45720" rIns="91440" bIns="45720" rtlCol="0" anchor="ctr">
            <a:normAutofit/>
          </a:bodyPr>
          <a:lstStyle/>
          <a:p>
            <a:pPr marR="0" lvl="0" indent="0" defTabSz="457200" fontAlgn="auto">
              <a:spcBef>
                <a:spcPts val="0"/>
              </a:spcBef>
              <a:spcAft>
                <a:spcPts val="600"/>
              </a:spcAft>
              <a:buClrTx/>
              <a:buSzTx/>
              <a:buFontTx/>
              <a:buNone/>
              <a:tabLst/>
              <a:defRPr/>
            </a:pPr>
            <a:fld id="{3A98EE3D-8CD1-4C3F-BD1C-C98C9596463C}" type="slidenum">
              <a:rPr kumimoji="0" lang="en-US" b="0" i="0" u="none" strike="noStrike" cap="none" spc="0" normalizeH="0" baseline="0" noProof="0" smtClean="0">
                <a:ln>
                  <a:noFill/>
                </a:ln>
                <a:effectLst/>
                <a:uLnTx/>
                <a:uFillTx/>
              </a:rPr>
              <a:pPr marR="0" lvl="0" indent="0" defTabSz="457200" fontAlgn="auto">
                <a:spcBef>
                  <a:spcPts val="0"/>
                </a:spcBef>
                <a:spcAft>
                  <a:spcPts val="600"/>
                </a:spcAft>
                <a:buClrTx/>
                <a:buSzTx/>
                <a:buFontTx/>
                <a:buNone/>
                <a:tabLst/>
                <a:defRPr/>
              </a:pPr>
              <a:t>41</a:t>
            </a:fld>
            <a:endParaRPr kumimoji="0" lang="en-US" b="0" i="0" u="none" strike="noStrike" cap="none" spc="0" normalizeH="0" baseline="0" noProof="0">
              <a:ln>
                <a:noFill/>
              </a:ln>
              <a:effectLst/>
              <a:uLnTx/>
              <a:uFillTx/>
            </a:endParaRPr>
          </a:p>
        </p:txBody>
      </p:sp>
      <p:pic>
        <p:nvPicPr>
          <p:cNvPr id="11" name="Picture 10">
            <a:extLst>
              <a:ext uri="{FF2B5EF4-FFF2-40B4-BE49-F238E27FC236}">
                <a16:creationId xmlns:a16="http://schemas.microsoft.com/office/drawing/2014/main" id="{7CD5F2B9-871F-44B1-6F87-B8FC78039CEB}"/>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7436906" y="2444582"/>
            <a:ext cx="4115157" cy="3711262"/>
          </a:xfrm>
          <a:prstGeom prst="rect">
            <a:avLst/>
          </a:prstGeom>
        </p:spPr>
      </p:pic>
      <p:sp>
        <p:nvSpPr>
          <p:cNvPr id="13" name="TextBox 12">
            <a:extLst>
              <a:ext uri="{FF2B5EF4-FFF2-40B4-BE49-F238E27FC236}">
                <a16:creationId xmlns:a16="http://schemas.microsoft.com/office/drawing/2014/main" id="{1737E2B2-CAAE-354B-9255-8A86CB57C76B}"/>
              </a:ext>
            </a:extLst>
          </p:cNvPr>
          <p:cNvSpPr txBox="1"/>
          <p:nvPr/>
        </p:nvSpPr>
        <p:spPr>
          <a:xfrm>
            <a:off x="7945148" y="1928113"/>
            <a:ext cx="3098671" cy="461665"/>
          </a:xfrm>
          <a:prstGeom prst="rect">
            <a:avLst/>
          </a:prstGeom>
          <a:noFill/>
        </p:spPr>
        <p:txBody>
          <a:bodyPr wrap="square" rtlCol="0">
            <a:spAutoFit/>
          </a:bodyPr>
          <a:lstStyle/>
          <a:p>
            <a:pPr algn="ctr"/>
            <a:r>
              <a:rPr lang="en-GB" sz="2400" b="1" dirty="0">
                <a:solidFill>
                  <a:srgbClr val="0070C0"/>
                </a:solidFill>
              </a:rPr>
              <a:t>Vertical Integration</a:t>
            </a:r>
          </a:p>
        </p:txBody>
      </p:sp>
    </p:spTree>
    <p:extLst>
      <p:ext uri="{BB962C8B-B14F-4D97-AF65-F5344CB8AC3E}">
        <p14:creationId xmlns:p14="http://schemas.microsoft.com/office/powerpoint/2010/main" val="63012075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BB53F82-F191-4EEB-AB7B-F69E634FA3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EBEE3C-DDCD-7E9E-D5C1-9E3B37C855DE}"/>
              </a:ext>
            </a:extLst>
          </p:cNvPr>
          <p:cNvSpPr>
            <a:spLocks noGrp="1"/>
          </p:cNvSpPr>
          <p:nvPr>
            <p:ph type="title"/>
          </p:nvPr>
        </p:nvSpPr>
        <p:spPr>
          <a:xfrm>
            <a:off x="581192" y="702156"/>
            <a:ext cx="11029616" cy="1188720"/>
          </a:xfrm>
        </p:spPr>
        <p:txBody>
          <a:bodyPr>
            <a:normAutofit/>
          </a:bodyPr>
          <a:lstStyle/>
          <a:p>
            <a:r>
              <a:rPr lang="en-GB" dirty="0"/>
              <a:t>Michael Porter: creating shared value</a:t>
            </a:r>
          </a:p>
        </p:txBody>
      </p:sp>
      <p:sp>
        <p:nvSpPr>
          <p:cNvPr id="13" name="Rectangle 12">
            <a:extLst>
              <a:ext uri="{FF2B5EF4-FFF2-40B4-BE49-F238E27FC236}">
                <a16:creationId xmlns:a16="http://schemas.microsoft.com/office/drawing/2014/main" id="{8616AA08-3831-473D-B61B-89484A33CF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8431B918-3A1C-46BA-9430-CAD97D9DA0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16">
            <a:extLst>
              <a:ext uri="{FF2B5EF4-FFF2-40B4-BE49-F238E27FC236}">
                <a16:creationId xmlns:a16="http://schemas.microsoft.com/office/drawing/2014/main" id="{8400935A-2F82-4DC4-A4E1-E12EFB8C27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18">
            <a:extLst>
              <a:ext uri="{FF2B5EF4-FFF2-40B4-BE49-F238E27FC236}">
                <a16:creationId xmlns:a16="http://schemas.microsoft.com/office/drawing/2014/main" id="{A3D5D599-1CAE-4C92-B5AE-8E51AF6D47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2180496"/>
            <a:ext cx="5404639" cy="4045683"/>
          </a:xfrm>
          <a:prstGeom prst="rect">
            <a:avLst/>
          </a:prstGeom>
          <a:solidFill>
            <a:schemeClr val="bg1"/>
          </a:solidFill>
          <a:ln w="38100">
            <a:solidFill>
              <a:srgbClr val="46535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1F9814D7-9C4B-E9F2-3F4C-33906FD9CB41}"/>
              </a:ext>
            </a:extLst>
          </p:cNvPr>
          <p:cNvPicPr>
            <a:picLocks noChangeAspect="1"/>
          </p:cNvPicPr>
          <p:nvPr/>
        </p:nvPicPr>
        <p:blipFill>
          <a:blip r:embed="rId2"/>
          <a:stretch>
            <a:fillRect/>
          </a:stretch>
        </p:blipFill>
        <p:spPr>
          <a:xfrm>
            <a:off x="780698" y="3128307"/>
            <a:ext cx="4748741" cy="2146885"/>
          </a:xfrm>
          <a:prstGeom prst="rect">
            <a:avLst/>
          </a:prstGeom>
        </p:spPr>
      </p:pic>
      <p:sp>
        <p:nvSpPr>
          <p:cNvPr id="3" name="Content Placeholder 2">
            <a:extLst>
              <a:ext uri="{FF2B5EF4-FFF2-40B4-BE49-F238E27FC236}">
                <a16:creationId xmlns:a16="http://schemas.microsoft.com/office/drawing/2014/main" id="{18454373-1A0F-64EE-BFA0-361EE26D6722}"/>
              </a:ext>
            </a:extLst>
          </p:cNvPr>
          <p:cNvSpPr>
            <a:spLocks noGrp="1"/>
          </p:cNvSpPr>
          <p:nvPr>
            <p:ph idx="1"/>
          </p:nvPr>
        </p:nvSpPr>
        <p:spPr>
          <a:xfrm>
            <a:off x="6335805" y="2180496"/>
            <a:ext cx="5275001" cy="4045683"/>
          </a:xfrm>
        </p:spPr>
        <p:txBody>
          <a:bodyPr>
            <a:normAutofit/>
          </a:bodyPr>
          <a:lstStyle/>
          <a:p>
            <a:r>
              <a:rPr lang="en-GB" dirty="0"/>
              <a:t>Professor Michael Porter of Harvard Business School is exploring Creating Shared Value (CSV) as distinct from Corporate Social Responsibility (CSR) -  explaining how CSV can help advance both the corporate and social goals of a company.… </a:t>
            </a:r>
          </a:p>
          <a:p>
            <a:r>
              <a:rPr lang="en-GB" dirty="0"/>
              <a:t>Watch this video and take notes:</a:t>
            </a:r>
          </a:p>
          <a:p>
            <a:pPr lvl="1"/>
            <a:r>
              <a:rPr lang="en-GB" dirty="0"/>
              <a:t>What are the key messages that you take away from this?</a:t>
            </a:r>
          </a:p>
          <a:p>
            <a:pPr lvl="1"/>
            <a:r>
              <a:rPr lang="en-GB" dirty="0"/>
              <a:t>We will discuss this together after the video.</a:t>
            </a:r>
          </a:p>
          <a:p>
            <a:r>
              <a:rPr lang="en-GB" dirty="0">
                <a:hlinkClick r:id="rId3"/>
              </a:rPr>
              <a:t>https://youtu.be/z2oS3zk8VA4</a:t>
            </a:r>
            <a:endParaRPr lang="en-GB" dirty="0"/>
          </a:p>
          <a:p>
            <a:endParaRPr lang="en-GB" dirty="0"/>
          </a:p>
        </p:txBody>
      </p:sp>
      <p:sp>
        <p:nvSpPr>
          <p:cNvPr id="4" name="Footer Placeholder 3">
            <a:extLst>
              <a:ext uri="{FF2B5EF4-FFF2-40B4-BE49-F238E27FC236}">
                <a16:creationId xmlns:a16="http://schemas.microsoft.com/office/drawing/2014/main" id="{CDDECC10-77B6-D3CE-B6BD-8F23F410FE8D}"/>
              </a:ext>
            </a:extLst>
          </p:cNvPr>
          <p:cNvSpPr>
            <a:spLocks noGrp="1"/>
          </p:cNvSpPr>
          <p:nvPr>
            <p:ph type="ftr" sz="quarter" idx="11"/>
          </p:nvPr>
        </p:nvSpPr>
        <p:spPr>
          <a:xfrm>
            <a:off x="581192" y="6400800"/>
            <a:ext cx="6917210" cy="365125"/>
          </a:xfrm>
        </p:spPr>
        <p:txBody>
          <a:bodyPr>
            <a:normAutofit/>
          </a:bodyPr>
          <a:lstStyle/>
          <a:p>
            <a:pPr marL="0" marR="0" lvl="0" indent="0" defTabSz="914400" rtl="0" eaLnBrk="1" fontAlgn="auto" latinLnBrk="0" hangingPunct="1">
              <a:spcBef>
                <a:spcPts val="0"/>
              </a:spcBef>
              <a:spcAft>
                <a:spcPts val="600"/>
              </a:spcAft>
              <a:buClrTx/>
              <a:buSzTx/>
              <a:buFontTx/>
              <a:buNone/>
              <a:tabLst/>
              <a:defRPr/>
            </a:pPr>
            <a:r>
              <a:rPr kumimoji="0" lang="en-US" b="0" i="0" u="none" strike="noStrike" kern="1200" cap="all" spc="0" normalizeH="0" baseline="0" noProof="0">
                <a:ln>
                  <a:noFill/>
                </a:ln>
                <a:solidFill>
                  <a:srgbClr val="00A1E1"/>
                </a:solidFill>
                <a:effectLst/>
                <a:uLnTx/>
                <a:uFillTx/>
                <a:latin typeface="Franklin Gothic Book" panose="020B0502020104020203"/>
                <a:ea typeface="+mn-ea"/>
                <a:cs typeface="+mn-cs"/>
              </a:rPr>
              <a:t>6:10</a:t>
            </a:r>
          </a:p>
        </p:txBody>
      </p:sp>
      <p:sp>
        <p:nvSpPr>
          <p:cNvPr id="5" name="Slide Number Placeholder 4">
            <a:extLst>
              <a:ext uri="{FF2B5EF4-FFF2-40B4-BE49-F238E27FC236}">
                <a16:creationId xmlns:a16="http://schemas.microsoft.com/office/drawing/2014/main" id="{713D3442-880C-3F92-5B53-779107CACCD7}"/>
              </a:ext>
            </a:extLst>
          </p:cNvPr>
          <p:cNvSpPr>
            <a:spLocks noGrp="1"/>
          </p:cNvSpPr>
          <p:nvPr>
            <p:ph type="sldNum" sz="quarter" idx="12"/>
          </p:nvPr>
        </p:nvSpPr>
        <p:spPr>
          <a:xfrm>
            <a:off x="10558300" y="6400800"/>
            <a:ext cx="1052508" cy="365125"/>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solidFill>
                  <a:srgbClr val="00A1E1"/>
                </a:solidFill>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42</a:t>
            </a:fld>
            <a:endParaRPr kumimoji="0" lang="en-US" b="0" i="0" u="none" strike="noStrike" kern="1200" cap="none" spc="0" normalizeH="0" baseline="0" noProof="0">
              <a:ln>
                <a:noFill/>
              </a:ln>
              <a:solidFill>
                <a:srgbClr val="00A1E1"/>
              </a:solidFill>
              <a:effectLst/>
              <a:uLnTx/>
              <a:uFillTx/>
              <a:latin typeface="Franklin Gothic Book" panose="020B0502020104020203"/>
              <a:ea typeface="+mn-ea"/>
              <a:cs typeface="+mn-cs"/>
            </a:endParaRPr>
          </a:p>
        </p:txBody>
      </p:sp>
      <p:sp>
        <p:nvSpPr>
          <p:cNvPr id="8" name="TextBox 7">
            <a:extLst>
              <a:ext uri="{FF2B5EF4-FFF2-40B4-BE49-F238E27FC236}">
                <a16:creationId xmlns:a16="http://schemas.microsoft.com/office/drawing/2014/main" id="{1FBD8437-196A-A201-FFB0-EA08CDFD44A1}"/>
              </a:ext>
            </a:extLst>
          </p:cNvPr>
          <p:cNvSpPr txBox="1"/>
          <p:nvPr/>
        </p:nvSpPr>
        <p:spPr>
          <a:xfrm>
            <a:off x="581192" y="5675243"/>
            <a:ext cx="5173419" cy="369332"/>
          </a:xfrm>
          <a:prstGeom prst="rect">
            <a:avLst/>
          </a:prstGeom>
          <a:noFill/>
        </p:spPr>
        <p:txBody>
          <a:bodyPr wrap="square" rtlCol="0">
            <a:spAutoFit/>
          </a:bodyPr>
          <a:lstStyle/>
          <a:p>
            <a:pPr algn="ctr"/>
            <a:r>
              <a:rPr lang="en-GB" dirty="0">
                <a:solidFill>
                  <a:srgbClr val="00B0F0"/>
                </a:solidFill>
              </a:rPr>
              <a:t>Committee Encouraging Corporate Philanthropy</a:t>
            </a:r>
          </a:p>
        </p:txBody>
      </p:sp>
    </p:spTree>
    <p:extLst>
      <p:ext uri="{BB962C8B-B14F-4D97-AF65-F5344CB8AC3E}">
        <p14:creationId xmlns:p14="http://schemas.microsoft.com/office/powerpoint/2010/main" val="242232088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0" name="Rectangle 49">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2" name="Rectangle 51">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4" name="Rectangle 53">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6" name="Rectangle 55">
            <a:extLst>
              <a:ext uri="{FF2B5EF4-FFF2-40B4-BE49-F238E27FC236}">
                <a16:creationId xmlns:a16="http://schemas.microsoft.com/office/drawing/2014/main" id="{3CED7894-4F62-4A6C-8DB5-DB5BE08E9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75000"/>
              <a:lumOff val="2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609906" y="702155"/>
            <a:ext cx="3568661" cy="1269713"/>
          </a:xfrm>
        </p:spPr>
        <p:txBody>
          <a:bodyPr vert="horz" lIns="91440" tIns="45720" rIns="91440" bIns="45720" rtlCol="0" anchor="b">
            <a:normAutofit/>
          </a:bodyPr>
          <a:lstStyle/>
          <a:p>
            <a:r>
              <a:rPr lang="en-US"/>
              <a:t>delivering value: diversification</a:t>
            </a:r>
          </a:p>
        </p:txBody>
      </p:sp>
      <p:sp>
        <p:nvSpPr>
          <p:cNvPr id="58" name="Rectangle 57">
            <a:extLst>
              <a:ext uri="{FF2B5EF4-FFF2-40B4-BE49-F238E27FC236}">
                <a16:creationId xmlns:a16="http://schemas.microsoft.com/office/drawing/2014/main" id="{E536F3B4-50F6-4C52-8F76-4EB1214719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620"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TextBox 2">
            <a:extLst>
              <a:ext uri="{FF2B5EF4-FFF2-40B4-BE49-F238E27FC236}">
                <a16:creationId xmlns:a16="http://schemas.microsoft.com/office/drawing/2014/main" id="{1A63A293-6A4B-481D-8960-BE437C3CF946}"/>
              </a:ext>
            </a:extLst>
          </p:cNvPr>
          <p:cNvSpPr txBox="1"/>
          <p:nvPr/>
        </p:nvSpPr>
        <p:spPr>
          <a:xfrm>
            <a:off x="609906" y="2340864"/>
            <a:ext cx="3568661" cy="3634486"/>
          </a:xfrm>
          <a:prstGeom prst="rect">
            <a:avLst/>
          </a:prstGeom>
        </p:spPr>
        <p:txBody>
          <a:bodyPr vert="horz" lIns="91440" tIns="45720" rIns="91440" bIns="45720" rtlCol="0" anchor="ctr">
            <a:normAutofit/>
          </a:bodyPr>
          <a:lstStyle/>
          <a:p>
            <a:pPr marL="285750" marR="0" lvl="0" indent="-285750" defTabSz="457200" fontAlgn="auto">
              <a:spcBef>
                <a:spcPct val="20000"/>
              </a:spcBef>
              <a:spcAft>
                <a:spcPts val="600"/>
              </a:spcAft>
              <a:buClr>
                <a:schemeClr val="accent1"/>
              </a:buClr>
              <a:buSzPct val="92000"/>
              <a:buFont typeface="Wingdings 2" panose="05020102010507070707" pitchFamily="18" charset="2"/>
              <a:buChar char=""/>
              <a:tabLst/>
              <a:defRPr/>
            </a:pPr>
            <a:r>
              <a:rPr kumimoji="0" lang="en-US" b="0" i="0" u="none" strike="noStrike" cap="none" spc="0" normalizeH="0" baseline="0" noProof="0" dirty="0">
                <a:ln>
                  <a:noFill/>
                </a:ln>
                <a:solidFill>
                  <a:schemeClr val="tx1">
                    <a:lumMod val="75000"/>
                    <a:lumOff val="25000"/>
                  </a:schemeClr>
                </a:solidFill>
                <a:effectLst/>
                <a:uLnTx/>
                <a:uFillTx/>
              </a:rPr>
              <a:t>The challenge: with market maturity, demand naturally stagnates without dynamic movements</a:t>
            </a:r>
          </a:p>
        </p:txBody>
      </p:sp>
      <p:pic>
        <p:nvPicPr>
          <p:cNvPr id="7" name="Picture 6" descr="Paper boats on a blackboard">
            <a:extLst>
              <a:ext uri="{FF2B5EF4-FFF2-40B4-BE49-F238E27FC236}">
                <a16:creationId xmlns:a16="http://schemas.microsoft.com/office/drawing/2014/main" id="{C69D6B13-0A14-0940-1A35-42E4B5CB68DF}"/>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4654296" y="1318171"/>
            <a:ext cx="6735272" cy="4041163"/>
          </a:xfrm>
          <a:prstGeom prst="rect">
            <a:avLst/>
          </a:prstGeom>
        </p:spPr>
      </p:pic>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2" y="6423914"/>
            <a:ext cx="6917210" cy="365125"/>
          </a:xfrm>
        </p:spPr>
        <p:txBody>
          <a:bodyPr vert="horz" lIns="91440" tIns="45720" rIns="91440" bIns="45720" rtlCol="0" anchor="ctr">
            <a:normAutofit/>
          </a:bodyPr>
          <a:lstStyle/>
          <a:p>
            <a:pPr marR="0" lvl="0" indent="0" defTabSz="457200" fontAlgn="auto">
              <a:spcBef>
                <a:spcPts val="0"/>
              </a:spcBef>
              <a:spcAft>
                <a:spcPts val="0"/>
              </a:spcAft>
              <a:buClrTx/>
              <a:buSzTx/>
              <a:buFontTx/>
              <a:buNone/>
              <a:tabLst/>
              <a:defRPr/>
            </a:pPr>
            <a:endParaRPr kumimoji="0" lang="en-US" sz="900" b="0" i="0" u="none" strike="noStrike" kern="1200" cap="all" spc="0" normalizeH="0" baseline="0" noProof="0">
              <a:ln>
                <a:noFill/>
              </a:ln>
              <a:solidFill>
                <a:schemeClr val="tx1">
                  <a:lumMod val="75000"/>
                  <a:lumOff val="25000"/>
                </a:schemeClr>
              </a:solidFill>
              <a:effectLst/>
              <a:uLnTx/>
              <a:uFillTx/>
              <a:latin typeface="+mn-lt"/>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10558300" y="6423914"/>
            <a:ext cx="1052510" cy="365125"/>
          </a:xfrm>
        </p:spPr>
        <p:txBody>
          <a:bodyPr vert="horz" lIns="91440" tIns="45720" rIns="91440" bIns="45720" rtlCol="0" anchor="ctr">
            <a:normAutofit/>
          </a:bodyPr>
          <a:lstStyle/>
          <a:p>
            <a:pPr marR="0" lvl="0" indent="0" defTabSz="457200" fontAlgn="auto">
              <a:spcBef>
                <a:spcPts val="0"/>
              </a:spcBef>
              <a:spcAft>
                <a:spcPts val="600"/>
              </a:spcAft>
              <a:buClrTx/>
              <a:buSzTx/>
              <a:buFontTx/>
              <a:buNone/>
              <a:tabLst/>
              <a:defRPr/>
            </a:pPr>
            <a:fld id="{3A98EE3D-8CD1-4C3F-BD1C-C98C9596463C}" type="slidenum">
              <a:rPr kumimoji="0" lang="en-US" b="0" i="0" u="none" strike="noStrike" cap="none" spc="0" normalizeH="0" baseline="0" noProof="0">
                <a:ln>
                  <a:noFill/>
                </a:ln>
                <a:effectLst/>
                <a:uLnTx/>
                <a:uFillTx/>
              </a:rPr>
              <a:pPr marR="0" lvl="0" indent="0" defTabSz="457200" fontAlgn="auto">
                <a:spcBef>
                  <a:spcPts val="0"/>
                </a:spcBef>
                <a:spcAft>
                  <a:spcPts val="600"/>
                </a:spcAft>
                <a:buClrTx/>
                <a:buSzTx/>
                <a:buFontTx/>
                <a:buNone/>
                <a:tabLst/>
                <a:defRPr/>
              </a:pPr>
              <a:t>43</a:t>
            </a:fld>
            <a:endParaRPr kumimoji="0" lang="en-US" b="0" i="0" u="none" strike="noStrike" cap="none" spc="0" normalizeH="0" baseline="0" noProof="0">
              <a:ln>
                <a:noFill/>
              </a:ln>
              <a:effectLst/>
              <a:uLnTx/>
              <a:uFillTx/>
            </a:endParaRPr>
          </a:p>
        </p:txBody>
      </p:sp>
      <p:sp>
        <p:nvSpPr>
          <p:cNvPr id="10" name="TextBox 9">
            <a:extLst>
              <a:ext uri="{FF2B5EF4-FFF2-40B4-BE49-F238E27FC236}">
                <a16:creationId xmlns:a16="http://schemas.microsoft.com/office/drawing/2014/main" id="{8EEFA76D-5BF6-100A-1A64-47AA15E83AD8}"/>
              </a:ext>
            </a:extLst>
          </p:cNvPr>
          <p:cNvSpPr txBox="1"/>
          <p:nvPr/>
        </p:nvSpPr>
        <p:spPr>
          <a:xfrm>
            <a:off x="4994887" y="4354355"/>
            <a:ext cx="6094520" cy="954107"/>
          </a:xfrm>
          <a:prstGeom prst="rect">
            <a:avLst/>
          </a:prstGeom>
          <a:noFill/>
        </p:spPr>
        <p:txBody>
          <a:bodyPr wrap="square">
            <a:spAutoFit/>
          </a:bodyPr>
          <a:lstStyle/>
          <a:p>
            <a:pPr marR="0" lvl="0" algn="ctr" defTabSz="457200" fontAlgn="auto">
              <a:spcBef>
                <a:spcPct val="20000"/>
              </a:spcBef>
              <a:spcAft>
                <a:spcPts val="600"/>
              </a:spcAft>
              <a:buClr>
                <a:schemeClr val="accent1"/>
              </a:buClr>
              <a:buSzPct val="92000"/>
              <a:tabLst/>
              <a:defRPr/>
            </a:pPr>
            <a:r>
              <a:rPr lang="en-US" sz="2800" b="1" dirty="0">
                <a:solidFill>
                  <a:srgbClr val="FFC000"/>
                </a:solidFill>
              </a:rPr>
              <a:t>The option for new value delivery opportunities: Diversification</a:t>
            </a:r>
            <a:endParaRPr kumimoji="0" lang="en-US" sz="2800" b="1" i="0" u="none" strike="noStrike" cap="none" spc="0" normalizeH="0" baseline="0" noProof="0" dirty="0">
              <a:ln>
                <a:noFill/>
              </a:ln>
              <a:solidFill>
                <a:srgbClr val="FFC000"/>
              </a:solidFill>
              <a:effectLst/>
              <a:uLnTx/>
              <a:uFillTx/>
            </a:endParaRPr>
          </a:p>
        </p:txBody>
      </p:sp>
    </p:spTree>
    <p:extLst>
      <p:ext uri="{BB962C8B-B14F-4D97-AF65-F5344CB8AC3E}">
        <p14:creationId xmlns:p14="http://schemas.microsoft.com/office/powerpoint/2010/main" val="125474531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16">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18">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Rectangle 20">
            <a:extLst>
              <a:ext uri="{FF2B5EF4-FFF2-40B4-BE49-F238E27FC236}">
                <a16:creationId xmlns:a16="http://schemas.microsoft.com/office/drawing/2014/main" id="{E9751CB9-7B25-4EB8-9A6F-82F822549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3" name="Rectangle 22">
            <a:extLst>
              <a:ext uri="{FF2B5EF4-FFF2-40B4-BE49-F238E27FC236}">
                <a16:creationId xmlns:a16="http://schemas.microsoft.com/office/drawing/2014/main" id="{E1317383-CF3B-4B02-9512-BECBEF6362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4">
            <a:extLst>
              <a:ext uri="{FF2B5EF4-FFF2-40B4-BE49-F238E27FC236}">
                <a16:creationId xmlns:a16="http://schemas.microsoft.com/office/drawing/2014/main" id="{B1D4C7A0-6DF2-4F2D-A45D-F111582974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6">
            <a:extLst>
              <a:ext uri="{FF2B5EF4-FFF2-40B4-BE49-F238E27FC236}">
                <a16:creationId xmlns:a16="http://schemas.microsoft.com/office/drawing/2014/main" id="{DBF3943D-BCB6-4B31-809D-A005686483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8">
            <a:extLst>
              <a:ext uri="{FF2B5EF4-FFF2-40B4-BE49-F238E27FC236}">
                <a16:creationId xmlns:a16="http://schemas.microsoft.com/office/drawing/2014/main" id="{39373A6F-2E1F-4613-8E1D-D68057D29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01200"/>
            <a:ext cx="3707477" cy="562497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DE9ED987-ED40-550E-9072-9B7DDF33A94F}"/>
              </a:ext>
            </a:extLst>
          </p:cNvPr>
          <p:cNvSpPr>
            <a:spLocks noGrp="1"/>
          </p:cNvSpPr>
          <p:nvPr>
            <p:ph type="title"/>
          </p:nvPr>
        </p:nvSpPr>
        <p:spPr>
          <a:xfrm>
            <a:off x="601255" y="702155"/>
            <a:ext cx="3409783" cy="1300365"/>
          </a:xfrm>
        </p:spPr>
        <p:txBody>
          <a:bodyPr vert="horz" lIns="91440" tIns="45720" rIns="91440" bIns="45720" rtlCol="0" anchor="b">
            <a:normAutofit/>
          </a:bodyPr>
          <a:lstStyle/>
          <a:p>
            <a:pPr>
              <a:lnSpc>
                <a:spcPct val="90000"/>
              </a:lnSpc>
            </a:pPr>
            <a:r>
              <a:rPr lang="en-US" dirty="0">
                <a:solidFill>
                  <a:srgbClr val="FFFFFF"/>
                </a:solidFill>
              </a:rPr>
              <a:t>Corporate strategy direction</a:t>
            </a:r>
          </a:p>
        </p:txBody>
      </p:sp>
      <p:sp>
        <p:nvSpPr>
          <p:cNvPr id="3" name="Content Placeholder 2">
            <a:extLst>
              <a:ext uri="{FF2B5EF4-FFF2-40B4-BE49-F238E27FC236}">
                <a16:creationId xmlns:a16="http://schemas.microsoft.com/office/drawing/2014/main" id="{A02FDEA8-1238-F7F2-DB72-0F6383D021BC}"/>
              </a:ext>
            </a:extLst>
          </p:cNvPr>
          <p:cNvSpPr>
            <a:spLocks noGrp="1"/>
          </p:cNvSpPr>
          <p:nvPr>
            <p:ph sz="half" idx="1"/>
          </p:nvPr>
        </p:nvSpPr>
        <p:spPr>
          <a:xfrm>
            <a:off x="601255" y="2177142"/>
            <a:ext cx="3409782" cy="3823607"/>
          </a:xfrm>
        </p:spPr>
        <p:txBody>
          <a:bodyPr vert="horz" lIns="91440" tIns="45720" rIns="91440" bIns="45720" rtlCol="0" anchor="ctr">
            <a:normAutofit/>
          </a:bodyPr>
          <a:lstStyle/>
          <a:p>
            <a:pPr marL="0" indent="0">
              <a:buNone/>
            </a:pPr>
            <a:r>
              <a:rPr lang="en-US" b="1" dirty="0">
                <a:solidFill>
                  <a:srgbClr val="FFFFFF"/>
                </a:solidFill>
              </a:rPr>
              <a:t>The ANSOFF MATRIX:</a:t>
            </a:r>
          </a:p>
          <a:p>
            <a:r>
              <a:rPr lang="en-US" b="1" dirty="0">
                <a:solidFill>
                  <a:srgbClr val="FFFFFF"/>
                </a:solidFill>
              </a:rPr>
              <a:t>A strategic framework to support the development of future growth strategies in relation to products and markets</a:t>
            </a:r>
          </a:p>
          <a:p>
            <a:r>
              <a:rPr lang="en-GB" b="1" dirty="0">
                <a:solidFill>
                  <a:srgbClr val="FFFFFF"/>
                </a:solidFill>
              </a:rPr>
              <a:t>Developed in the 1950s by Russian American Igor Ansoff, who was a mathematician and business manager</a:t>
            </a:r>
            <a:endParaRPr lang="en-US" b="1" dirty="0">
              <a:solidFill>
                <a:srgbClr val="FFFFFF"/>
              </a:solidFill>
            </a:endParaRPr>
          </a:p>
          <a:p>
            <a:endParaRPr lang="en-US" dirty="0">
              <a:solidFill>
                <a:srgbClr val="FFFFFF"/>
              </a:solidFill>
            </a:endParaRPr>
          </a:p>
        </p:txBody>
      </p:sp>
      <p:pic>
        <p:nvPicPr>
          <p:cNvPr id="10" name="Picture 9">
            <a:extLst>
              <a:ext uri="{FF2B5EF4-FFF2-40B4-BE49-F238E27FC236}">
                <a16:creationId xmlns:a16="http://schemas.microsoft.com/office/drawing/2014/main" id="{4785905A-A628-5DE0-850D-8D82883A0DE0}"/>
              </a:ext>
            </a:extLst>
          </p:cNvPr>
          <p:cNvPicPr>
            <a:picLocks noChangeAspect="1"/>
          </p:cNvPicPr>
          <p:nvPr/>
        </p:nvPicPr>
        <p:blipFill>
          <a:blip r:embed="rId2"/>
          <a:stretch>
            <a:fillRect/>
          </a:stretch>
        </p:blipFill>
        <p:spPr>
          <a:xfrm>
            <a:off x="4592231" y="1672088"/>
            <a:ext cx="6831503" cy="3620696"/>
          </a:xfrm>
          <a:prstGeom prst="rect">
            <a:avLst/>
          </a:prstGeom>
        </p:spPr>
      </p:pic>
      <p:sp>
        <p:nvSpPr>
          <p:cNvPr id="5" name="Footer Placeholder 4">
            <a:extLst>
              <a:ext uri="{FF2B5EF4-FFF2-40B4-BE49-F238E27FC236}">
                <a16:creationId xmlns:a16="http://schemas.microsoft.com/office/drawing/2014/main" id="{9DA7994A-906A-CC46-2675-8CDA4B04033A}"/>
              </a:ext>
            </a:extLst>
          </p:cNvPr>
          <p:cNvSpPr>
            <a:spLocks noGrp="1"/>
          </p:cNvSpPr>
          <p:nvPr>
            <p:ph type="ftr" sz="quarter" idx="11"/>
          </p:nvPr>
        </p:nvSpPr>
        <p:spPr>
          <a:xfrm>
            <a:off x="581192" y="6400800"/>
            <a:ext cx="6917210" cy="365125"/>
          </a:xfrm>
        </p:spPr>
        <p:txBody>
          <a:bodyPr vert="horz" lIns="91440" tIns="45720" rIns="91440" bIns="45720" rtlCol="0" anchor="ctr">
            <a:norm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srgbClr val="F4FC04"/>
              </a:solidFill>
              <a:effectLst/>
              <a:uLnTx/>
              <a:uFillTx/>
              <a:latin typeface="Franklin Gothic Book" panose="020B0502020104020203"/>
              <a:ea typeface="+mn-ea"/>
              <a:cs typeface="+mn-cs"/>
            </a:endParaRPr>
          </a:p>
        </p:txBody>
      </p:sp>
      <p:sp>
        <p:nvSpPr>
          <p:cNvPr id="6" name="Slide Number Placeholder 5">
            <a:extLst>
              <a:ext uri="{FF2B5EF4-FFF2-40B4-BE49-F238E27FC236}">
                <a16:creationId xmlns:a16="http://schemas.microsoft.com/office/drawing/2014/main" id="{79326CE9-A4E2-E0D5-C3EC-B16BD60AF243}"/>
              </a:ext>
            </a:extLst>
          </p:cNvPr>
          <p:cNvSpPr>
            <a:spLocks noGrp="1"/>
          </p:cNvSpPr>
          <p:nvPr>
            <p:ph type="sldNum" sz="quarter" idx="12"/>
          </p:nvPr>
        </p:nvSpPr>
        <p:spPr>
          <a:xfrm>
            <a:off x="10558300" y="6400800"/>
            <a:ext cx="1052508" cy="365125"/>
          </a:xfrm>
        </p:spPr>
        <p:txBody>
          <a:bodyPr vert="horz" lIns="91440" tIns="45720" rIns="91440" bIns="45720" rtlCol="0" anchor="ctr">
            <a:normAutofit/>
          </a:bodyPr>
          <a:lstStyle/>
          <a:p>
            <a:pPr marL="0" marR="0" lvl="0" indent="0" algn="r" defTabSz="4572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srgbClr val="F4FC04"/>
                </a:solidFill>
                <a:effectLst/>
                <a:uLnTx/>
                <a:uFillTx/>
                <a:latin typeface="Franklin Gothic Book" panose="020B0502020104020203"/>
                <a:ea typeface="+mn-ea"/>
                <a:cs typeface="+mn-cs"/>
              </a:rPr>
              <a:pPr marL="0" marR="0" lvl="0" indent="0" algn="r" defTabSz="457200" rtl="0" eaLnBrk="1" fontAlgn="auto" latinLnBrk="0" hangingPunct="1">
                <a:lnSpc>
                  <a:spcPct val="100000"/>
                </a:lnSpc>
                <a:spcBef>
                  <a:spcPts val="0"/>
                </a:spcBef>
                <a:spcAft>
                  <a:spcPts val="600"/>
                </a:spcAft>
                <a:buClrTx/>
                <a:buSzTx/>
                <a:buFontTx/>
                <a:buNone/>
                <a:tabLst/>
                <a:defRPr/>
              </a:pPr>
              <a:t>44</a:t>
            </a:fld>
            <a:endParaRPr kumimoji="0" lang="en-US" sz="900" b="0" i="0" u="none" strike="noStrike" kern="1200" cap="none" spc="0" normalizeH="0" baseline="0" noProof="0">
              <a:ln>
                <a:noFill/>
              </a:ln>
              <a:solidFill>
                <a:srgbClr val="F4FC04"/>
              </a:solidFill>
              <a:effectLst/>
              <a:uLnTx/>
              <a:uFillTx/>
              <a:latin typeface="Franklin Gothic Book" panose="020B0502020104020203"/>
              <a:ea typeface="+mn-ea"/>
              <a:cs typeface="+mn-cs"/>
            </a:endParaRPr>
          </a:p>
        </p:txBody>
      </p:sp>
      <p:sp>
        <p:nvSpPr>
          <p:cNvPr id="14" name="TextBox 13">
            <a:extLst>
              <a:ext uri="{FF2B5EF4-FFF2-40B4-BE49-F238E27FC236}">
                <a16:creationId xmlns:a16="http://schemas.microsoft.com/office/drawing/2014/main" id="{3CEAD465-54CF-1E31-11DC-A26A7DA9D7B8}"/>
              </a:ext>
            </a:extLst>
          </p:cNvPr>
          <p:cNvSpPr txBox="1"/>
          <p:nvPr/>
        </p:nvSpPr>
        <p:spPr>
          <a:xfrm>
            <a:off x="5157926" y="994299"/>
            <a:ext cx="6010183" cy="64633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600" b="1" i="0" u="none" strike="noStrike" kern="1200" cap="none" spc="0" normalizeH="0" baseline="0" noProof="0" dirty="0">
                <a:ln>
                  <a:noFill/>
                </a:ln>
                <a:solidFill>
                  <a:srgbClr val="0070C0"/>
                </a:solidFill>
                <a:effectLst/>
                <a:uLnTx/>
                <a:uFillTx/>
                <a:latin typeface="Franklin Gothic Book" panose="020B0502020104020203"/>
                <a:ea typeface="+mn-ea"/>
                <a:cs typeface="+mn-cs"/>
              </a:rPr>
              <a:t>Ansoff Matrix</a:t>
            </a:r>
          </a:p>
        </p:txBody>
      </p:sp>
      <p:sp>
        <p:nvSpPr>
          <p:cNvPr id="4" name="Oval 3">
            <a:extLst>
              <a:ext uri="{FF2B5EF4-FFF2-40B4-BE49-F238E27FC236}">
                <a16:creationId xmlns:a16="http://schemas.microsoft.com/office/drawing/2014/main" id="{2D7C4E55-8267-54AF-E01F-157355950937}"/>
              </a:ext>
            </a:extLst>
          </p:cNvPr>
          <p:cNvSpPr/>
          <p:nvPr/>
        </p:nvSpPr>
        <p:spPr>
          <a:xfrm>
            <a:off x="8575828" y="3838740"/>
            <a:ext cx="2352583" cy="1070606"/>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F1533F83-9691-5604-2928-8A121B57144C}"/>
              </a:ext>
            </a:extLst>
          </p:cNvPr>
          <p:cNvSpPr txBox="1"/>
          <p:nvPr/>
        </p:nvSpPr>
        <p:spPr>
          <a:xfrm>
            <a:off x="5329214" y="5385163"/>
            <a:ext cx="6094520" cy="646331"/>
          </a:xfrm>
          <a:prstGeom prst="rect">
            <a:avLst/>
          </a:prstGeom>
          <a:noFill/>
        </p:spPr>
        <p:txBody>
          <a:bodyPr wrap="square">
            <a:spAutoFit/>
          </a:bodyPr>
          <a:lstStyle/>
          <a:p>
            <a:pPr marR="0" lvl="0" algn="ctr" defTabSz="457200" fontAlgn="auto">
              <a:spcBef>
                <a:spcPct val="20000"/>
              </a:spcBef>
              <a:spcAft>
                <a:spcPts val="600"/>
              </a:spcAft>
              <a:buClr>
                <a:schemeClr val="accent1"/>
              </a:buClr>
              <a:buSzPct val="92000"/>
              <a:tabLst/>
              <a:defRPr/>
            </a:pPr>
            <a:r>
              <a:rPr kumimoji="0" lang="en-US" b="1" i="0" u="none" strike="noStrike" cap="none" spc="0" normalizeH="0" baseline="0" noProof="0" dirty="0">
                <a:ln>
                  <a:noFill/>
                </a:ln>
                <a:solidFill>
                  <a:srgbClr val="C00000"/>
                </a:solidFill>
                <a:effectLst/>
                <a:uLnTx/>
                <a:uFillTx/>
              </a:rPr>
              <a:t>Diversification is an </a:t>
            </a:r>
            <a:r>
              <a:rPr kumimoji="0" lang="en-US" b="1" i="0" u="none" strike="noStrike" cap="none" spc="0" normalizeH="0" baseline="0" noProof="0" dirty="0" err="1">
                <a:ln>
                  <a:noFill/>
                </a:ln>
                <a:solidFill>
                  <a:srgbClr val="C00000"/>
                </a:solidFill>
                <a:effectLst/>
                <a:uLnTx/>
                <a:uFillTx/>
              </a:rPr>
              <a:t>organisation’s</a:t>
            </a:r>
            <a:r>
              <a:rPr kumimoji="0" lang="en-US" b="1" i="0" u="none" strike="noStrike" cap="none" spc="0" normalizeH="0" baseline="0" noProof="0" dirty="0">
                <a:ln>
                  <a:noFill/>
                </a:ln>
                <a:solidFill>
                  <a:srgbClr val="C00000"/>
                </a:solidFill>
                <a:effectLst/>
                <a:uLnTx/>
                <a:uFillTx/>
              </a:rPr>
              <a:t> entry of entirely new </a:t>
            </a:r>
            <a:r>
              <a:rPr lang="en-US" b="1" dirty="0">
                <a:solidFill>
                  <a:srgbClr val="C00000"/>
                </a:solidFill>
              </a:rPr>
              <a:t>markets with new products/services</a:t>
            </a:r>
            <a:endParaRPr kumimoji="0" lang="en-US" b="1" i="0" u="none" strike="noStrike" cap="none" spc="0" normalizeH="0" baseline="0" noProof="0" dirty="0">
              <a:ln>
                <a:noFill/>
              </a:ln>
              <a:solidFill>
                <a:srgbClr val="C00000"/>
              </a:solidFill>
              <a:effectLst/>
              <a:uLnTx/>
              <a:uFillTx/>
            </a:endParaRPr>
          </a:p>
        </p:txBody>
      </p:sp>
    </p:spTree>
    <p:extLst>
      <p:ext uri="{BB962C8B-B14F-4D97-AF65-F5344CB8AC3E}">
        <p14:creationId xmlns:p14="http://schemas.microsoft.com/office/powerpoint/2010/main" val="2059539870"/>
      </p:ext>
    </p:extLst>
  </p:cSld>
  <p:clrMapOvr>
    <a:overrideClrMapping bg1="dk1" tx1="lt1" bg2="dk2" tx2="lt2" accent1="accent1" accent2="accent2" accent3="accent3" accent4="accent4" accent5="accent5" accent6="accent6" hlink="hlink" folHlink="folHlink"/>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5">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7">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30" name="Rectangle 29">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81193" y="702156"/>
            <a:ext cx="6309003" cy="1013800"/>
          </a:xfrm>
        </p:spPr>
        <p:txBody>
          <a:bodyPr vert="horz" lIns="91440" tIns="45720" rIns="91440" bIns="45720" rtlCol="0" anchor="b">
            <a:normAutofit/>
          </a:bodyPr>
          <a:lstStyle/>
          <a:p>
            <a:r>
              <a:rPr lang="en-US" b="0" kern="1200" cap="all">
                <a:solidFill>
                  <a:schemeClr val="tx2"/>
                </a:solidFill>
                <a:latin typeface="+mj-lt"/>
                <a:ea typeface="+mj-ea"/>
                <a:cs typeface="+mj-cs"/>
              </a:rPr>
              <a:t>delivering value: diversification</a:t>
            </a:r>
          </a:p>
        </p:txBody>
      </p:sp>
      <p:sp>
        <p:nvSpPr>
          <p:cNvPr id="32" name="Rectangle 31">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TextBox 2">
            <a:extLst>
              <a:ext uri="{FF2B5EF4-FFF2-40B4-BE49-F238E27FC236}">
                <a16:creationId xmlns:a16="http://schemas.microsoft.com/office/drawing/2014/main" id="{1A63A293-6A4B-481D-8960-BE437C3CF946}"/>
              </a:ext>
            </a:extLst>
          </p:cNvPr>
          <p:cNvSpPr txBox="1"/>
          <p:nvPr/>
        </p:nvSpPr>
        <p:spPr>
          <a:xfrm>
            <a:off x="581194" y="1896533"/>
            <a:ext cx="6309003" cy="3962266"/>
          </a:xfrm>
          <a:prstGeom prst="rect">
            <a:avLst/>
          </a:prstGeom>
        </p:spPr>
        <p:txBody>
          <a:bodyPr vert="horz" lIns="91440" tIns="45720" rIns="91440" bIns="45720" rtlCol="0" anchor="ctr">
            <a:normAutofit/>
          </a:bodyPr>
          <a:lstStyle/>
          <a:p>
            <a:pPr marL="285750" marR="0" lvl="0" indent="-28575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r>
              <a:rPr kumimoji="0" lang="en-US" sz="1400" b="1" i="0" u="none" strike="noStrike" cap="none" spc="0" normalizeH="0" baseline="0" noProof="0" dirty="0">
                <a:ln>
                  <a:noFill/>
                </a:ln>
                <a:solidFill>
                  <a:schemeClr val="tx2"/>
                </a:solidFill>
                <a:effectLst/>
                <a:uLnTx/>
                <a:uFillTx/>
              </a:rPr>
              <a:t>Diversification:</a:t>
            </a:r>
          </a:p>
          <a:p>
            <a:pPr marL="742950" lvl="1" indent="-285750" defTabSz="457200">
              <a:lnSpc>
                <a:spcPct val="90000"/>
              </a:lnSpc>
              <a:spcBef>
                <a:spcPct val="20000"/>
              </a:spcBef>
              <a:spcAft>
                <a:spcPts val="600"/>
              </a:spcAft>
              <a:buClr>
                <a:schemeClr val="accent1"/>
              </a:buClr>
              <a:buSzPct val="92000"/>
              <a:buFont typeface="Wingdings 2" panose="05020102010507070707" pitchFamily="18" charset="2"/>
              <a:buChar char=""/>
              <a:defRPr/>
            </a:pPr>
            <a:r>
              <a:rPr kumimoji="0" lang="en-US" sz="1400" b="0" i="0" u="none" strike="noStrike" cap="none" spc="0" normalizeH="0" baseline="0" noProof="0" dirty="0">
                <a:ln>
                  <a:noFill/>
                </a:ln>
                <a:solidFill>
                  <a:schemeClr val="tx2"/>
                </a:solidFill>
                <a:effectLst/>
                <a:uLnTx/>
                <a:uFillTx/>
              </a:rPr>
              <a:t>Creates new opportunities (e.g. new product / services lines, new market entry)</a:t>
            </a:r>
          </a:p>
          <a:p>
            <a:pPr marL="742950" lvl="1" indent="-285750" defTabSz="457200">
              <a:lnSpc>
                <a:spcPct val="90000"/>
              </a:lnSpc>
              <a:spcBef>
                <a:spcPct val="20000"/>
              </a:spcBef>
              <a:spcAft>
                <a:spcPts val="600"/>
              </a:spcAft>
              <a:buClr>
                <a:schemeClr val="accent1"/>
              </a:buClr>
              <a:buSzPct val="92000"/>
              <a:buFont typeface="Wingdings 2" panose="05020102010507070707" pitchFamily="18" charset="2"/>
              <a:buChar char=""/>
              <a:defRPr/>
            </a:pPr>
            <a:r>
              <a:rPr kumimoji="0" lang="en-US" sz="1400" b="0" i="0" u="none" strike="noStrike" cap="none" spc="0" normalizeH="0" baseline="0" noProof="0" dirty="0">
                <a:ln>
                  <a:noFill/>
                </a:ln>
                <a:solidFill>
                  <a:schemeClr val="tx2"/>
                </a:solidFill>
                <a:effectLst/>
                <a:uLnTx/>
                <a:uFillTx/>
              </a:rPr>
              <a:t>Seen as a business development tool and strategy for maintaining competitive advantage</a:t>
            </a:r>
          </a:p>
          <a:p>
            <a:pPr marL="742950" marR="0" lvl="1" indent="-28575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r>
              <a:rPr kumimoji="0" lang="en-US" sz="1400" b="0" i="0" u="none" strike="noStrike" cap="none" spc="0" normalizeH="0" baseline="0" noProof="0" dirty="0">
                <a:ln>
                  <a:noFill/>
                </a:ln>
                <a:solidFill>
                  <a:schemeClr val="tx2"/>
                </a:solidFill>
                <a:effectLst/>
                <a:uLnTx/>
                <a:uFillTx/>
              </a:rPr>
              <a:t>Can be done through mergers and acquisitions, but also without involvement of another business</a:t>
            </a:r>
          </a:p>
          <a:p>
            <a:pPr marL="285750" marR="0" lvl="0" indent="-28575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endParaRPr kumimoji="0" lang="en-US" sz="1400" b="0" i="0" u="none" strike="noStrike" cap="none" spc="0" normalizeH="0" baseline="0" noProof="0" dirty="0">
              <a:ln>
                <a:noFill/>
              </a:ln>
              <a:solidFill>
                <a:schemeClr val="tx2"/>
              </a:solidFill>
              <a:effectLst/>
              <a:uLnTx/>
              <a:uFillTx/>
            </a:endParaRPr>
          </a:p>
          <a:p>
            <a:pPr marL="285750" marR="0" lvl="0" indent="-28575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r>
              <a:rPr kumimoji="0" lang="en-US" sz="1400" b="1" i="0" u="none" strike="noStrike" cap="none" spc="0" normalizeH="0" baseline="0" noProof="0" dirty="0">
                <a:ln>
                  <a:noFill/>
                </a:ln>
                <a:solidFill>
                  <a:schemeClr val="tx2"/>
                </a:solidFill>
                <a:effectLst/>
                <a:uLnTx/>
                <a:uFillTx/>
              </a:rPr>
              <a:t>A proposed diversification strategy should pass three managerial tests:</a:t>
            </a:r>
          </a:p>
          <a:p>
            <a:pPr marL="742950" marR="0" lvl="1" indent="-28575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r>
              <a:rPr kumimoji="0" lang="en-US" sz="1400" b="0" i="0" u="none" strike="noStrike" cap="none" spc="0" normalizeH="0" baseline="0" noProof="0" dirty="0">
                <a:ln>
                  <a:noFill/>
                </a:ln>
                <a:solidFill>
                  <a:schemeClr val="tx2"/>
                </a:solidFill>
                <a:effectLst/>
                <a:uLnTx/>
                <a:uFillTx/>
              </a:rPr>
              <a:t>How attractive is the industry that you are considering entering (e.g. profit gains, risk levels)?</a:t>
            </a:r>
          </a:p>
          <a:p>
            <a:pPr marL="742950" marR="0" lvl="1" indent="-28575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r>
              <a:rPr kumimoji="0" lang="en-US" sz="1400" b="0" i="0" u="none" strike="noStrike" cap="none" spc="0" normalizeH="0" baseline="0" noProof="0" dirty="0">
                <a:ln>
                  <a:noFill/>
                </a:ln>
                <a:solidFill>
                  <a:schemeClr val="tx2"/>
                </a:solidFill>
                <a:effectLst/>
                <a:uLnTx/>
                <a:uFillTx/>
              </a:rPr>
              <a:t>How much will it cost to enter (e.g. can costs be absorbed and how soon)?</a:t>
            </a:r>
          </a:p>
          <a:p>
            <a:pPr marL="742950" marR="0" lvl="1" indent="-28575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r>
              <a:rPr kumimoji="0" lang="en-US" sz="1400" b="0" i="0" u="none" strike="noStrike" cap="none" spc="0" normalizeH="0" baseline="0" noProof="0" dirty="0">
                <a:ln>
                  <a:noFill/>
                </a:ln>
                <a:solidFill>
                  <a:schemeClr val="tx2"/>
                </a:solidFill>
                <a:effectLst/>
                <a:uLnTx/>
                <a:uFillTx/>
              </a:rPr>
              <a:t>Will the new unit and the business be better off? Will the </a:t>
            </a:r>
            <a:r>
              <a:rPr kumimoji="0" lang="en-US" sz="1400" b="0" i="0" u="none" strike="noStrike" cap="none" spc="0" normalizeH="0" baseline="0" noProof="0" dirty="0" err="1">
                <a:ln>
                  <a:noFill/>
                </a:ln>
                <a:solidFill>
                  <a:schemeClr val="tx2"/>
                </a:solidFill>
                <a:effectLst/>
                <a:uLnTx/>
                <a:uFillTx/>
              </a:rPr>
              <a:t>organisation</a:t>
            </a:r>
            <a:r>
              <a:rPr kumimoji="0" lang="en-US" sz="1400" b="0" i="0" u="none" strike="noStrike" cap="none" spc="0" normalizeH="0" baseline="0" noProof="0" dirty="0">
                <a:ln>
                  <a:noFill/>
                </a:ln>
                <a:solidFill>
                  <a:schemeClr val="tx2"/>
                </a:solidFill>
                <a:effectLst/>
                <a:uLnTx/>
                <a:uFillTx/>
              </a:rPr>
              <a:t> develop and mature?</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3" y="5951811"/>
            <a:ext cx="4277410" cy="365125"/>
          </a:xfrm>
        </p:spPr>
        <p:txBody>
          <a:bodyPr vert="horz" lIns="91440" tIns="45720" rIns="91440" bIns="45720" rtlCol="0" anchor="ctr">
            <a:normAutofit/>
          </a:bodyPr>
          <a:lstStyle/>
          <a:p>
            <a:pPr marR="0" lvl="0" indent="0" defTabSz="457200" fontAlgn="auto">
              <a:spcBef>
                <a:spcPts val="0"/>
              </a:spcBef>
              <a:spcAft>
                <a:spcPts val="0"/>
              </a:spcAft>
              <a:buClrTx/>
              <a:buSzTx/>
              <a:buFontTx/>
              <a:buNone/>
              <a:tabLst/>
              <a:defRPr/>
            </a:pPr>
            <a:endParaRPr kumimoji="0" lang="en-US" sz="900" b="0" i="0" u="none" strike="noStrike" kern="1200" cap="all" spc="0" normalizeH="0" baseline="0" noProof="0">
              <a:ln>
                <a:noFill/>
              </a:ln>
              <a:solidFill>
                <a:srgbClr val="FFA413"/>
              </a:solidFill>
              <a:effectLst/>
              <a:uLnTx/>
              <a:uFillTx/>
              <a:latin typeface="+mn-lt"/>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6576780" y="5956137"/>
            <a:ext cx="544874" cy="365125"/>
          </a:xfrm>
        </p:spPr>
        <p:txBody>
          <a:bodyPr vert="horz" lIns="91440" tIns="45720" rIns="91440" bIns="45720" rtlCol="0" anchor="ctr">
            <a:normAutofit/>
          </a:bodyPr>
          <a:lstStyle/>
          <a:p>
            <a:pPr marR="0" lvl="0" indent="0" defTabSz="457200" fontAlgn="auto">
              <a:spcBef>
                <a:spcPts val="0"/>
              </a:spcBef>
              <a:spcAft>
                <a:spcPts val="600"/>
              </a:spcAft>
              <a:buClrTx/>
              <a:buSzTx/>
              <a:buFontTx/>
              <a:buNone/>
              <a:tabLst/>
              <a:defRPr/>
            </a:pPr>
            <a:fld id="{3A98EE3D-8CD1-4C3F-BD1C-C98C9596463C}" type="slidenum">
              <a:rPr kumimoji="0" lang="en-US" b="0" i="0" u="none" strike="noStrike" cap="none" spc="0" normalizeH="0" baseline="0" noProof="0" smtClean="0">
                <a:ln>
                  <a:noFill/>
                </a:ln>
                <a:solidFill>
                  <a:srgbClr val="FFA413"/>
                </a:solidFill>
                <a:effectLst/>
                <a:uLnTx/>
                <a:uFillTx/>
              </a:rPr>
              <a:pPr marR="0" lvl="0" indent="0" defTabSz="457200" fontAlgn="auto">
                <a:spcBef>
                  <a:spcPts val="0"/>
                </a:spcBef>
                <a:spcAft>
                  <a:spcPts val="600"/>
                </a:spcAft>
                <a:buClrTx/>
                <a:buSzTx/>
                <a:buFontTx/>
                <a:buNone/>
                <a:tabLst/>
                <a:defRPr/>
              </a:pPr>
              <a:t>45</a:t>
            </a:fld>
            <a:endParaRPr kumimoji="0" lang="en-US" b="0" i="0" u="none" strike="noStrike" cap="none" spc="0" normalizeH="0" baseline="0" noProof="0">
              <a:ln>
                <a:noFill/>
              </a:ln>
              <a:solidFill>
                <a:srgbClr val="FFA413"/>
              </a:solidFill>
              <a:effectLst/>
              <a:uLnTx/>
              <a:uFillTx/>
            </a:endParaRPr>
          </a:p>
        </p:txBody>
      </p:sp>
      <p:pic>
        <p:nvPicPr>
          <p:cNvPr id="10" name="Picture 9" descr="Graph on a paper">
            <a:extLst>
              <a:ext uri="{FF2B5EF4-FFF2-40B4-BE49-F238E27FC236}">
                <a16:creationId xmlns:a16="http://schemas.microsoft.com/office/drawing/2014/main" id="{DB7FA366-AAFB-9552-29B8-C3738DBCB4F0}"/>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b="-1"/>
          <a:stretch/>
        </p:blipFill>
        <p:spPr>
          <a:xfrm>
            <a:off x="7521283" y="10"/>
            <a:ext cx="4670717" cy="6857990"/>
          </a:xfrm>
          <a:prstGeom prst="rect">
            <a:avLst/>
          </a:prstGeom>
        </p:spPr>
      </p:pic>
    </p:spTree>
    <p:extLst>
      <p:ext uri="{BB962C8B-B14F-4D97-AF65-F5344CB8AC3E}">
        <p14:creationId xmlns:p14="http://schemas.microsoft.com/office/powerpoint/2010/main" val="25089953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5" end="5"/>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6" end="6"/>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7" end="7"/>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75894" y="729658"/>
            <a:ext cx="11029616" cy="579590"/>
          </a:xfrm>
        </p:spPr>
        <p:txBody>
          <a:bodyPr/>
          <a:lstStyle/>
          <a:p>
            <a:r>
              <a:rPr lang="en-GB" dirty="0"/>
              <a:t>Related and unrelated diversification</a:t>
            </a:r>
          </a:p>
        </p:txBody>
      </p:sp>
      <p:sp>
        <p:nvSpPr>
          <p:cNvPr id="3" name="TextBox 2">
            <a:extLst>
              <a:ext uri="{FF2B5EF4-FFF2-40B4-BE49-F238E27FC236}">
                <a16:creationId xmlns:a16="http://schemas.microsoft.com/office/drawing/2014/main" id="{1A63A293-6A4B-481D-8960-BE437C3CF946}"/>
              </a:ext>
            </a:extLst>
          </p:cNvPr>
          <p:cNvSpPr txBox="1"/>
          <p:nvPr/>
        </p:nvSpPr>
        <p:spPr>
          <a:xfrm>
            <a:off x="764959" y="1499186"/>
            <a:ext cx="10953276"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rgbClr val="0070C0"/>
                </a:solidFill>
                <a:effectLst/>
                <a:uLnTx/>
                <a:uFillTx/>
                <a:latin typeface="Franklin Gothic Book" panose="020B0502020104020203"/>
                <a:ea typeface="+mn-ea"/>
                <a:cs typeface="+mn-cs"/>
              </a:rPr>
              <a:t>Two Diversification Strategies:</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46</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graphicFrame>
        <p:nvGraphicFramePr>
          <p:cNvPr id="6" name="Table 6">
            <a:extLst>
              <a:ext uri="{FF2B5EF4-FFF2-40B4-BE49-F238E27FC236}">
                <a16:creationId xmlns:a16="http://schemas.microsoft.com/office/drawing/2014/main" id="{5B145557-B90D-404B-B684-D7F87EE1784C}"/>
              </a:ext>
            </a:extLst>
          </p:cNvPr>
          <p:cNvGraphicFramePr>
            <a:graphicFrameLocks noGrp="1"/>
          </p:cNvGraphicFramePr>
          <p:nvPr>
            <p:extLst>
              <p:ext uri="{D42A27DB-BD31-4B8C-83A1-F6EECF244321}">
                <p14:modId xmlns:p14="http://schemas.microsoft.com/office/powerpoint/2010/main" val="2035880848"/>
              </p:ext>
            </p:extLst>
          </p:nvPr>
        </p:nvGraphicFramePr>
        <p:xfrm>
          <a:off x="701335" y="2059771"/>
          <a:ext cx="10733104" cy="3388360"/>
        </p:xfrm>
        <a:graphic>
          <a:graphicData uri="http://schemas.openxmlformats.org/drawingml/2006/table">
            <a:tbl>
              <a:tblPr firstRow="1" bandRow="1">
                <a:tableStyleId>{5C22544A-7EE6-4342-B048-85BDC9FD1C3A}</a:tableStyleId>
              </a:tblPr>
              <a:tblGrid>
                <a:gridCol w="5366552">
                  <a:extLst>
                    <a:ext uri="{9D8B030D-6E8A-4147-A177-3AD203B41FA5}">
                      <a16:colId xmlns:a16="http://schemas.microsoft.com/office/drawing/2014/main" val="2989599445"/>
                    </a:ext>
                  </a:extLst>
                </a:gridCol>
                <a:gridCol w="5366552">
                  <a:extLst>
                    <a:ext uri="{9D8B030D-6E8A-4147-A177-3AD203B41FA5}">
                      <a16:colId xmlns:a16="http://schemas.microsoft.com/office/drawing/2014/main" val="90567493"/>
                    </a:ext>
                  </a:extLst>
                </a:gridCol>
              </a:tblGrid>
              <a:tr h="370840">
                <a:tc>
                  <a:txBody>
                    <a:bodyPr/>
                    <a:lstStyle/>
                    <a:p>
                      <a:r>
                        <a:rPr lang="en-GB" dirty="0"/>
                        <a:t>Related Diversification</a:t>
                      </a:r>
                    </a:p>
                  </a:txBody>
                  <a:tcPr/>
                </a:tc>
                <a:tc>
                  <a:txBody>
                    <a:bodyPr/>
                    <a:lstStyle/>
                    <a:p>
                      <a:r>
                        <a:rPr lang="en-GB" dirty="0"/>
                        <a:t>Unrelated Diversification</a:t>
                      </a:r>
                    </a:p>
                  </a:txBody>
                  <a:tcPr/>
                </a:tc>
                <a:extLst>
                  <a:ext uri="{0D108BD9-81ED-4DB2-BD59-A6C34878D82A}">
                    <a16:rowId xmlns:a16="http://schemas.microsoft.com/office/drawing/2014/main" val="3458083599"/>
                  </a:ext>
                </a:extLst>
              </a:tr>
              <a:tr h="370840">
                <a:tc>
                  <a:txBody>
                    <a:bodyPr/>
                    <a:lstStyle/>
                    <a:p>
                      <a:pPr marL="285750" indent="-285750">
                        <a:buFont typeface="Arial" panose="020B0604020202020204" pitchFamily="34" charset="0"/>
                        <a:buChar char="•"/>
                      </a:pPr>
                      <a:r>
                        <a:rPr lang="en-GB" sz="1600" dirty="0"/>
                        <a:t>Organisation adds to or expands its existing product line or markets</a:t>
                      </a:r>
                    </a:p>
                    <a:p>
                      <a:pPr marL="285750" indent="-285750">
                        <a:buFont typeface="Arial" panose="020B0604020202020204" pitchFamily="34" charset="0"/>
                        <a:buChar char="•"/>
                      </a:pPr>
                      <a:r>
                        <a:rPr lang="en-GB" sz="1600" dirty="0"/>
                        <a:t>Can manufacture a new product or instead choose to penetrate a new demand related to its business activity</a:t>
                      </a:r>
                    </a:p>
                    <a:p>
                      <a:pPr marL="285750" indent="-285750">
                        <a:buFont typeface="Arial" panose="020B0604020202020204" pitchFamily="34" charset="0"/>
                        <a:buChar char="•"/>
                      </a:pPr>
                      <a:r>
                        <a:rPr lang="en-GB" sz="1600" dirty="0"/>
                        <a:t>Can increase consumption by producing complementing goods / services </a:t>
                      </a:r>
                    </a:p>
                    <a:p>
                      <a:pPr marL="285750" indent="-285750">
                        <a:buFont typeface="Arial" panose="020B0604020202020204" pitchFamily="34" charset="0"/>
                        <a:buChar char="•"/>
                      </a:pPr>
                      <a:r>
                        <a:rPr lang="en-GB" sz="1600" dirty="0"/>
                        <a:t>Spreads risk by producing similar things</a:t>
                      </a:r>
                    </a:p>
                    <a:p>
                      <a:pPr marL="285750" indent="-285750">
                        <a:buFont typeface="Arial" panose="020B0604020202020204" pitchFamily="34" charset="0"/>
                        <a:buChar char="•"/>
                      </a:pPr>
                      <a:r>
                        <a:rPr lang="en-GB" sz="1600" dirty="0"/>
                        <a:t>Can use existing resources / experience</a:t>
                      </a:r>
                    </a:p>
                    <a:p>
                      <a:pPr marL="285750" indent="-285750">
                        <a:buFont typeface="Arial" panose="020B0604020202020204" pitchFamily="34" charset="0"/>
                        <a:buChar char="•"/>
                      </a:pPr>
                      <a:r>
                        <a:rPr lang="en-GB" sz="1600" dirty="0"/>
                        <a:t>Economies of scale can be achieved by reducing expenses (e.g. for more than one business activity, opportunities to use existing connections, including supplies)</a:t>
                      </a:r>
                    </a:p>
                  </a:txBody>
                  <a:tcPr/>
                </a:tc>
                <a:tc>
                  <a:txBody>
                    <a:bodyPr/>
                    <a:lstStyle/>
                    <a:p>
                      <a:pPr marL="285750" indent="-285750">
                        <a:buFont typeface="Arial" panose="020B0604020202020204" pitchFamily="34" charset="0"/>
                        <a:buChar char="•"/>
                      </a:pPr>
                      <a:r>
                        <a:rPr lang="en-GB" sz="1600" dirty="0"/>
                        <a:t>Organisation adds new or unrelated product lines or penetrates new markets</a:t>
                      </a:r>
                    </a:p>
                    <a:p>
                      <a:pPr marL="285750" indent="-285750">
                        <a:buFont typeface="Arial" panose="020B0604020202020204" pitchFamily="34" charset="0"/>
                        <a:buChar char="•"/>
                      </a:pPr>
                      <a:r>
                        <a:rPr lang="en-GB" sz="1600" dirty="0"/>
                        <a:t>Can result in excellent financial returns</a:t>
                      </a:r>
                    </a:p>
                    <a:p>
                      <a:pPr marL="285750" indent="-285750">
                        <a:buFont typeface="Arial" panose="020B0604020202020204" pitchFamily="34" charset="0"/>
                        <a:buChar char="•"/>
                      </a:pPr>
                      <a:r>
                        <a:rPr lang="en-GB" sz="1600" dirty="0"/>
                        <a:t>But can be high risk</a:t>
                      </a:r>
                    </a:p>
                    <a:p>
                      <a:pPr marL="285750" indent="-285750">
                        <a:buFont typeface="Arial" panose="020B0604020202020204" pitchFamily="34" charset="0"/>
                        <a:buChar char="•"/>
                      </a:pPr>
                      <a:r>
                        <a:rPr lang="en-GB" sz="1600" dirty="0"/>
                        <a:t>New company acquisition can improve  overall cash flows, efficiencies etc.</a:t>
                      </a:r>
                    </a:p>
                  </a:txBody>
                  <a:tcPr/>
                </a:tc>
                <a:extLst>
                  <a:ext uri="{0D108BD9-81ED-4DB2-BD59-A6C34878D82A}">
                    <a16:rowId xmlns:a16="http://schemas.microsoft.com/office/drawing/2014/main" val="1064959908"/>
                  </a:ext>
                </a:extLst>
              </a:tr>
            </a:tbl>
          </a:graphicData>
        </a:graphic>
      </p:graphicFrame>
      <p:sp>
        <p:nvSpPr>
          <p:cNvPr id="8" name="TextBox 7">
            <a:extLst>
              <a:ext uri="{FF2B5EF4-FFF2-40B4-BE49-F238E27FC236}">
                <a16:creationId xmlns:a16="http://schemas.microsoft.com/office/drawing/2014/main" id="{DD058F80-ABA7-4BBA-8837-F1C531F2BDF9}"/>
              </a:ext>
            </a:extLst>
          </p:cNvPr>
          <p:cNvSpPr txBox="1"/>
          <p:nvPr/>
        </p:nvSpPr>
        <p:spPr>
          <a:xfrm>
            <a:off x="701335" y="5891203"/>
            <a:ext cx="10733103" cy="369332"/>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rgbClr val="0070C0"/>
                </a:solidFill>
                <a:effectLst/>
                <a:uLnTx/>
                <a:uFillTx/>
                <a:latin typeface="Poppins" panose="00000500000000000000" pitchFamily="2" charset="0"/>
                <a:ea typeface="+mn-ea"/>
                <a:cs typeface="+mn-cs"/>
              </a:rPr>
              <a:t>A diversification strategy must be analysed regarding risk, cost, opportunity.</a:t>
            </a:r>
            <a:endParaRPr kumimoji="0" lang="en-GB" sz="1800" b="1" i="0" u="none" strike="noStrike" kern="1200" cap="none" spc="0" normalizeH="0" baseline="0" noProof="0" dirty="0">
              <a:ln>
                <a:noFill/>
              </a:ln>
              <a:solidFill>
                <a:srgbClr val="0070C0"/>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111068628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17" name="Rectangle 16">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81193" y="702156"/>
            <a:ext cx="6309003" cy="1013800"/>
          </a:xfrm>
        </p:spPr>
        <p:txBody>
          <a:bodyPr vert="horz" lIns="91440" tIns="45720" rIns="91440" bIns="45720" rtlCol="0" anchor="b">
            <a:normAutofit/>
          </a:bodyPr>
          <a:lstStyle/>
          <a:p>
            <a:r>
              <a:rPr lang="en-US" b="0" kern="1200" cap="all">
                <a:solidFill>
                  <a:schemeClr val="tx2"/>
                </a:solidFill>
                <a:latin typeface="+mj-lt"/>
                <a:ea typeface="+mj-ea"/>
                <a:cs typeface="+mj-cs"/>
              </a:rPr>
              <a:t>delivering value: strong principles and practices</a:t>
            </a:r>
          </a:p>
        </p:txBody>
      </p:sp>
      <p:sp>
        <p:nvSpPr>
          <p:cNvPr id="19" name="Rectangle 18">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TextBox 2">
            <a:extLst>
              <a:ext uri="{FF2B5EF4-FFF2-40B4-BE49-F238E27FC236}">
                <a16:creationId xmlns:a16="http://schemas.microsoft.com/office/drawing/2014/main" id="{1A63A293-6A4B-481D-8960-BE437C3CF946}"/>
              </a:ext>
            </a:extLst>
          </p:cNvPr>
          <p:cNvSpPr txBox="1"/>
          <p:nvPr/>
        </p:nvSpPr>
        <p:spPr>
          <a:xfrm>
            <a:off x="439150" y="1896533"/>
            <a:ext cx="6940089" cy="3962266"/>
          </a:xfrm>
          <a:prstGeom prst="rect">
            <a:avLst/>
          </a:prstGeom>
        </p:spPr>
        <p:txBody>
          <a:bodyPr vert="horz" lIns="91440" tIns="45720" rIns="91440" bIns="45720" rtlCol="0" anchor="ctr">
            <a:noAutofit/>
          </a:bodyPr>
          <a:lstStyle/>
          <a:p>
            <a:pPr marL="0" marR="0" lvl="0" indent="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r>
              <a:rPr kumimoji="0" lang="en-US" sz="1600" b="0" i="0" u="none" strike="noStrike" cap="none" spc="0" normalizeH="0" baseline="0" noProof="0" dirty="0">
                <a:ln>
                  <a:noFill/>
                </a:ln>
                <a:solidFill>
                  <a:schemeClr val="tx2"/>
                </a:solidFill>
                <a:effectLst/>
                <a:uLnTx/>
                <a:uFillTx/>
              </a:rPr>
              <a:t>To enable delivery of value creation, </a:t>
            </a:r>
            <a:r>
              <a:rPr kumimoji="0" lang="en-US" sz="1600" b="1" i="1" u="none" strike="noStrike" cap="none" spc="0" normalizeH="0" baseline="0" noProof="0" dirty="0">
                <a:ln>
                  <a:noFill/>
                </a:ln>
                <a:solidFill>
                  <a:srgbClr val="0070C0"/>
                </a:solidFill>
                <a:effectLst/>
                <a:uLnTx/>
                <a:uFillTx/>
              </a:rPr>
              <a:t>strong principles and practices </a:t>
            </a:r>
            <a:r>
              <a:rPr kumimoji="0" lang="en-US" sz="1600" b="0" i="0" u="none" strike="noStrike" cap="none" spc="0" normalizeH="0" baseline="0" noProof="0" dirty="0">
                <a:ln>
                  <a:noFill/>
                </a:ln>
                <a:solidFill>
                  <a:schemeClr val="tx2"/>
                </a:solidFill>
                <a:effectLst/>
                <a:uLnTx/>
                <a:uFillTx/>
              </a:rPr>
              <a:t>are key:</a:t>
            </a:r>
          </a:p>
          <a:p>
            <a:pPr marL="742950" marR="0" lvl="1" indent="-28575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r>
              <a:rPr kumimoji="0" lang="en-US" sz="1600" b="0" i="0" u="none" strike="noStrike" cap="none" spc="0" normalizeH="0" baseline="0" noProof="0" dirty="0">
                <a:ln>
                  <a:noFill/>
                </a:ln>
                <a:solidFill>
                  <a:schemeClr val="tx2"/>
                </a:solidFill>
                <a:effectLst/>
                <a:uLnTx/>
                <a:uFillTx/>
              </a:rPr>
              <a:t>An agreed purpose and direction throughout the </a:t>
            </a:r>
            <a:r>
              <a:rPr kumimoji="0" lang="en-US" sz="1600" b="0" i="0" u="none" strike="noStrike" cap="none" spc="0" normalizeH="0" baseline="0" noProof="0" dirty="0" err="1">
                <a:ln>
                  <a:noFill/>
                </a:ln>
                <a:solidFill>
                  <a:schemeClr val="tx2"/>
                </a:solidFill>
                <a:effectLst/>
                <a:uLnTx/>
                <a:uFillTx/>
              </a:rPr>
              <a:t>organisation</a:t>
            </a:r>
            <a:endParaRPr kumimoji="0" lang="en-US" sz="1600" b="0" i="0" u="none" strike="noStrike" cap="none" spc="0" normalizeH="0" baseline="0" noProof="0" dirty="0">
              <a:ln>
                <a:noFill/>
              </a:ln>
              <a:solidFill>
                <a:schemeClr val="tx2"/>
              </a:solidFill>
              <a:effectLst/>
              <a:uLnTx/>
              <a:uFillTx/>
            </a:endParaRPr>
          </a:p>
          <a:p>
            <a:pPr marL="742950" marR="0" lvl="1" indent="-28575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r>
              <a:rPr kumimoji="0" lang="en-US" sz="1600" b="0" i="0" u="none" strike="noStrike" cap="none" spc="0" normalizeH="0" baseline="0" noProof="0" dirty="0">
                <a:ln>
                  <a:noFill/>
                </a:ln>
                <a:solidFill>
                  <a:schemeClr val="tx2"/>
                </a:solidFill>
                <a:effectLst/>
                <a:uLnTx/>
                <a:uFillTx/>
              </a:rPr>
              <a:t>Empowered staff with a culture of learning</a:t>
            </a:r>
          </a:p>
          <a:p>
            <a:pPr marL="742950" marR="0" lvl="1" indent="-28575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r>
              <a:rPr kumimoji="0" lang="en-US" sz="1600" b="0" i="0" u="none" strike="noStrike" cap="none" spc="0" normalizeH="0" baseline="0" noProof="0" dirty="0">
                <a:ln>
                  <a:noFill/>
                </a:ln>
                <a:solidFill>
                  <a:schemeClr val="tx2"/>
                </a:solidFill>
                <a:effectLst/>
                <a:uLnTx/>
                <a:uFillTx/>
              </a:rPr>
              <a:t>Execution excellence which embodies diligence, focus, discipline</a:t>
            </a:r>
          </a:p>
          <a:p>
            <a:pPr marL="742950" marR="0" lvl="1" indent="-28575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r>
              <a:rPr kumimoji="0" lang="en-US" sz="1600" b="0" i="0" u="none" strike="noStrike" cap="none" spc="0" normalizeH="0" baseline="0" noProof="0" dirty="0">
                <a:ln>
                  <a:noFill/>
                </a:ln>
                <a:solidFill>
                  <a:schemeClr val="tx2"/>
                </a:solidFill>
                <a:effectLst/>
                <a:uLnTx/>
                <a:uFillTx/>
              </a:rPr>
              <a:t>Integrity, values and the ethical high road being sought and promoted</a:t>
            </a:r>
          </a:p>
          <a:p>
            <a:pPr marL="742950" marR="0" lvl="1" indent="-28575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endParaRPr kumimoji="0" lang="en-US" sz="1600" b="0" i="0" u="none" strike="noStrike" cap="none" spc="0" normalizeH="0" baseline="0" noProof="0" dirty="0">
              <a:ln>
                <a:noFill/>
              </a:ln>
              <a:solidFill>
                <a:schemeClr val="tx2"/>
              </a:solidFill>
              <a:effectLst/>
              <a:uLnTx/>
              <a:uFillTx/>
            </a:endParaRPr>
          </a:p>
          <a:p>
            <a:pPr marL="0" marR="0" lvl="0" indent="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r>
              <a:rPr kumimoji="0" lang="en-US" sz="1600" b="0" i="0" u="none" strike="noStrike" cap="none" spc="0" normalizeH="0" baseline="0" noProof="0" dirty="0">
                <a:ln>
                  <a:noFill/>
                </a:ln>
                <a:solidFill>
                  <a:schemeClr val="tx2"/>
                </a:solidFill>
                <a:effectLst/>
                <a:uLnTx/>
                <a:uFillTx/>
              </a:rPr>
              <a:t>All of this needs to be facilitated by:</a:t>
            </a:r>
          </a:p>
          <a:p>
            <a:pPr marL="742950" marR="0" lvl="1" indent="-28575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r>
              <a:rPr kumimoji="0" lang="en-US" sz="1600" b="0" i="0" u="none" strike="noStrike" cap="none" spc="0" normalizeH="0" baseline="0" noProof="0" dirty="0">
                <a:ln>
                  <a:noFill/>
                </a:ln>
                <a:solidFill>
                  <a:schemeClr val="tx2"/>
                </a:solidFill>
                <a:effectLst/>
                <a:uLnTx/>
                <a:uFillTx/>
              </a:rPr>
              <a:t>A defined strategy to set direction</a:t>
            </a:r>
          </a:p>
          <a:p>
            <a:pPr marL="742950" marR="0" lvl="1" indent="-28575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r>
              <a:rPr kumimoji="0" lang="en-US" sz="1600" b="0" i="0" u="none" strike="noStrike" cap="none" spc="0" normalizeH="0" baseline="0" noProof="0" dirty="0">
                <a:ln>
                  <a:noFill/>
                </a:ln>
                <a:solidFill>
                  <a:schemeClr val="tx2"/>
                </a:solidFill>
                <a:effectLst/>
                <a:uLnTx/>
                <a:uFillTx/>
              </a:rPr>
              <a:t>Clear key operating processes that are agreed upon, and consultative</a:t>
            </a:r>
          </a:p>
          <a:p>
            <a:pPr marL="742950" marR="0" lvl="1" indent="-28575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r>
              <a:rPr kumimoji="0" lang="en-US" sz="1600" b="0" i="0" u="none" strike="noStrike" cap="none" spc="0" normalizeH="0" baseline="0" noProof="0" dirty="0">
                <a:ln>
                  <a:noFill/>
                </a:ln>
                <a:solidFill>
                  <a:schemeClr val="tx2"/>
                </a:solidFill>
                <a:effectLst/>
                <a:uLnTx/>
                <a:uFillTx/>
              </a:rPr>
              <a:t>Key performance parameters/data that is reported and listened to</a:t>
            </a:r>
          </a:p>
          <a:p>
            <a:pPr marL="742950" marR="0" lvl="1" indent="-28575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r>
              <a:rPr kumimoji="0" lang="en-US" sz="1600" b="0" i="0" u="none" strike="noStrike" cap="none" spc="0" normalizeH="0" baseline="0" noProof="0" dirty="0">
                <a:ln>
                  <a:noFill/>
                </a:ln>
                <a:solidFill>
                  <a:schemeClr val="tx2"/>
                </a:solidFill>
                <a:effectLst/>
                <a:uLnTx/>
                <a:uFillTx/>
              </a:rPr>
              <a:t>Factors that align outcomes, including employee motivation and workplace culture</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3" y="5951811"/>
            <a:ext cx="4277410" cy="365125"/>
          </a:xfrm>
        </p:spPr>
        <p:txBody>
          <a:bodyPr vert="horz" lIns="91440" tIns="45720" rIns="91440" bIns="45720" rtlCol="0" anchor="ctr">
            <a:normAutofit/>
          </a:bodyPr>
          <a:lstStyle/>
          <a:p>
            <a:pPr marR="0" lvl="0" indent="0" defTabSz="457200" fontAlgn="auto">
              <a:spcBef>
                <a:spcPts val="0"/>
              </a:spcBef>
              <a:spcAft>
                <a:spcPts val="0"/>
              </a:spcAft>
              <a:buClrTx/>
              <a:buSzTx/>
              <a:buFontTx/>
              <a:buNone/>
              <a:tabLst/>
              <a:defRPr/>
            </a:pPr>
            <a:endParaRPr kumimoji="0" lang="en-US" sz="900" b="0" i="0" u="none" strike="noStrike" kern="1200" cap="all" spc="0" normalizeH="0" baseline="0" noProof="0">
              <a:ln>
                <a:noFill/>
              </a:ln>
              <a:solidFill>
                <a:srgbClr val="7F8BFF"/>
              </a:solidFill>
              <a:effectLst/>
              <a:uLnTx/>
              <a:uFillTx/>
              <a:latin typeface="+mn-lt"/>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6576780" y="5956137"/>
            <a:ext cx="544874" cy="365125"/>
          </a:xfrm>
        </p:spPr>
        <p:txBody>
          <a:bodyPr vert="horz" lIns="91440" tIns="45720" rIns="91440" bIns="45720" rtlCol="0" anchor="ctr">
            <a:normAutofit/>
          </a:bodyPr>
          <a:lstStyle/>
          <a:p>
            <a:pPr marR="0" lvl="0" indent="0" defTabSz="457200" fontAlgn="auto">
              <a:spcBef>
                <a:spcPts val="0"/>
              </a:spcBef>
              <a:spcAft>
                <a:spcPts val="600"/>
              </a:spcAft>
              <a:buClrTx/>
              <a:buSzTx/>
              <a:buFontTx/>
              <a:buNone/>
              <a:tabLst/>
              <a:defRPr/>
            </a:pPr>
            <a:fld id="{3A98EE3D-8CD1-4C3F-BD1C-C98C9596463C}" type="slidenum">
              <a:rPr kumimoji="0" lang="en-US" b="0" i="0" u="none" strike="noStrike" cap="none" spc="0" normalizeH="0" baseline="0" noProof="0" smtClean="0">
                <a:ln>
                  <a:noFill/>
                </a:ln>
                <a:solidFill>
                  <a:srgbClr val="7F8BFF"/>
                </a:solidFill>
                <a:effectLst/>
                <a:uLnTx/>
                <a:uFillTx/>
              </a:rPr>
              <a:pPr marR="0" lvl="0" indent="0" defTabSz="457200" fontAlgn="auto">
                <a:spcBef>
                  <a:spcPts val="0"/>
                </a:spcBef>
                <a:spcAft>
                  <a:spcPts val="600"/>
                </a:spcAft>
                <a:buClrTx/>
                <a:buSzTx/>
                <a:buFontTx/>
                <a:buNone/>
                <a:tabLst/>
                <a:defRPr/>
              </a:pPr>
              <a:t>47</a:t>
            </a:fld>
            <a:endParaRPr kumimoji="0" lang="en-US" b="0" i="0" u="none" strike="noStrike" cap="none" spc="0" normalizeH="0" baseline="0" noProof="0">
              <a:ln>
                <a:noFill/>
              </a:ln>
              <a:solidFill>
                <a:srgbClr val="7F8BFF"/>
              </a:solidFill>
              <a:effectLst/>
              <a:uLnTx/>
              <a:uFillTx/>
            </a:endParaRPr>
          </a:p>
        </p:txBody>
      </p:sp>
      <p:pic>
        <p:nvPicPr>
          <p:cNvPr id="7" name="Picture 6" descr="Background pattern&#10;&#10;Description automatically generated with medium confidence">
            <a:extLst>
              <a:ext uri="{FF2B5EF4-FFF2-40B4-BE49-F238E27FC236}">
                <a16:creationId xmlns:a16="http://schemas.microsoft.com/office/drawing/2014/main" id="{8689C4F5-9DBB-E08A-8112-75CB95FDD40D}"/>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7521283" y="10"/>
            <a:ext cx="4670717" cy="6857990"/>
          </a:xfrm>
          <a:prstGeom prst="rect">
            <a:avLst/>
          </a:prstGeom>
        </p:spPr>
      </p:pic>
    </p:spTree>
    <p:extLst>
      <p:ext uri="{BB962C8B-B14F-4D97-AF65-F5344CB8AC3E}">
        <p14:creationId xmlns:p14="http://schemas.microsoft.com/office/powerpoint/2010/main" val="204452915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6" name="Rectangle 25">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8" name="Rectangle 27">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useBgFill="1">
        <p:nvSpPr>
          <p:cNvPr id="30" name="Rectangle 29">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81193" y="702156"/>
            <a:ext cx="6309003" cy="1013800"/>
          </a:xfrm>
        </p:spPr>
        <p:txBody>
          <a:bodyPr vert="horz" lIns="91440" tIns="45720" rIns="91440" bIns="45720" rtlCol="0" anchor="b">
            <a:normAutofit/>
          </a:bodyPr>
          <a:lstStyle/>
          <a:p>
            <a:r>
              <a:rPr lang="en-US" b="0" kern="1200" cap="all">
                <a:solidFill>
                  <a:schemeClr val="tx2"/>
                </a:solidFill>
                <a:latin typeface="+mj-lt"/>
                <a:ea typeface="+mj-ea"/>
                <a:cs typeface="+mj-cs"/>
              </a:rPr>
              <a:t>risk management</a:t>
            </a:r>
          </a:p>
        </p:txBody>
      </p:sp>
      <p:sp>
        <p:nvSpPr>
          <p:cNvPr id="32" name="Rectangle 31">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3" name="TextBox 2">
            <a:extLst>
              <a:ext uri="{FF2B5EF4-FFF2-40B4-BE49-F238E27FC236}">
                <a16:creationId xmlns:a16="http://schemas.microsoft.com/office/drawing/2014/main" id="{1A63A293-6A4B-481D-8960-BE437C3CF946}"/>
              </a:ext>
            </a:extLst>
          </p:cNvPr>
          <p:cNvSpPr txBox="1"/>
          <p:nvPr/>
        </p:nvSpPr>
        <p:spPr>
          <a:xfrm>
            <a:off x="581194" y="1896533"/>
            <a:ext cx="6309003" cy="3962266"/>
          </a:xfrm>
          <a:prstGeom prst="rect">
            <a:avLst/>
          </a:prstGeom>
        </p:spPr>
        <p:txBody>
          <a:bodyPr vert="horz" lIns="91440" tIns="45720" rIns="91440" bIns="45720" rtlCol="0" anchor="ctr">
            <a:normAutofit/>
          </a:bodyPr>
          <a:lstStyle/>
          <a:p>
            <a:pPr marL="285750" marR="0" lvl="0" indent="-285750" algn="l" defTabSz="457200" rtl="0" eaLnBrk="1" fontAlgn="auto" latinLnBrk="0" hangingPunct="1">
              <a:lnSpc>
                <a:spcPct val="100000"/>
              </a:lnSpc>
              <a:spcBef>
                <a:spcPct val="20000"/>
              </a:spcBef>
              <a:spcAft>
                <a:spcPts val="600"/>
              </a:spcAft>
              <a:buClr>
                <a:srgbClr val="1CADE4"/>
              </a:buClr>
              <a:buSzPct val="92000"/>
              <a:buFont typeface="Wingdings 2" panose="05020102010507070707" pitchFamily="18" charset="2"/>
              <a:buChar char=""/>
              <a:tabLst/>
              <a:defRPr/>
            </a:pPr>
            <a:r>
              <a:rPr kumimoji="0" lang="en-US" sz="1800" b="1" i="0" u="none" strike="noStrike" kern="1200" cap="none" spc="0" normalizeH="0" baseline="0" noProof="0" dirty="0">
                <a:ln>
                  <a:noFill/>
                </a:ln>
                <a:solidFill>
                  <a:srgbClr val="335B74"/>
                </a:solidFill>
                <a:effectLst/>
                <a:uLnTx/>
                <a:uFillTx/>
                <a:latin typeface="Franklin Gothic Book" panose="020B0502020104020203"/>
                <a:ea typeface="+mn-ea"/>
                <a:cs typeface="+mn-cs"/>
              </a:rPr>
              <a:t>We will explore:</a:t>
            </a:r>
          </a:p>
          <a:p>
            <a:pPr marL="742950" marR="0" lvl="1" indent="-285750" algn="l" defTabSz="457200" rtl="0" eaLnBrk="1" fontAlgn="auto" latinLnBrk="0" hangingPunct="1">
              <a:lnSpc>
                <a:spcPct val="100000"/>
              </a:lnSpc>
              <a:spcBef>
                <a:spcPct val="20000"/>
              </a:spcBef>
              <a:spcAft>
                <a:spcPts val="600"/>
              </a:spcAft>
              <a:buClr>
                <a:srgbClr val="1CADE4"/>
              </a:buClr>
              <a:buSzPct val="92000"/>
              <a:buFont typeface="Wingdings 2" panose="05020102010507070707" pitchFamily="18" charset="2"/>
              <a:buChar char=""/>
              <a:tabLst/>
              <a:defRPr/>
            </a:pPr>
            <a:endParaRPr kumimoji="0" lang="en-US" sz="1800" b="0" i="0" u="none" strike="noStrike" kern="1200" cap="none" spc="0" normalizeH="0" baseline="0" noProof="0" dirty="0">
              <a:ln>
                <a:noFill/>
              </a:ln>
              <a:solidFill>
                <a:srgbClr val="335B74"/>
              </a:solidFill>
              <a:effectLst/>
              <a:uLnTx/>
              <a:uFillTx/>
              <a:latin typeface="Franklin Gothic Book" panose="020B0502020104020203"/>
              <a:ea typeface="+mn-ea"/>
              <a:cs typeface="+mn-cs"/>
            </a:endParaRPr>
          </a:p>
          <a:p>
            <a:pPr marL="800100" marR="0" lvl="1" indent="-342900" algn="l" defTabSz="457200" rtl="0" eaLnBrk="1" fontAlgn="auto" latinLnBrk="0" hangingPunct="1">
              <a:lnSpc>
                <a:spcPct val="100000"/>
              </a:lnSpc>
              <a:spcBef>
                <a:spcPct val="20000"/>
              </a:spcBef>
              <a:spcAft>
                <a:spcPts val="600"/>
              </a:spcAft>
              <a:buClr>
                <a:srgbClr val="1CADE4"/>
              </a:buClr>
              <a:buSzPct val="92000"/>
              <a:buFont typeface="Wingdings 2" panose="05020102010507070707" pitchFamily="18" charset="2"/>
              <a:buChar char=""/>
              <a:tabLst/>
              <a:defRPr/>
            </a:pPr>
            <a:r>
              <a:rPr kumimoji="0" lang="en-US" sz="1800" b="1" i="0" u="none" strike="noStrike" kern="1200" cap="none" spc="0" normalizeH="0" baseline="0" noProof="0" dirty="0">
                <a:ln>
                  <a:noFill/>
                </a:ln>
                <a:solidFill>
                  <a:srgbClr val="335B74"/>
                </a:solidFill>
                <a:effectLst/>
                <a:uLnTx/>
                <a:uFillTx/>
                <a:latin typeface="Franklin Gothic Book" panose="020B0502020104020203"/>
                <a:ea typeface="+mn-ea"/>
                <a:cs typeface="+mn-cs"/>
              </a:rPr>
              <a:t>Business Risk</a:t>
            </a:r>
          </a:p>
          <a:p>
            <a:pPr marL="800100" marR="0" lvl="1" indent="-342900" algn="l" defTabSz="457200" rtl="0" eaLnBrk="1" fontAlgn="auto" latinLnBrk="0" hangingPunct="1">
              <a:lnSpc>
                <a:spcPct val="100000"/>
              </a:lnSpc>
              <a:spcBef>
                <a:spcPct val="20000"/>
              </a:spcBef>
              <a:spcAft>
                <a:spcPts val="600"/>
              </a:spcAft>
              <a:buClr>
                <a:srgbClr val="1CADE4"/>
              </a:buClr>
              <a:buSzPct val="92000"/>
              <a:buFont typeface="Wingdings 2" panose="05020102010507070707" pitchFamily="18" charset="2"/>
              <a:buChar char=""/>
              <a:tabLst/>
              <a:defRPr/>
            </a:pPr>
            <a:endParaRPr kumimoji="0" lang="en-US" sz="1800" b="1" i="0" u="none" strike="noStrike" kern="1200" cap="none" spc="0" normalizeH="0" baseline="0" noProof="0" dirty="0">
              <a:ln>
                <a:noFill/>
              </a:ln>
              <a:solidFill>
                <a:srgbClr val="335B74"/>
              </a:solidFill>
              <a:effectLst/>
              <a:uLnTx/>
              <a:uFillTx/>
              <a:latin typeface="Franklin Gothic Book" panose="020B0502020104020203"/>
              <a:ea typeface="+mn-ea"/>
              <a:cs typeface="+mn-cs"/>
            </a:endParaRPr>
          </a:p>
          <a:p>
            <a:pPr marL="800100" marR="0" lvl="1" indent="-342900" algn="l" defTabSz="457200" rtl="0" eaLnBrk="1" fontAlgn="auto" latinLnBrk="0" hangingPunct="1">
              <a:lnSpc>
                <a:spcPct val="100000"/>
              </a:lnSpc>
              <a:spcBef>
                <a:spcPct val="20000"/>
              </a:spcBef>
              <a:spcAft>
                <a:spcPts val="600"/>
              </a:spcAft>
              <a:buClr>
                <a:srgbClr val="1CADE4"/>
              </a:buClr>
              <a:buSzPct val="92000"/>
              <a:buFont typeface="Wingdings 2" panose="05020102010507070707" pitchFamily="18" charset="2"/>
              <a:buChar char=""/>
              <a:tabLst/>
              <a:defRPr/>
            </a:pPr>
            <a:r>
              <a:rPr kumimoji="0" lang="en-US" sz="1800" b="1" i="0" u="none" strike="noStrike" kern="1200" cap="none" spc="0" normalizeH="0" baseline="0" noProof="0" dirty="0">
                <a:ln>
                  <a:noFill/>
                </a:ln>
                <a:solidFill>
                  <a:srgbClr val="335B74"/>
                </a:solidFill>
                <a:effectLst/>
                <a:uLnTx/>
                <a:uFillTx/>
                <a:latin typeface="Franklin Gothic Book" panose="020B0502020104020203"/>
                <a:ea typeface="+mn-ea"/>
                <a:cs typeface="+mn-cs"/>
              </a:rPr>
              <a:t>Balanced Scorecard</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3" y="5951811"/>
            <a:ext cx="4277410" cy="365125"/>
          </a:xfrm>
        </p:spPr>
        <p:txBody>
          <a:bodyPr vert="horz" lIns="91440" tIns="45720" rIns="91440" bIns="45720" rtlCol="0" anchor="ctr">
            <a:norm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srgbClr val="1E6EEE"/>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6576780" y="5956137"/>
            <a:ext cx="544874" cy="365125"/>
          </a:xfrm>
        </p:spPr>
        <p:txBody>
          <a:bodyPr vert="horz" lIns="91440" tIns="45720" rIns="91440" bIns="45720" rtlCol="0" anchor="ctr">
            <a:normAutofit/>
          </a:bodyPr>
          <a:lstStyle/>
          <a:p>
            <a:pPr marL="0" marR="0" lvl="0" indent="0" algn="r" defTabSz="4572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smtClean="0">
                <a:ln>
                  <a:noFill/>
                </a:ln>
                <a:solidFill>
                  <a:srgbClr val="1E6EEE"/>
                </a:solidFill>
                <a:effectLst/>
                <a:uLnTx/>
                <a:uFillTx/>
                <a:latin typeface="Franklin Gothic Book" panose="020B0502020104020203"/>
                <a:ea typeface="+mn-ea"/>
                <a:cs typeface="+mn-cs"/>
              </a:rPr>
              <a:pPr marL="0" marR="0" lvl="0" indent="0" algn="r" defTabSz="457200" rtl="0" eaLnBrk="1" fontAlgn="auto" latinLnBrk="0" hangingPunct="1">
                <a:lnSpc>
                  <a:spcPct val="100000"/>
                </a:lnSpc>
                <a:spcBef>
                  <a:spcPts val="0"/>
                </a:spcBef>
                <a:spcAft>
                  <a:spcPts val="600"/>
                </a:spcAft>
                <a:buClrTx/>
                <a:buSzTx/>
                <a:buFontTx/>
                <a:buNone/>
                <a:tabLst/>
                <a:defRPr/>
              </a:pPr>
              <a:t>48</a:t>
            </a:fld>
            <a:endParaRPr kumimoji="0" lang="en-US" sz="900" b="0" i="0" u="none" strike="noStrike" kern="1200" cap="none" spc="0" normalizeH="0" baseline="0" noProof="0">
              <a:ln>
                <a:noFill/>
              </a:ln>
              <a:solidFill>
                <a:srgbClr val="1E6EEE"/>
              </a:solidFill>
              <a:effectLst/>
              <a:uLnTx/>
              <a:uFillTx/>
              <a:latin typeface="Franklin Gothic Book" panose="020B0502020104020203"/>
              <a:ea typeface="+mn-ea"/>
              <a:cs typeface="+mn-cs"/>
            </a:endParaRPr>
          </a:p>
        </p:txBody>
      </p:sp>
      <p:pic>
        <p:nvPicPr>
          <p:cNvPr id="6" name="Picture 5">
            <a:extLst>
              <a:ext uri="{FF2B5EF4-FFF2-40B4-BE49-F238E27FC236}">
                <a16:creationId xmlns:a16="http://schemas.microsoft.com/office/drawing/2014/main" id="{B1966D27-9F8E-E2B3-AEB3-DD82920D003F}"/>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7521283" y="10"/>
            <a:ext cx="4670717" cy="6857990"/>
          </a:xfrm>
          <a:prstGeom prst="rect">
            <a:avLst/>
          </a:prstGeom>
        </p:spPr>
      </p:pic>
    </p:spTree>
    <p:extLst>
      <p:ext uri="{BB962C8B-B14F-4D97-AF65-F5344CB8AC3E}">
        <p14:creationId xmlns:p14="http://schemas.microsoft.com/office/powerpoint/2010/main" val="33968685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4" name="Rectangle 13">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6" name="Rectangle 15">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8" name="Rectangle 17">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0" name="Rectangle 19">
            <a:extLst>
              <a:ext uri="{FF2B5EF4-FFF2-40B4-BE49-F238E27FC236}">
                <a16:creationId xmlns:a16="http://schemas.microsoft.com/office/drawing/2014/main" id="{D3772EE4-ED5E-4D3A-A306-B22CF86678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601200"/>
            <a:ext cx="3703320"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672280" y="944752"/>
            <a:ext cx="3259016" cy="1462692"/>
          </a:xfrm>
        </p:spPr>
        <p:txBody>
          <a:bodyPr vert="horz" lIns="91440" tIns="45720" rIns="91440" bIns="45720" rtlCol="0" anchor="b">
            <a:normAutofit/>
          </a:bodyPr>
          <a:lstStyle/>
          <a:p>
            <a:r>
              <a:rPr lang="en-US" b="0" kern="1200" cap="all">
                <a:solidFill>
                  <a:srgbClr val="FFFFFF"/>
                </a:solidFill>
                <a:latin typeface="+mj-lt"/>
                <a:ea typeface="+mj-ea"/>
                <a:cs typeface="+mj-cs"/>
              </a:rPr>
              <a:t>business risk</a:t>
            </a:r>
          </a:p>
        </p:txBody>
      </p:sp>
      <p:sp>
        <p:nvSpPr>
          <p:cNvPr id="22" name="Rectangle 21">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4" name="Rectangle 23">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Franklin Gothic Book" panose="020B0502020104020203"/>
              <a:ea typeface="+mn-ea"/>
              <a:cs typeface="+mn-cs"/>
            </a:endParaRPr>
          </a:p>
        </p:txBody>
      </p:sp>
      <p:sp>
        <p:nvSpPr>
          <p:cNvPr id="26" name="Rectangle 25">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3" name="TextBox 2">
            <a:extLst>
              <a:ext uri="{FF2B5EF4-FFF2-40B4-BE49-F238E27FC236}">
                <a16:creationId xmlns:a16="http://schemas.microsoft.com/office/drawing/2014/main" id="{1A63A293-6A4B-481D-8960-BE437C3CF946}"/>
              </a:ext>
            </a:extLst>
          </p:cNvPr>
          <p:cNvSpPr txBox="1"/>
          <p:nvPr/>
        </p:nvSpPr>
        <p:spPr>
          <a:xfrm>
            <a:off x="671513" y="2536031"/>
            <a:ext cx="3123783" cy="3671936"/>
          </a:xfrm>
          <a:prstGeom prst="rect">
            <a:avLst/>
          </a:prstGeom>
        </p:spPr>
        <p:txBody>
          <a:bodyPr vert="horz" lIns="91440" tIns="45720" rIns="91440" bIns="45720" rtlCol="0" anchor="t">
            <a:normAutofit/>
          </a:bodyPr>
          <a:lstStyle/>
          <a:p>
            <a:pPr marL="285750" marR="0" lvl="0" indent="-285750" algn="l" defTabSz="457200" rtl="0" eaLnBrk="1" fontAlgn="auto" latinLnBrk="0" hangingPunct="1">
              <a:lnSpc>
                <a:spcPct val="100000"/>
              </a:lnSpc>
              <a:spcBef>
                <a:spcPct val="20000"/>
              </a:spcBef>
              <a:spcAft>
                <a:spcPts val="600"/>
              </a:spcAft>
              <a:buClr>
                <a:srgbClr val="1CADE4"/>
              </a:buClr>
              <a:buSzPct val="92000"/>
              <a:buFont typeface="Wingdings 2" panose="05020102010507070707" pitchFamily="18" charset="2"/>
              <a:buChar char=""/>
              <a:tabLst/>
              <a:defRPr/>
            </a:pPr>
            <a:r>
              <a:rPr kumimoji="0" lang="en-US" sz="1700" b="1" i="0" u="none" strike="noStrike" kern="1200" cap="none" spc="0" normalizeH="0" baseline="0" noProof="0" dirty="0">
                <a:ln>
                  <a:noFill/>
                </a:ln>
                <a:solidFill>
                  <a:srgbClr val="00B0F0"/>
                </a:solidFill>
                <a:effectLst/>
                <a:uLnTx/>
                <a:uFillTx/>
                <a:latin typeface="Franklin Gothic Book" panose="020B0502020104020203"/>
                <a:ea typeface="+mn-ea"/>
                <a:cs typeface="+mn-cs"/>
              </a:rPr>
              <a:t>Risk</a:t>
            </a:r>
            <a:r>
              <a:rPr kumimoji="0" lang="en-US" sz="1700" b="1" i="0" u="none" strike="noStrike" kern="1200" cap="none" spc="0" normalizeH="0" baseline="0" noProof="0" dirty="0">
                <a:ln>
                  <a:noFill/>
                </a:ln>
                <a:solidFill>
                  <a:srgbClr val="FFFFFF"/>
                </a:solidFill>
                <a:effectLst/>
                <a:uLnTx/>
                <a:uFillTx/>
                <a:latin typeface="Franklin Gothic Book" panose="020B0502020104020203"/>
                <a:ea typeface="+mn-ea"/>
                <a:cs typeface="+mn-cs"/>
              </a:rPr>
              <a:t> is </a:t>
            </a:r>
            <a:r>
              <a:rPr kumimoji="0" lang="en-US" sz="1700" b="0" i="0" u="none" strike="noStrike" kern="1200" cap="none" spc="0" normalizeH="0" baseline="0" noProof="0" dirty="0">
                <a:ln>
                  <a:noFill/>
                </a:ln>
                <a:solidFill>
                  <a:srgbClr val="FFFFFF"/>
                </a:solidFill>
                <a:effectLst/>
                <a:uLnTx/>
                <a:uFillTx/>
                <a:latin typeface="Franklin Gothic Book" panose="020B0502020104020203"/>
                <a:ea typeface="+mn-ea"/>
                <a:cs typeface="+mn-cs"/>
              </a:rPr>
              <a:t>defined as any situation involving exposure to danger, harm or loss</a:t>
            </a:r>
          </a:p>
          <a:p>
            <a:pPr marL="285750" marR="0" lvl="0" indent="-285750" algn="l" defTabSz="457200" rtl="0" eaLnBrk="1" fontAlgn="auto" latinLnBrk="0" hangingPunct="1">
              <a:lnSpc>
                <a:spcPct val="100000"/>
              </a:lnSpc>
              <a:spcBef>
                <a:spcPct val="20000"/>
              </a:spcBef>
              <a:spcAft>
                <a:spcPts val="600"/>
              </a:spcAft>
              <a:buClr>
                <a:srgbClr val="1CADE4"/>
              </a:buClr>
              <a:buSzPct val="92000"/>
              <a:buFont typeface="Wingdings 2" panose="05020102010507070707" pitchFamily="18" charset="2"/>
              <a:buChar char=""/>
              <a:tabLst/>
              <a:defRPr/>
            </a:pPr>
            <a:endParaRPr kumimoji="0" lang="en-US" sz="1700" b="0" i="0" u="none" strike="noStrike" kern="1200" cap="none" spc="0" normalizeH="0" baseline="0" noProof="0" dirty="0">
              <a:ln>
                <a:noFill/>
              </a:ln>
              <a:solidFill>
                <a:srgbClr val="FFFFFF"/>
              </a:solidFill>
              <a:effectLst/>
              <a:uLnTx/>
              <a:uFillTx/>
              <a:latin typeface="Franklin Gothic Book" panose="020B0502020104020203"/>
              <a:ea typeface="+mn-ea"/>
              <a:cs typeface="+mn-cs"/>
            </a:endParaRPr>
          </a:p>
          <a:p>
            <a:pPr marL="285750" marR="0" lvl="0" indent="-285750" algn="l" defTabSz="457200" rtl="0" eaLnBrk="1" fontAlgn="auto" latinLnBrk="0" hangingPunct="1">
              <a:lnSpc>
                <a:spcPct val="100000"/>
              </a:lnSpc>
              <a:spcBef>
                <a:spcPct val="20000"/>
              </a:spcBef>
              <a:spcAft>
                <a:spcPts val="600"/>
              </a:spcAft>
              <a:buClr>
                <a:srgbClr val="1CADE4"/>
              </a:buClr>
              <a:buSzPct val="92000"/>
              <a:buFont typeface="Wingdings 2" panose="05020102010507070707" pitchFamily="18" charset="2"/>
              <a:buChar char=""/>
              <a:tabLst/>
              <a:defRPr/>
            </a:pPr>
            <a:r>
              <a:rPr kumimoji="0" lang="en-US" sz="1700" b="1" i="0" u="none" strike="noStrike" kern="1200" cap="none" spc="0" normalizeH="0" baseline="0" noProof="0" dirty="0">
                <a:ln>
                  <a:noFill/>
                </a:ln>
                <a:solidFill>
                  <a:srgbClr val="00B0F0"/>
                </a:solidFill>
                <a:effectLst/>
                <a:uLnTx/>
                <a:uFillTx/>
                <a:latin typeface="Franklin Gothic Book" panose="020B0502020104020203"/>
                <a:ea typeface="+mn-ea"/>
                <a:cs typeface="+mn-cs"/>
              </a:rPr>
              <a:t>Business Risks </a:t>
            </a:r>
            <a:r>
              <a:rPr kumimoji="0" lang="en-US" sz="1700" b="0" i="0" u="none" strike="noStrike" kern="1200" cap="none" spc="0" normalizeH="0" baseline="0" noProof="0" dirty="0">
                <a:ln>
                  <a:noFill/>
                </a:ln>
                <a:solidFill>
                  <a:srgbClr val="FFFFFF"/>
                </a:solidFill>
                <a:effectLst/>
                <a:uLnTx/>
                <a:uFillTx/>
                <a:latin typeface="Franklin Gothic Book" panose="020B0502020104020203"/>
                <a:ea typeface="+mn-ea"/>
                <a:cs typeface="+mn-cs"/>
              </a:rPr>
              <a:t>include:</a:t>
            </a:r>
          </a:p>
          <a:p>
            <a:pPr marL="742950" marR="0" lvl="1" indent="-285750" algn="l" defTabSz="457200" rtl="0" eaLnBrk="1" fontAlgn="auto" latinLnBrk="0" hangingPunct="1">
              <a:lnSpc>
                <a:spcPct val="100000"/>
              </a:lnSpc>
              <a:spcBef>
                <a:spcPct val="20000"/>
              </a:spcBef>
              <a:spcAft>
                <a:spcPts val="600"/>
              </a:spcAft>
              <a:buClr>
                <a:srgbClr val="1CADE4"/>
              </a:buClr>
              <a:buSzPct val="92000"/>
              <a:buFont typeface="Wingdings 2" panose="05020102010507070707" pitchFamily="18" charset="2"/>
              <a:buChar char=""/>
              <a:tabLst/>
              <a:defRPr/>
            </a:pPr>
            <a:r>
              <a:rPr kumimoji="0" lang="en-US" sz="1700" b="0" i="0" u="none" strike="noStrike" kern="1200" cap="none" spc="0" normalizeH="0" baseline="0" noProof="0" dirty="0">
                <a:ln>
                  <a:noFill/>
                </a:ln>
                <a:solidFill>
                  <a:srgbClr val="FFFFFF"/>
                </a:solidFill>
                <a:effectLst/>
                <a:uLnTx/>
                <a:uFillTx/>
                <a:latin typeface="Franklin Gothic Book" panose="020B0502020104020203"/>
                <a:ea typeface="+mn-ea"/>
                <a:cs typeface="+mn-cs"/>
              </a:rPr>
              <a:t>Legal liabilities</a:t>
            </a:r>
          </a:p>
          <a:p>
            <a:pPr marL="742950" marR="0" lvl="1" indent="-285750" algn="l" defTabSz="457200" rtl="0" eaLnBrk="1" fontAlgn="auto" latinLnBrk="0" hangingPunct="1">
              <a:lnSpc>
                <a:spcPct val="100000"/>
              </a:lnSpc>
              <a:spcBef>
                <a:spcPct val="20000"/>
              </a:spcBef>
              <a:spcAft>
                <a:spcPts val="600"/>
              </a:spcAft>
              <a:buClr>
                <a:srgbClr val="1CADE4"/>
              </a:buClr>
              <a:buSzPct val="92000"/>
              <a:buFont typeface="Wingdings 2" panose="05020102010507070707" pitchFamily="18" charset="2"/>
              <a:buChar char=""/>
              <a:tabLst/>
              <a:defRPr/>
            </a:pPr>
            <a:r>
              <a:rPr kumimoji="0" lang="en-US" sz="1700" b="0" i="0" u="none" strike="noStrike" kern="1200" cap="none" spc="0" normalizeH="0" baseline="0" noProof="0" dirty="0">
                <a:ln>
                  <a:noFill/>
                </a:ln>
                <a:solidFill>
                  <a:srgbClr val="FFFFFF"/>
                </a:solidFill>
                <a:effectLst/>
                <a:uLnTx/>
                <a:uFillTx/>
                <a:latin typeface="Franklin Gothic Book" panose="020B0502020104020203"/>
                <a:ea typeface="+mn-ea"/>
                <a:cs typeface="+mn-cs"/>
              </a:rPr>
              <a:t>Financial risks</a:t>
            </a:r>
          </a:p>
          <a:p>
            <a:pPr marL="742950" marR="0" lvl="1" indent="-285750" algn="l" defTabSz="457200" rtl="0" eaLnBrk="1" fontAlgn="auto" latinLnBrk="0" hangingPunct="1">
              <a:lnSpc>
                <a:spcPct val="100000"/>
              </a:lnSpc>
              <a:spcBef>
                <a:spcPct val="20000"/>
              </a:spcBef>
              <a:spcAft>
                <a:spcPts val="600"/>
              </a:spcAft>
              <a:buClr>
                <a:srgbClr val="1CADE4"/>
              </a:buClr>
              <a:buSzPct val="92000"/>
              <a:buFont typeface="Wingdings 2" panose="05020102010507070707" pitchFamily="18" charset="2"/>
              <a:buChar char=""/>
              <a:tabLst/>
              <a:defRPr/>
            </a:pPr>
            <a:r>
              <a:rPr kumimoji="0" lang="en-US" sz="1700" b="0" i="0" u="none" strike="noStrike" kern="1200" cap="none" spc="0" normalizeH="0" baseline="0" noProof="0" dirty="0">
                <a:ln>
                  <a:noFill/>
                </a:ln>
                <a:solidFill>
                  <a:srgbClr val="FFFFFF"/>
                </a:solidFill>
                <a:effectLst/>
                <a:uLnTx/>
                <a:uFillTx/>
                <a:latin typeface="Franklin Gothic Book" panose="020B0502020104020203"/>
                <a:ea typeface="+mn-ea"/>
                <a:cs typeface="+mn-cs"/>
              </a:rPr>
              <a:t>Natural disaster</a:t>
            </a:r>
          </a:p>
          <a:p>
            <a:pPr marL="742950" marR="0" lvl="1" indent="-285750" algn="l" defTabSz="457200" rtl="0" eaLnBrk="1" fontAlgn="auto" latinLnBrk="0" hangingPunct="1">
              <a:lnSpc>
                <a:spcPct val="100000"/>
              </a:lnSpc>
              <a:spcBef>
                <a:spcPct val="20000"/>
              </a:spcBef>
              <a:spcAft>
                <a:spcPts val="600"/>
              </a:spcAft>
              <a:buClr>
                <a:srgbClr val="1CADE4"/>
              </a:buClr>
              <a:buSzPct val="92000"/>
              <a:buFont typeface="Wingdings 2" panose="05020102010507070707" pitchFamily="18" charset="2"/>
              <a:buChar char=""/>
              <a:tabLst/>
              <a:defRPr/>
            </a:pPr>
            <a:r>
              <a:rPr kumimoji="0" lang="en-US" sz="1700" b="0" i="0" u="none" strike="noStrike" kern="1200" cap="none" spc="0" normalizeH="0" baseline="0" noProof="0" dirty="0">
                <a:ln>
                  <a:noFill/>
                </a:ln>
                <a:solidFill>
                  <a:srgbClr val="FFFFFF"/>
                </a:solidFill>
                <a:effectLst/>
                <a:uLnTx/>
                <a:uFillTx/>
                <a:latin typeface="Franklin Gothic Book" panose="020B0502020104020203"/>
                <a:ea typeface="+mn-ea"/>
                <a:cs typeface="+mn-cs"/>
              </a:rPr>
              <a:t>Competitive attacks</a:t>
            </a:r>
          </a:p>
          <a:p>
            <a:pPr marL="742950" marR="0" lvl="1" indent="-285750" algn="l" defTabSz="457200" rtl="0" eaLnBrk="1" fontAlgn="auto" latinLnBrk="0" hangingPunct="1">
              <a:lnSpc>
                <a:spcPct val="100000"/>
              </a:lnSpc>
              <a:spcBef>
                <a:spcPct val="20000"/>
              </a:spcBef>
              <a:spcAft>
                <a:spcPts val="600"/>
              </a:spcAft>
              <a:buClr>
                <a:srgbClr val="1CADE4"/>
              </a:buClr>
              <a:buSzPct val="92000"/>
              <a:buFont typeface="Wingdings 2" panose="05020102010507070707" pitchFamily="18" charset="2"/>
              <a:buChar char=""/>
              <a:tabLst/>
              <a:defRPr/>
            </a:pPr>
            <a:r>
              <a:rPr kumimoji="0" lang="en-US" sz="1700" b="0" i="0" u="none" strike="noStrike" kern="1200" cap="none" spc="0" normalizeH="0" baseline="0" noProof="0" dirty="0">
                <a:ln>
                  <a:noFill/>
                </a:ln>
                <a:solidFill>
                  <a:srgbClr val="FFFFFF"/>
                </a:solidFill>
                <a:effectLst/>
                <a:uLnTx/>
                <a:uFillTx/>
                <a:latin typeface="Franklin Gothic Book" panose="020B0502020104020203"/>
                <a:ea typeface="+mn-ea"/>
                <a:cs typeface="+mn-cs"/>
              </a:rPr>
              <a:t>Technology failure</a:t>
            </a:r>
          </a:p>
          <a:p>
            <a:pPr marL="742950" marR="0" lvl="1" indent="-285750" algn="l" defTabSz="457200" rtl="0" eaLnBrk="1" fontAlgn="auto" latinLnBrk="0" hangingPunct="1">
              <a:lnSpc>
                <a:spcPct val="100000"/>
              </a:lnSpc>
              <a:spcBef>
                <a:spcPct val="20000"/>
              </a:spcBef>
              <a:spcAft>
                <a:spcPts val="600"/>
              </a:spcAft>
              <a:buClr>
                <a:srgbClr val="1CADE4"/>
              </a:buClr>
              <a:buSzPct val="92000"/>
              <a:buFont typeface="Wingdings 2" panose="05020102010507070707" pitchFamily="18" charset="2"/>
              <a:buChar char=""/>
              <a:tabLst/>
              <a:defRPr/>
            </a:pPr>
            <a:endParaRPr kumimoji="0" lang="en-US" sz="1700" b="0" i="0" u="none" strike="noStrike" kern="1200" cap="none" spc="0" normalizeH="0" baseline="0" noProof="0" dirty="0">
              <a:ln>
                <a:noFill/>
              </a:ln>
              <a:solidFill>
                <a:srgbClr val="FFFFFF"/>
              </a:solidFill>
              <a:effectLst/>
              <a:uLnTx/>
              <a:uFillTx/>
              <a:latin typeface="Franklin Gothic Book" panose="020B0502020104020203"/>
              <a:ea typeface="+mn-ea"/>
              <a:cs typeface="+mn-cs"/>
            </a:endParaRPr>
          </a:p>
          <a:p>
            <a:pPr marL="0" marR="0" lvl="0" indent="0" algn="l" defTabSz="457200" rtl="0" eaLnBrk="1" fontAlgn="auto" latinLnBrk="0" hangingPunct="1">
              <a:lnSpc>
                <a:spcPct val="100000"/>
              </a:lnSpc>
              <a:spcBef>
                <a:spcPct val="20000"/>
              </a:spcBef>
              <a:spcAft>
                <a:spcPts val="600"/>
              </a:spcAft>
              <a:buClr>
                <a:srgbClr val="1CADE4"/>
              </a:buClr>
              <a:buSzPct val="92000"/>
              <a:buFont typeface="Wingdings 2" panose="05020102010507070707" pitchFamily="18" charset="2"/>
              <a:buChar char=""/>
              <a:tabLst/>
              <a:defRPr/>
            </a:pPr>
            <a:endParaRPr kumimoji="0" lang="en-US" sz="1700" b="0" i="0" u="none" strike="noStrike" kern="1200" cap="none" spc="0" normalizeH="0" baseline="0" noProof="0" dirty="0">
              <a:ln>
                <a:noFill/>
              </a:ln>
              <a:solidFill>
                <a:srgbClr val="FFFFFF"/>
              </a:solidFill>
              <a:effectLst/>
              <a:uLnTx/>
              <a:uFillTx/>
              <a:latin typeface="Franklin Gothic Book" panose="020B0502020104020203"/>
              <a:ea typeface="+mn-ea"/>
              <a:cs typeface="+mn-cs"/>
            </a:endParaRPr>
          </a:p>
        </p:txBody>
      </p:sp>
      <p:pic>
        <p:nvPicPr>
          <p:cNvPr id="7" name="Picture 6" descr="Business man pulling a block from Jenga tower">
            <a:extLst>
              <a:ext uri="{FF2B5EF4-FFF2-40B4-BE49-F238E27FC236}">
                <a16:creationId xmlns:a16="http://schemas.microsoft.com/office/drawing/2014/main" id="{D6FEC48A-EAF4-5BAA-19D6-80E02DD96A73}"/>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4241830" y="601200"/>
            <a:ext cx="7503636" cy="5789365"/>
          </a:xfrm>
          <a:prstGeom prst="rect">
            <a:avLst/>
          </a:prstGeom>
        </p:spPr>
      </p:pic>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2" y="6423914"/>
            <a:ext cx="6917210" cy="365125"/>
          </a:xfrm>
        </p:spPr>
        <p:txBody>
          <a:bodyPr vert="horz" lIns="91440" tIns="45720" rIns="91440" bIns="45720" rtlCol="0" anchor="ctr">
            <a:norm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10558300" y="6423914"/>
            <a:ext cx="1052510" cy="365125"/>
          </a:xfrm>
        </p:spPr>
        <p:txBody>
          <a:bodyPr vert="horz" lIns="91440" tIns="45720" rIns="91440" bIns="45720" rtlCol="0" anchor="ctr">
            <a:normAutofit/>
          </a:bodyPr>
          <a:lstStyle/>
          <a:p>
            <a:pPr marL="0" marR="0" lvl="0" indent="0" algn="r" defTabSz="4572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rPr>
              <a:pPr marL="0" marR="0" lvl="0" indent="0" algn="r" defTabSz="457200" rtl="0" eaLnBrk="1" fontAlgn="auto" latinLnBrk="0" hangingPunct="1">
                <a:lnSpc>
                  <a:spcPct val="100000"/>
                </a:lnSpc>
                <a:spcBef>
                  <a:spcPts val="0"/>
                </a:spcBef>
                <a:spcAft>
                  <a:spcPts val="600"/>
                </a:spcAft>
                <a:buClrTx/>
                <a:buSzTx/>
                <a:buFontTx/>
                <a:buNone/>
                <a:tabLst/>
                <a:defRPr/>
              </a:pPr>
              <a:t>49</a:t>
            </a:fld>
            <a:endPar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1130503468"/>
      </p:ext>
    </p:extLst>
  </p:cSld>
  <p:clrMapOvr>
    <a:overrideClrMapping bg1="dk1" tx1="lt1" bg2="dk2" tx2="lt2" accent1="accent1" accent2="accent2" accent3="accent3" accent4="accent4" accent5="accent5" accent6="accent6" hlink="hlink" folHlink="folHlink"/>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4" name="Rectangle 13">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6" name="Rectangle 15">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8" name="Rectangle 17">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0" name="Rectangle 19">
            <a:extLst>
              <a:ext uri="{FF2B5EF4-FFF2-40B4-BE49-F238E27FC236}">
                <a16:creationId xmlns:a16="http://schemas.microsoft.com/office/drawing/2014/main" id="{D3772EE4-ED5E-4D3A-A306-B22CF86678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601200"/>
            <a:ext cx="3703320"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672280" y="944752"/>
            <a:ext cx="3259016" cy="1462692"/>
          </a:xfrm>
        </p:spPr>
        <p:txBody>
          <a:bodyPr vert="horz" lIns="91440" tIns="45720" rIns="91440" bIns="45720" rtlCol="0" anchor="b">
            <a:normAutofit/>
          </a:bodyPr>
          <a:lstStyle/>
          <a:p>
            <a:r>
              <a:rPr lang="en-US" b="0" kern="1200" cap="all">
                <a:solidFill>
                  <a:srgbClr val="FFFFFF"/>
                </a:solidFill>
                <a:latin typeface="+mj-lt"/>
                <a:ea typeface="+mj-ea"/>
                <a:cs typeface="+mj-cs"/>
              </a:rPr>
              <a:t>business risk mitigation</a:t>
            </a:r>
          </a:p>
        </p:txBody>
      </p:sp>
      <p:sp>
        <p:nvSpPr>
          <p:cNvPr id="22" name="Rectangle 21">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4" name="Rectangle 23">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Franklin Gothic Book" panose="020B0502020104020203"/>
              <a:ea typeface="+mn-ea"/>
              <a:cs typeface="+mn-cs"/>
            </a:endParaRPr>
          </a:p>
        </p:txBody>
      </p:sp>
      <p:sp>
        <p:nvSpPr>
          <p:cNvPr id="26" name="Rectangle 25">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3" name="TextBox 2">
            <a:extLst>
              <a:ext uri="{FF2B5EF4-FFF2-40B4-BE49-F238E27FC236}">
                <a16:creationId xmlns:a16="http://schemas.microsoft.com/office/drawing/2014/main" id="{1A63A293-6A4B-481D-8960-BE437C3CF946}"/>
              </a:ext>
            </a:extLst>
          </p:cNvPr>
          <p:cNvSpPr txBox="1"/>
          <p:nvPr/>
        </p:nvSpPr>
        <p:spPr>
          <a:xfrm>
            <a:off x="671513" y="2536031"/>
            <a:ext cx="3123783" cy="3671936"/>
          </a:xfrm>
          <a:prstGeom prst="rect">
            <a:avLst/>
          </a:prstGeom>
        </p:spPr>
        <p:txBody>
          <a:bodyPr vert="horz" lIns="91440" tIns="45720" rIns="91440" bIns="45720" rtlCol="0" anchor="t">
            <a:normAutofit/>
          </a:bodyPr>
          <a:lstStyle/>
          <a:p>
            <a:pPr marL="742950" marR="0" lvl="1" indent="-285750" algn="l" defTabSz="457200" rtl="0" eaLnBrk="1" fontAlgn="auto" latinLnBrk="0" hangingPunct="1">
              <a:lnSpc>
                <a:spcPct val="90000"/>
              </a:lnSpc>
              <a:spcBef>
                <a:spcPct val="20000"/>
              </a:spcBef>
              <a:spcAft>
                <a:spcPts val="600"/>
              </a:spcAft>
              <a:buClr>
                <a:srgbClr val="1CADE4"/>
              </a:buClr>
              <a:buSzPct val="92000"/>
              <a:buFont typeface="Wingdings 2" panose="05020102010507070707" pitchFamily="18" charset="2"/>
              <a:buChar char=""/>
              <a:tabLst/>
              <a:defRPr/>
            </a:pPr>
            <a:endParaRPr kumimoji="0" lang="en-US" sz="1500" b="0" i="0" u="none" strike="noStrike" kern="1200" cap="none" spc="0" normalizeH="0" baseline="0" noProof="0" dirty="0">
              <a:ln>
                <a:noFill/>
              </a:ln>
              <a:solidFill>
                <a:srgbClr val="FFFFFF"/>
              </a:solidFill>
              <a:effectLst/>
              <a:uLnTx/>
              <a:uFillTx/>
              <a:latin typeface="Franklin Gothic Book" panose="020B0502020104020203"/>
              <a:ea typeface="+mn-ea"/>
              <a:cs typeface="+mn-cs"/>
            </a:endParaRPr>
          </a:p>
          <a:p>
            <a:pPr marL="285750" marR="0" lvl="0" indent="-285750" algn="l" defTabSz="457200" rtl="0" eaLnBrk="1" fontAlgn="auto" latinLnBrk="0" hangingPunct="1">
              <a:lnSpc>
                <a:spcPct val="90000"/>
              </a:lnSpc>
              <a:spcBef>
                <a:spcPct val="20000"/>
              </a:spcBef>
              <a:spcAft>
                <a:spcPts val="600"/>
              </a:spcAft>
              <a:buClr>
                <a:srgbClr val="1CADE4"/>
              </a:buClr>
              <a:buSzPct val="92000"/>
              <a:buFont typeface="Wingdings 2" panose="05020102010507070707" pitchFamily="18" charset="2"/>
              <a:buChar char=""/>
              <a:tabLst/>
              <a:defRPr/>
            </a:pPr>
            <a:r>
              <a:rPr kumimoji="0" lang="en-US" sz="1500" b="1" i="0" u="none" strike="noStrike" kern="1200" cap="none" spc="0" normalizeH="0" baseline="0" noProof="0" dirty="0">
                <a:ln>
                  <a:noFill/>
                </a:ln>
                <a:solidFill>
                  <a:srgbClr val="00B0F0"/>
                </a:solidFill>
                <a:effectLst/>
                <a:uLnTx/>
                <a:uFillTx/>
                <a:latin typeface="Franklin Gothic Book" panose="020B0502020104020203"/>
                <a:ea typeface="+mn-ea"/>
                <a:cs typeface="+mn-cs"/>
              </a:rPr>
              <a:t>Business Risk Mitigation </a:t>
            </a:r>
            <a:r>
              <a:rPr kumimoji="0" lang="en-US" sz="1500" b="0" i="0" u="none" strike="noStrike" kern="1200" cap="none" spc="0" normalizeH="0" baseline="0" noProof="0" dirty="0" err="1">
                <a:ln>
                  <a:noFill/>
                </a:ln>
                <a:solidFill>
                  <a:srgbClr val="FFFFFF"/>
                </a:solidFill>
                <a:effectLst/>
                <a:uLnTx/>
                <a:uFillTx/>
                <a:latin typeface="Franklin Gothic Book" panose="020B0502020104020203"/>
                <a:ea typeface="+mn-ea"/>
                <a:cs typeface="+mn-cs"/>
              </a:rPr>
              <a:t>i</a:t>
            </a:r>
            <a:r>
              <a:rPr kumimoji="0" lang="en-US" sz="1500" b="0" i="0" u="none" strike="noStrike" kern="1200" cap="none" spc="0" normalizeH="0" baseline="0" noProof="0" dirty="0">
                <a:ln>
                  <a:noFill/>
                </a:ln>
                <a:solidFill>
                  <a:srgbClr val="FFFFFF"/>
                </a:solidFill>
                <a:effectLst/>
                <a:uLnTx/>
                <a:uFillTx/>
                <a:latin typeface="Franklin Gothic Book" panose="020B0502020104020203"/>
                <a:ea typeface="+mn-ea"/>
                <a:cs typeface="+mn-cs"/>
              </a:rPr>
              <a:t>s a systematic stepped approach:</a:t>
            </a:r>
          </a:p>
          <a:p>
            <a:pPr marL="800100" marR="0" lvl="1" indent="-342900" algn="l" defTabSz="457200" rtl="0" eaLnBrk="1" fontAlgn="auto" latinLnBrk="0" hangingPunct="1">
              <a:lnSpc>
                <a:spcPct val="90000"/>
              </a:lnSpc>
              <a:spcBef>
                <a:spcPct val="20000"/>
              </a:spcBef>
              <a:spcAft>
                <a:spcPts val="600"/>
              </a:spcAft>
              <a:buClr>
                <a:srgbClr val="1CADE4"/>
              </a:buClr>
              <a:buSzPct val="92000"/>
              <a:buFont typeface="+mj-lt"/>
              <a:buAutoNum type="arabicPeriod"/>
              <a:tabLst/>
              <a:defRPr/>
            </a:pPr>
            <a:r>
              <a:rPr kumimoji="0" lang="en-US" sz="1500" b="0" i="0" u="none" strike="noStrike" kern="1200" cap="none" spc="0" normalizeH="0" baseline="0" noProof="0" dirty="0">
                <a:ln>
                  <a:noFill/>
                </a:ln>
                <a:solidFill>
                  <a:srgbClr val="FFFFFF"/>
                </a:solidFill>
                <a:effectLst/>
                <a:uLnTx/>
                <a:uFillTx/>
                <a:latin typeface="Franklin Gothic Book" panose="020B0502020104020203"/>
                <a:ea typeface="+mn-ea"/>
                <a:cs typeface="+mn-cs"/>
              </a:rPr>
              <a:t>Identify threats</a:t>
            </a:r>
          </a:p>
          <a:p>
            <a:pPr marL="800100" marR="0" lvl="1" indent="-342900" algn="l" defTabSz="457200" rtl="0" eaLnBrk="1" fontAlgn="auto" latinLnBrk="0" hangingPunct="1">
              <a:lnSpc>
                <a:spcPct val="90000"/>
              </a:lnSpc>
              <a:spcBef>
                <a:spcPct val="20000"/>
              </a:spcBef>
              <a:spcAft>
                <a:spcPts val="600"/>
              </a:spcAft>
              <a:buClr>
                <a:srgbClr val="1CADE4"/>
              </a:buClr>
              <a:buSzPct val="92000"/>
              <a:buFont typeface="+mj-lt"/>
              <a:buAutoNum type="arabicPeriod"/>
              <a:tabLst/>
              <a:defRPr/>
            </a:pPr>
            <a:r>
              <a:rPr kumimoji="0" lang="en-US" sz="1500" b="0" i="0" u="none" strike="noStrike" kern="1200" cap="none" spc="0" normalizeH="0" baseline="0" noProof="0" dirty="0">
                <a:ln>
                  <a:noFill/>
                </a:ln>
                <a:solidFill>
                  <a:srgbClr val="FFFFFF"/>
                </a:solidFill>
                <a:effectLst/>
                <a:uLnTx/>
                <a:uFillTx/>
                <a:latin typeface="Franklin Gothic Book" panose="020B0502020104020203"/>
                <a:ea typeface="+mn-ea"/>
                <a:cs typeface="+mn-cs"/>
              </a:rPr>
              <a:t>Assess the danger of the threats</a:t>
            </a:r>
          </a:p>
          <a:p>
            <a:pPr marL="800100" marR="0" lvl="1" indent="-342900" algn="l" defTabSz="457200" rtl="0" eaLnBrk="1" fontAlgn="auto" latinLnBrk="0" hangingPunct="1">
              <a:lnSpc>
                <a:spcPct val="90000"/>
              </a:lnSpc>
              <a:spcBef>
                <a:spcPct val="20000"/>
              </a:spcBef>
              <a:spcAft>
                <a:spcPts val="600"/>
              </a:spcAft>
              <a:buClr>
                <a:srgbClr val="1CADE4"/>
              </a:buClr>
              <a:buSzPct val="92000"/>
              <a:buFont typeface="+mj-lt"/>
              <a:buAutoNum type="arabicPeriod"/>
              <a:tabLst/>
              <a:defRPr/>
            </a:pPr>
            <a:r>
              <a:rPr kumimoji="0" lang="en-US" sz="1500" b="0" i="0" u="none" strike="noStrike" kern="1200" cap="none" spc="0" normalizeH="0" baseline="0" noProof="0" dirty="0">
                <a:ln>
                  <a:noFill/>
                </a:ln>
                <a:solidFill>
                  <a:srgbClr val="FFFFFF"/>
                </a:solidFill>
                <a:effectLst/>
                <a:uLnTx/>
                <a:uFillTx/>
                <a:latin typeface="Franklin Gothic Book" panose="020B0502020104020203"/>
                <a:ea typeface="+mn-ea"/>
                <a:cs typeface="+mn-cs"/>
              </a:rPr>
              <a:t>Assess the probability of risk</a:t>
            </a:r>
          </a:p>
          <a:p>
            <a:pPr marL="800100" marR="0" lvl="1" indent="-342900" algn="l" defTabSz="457200" rtl="0" eaLnBrk="1" fontAlgn="auto" latinLnBrk="0" hangingPunct="1">
              <a:lnSpc>
                <a:spcPct val="90000"/>
              </a:lnSpc>
              <a:spcBef>
                <a:spcPct val="20000"/>
              </a:spcBef>
              <a:spcAft>
                <a:spcPts val="600"/>
              </a:spcAft>
              <a:buClr>
                <a:srgbClr val="1CADE4"/>
              </a:buClr>
              <a:buSzPct val="92000"/>
              <a:buFont typeface="+mj-lt"/>
              <a:buAutoNum type="arabicPeriod"/>
              <a:tabLst/>
              <a:defRPr/>
            </a:pPr>
            <a:r>
              <a:rPr kumimoji="0" lang="en-US" sz="1500" b="0" i="0" u="none" strike="noStrike" kern="1200" cap="none" spc="0" normalizeH="0" baseline="0" noProof="0" dirty="0">
                <a:ln>
                  <a:noFill/>
                </a:ln>
                <a:solidFill>
                  <a:srgbClr val="FFFFFF"/>
                </a:solidFill>
                <a:effectLst/>
                <a:uLnTx/>
                <a:uFillTx/>
                <a:latin typeface="Franklin Gothic Book" panose="020B0502020104020203"/>
                <a:ea typeface="+mn-ea"/>
                <a:cs typeface="+mn-cs"/>
              </a:rPr>
              <a:t>Identify solutions</a:t>
            </a:r>
          </a:p>
          <a:p>
            <a:pPr marL="800100" marR="0" lvl="1" indent="-342900" algn="l" defTabSz="457200" rtl="0" eaLnBrk="1" fontAlgn="auto" latinLnBrk="0" hangingPunct="1">
              <a:lnSpc>
                <a:spcPct val="90000"/>
              </a:lnSpc>
              <a:spcBef>
                <a:spcPct val="20000"/>
              </a:spcBef>
              <a:spcAft>
                <a:spcPts val="600"/>
              </a:spcAft>
              <a:buClr>
                <a:srgbClr val="1CADE4"/>
              </a:buClr>
              <a:buSzPct val="92000"/>
              <a:buFont typeface="+mj-lt"/>
              <a:buAutoNum type="arabicPeriod"/>
              <a:tabLst/>
              <a:defRPr/>
            </a:pPr>
            <a:r>
              <a:rPr kumimoji="0" lang="en-US" sz="1500" b="0" i="0" u="none" strike="noStrike" kern="1200" cap="none" spc="0" normalizeH="0" baseline="0" noProof="0" dirty="0" err="1">
                <a:ln>
                  <a:noFill/>
                </a:ln>
                <a:solidFill>
                  <a:srgbClr val="FFFFFF"/>
                </a:solidFill>
                <a:effectLst/>
                <a:uLnTx/>
                <a:uFillTx/>
                <a:latin typeface="Franklin Gothic Book" panose="020B0502020104020203"/>
                <a:ea typeface="+mn-ea"/>
                <a:cs typeface="+mn-cs"/>
              </a:rPr>
              <a:t>Prioritise</a:t>
            </a:r>
            <a:r>
              <a:rPr kumimoji="0" lang="en-US" sz="1500" b="0" i="0" u="none" strike="noStrike" kern="1200" cap="none" spc="0" normalizeH="0" baseline="0" noProof="0" dirty="0">
                <a:ln>
                  <a:noFill/>
                </a:ln>
                <a:solidFill>
                  <a:srgbClr val="FFFFFF"/>
                </a:solidFill>
                <a:effectLst/>
                <a:uLnTx/>
                <a:uFillTx/>
                <a:latin typeface="Franklin Gothic Book" panose="020B0502020104020203"/>
                <a:ea typeface="+mn-ea"/>
                <a:cs typeface="+mn-cs"/>
              </a:rPr>
              <a:t> Risk Reduction measures based upon strategy</a:t>
            </a:r>
          </a:p>
        </p:txBody>
      </p:sp>
      <p:pic>
        <p:nvPicPr>
          <p:cNvPr id="7" name="Picture 6" descr="Business man walking a red tight rope">
            <a:extLst>
              <a:ext uri="{FF2B5EF4-FFF2-40B4-BE49-F238E27FC236}">
                <a16:creationId xmlns:a16="http://schemas.microsoft.com/office/drawing/2014/main" id="{49576939-AA26-2FF4-0384-AA9CEBEB13B9}"/>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4241830" y="601200"/>
            <a:ext cx="7503636" cy="5789365"/>
          </a:xfrm>
          <a:prstGeom prst="rect">
            <a:avLst/>
          </a:prstGeom>
        </p:spPr>
      </p:pic>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2" y="6423914"/>
            <a:ext cx="6917210" cy="365125"/>
          </a:xfrm>
        </p:spPr>
        <p:txBody>
          <a:bodyPr vert="horz" lIns="91440" tIns="45720" rIns="91440" bIns="45720" rtlCol="0" anchor="ctr">
            <a:norm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10558300" y="6423914"/>
            <a:ext cx="1052510" cy="365125"/>
          </a:xfrm>
        </p:spPr>
        <p:txBody>
          <a:bodyPr vert="horz" lIns="91440" tIns="45720" rIns="91440" bIns="45720" rtlCol="0" anchor="ctr">
            <a:normAutofit/>
          </a:bodyPr>
          <a:lstStyle/>
          <a:p>
            <a:pPr marL="0" marR="0" lvl="0" indent="0" algn="r" defTabSz="4572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rPr>
              <a:pPr marL="0" marR="0" lvl="0" indent="0" algn="r" defTabSz="457200" rtl="0" eaLnBrk="1" fontAlgn="auto" latinLnBrk="0" hangingPunct="1">
                <a:lnSpc>
                  <a:spcPct val="100000"/>
                </a:lnSpc>
                <a:spcBef>
                  <a:spcPts val="0"/>
                </a:spcBef>
                <a:spcAft>
                  <a:spcPts val="600"/>
                </a:spcAft>
                <a:buClrTx/>
                <a:buSzTx/>
                <a:buFontTx/>
                <a:buNone/>
                <a:tabLst/>
                <a:defRPr/>
              </a:pPr>
              <a:t>50</a:t>
            </a:fld>
            <a:endPar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2794770359"/>
      </p:ext>
    </p:extLst>
  </p:cSld>
  <p:clrMapOvr>
    <a:overrideClrMapping bg1="dk1" tx1="lt1" bg2="dk2" tx2="lt2" accent1="accent1" accent2="accent2" accent3="accent3" accent4="accent4" accent5="accent5" accent6="accent6" hlink="hlink" folHlink="folHlink"/>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1" name="Rectangle 1030">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033" name="Rectangle 1032">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035" name="Rectangle 1034">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81192" y="702156"/>
            <a:ext cx="11029616" cy="1188720"/>
          </a:xfrm>
        </p:spPr>
        <p:txBody>
          <a:bodyPr vert="horz" lIns="91440" tIns="45720" rIns="91440" bIns="45720" rtlCol="0" anchor="b">
            <a:normAutofit/>
          </a:bodyPr>
          <a:lstStyle/>
          <a:p>
            <a:r>
              <a:rPr lang="en-US" b="0" kern="1200" cap="all" dirty="0">
                <a:solidFill>
                  <a:schemeClr val="tx1">
                    <a:lumMod val="75000"/>
                    <a:lumOff val="25000"/>
                  </a:schemeClr>
                </a:solidFill>
                <a:latin typeface="+mj-lt"/>
                <a:ea typeface="+mj-ea"/>
                <a:cs typeface="+mj-cs"/>
              </a:rPr>
              <a:t>1. Identify threats</a:t>
            </a:r>
          </a:p>
        </p:txBody>
      </p:sp>
      <p:sp>
        <p:nvSpPr>
          <p:cNvPr id="3" name="TextBox 2">
            <a:extLst>
              <a:ext uri="{FF2B5EF4-FFF2-40B4-BE49-F238E27FC236}">
                <a16:creationId xmlns:a16="http://schemas.microsoft.com/office/drawing/2014/main" id="{1A63A293-6A4B-481D-8960-BE437C3CF946}"/>
              </a:ext>
            </a:extLst>
          </p:cNvPr>
          <p:cNvSpPr txBox="1"/>
          <p:nvPr/>
        </p:nvSpPr>
        <p:spPr>
          <a:xfrm>
            <a:off x="377005" y="2340864"/>
            <a:ext cx="7231157" cy="3634486"/>
          </a:xfrm>
          <a:prstGeom prst="rect">
            <a:avLst/>
          </a:prstGeom>
        </p:spPr>
        <p:txBody>
          <a:bodyPr vert="horz" lIns="91440" tIns="45720" rIns="91440" bIns="45720" rtlCol="0" anchor="ctr">
            <a:normAutofit/>
          </a:bodyPr>
          <a:lstStyle/>
          <a:p>
            <a:pPr marL="742950" marR="0" lvl="1" indent="-285750" algn="l" defTabSz="457200" rtl="0" eaLnBrk="1" fontAlgn="auto" latinLnBrk="0" hangingPunct="1">
              <a:lnSpc>
                <a:spcPct val="90000"/>
              </a:lnSpc>
              <a:spcBef>
                <a:spcPct val="20000"/>
              </a:spcBef>
              <a:spcAft>
                <a:spcPts val="600"/>
              </a:spcAft>
              <a:buClr>
                <a:srgbClr val="1CADE4"/>
              </a:buClr>
              <a:buSzPct val="92000"/>
              <a:buFont typeface="Arial" panose="020B0604020202020204" pitchFamily="34" charset="0"/>
              <a:buChar char="•"/>
              <a:tabLst/>
              <a:defRPr/>
            </a:pPr>
            <a:r>
              <a:rPr kumimoji="0" lang="en-US" sz="17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This is a h</a:t>
            </a:r>
            <a:r>
              <a:rPr kumimoji="0" lang="en-US" sz="1700" b="0" i="0" u="none" strike="noStrike" kern="1200" cap="none" spc="0" normalizeH="0" baseline="0" noProof="0" dirty="0" err="1">
                <a:ln>
                  <a:noFill/>
                </a:ln>
                <a:solidFill>
                  <a:prstClr val="black">
                    <a:lumMod val="75000"/>
                    <a:lumOff val="25000"/>
                  </a:prstClr>
                </a:solidFill>
                <a:effectLst/>
                <a:uLnTx/>
                <a:uFillTx/>
                <a:latin typeface="Franklin Gothic Book" panose="020B0502020104020203"/>
                <a:ea typeface="+mn-ea"/>
                <a:cs typeface="+mn-cs"/>
              </a:rPr>
              <a:t>ighly</a:t>
            </a:r>
            <a:r>
              <a:rPr kumimoji="0" lang="en-US" sz="17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 important step</a:t>
            </a:r>
          </a:p>
          <a:p>
            <a:pPr marL="742950" marR="0" lvl="1" indent="-285750" algn="l" defTabSz="457200" rtl="0" eaLnBrk="1" fontAlgn="auto" latinLnBrk="0" hangingPunct="1">
              <a:lnSpc>
                <a:spcPct val="90000"/>
              </a:lnSpc>
              <a:spcBef>
                <a:spcPct val="20000"/>
              </a:spcBef>
              <a:spcAft>
                <a:spcPts val="600"/>
              </a:spcAft>
              <a:buClr>
                <a:srgbClr val="1CADE4"/>
              </a:buClr>
              <a:buSzPct val="92000"/>
              <a:buFont typeface="Arial" panose="020B0604020202020204" pitchFamily="34" charset="0"/>
              <a:buChar char="•"/>
              <a:tabLst/>
              <a:defRPr/>
            </a:pPr>
            <a:r>
              <a:rPr kumimoji="0" lang="en-US" sz="17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Must assess the threat from several perspectives:</a:t>
            </a:r>
          </a:p>
          <a:p>
            <a:pPr marL="1200150" marR="0" lvl="2" indent="-285750" algn="l" defTabSz="457200" rtl="0" eaLnBrk="1" fontAlgn="auto" latinLnBrk="0" hangingPunct="1">
              <a:lnSpc>
                <a:spcPct val="90000"/>
              </a:lnSpc>
              <a:spcBef>
                <a:spcPct val="20000"/>
              </a:spcBef>
              <a:spcAft>
                <a:spcPts val="600"/>
              </a:spcAft>
              <a:buClr>
                <a:srgbClr val="1CADE4"/>
              </a:buClr>
              <a:buSzPct val="92000"/>
              <a:buFont typeface="Arial" panose="020B0604020202020204" pitchFamily="34" charset="0"/>
              <a:buChar char="•"/>
              <a:tabLst/>
              <a:defRPr/>
            </a:pPr>
            <a:r>
              <a:rPr kumimoji="0" lang="en-US" sz="1700" b="1" i="1" u="none" strike="noStrike" kern="1200" cap="none" spc="0" normalizeH="0" baseline="0" noProof="0" dirty="0">
                <a:ln>
                  <a:noFill/>
                </a:ln>
                <a:solidFill>
                  <a:srgbClr val="0070C0"/>
                </a:solidFill>
                <a:effectLst/>
                <a:uLnTx/>
                <a:uFillTx/>
                <a:latin typeface="Franklin Gothic Book" panose="020B0502020104020203"/>
                <a:ea typeface="+mn-ea"/>
                <a:cs typeface="+mn-cs"/>
              </a:rPr>
              <a:t>Internal threats</a:t>
            </a:r>
            <a:r>
              <a:rPr kumimoji="0" lang="en-US" sz="17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 e.g. weakness in skill-sets, over-reliance upon a few individuals</a:t>
            </a:r>
          </a:p>
          <a:p>
            <a:pPr marL="1200150" marR="0" lvl="2" indent="-285750" algn="l" defTabSz="457200" rtl="0" eaLnBrk="1" fontAlgn="auto" latinLnBrk="0" hangingPunct="1">
              <a:lnSpc>
                <a:spcPct val="90000"/>
              </a:lnSpc>
              <a:spcBef>
                <a:spcPct val="20000"/>
              </a:spcBef>
              <a:spcAft>
                <a:spcPts val="600"/>
              </a:spcAft>
              <a:buClr>
                <a:srgbClr val="1CADE4"/>
              </a:buClr>
              <a:buSzPct val="92000"/>
              <a:buFont typeface="Arial" panose="020B0604020202020204" pitchFamily="34" charset="0"/>
              <a:buChar char="•"/>
              <a:tabLst/>
              <a:defRPr/>
            </a:pPr>
            <a:r>
              <a:rPr kumimoji="0" lang="en-US" sz="1700" b="1" i="1" u="none" strike="noStrike" kern="1200" cap="none" spc="0" normalizeH="0" baseline="0" noProof="0" dirty="0">
                <a:ln>
                  <a:noFill/>
                </a:ln>
                <a:solidFill>
                  <a:srgbClr val="0070C0"/>
                </a:solidFill>
                <a:effectLst/>
                <a:uLnTx/>
                <a:uFillTx/>
                <a:latin typeface="Franklin Gothic Book" panose="020B0502020104020203"/>
                <a:ea typeface="+mn-ea"/>
                <a:cs typeface="+mn-cs"/>
              </a:rPr>
              <a:t>External threats</a:t>
            </a:r>
            <a:r>
              <a:rPr kumimoji="0" lang="en-US" sz="17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 e.g. competitive rivals, loss of stakeholder support, natural disasters</a:t>
            </a:r>
          </a:p>
          <a:p>
            <a:pPr marL="742950" marR="0" lvl="1" indent="-285750" algn="l" defTabSz="457200" rtl="0" eaLnBrk="1" fontAlgn="auto" latinLnBrk="0" hangingPunct="1">
              <a:lnSpc>
                <a:spcPct val="90000"/>
              </a:lnSpc>
              <a:spcBef>
                <a:spcPct val="20000"/>
              </a:spcBef>
              <a:spcAft>
                <a:spcPts val="600"/>
              </a:spcAft>
              <a:buClr>
                <a:srgbClr val="1CADE4"/>
              </a:buClr>
              <a:buSzPct val="92000"/>
              <a:buFont typeface="Arial" panose="020B0604020202020204" pitchFamily="34" charset="0"/>
              <a:buChar char="•"/>
              <a:tabLst/>
              <a:defRPr/>
            </a:pPr>
            <a:r>
              <a:rPr kumimoji="0" lang="en-US" sz="17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For identification, you could use simple “</a:t>
            </a:r>
            <a:r>
              <a:rPr kumimoji="0" lang="en-US" sz="1700" b="1" i="1"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risk charting</a:t>
            </a:r>
            <a:r>
              <a:rPr kumimoji="0" lang="en-US" sz="17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 to start with:</a:t>
            </a:r>
          </a:p>
          <a:p>
            <a:pPr marL="1200150" marR="0" lvl="2" indent="-285750" algn="l" defTabSz="457200" rtl="0" eaLnBrk="1" fontAlgn="auto" latinLnBrk="0" hangingPunct="1">
              <a:lnSpc>
                <a:spcPct val="90000"/>
              </a:lnSpc>
              <a:spcBef>
                <a:spcPct val="20000"/>
              </a:spcBef>
              <a:spcAft>
                <a:spcPts val="600"/>
              </a:spcAft>
              <a:buClr>
                <a:srgbClr val="1CADE4"/>
              </a:buClr>
              <a:buSzPct val="92000"/>
              <a:buFont typeface="Arial" panose="020B0604020202020204" pitchFamily="34" charset="0"/>
              <a:buChar char="•"/>
              <a:tabLst/>
              <a:defRPr/>
            </a:pPr>
            <a:r>
              <a:rPr kumimoji="0" lang="en-US" sz="17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chart out what could be threatened, the nature of the threat, potential damage that those threats may inflict etc.</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2" y="6423914"/>
            <a:ext cx="6917210" cy="365125"/>
          </a:xfrm>
        </p:spPr>
        <p:txBody>
          <a:bodyPr vert="horz" lIns="91440" tIns="45720" rIns="91440" bIns="45720" rtlCol="0" anchor="ctr">
            <a:norm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10558300" y="6423914"/>
            <a:ext cx="1052510" cy="365125"/>
          </a:xfrm>
        </p:spPr>
        <p:txBody>
          <a:bodyPr vert="horz" lIns="91440" tIns="45720" rIns="91440" bIns="45720" rtlCol="0" anchor="ctr">
            <a:normAutofit/>
          </a:bodyPr>
          <a:lstStyle/>
          <a:p>
            <a:pPr marL="0" marR="0" lvl="0" indent="0" algn="r" defTabSz="4572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457200" rtl="0" eaLnBrk="1" fontAlgn="auto" latinLnBrk="0" hangingPunct="1">
                <a:lnSpc>
                  <a:spcPct val="100000"/>
                </a:lnSpc>
                <a:spcBef>
                  <a:spcPts val="0"/>
                </a:spcBef>
                <a:spcAft>
                  <a:spcPts val="600"/>
                </a:spcAft>
                <a:buClrTx/>
                <a:buSzTx/>
                <a:buFontTx/>
                <a:buNone/>
                <a:tabLst/>
                <a:defRPr/>
              </a:pPr>
              <a:t>51</a:t>
            </a:fld>
            <a:endPar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endParaRPr>
          </a:p>
        </p:txBody>
      </p:sp>
      <p:sp>
        <p:nvSpPr>
          <p:cNvPr id="6" name="TextBox 5">
            <a:extLst>
              <a:ext uri="{FF2B5EF4-FFF2-40B4-BE49-F238E27FC236}">
                <a16:creationId xmlns:a16="http://schemas.microsoft.com/office/drawing/2014/main" id="{6E751384-2E1B-9B65-4940-92865BCC2FE6}"/>
              </a:ext>
            </a:extLst>
          </p:cNvPr>
          <p:cNvSpPr txBox="1"/>
          <p:nvPr/>
        </p:nvSpPr>
        <p:spPr>
          <a:xfrm>
            <a:off x="7945149" y="2796466"/>
            <a:ext cx="3507045"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Franklin Gothic Book" panose="020B0502020104020203"/>
                <a:ea typeface="+mn-ea"/>
                <a:cs typeface="+mn-cs"/>
              </a:rPr>
              <a:t>Simple Risk Charting</a:t>
            </a:r>
          </a:p>
        </p:txBody>
      </p:sp>
      <p:graphicFrame>
        <p:nvGraphicFramePr>
          <p:cNvPr id="7" name="Table 7">
            <a:extLst>
              <a:ext uri="{FF2B5EF4-FFF2-40B4-BE49-F238E27FC236}">
                <a16:creationId xmlns:a16="http://schemas.microsoft.com/office/drawing/2014/main" id="{DBD27B00-E0B4-AB4D-E597-59513EE794A8}"/>
              </a:ext>
            </a:extLst>
          </p:cNvPr>
          <p:cNvGraphicFramePr>
            <a:graphicFrameLocks noGrp="1"/>
          </p:cNvGraphicFramePr>
          <p:nvPr/>
        </p:nvGraphicFramePr>
        <p:xfrm>
          <a:off x="7945149" y="3429000"/>
          <a:ext cx="3507046" cy="2026920"/>
        </p:xfrm>
        <a:graphic>
          <a:graphicData uri="http://schemas.openxmlformats.org/drawingml/2006/table">
            <a:tbl>
              <a:tblPr firstRow="1" bandRow="1">
                <a:tableStyleId>{5C22544A-7EE6-4342-B048-85BDC9FD1C3A}</a:tableStyleId>
              </a:tblPr>
              <a:tblGrid>
                <a:gridCol w="1404678">
                  <a:extLst>
                    <a:ext uri="{9D8B030D-6E8A-4147-A177-3AD203B41FA5}">
                      <a16:colId xmlns:a16="http://schemas.microsoft.com/office/drawing/2014/main" val="2493269992"/>
                    </a:ext>
                  </a:extLst>
                </a:gridCol>
                <a:gridCol w="1051377">
                  <a:extLst>
                    <a:ext uri="{9D8B030D-6E8A-4147-A177-3AD203B41FA5}">
                      <a16:colId xmlns:a16="http://schemas.microsoft.com/office/drawing/2014/main" val="3741561487"/>
                    </a:ext>
                  </a:extLst>
                </a:gridCol>
                <a:gridCol w="1050991">
                  <a:extLst>
                    <a:ext uri="{9D8B030D-6E8A-4147-A177-3AD203B41FA5}">
                      <a16:colId xmlns:a16="http://schemas.microsoft.com/office/drawing/2014/main" val="1814248676"/>
                    </a:ext>
                  </a:extLst>
                </a:gridCol>
              </a:tblGrid>
              <a:tr h="449320">
                <a:tc>
                  <a:txBody>
                    <a:bodyPr/>
                    <a:lstStyle/>
                    <a:p>
                      <a:r>
                        <a:rPr lang="en-GB" dirty="0"/>
                        <a:t>What could be threatened</a:t>
                      </a:r>
                    </a:p>
                  </a:txBody>
                  <a:tcPr/>
                </a:tc>
                <a:tc>
                  <a:txBody>
                    <a:bodyPr/>
                    <a:lstStyle/>
                    <a:p>
                      <a:r>
                        <a:rPr lang="en-GB" dirty="0"/>
                        <a:t>Nature of Threat</a:t>
                      </a:r>
                    </a:p>
                  </a:txBody>
                  <a:tcPr/>
                </a:tc>
                <a:tc>
                  <a:txBody>
                    <a:bodyPr/>
                    <a:lstStyle/>
                    <a:p>
                      <a:r>
                        <a:rPr lang="en-GB" dirty="0"/>
                        <a:t>Potential Damage</a:t>
                      </a:r>
                    </a:p>
                  </a:txBody>
                  <a:tcPr/>
                </a:tc>
                <a:extLst>
                  <a:ext uri="{0D108BD9-81ED-4DB2-BD59-A6C34878D82A}">
                    <a16:rowId xmlns:a16="http://schemas.microsoft.com/office/drawing/2014/main" val="1639539277"/>
                  </a:ext>
                </a:extLst>
              </a:tr>
              <a:tr h="370840">
                <a:tc>
                  <a:txBody>
                    <a:bodyPr/>
                    <a:lstStyle/>
                    <a:p>
                      <a:r>
                        <a:rPr lang="en-GB" dirty="0"/>
                        <a:t>A</a:t>
                      </a:r>
                    </a:p>
                  </a:txBody>
                  <a:tcPr/>
                </a:tc>
                <a:tc>
                  <a:txBody>
                    <a:bodyPr/>
                    <a:lstStyle/>
                    <a:p>
                      <a:endParaRPr lang="en-GB" dirty="0"/>
                    </a:p>
                  </a:txBody>
                  <a:tcPr/>
                </a:tc>
                <a:tc>
                  <a:txBody>
                    <a:bodyPr/>
                    <a:lstStyle/>
                    <a:p>
                      <a:endParaRPr lang="en-GB"/>
                    </a:p>
                  </a:txBody>
                  <a:tcPr/>
                </a:tc>
                <a:extLst>
                  <a:ext uri="{0D108BD9-81ED-4DB2-BD59-A6C34878D82A}">
                    <a16:rowId xmlns:a16="http://schemas.microsoft.com/office/drawing/2014/main" val="819470454"/>
                  </a:ext>
                </a:extLst>
              </a:tr>
              <a:tr h="370840">
                <a:tc>
                  <a:txBody>
                    <a:bodyPr/>
                    <a:lstStyle/>
                    <a:p>
                      <a:r>
                        <a:rPr lang="en-GB" dirty="0"/>
                        <a:t>B</a:t>
                      </a:r>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2462862644"/>
                  </a:ext>
                </a:extLst>
              </a:tr>
              <a:tr h="370840">
                <a:tc>
                  <a:txBody>
                    <a:bodyPr/>
                    <a:lstStyle/>
                    <a:p>
                      <a:r>
                        <a:rPr lang="en-GB" dirty="0"/>
                        <a:t>C</a:t>
                      </a:r>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1684917314"/>
                  </a:ext>
                </a:extLst>
              </a:tr>
            </a:tbl>
          </a:graphicData>
        </a:graphic>
      </p:graphicFrame>
    </p:spTree>
    <p:extLst>
      <p:ext uri="{BB962C8B-B14F-4D97-AF65-F5344CB8AC3E}">
        <p14:creationId xmlns:p14="http://schemas.microsoft.com/office/powerpoint/2010/main" val="27342661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75894" y="729658"/>
            <a:ext cx="11029616" cy="1090264"/>
          </a:xfrm>
        </p:spPr>
        <p:txBody>
          <a:bodyPr/>
          <a:lstStyle/>
          <a:p>
            <a:r>
              <a:rPr lang="en-GB" dirty="0"/>
              <a:t>2. Assess the Danger of the threats</a:t>
            </a:r>
          </a:p>
        </p:txBody>
      </p:sp>
      <p:sp>
        <p:nvSpPr>
          <p:cNvPr id="3" name="TextBox 2">
            <a:extLst>
              <a:ext uri="{FF2B5EF4-FFF2-40B4-BE49-F238E27FC236}">
                <a16:creationId xmlns:a16="http://schemas.microsoft.com/office/drawing/2014/main" id="{1A63A293-6A4B-481D-8960-BE437C3CF946}"/>
              </a:ext>
            </a:extLst>
          </p:cNvPr>
          <p:cNvSpPr txBox="1"/>
          <p:nvPr/>
        </p:nvSpPr>
        <p:spPr>
          <a:xfrm>
            <a:off x="764959" y="1960825"/>
            <a:ext cx="10944688" cy="923330"/>
          </a:xfrm>
          <a:prstGeom prst="rect">
            <a:avLst/>
          </a:prstGeom>
          <a:noFill/>
        </p:spPr>
        <p:txBody>
          <a:bodyPr wrap="square" rtlCol="0">
            <a:spAutoFit/>
          </a:bodyPr>
          <a:lstStyle/>
          <a:p>
            <a:pPr marL="800100" marR="0" lvl="1" indent="-342900" algn="l" defTabSz="914400" rtl="0" eaLnBrk="1" fontAlgn="auto" latinLnBrk="0" hangingPunct="1">
              <a:lnSpc>
                <a:spcPct val="100000"/>
              </a:lnSpc>
              <a:spcBef>
                <a:spcPts val="0"/>
              </a:spcBef>
              <a:spcAft>
                <a:spcPts val="0"/>
              </a:spcAft>
              <a:buClrTx/>
              <a:buSzTx/>
              <a:buFont typeface="+mj-lt"/>
              <a:buAutoNum type="arabicPeriod"/>
              <a:tabLst/>
              <a:defRPr/>
            </a:pPr>
            <a:endPar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endParaRPr>
          </a:p>
          <a:p>
            <a:pPr marL="457200" marR="0" lvl="1"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Try to estimate full effect of a potential threat, incl. most likely cost or damage if potential threat occurs</a:t>
            </a:r>
          </a:p>
          <a:p>
            <a:pPr marL="800100" marR="0" lvl="1"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endParaRP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52</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6" name="Title 1">
            <a:extLst>
              <a:ext uri="{FF2B5EF4-FFF2-40B4-BE49-F238E27FC236}">
                <a16:creationId xmlns:a16="http://schemas.microsoft.com/office/drawing/2014/main" id="{120DDBB1-A233-BFC3-F623-4D261FA28367}"/>
              </a:ext>
            </a:extLst>
          </p:cNvPr>
          <p:cNvSpPr txBox="1">
            <a:spLocks/>
          </p:cNvSpPr>
          <p:nvPr/>
        </p:nvSpPr>
        <p:spPr>
          <a:xfrm>
            <a:off x="575894" y="3002344"/>
            <a:ext cx="11029616" cy="1072510"/>
          </a:xfrm>
          <a:prstGeom prst="rect">
            <a:avLst/>
          </a:prstGeom>
        </p:spPr>
        <p:txBody>
          <a:bodyPr vert="horz" lIns="91440" tIns="45720" rIns="91440" bIns="45720" rtlCol="0" anchor="b">
            <a:normAutofit/>
          </a:bodyPr>
          <a:lstStyle>
            <a:lvl1pPr algn="l" defTabSz="457200" rtl="0" eaLnBrk="1" latinLnBrk="0" hangingPunct="1">
              <a:lnSpc>
                <a:spcPct val="100000"/>
              </a:lnSpc>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marL="0" marR="0" lvl="0" indent="0" algn="l" defTabSz="457200" rtl="0" eaLnBrk="1" fontAlgn="auto" latinLnBrk="0" hangingPunct="1">
              <a:lnSpc>
                <a:spcPct val="100000"/>
              </a:lnSpc>
              <a:spcBef>
                <a:spcPct val="0"/>
              </a:spcBef>
              <a:spcAft>
                <a:spcPts val="0"/>
              </a:spcAft>
              <a:buClrTx/>
              <a:buSzTx/>
              <a:buFontTx/>
              <a:buNone/>
              <a:tabLst/>
              <a:defRPr/>
            </a:pPr>
            <a:r>
              <a:rPr kumimoji="0" lang="en-GB" sz="2800" b="0" i="0" u="none" strike="noStrike" kern="1200" cap="all" spc="0" normalizeH="0" baseline="0" noProof="0" dirty="0">
                <a:ln>
                  <a:noFill/>
                </a:ln>
                <a:solidFill>
                  <a:prstClr val="black">
                    <a:lumMod val="75000"/>
                    <a:lumOff val="25000"/>
                  </a:prstClr>
                </a:solidFill>
                <a:effectLst/>
                <a:uLnTx/>
                <a:uFillTx/>
                <a:latin typeface="Franklin Gothic Demi" panose="020B0502020104020203"/>
                <a:ea typeface="+mj-ea"/>
                <a:cs typeface="+mj-cs"/>
              </a:rPr>
              <a:t>3. Assess the probability of risk</a:t>
            </a:r>
          </a:p>
        </p:txBody>
      </p:sp>
      <p:sp>
        <p:nvSpPr>
          <p:cNvPr id="7" name="TextBox 6">
            <a:extLst>
              <a:ext uri="{FF2B5EF4-FFF2-40B4-BE49-F238E27FC236}">
                <a16:creationId xmlns:a16="http://schemas.microsoft.com/office/drawing/2014/main" id="{79265993-E578-B553-517C-DB599D952262}"/>
              </a:ext>
            </a:extLst>
          </p:cNvPr>
          <p:cNvSpPr txBox="1"/>
          <p:nvPr/>
        </p:nvSpPr>
        <p:spPr>
          <a:xfrm>
            <a:off x="764959" y="3976060"/>
            <a:ext cx="10944688" cy="923330"/>
          </a:xfrm>
          <a:prstGeom prst="rect">
            <a:avLst/>
          </a:prstGeom>
          <a:noFill/>
        </p:spPr>
        <p:txBody>
          <a:bodyPr wrap="square" rtlCol="0">
            <a:spAutoFit/>
          </a:bodyPr>
          <a:lstStyle/>
          <a:p>
            <a:pPr marL="800100" marR="0" lvl="1" indent="-342900" algn="l" defTabSz="914400" rtl="0" eaLnBrk="1" fontAlgn="auto" latinLnBrk="0" hangingPunct="1">
              <a:lnSpc>
                <a:spcPct val="100000"/>
              </a:lnSpc>
              <a:spcBef>
                <a:spcPts val="0"/>
              </a:spcBef>
              <a:spcAft>
                <a:spcPts val="0"/>
              </a:spcAft>
              <a:buClrTx/>
              <a:buSzTx/>
              <a:buFont typeface="+mj-lt"/>
              <a:buAutoNum type="arabicPeriod"/>
              <a:tabLst/>
              <a:defRPr/>
            </a:pPr>
            <a:endPar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endParaRPr>
          </a:p>
          <a:p>
            <a:pPr marL="800100" marR="0" lvl="1"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Assign probability of the chances of the perceived threats occurring</a:t>
            </a:r>
          </a:p>
          <a:p>
            <a:pPr marL="800100" marR="0" lvl="1"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This helps with Prioritisation of Risk</a:t>
            </a:r>
          </a:p>
        </p:txBody>
      </p:sp>
    </p:spTree>
    <p:extLst>
      <p:ext uri="{BB962C8B-B14F-4D97-AF65-F5344CB8AC3E}">
        <p14:creationId xmlns:p14="http://schemas.microsoft.com/office/powerpoint/2010/main" val="3932953400"/>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001EF1-BC20-E84F-9322-F3FADA3BDCC9}"/>
              </a:ext>
            </a:extLst>
          </p:cNvPr>
          <p:cNvSpPr>
            <a:spLocks noGrp="1"/>
          </p:cNvSpPr>
          <p:nvPr>
            <p:ph type="title"/>
          </p:nvPr>
        </p:nvSpPr>
        <p:spPr>
          <a:xfrm>
            <a:off x="581192" y="702156"/>
            <a:ext cx="11029616" cy="611739"/>
          </a:xfrm>
        </p:spPr>
        <p:txBody>
          <a:bodyPr/>
          <a:lstStyle/>
          <a:p>
            <a:r>
              <a:rPr lang="en-GB" dirty="0"/>
              <a:t>Risk probability &amp; impact matrix – an example</a:t>
            </a:r>
          </a:p>
        </p:txBody>
      </p:sp>
      <p:sp>
        <p:nvSpPr>
          <p:cNvPr id="4" name="Footer Placeholder 3">
            <a:extLst>
              <a:ext uri="{FF2B5EF4-FFF2-40B4-BE49-F238E27FC236}">
                <a16:creationId xmlns:a16="http://schemas.microsoft.com/office/drawing/2014/main" id="{30CAE061-CF4E-EF41-9312-54C2CCD829D8}"/>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rPr>
              <a:t>Image by Giselle </a:t>
            </a:r>
            <a:r>
              <a:rPr kumimoji="0" lang="en-US" sz="900" b="0" i="0" u="none" strike="noStrike" kern="1200" cap="all" spc="0" normalizeH="0" baseline="0" noProof="0" dirty="0" err="1">
                <a:ln>
                  <a:noFill/>
                </a:ln>
                <a:solidFill>
                  <a:prstClr val="black">
                    <a:lumMod val="75000"/>
                    <a:lumOff val="25000"/>
                  </a:prstClr>
                </a:solidFill>
                <a:effectLst/>
                <a:uLnTx/>
                <a:uFillTx/>
                <a:latin typeface="Franklin Gothic Book" panose="020B0502020104020203"/>
                <a:ea typeface="+mn-ea"/>
                <a:cs typeface="+mn-cs"/>
              </a:rPr>
              <a:t>carlswell</a:t>
            </a: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5966B06C-E300-0824-9DBA-E0B3F4F63E6F}"/>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53</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pic>
        <p:nvPicPr>
          <p:cNvPr id="6" name="Picture 5">
            <a:extLst>
              <a:ext uri="{FF2B5EF4-FFF2-40B4-BE49-F238E27FC236}">
                <a16:creationId xmlns:a16="http://schemas.microsoft.com/office/drawing/2014/main" id="{54396EF9-3F11-36A6-BDB4-8B14B808403C}"/>
              </a:ext>
            </a:extLst>
          </p:cNvPr>
          <p:cNvPicPr>
            <a:picLocks noChangeAspect="1"/>
          </p:cNvPicPr>
          <p:nvPr/>
        </p:nvPicPr>
        <p:blipFill>
          <a:blip r:embed="rId2"/>
          <a:stretch>
            <a:fillRect/>
          </a:stretch>
        </p:blipFill>
        <p:spPr>
          <a:xfrm>
            <a:off x="801296" y="1571349"/>
            <a:ext cx="10761461" cy="4826832"/>
          </a:xfrm>
          <a:prstGeom prst="rect">
            <a:avLst/>
          </a:prstGeom>
        </p:spPr>
      </p:pic>
    </p:spTree>
    <p:extLst>
      <p:ext uri="{BB962C8B-B14F-4D97-AF65-F5344CB8AC3E}">
        <p14:creationId xmlns:p14="http://schemas.microsoft.com/office/powerpoint/2010/main" val="3120661263"/>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351941-E48E-026E-0998-899EE3717935}"/>
              </a:ext>
            </a:extLst>
          </p:cNvPr>
          <p:cNvSpPr>
            <a:spLocks noGrp="1"/>
          </p:cNvSpPr>
          <p:nvPr>
            <p:ph type="title"/>
          </p:nvPr>
        </p:nvSpPr>
        <p:spPr>
          <a:xfrm>
            <a:off x="581192" y="702156"/>
            <a:ext cx="11029616" cy="478231"/>
          </a:xfrm>
        </p:spPr>
        <p:txBody>
          <a:bodyPr>
            <a:normAutofit fontScale="90000"/>
          </a:bodyPr>
          <a:lstStyle/>
          <a:p>
            <a:r>
              <a:rPr lang="en-GB" dirty="0"/>
              <a:t>Another example…</a:t>
            </a:r>
          </a:p>
        </p:txBody>
      </p:sp>
      <p:sp>
        <p:nvSpPr>
          <p:cNvPr id="4" name="Footer Placeholder 3">
            <a:extLst>
              <a:ext uri="{FF2B5EF4-FFF2-40B4-BE49-F238E27FC236}">
                <a16:creationId xmlns:a16="http://schemas.microsoft.com/office/drawing/2014/main" id="{B6E6778F-A70B-27A6-34C5-BC1260A7ED5E}"/>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333FB2CF-2720-12EC-E6CE-F13DDF5EC7FF}"/>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54</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pic>
        <p:nvPicPr>
          <p:cNvPr id="7" name="Picture 6">
            <a:extLst>
              <a:ext uri="{FF2B5EF4-FFF2-40B4-BE49-F238E27FC236}">
                <a16:creationId xmlns:a16="http://schemas.microsoft.com/office/drawing/2014/main" id="{A0138F0E-1B11-D6E2-66BB-94C4D80E46BB}"/>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581190" y="1180387"/>
            <a:ext cx="10010461" cy="5584471"/>
          </a:xfrm>
          <a:prstGeom prst="rect">
            <a:avLst/>
          </a:prstGeom>
        </p:spPr>
      </p:pic>
    </p:spTree>
    <p:extLst>
      <p:ext uri="{BB962C8B-B14F-4D97-AF65-F5344CB8AC3E}">
        <p14:creationId xmlns:p14="http://schemas.microsoft.com/office/powerpoint/2010/main" val="1436769655"/>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4" name="Rectangle 13">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6" name="Rectangle 15">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useBgFill="1">
        <p:nvSpPr>
          <p:cNvPr id="18" name="Rectangle 17">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81193" y="702156"/>
            <a:ext cx="6309003" cy="1013800"/>
          </a:xfrm>
        </p:spPr>
        <p:txBody>
          <a:bodyPr vert="horz" lIns="91440" tIns="45720" rIns="91440" bIns="45720" rtlCol="0" anchor="b">
            <a:normAutofit/>
          </a:bodyPr>
          <a:lstStyle/>
          <a:p>
            <a:r>
              <a:rPr lang="en-US" b="0" kern="1200" cap="all" dirty="0">
                <a:solidFill>
                  <a:schemeClr val="tx2"/>
                </a:solidFill>
                <a:latin typeface="+mj-lt"/>
                <a:ea typeface="+mj-ea"/>
                <a:cs typeface="+mj-cs"/>
              </a:rPr>
              <a:t>4. Identify solutions</a:t>
            </a:r>
          </a:p>
        </p:txBody>
      </p:sp>
      <p:sp>
        <p:nvSpPr>
          <p:cNvPr id="20" name="Rectangle 19">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3" name="TextBox 2">
            <a:extLst>
              <a:ext uri="{FF2B5EF4-FFF2-40B4-BE49-F238E27FC236}">
                <a16:creationId xmlns:a16="http://schemas.microsoft.com/office/drawing/2014/main" id="{1A63A293-6A4B-481D-8960-BE437C3CF946}"/>
              </a:ext>
            </a:extLst>
          </p:cNvPr>
          <p:cNvSpPr txBox="1"/>
          <p:nvPr/>
        </p:nvSpPr>
        <p:spPr>
          <a:xfrm>
            <a:off x="581194" y="1896533"/>
            <a:ext cx="6309003" cy="3962266"/>
          </a:xfrm>
          <a:prstGeom prst="rect">
            <a:avLst/>
          </a:prstGeom>
        </p:spPr>
        <p:txBody>
          <a:bodyPr vert="horz" lIns="91440" tIns="45720" rIns="91440" bIns="45720" rtlCol="0" anchor="ctr">
            <a:normAutofit/>
          </a:bodyPr>
          <a:lstStyle/>
          <a:p>
            <a:pPr marL="742950" marR="0" lvl="1" indent="-285750" algn="l" defTabSz="457200" rtl="0" eaLnBrk="1" fontAlgn="auto" latinLnBrk="0" hangingPunct="1">
              <a:lnSpc>
                <a:spcPct val="90000"/>
              </a:lnSpc>
              <a:spcBef>
                <a:spcPct val="20000"/>
              </a:spcBef>
              <a:spcAft>
                <a:spcPts val="600"/>
              </a:spcAft>
              <a:buClr>
                <a:srgbClr val="1CADE4"/>
              </a:buClr>
              <a:buSzPct val="92000"/>
              <a:buFont typeface="Wingdings 2" panose="05020102010507070707" pitchFamily="18" charset="2"/>
              <a:buChar char=""/>
              <a:tabLst/>
              <a:defRPr/>
            </a:pPr>
            <a:r>
              <a:rPr kumimoji="0" lang="en-US" sz="1800" b="0" i="0" u="none" strike="noStrike" kern="1200" cap="none" spc="0" normalizeH="0" baseline="0" noProof="0" dirty="0">
                <a:ln>
                  <a:noFill/>
                </a:ln>
                <a:solidFill>
                  <a:srgbClr val="335B74"/>
                </a:solidFill>
                <a:effectLst/>
                <a:uLnTx/>
                <a:uFillTx/>
                <a:latin typeface="Franklin Gothic Book" panose="020B0502020104020203"/>
                <a:ea typeface="+mn-ea"/>
                <a:cs typeface="+mn-cs"/>
              </a:rPr>
              <a:t>Most solutions may be </a:t>
            </a:r>
            <a:r>
              <a:rPr kumimoji="0" lang="en-US" sz="1800" b="0" i="0" u="none" strike="noStrike" kern="1200" cap="none" spc="0" normalizeH="0" baseline="0" noProof="0" dirty="0" err="1">
                <a:ln>
                  <a:noFill/>
                </a:ln>
                <a:solidFill>
                  <a:srgbClr val="335B74"/>
                </a:solidFill>
                <a:effectLst/>
                <a:uLnTx/>
                <a:uFillTx/>
                <a:latin typeface="Franklin Gothic Book" panose="020B0502020104020203"/>
                <a:ea typeface="+mn-ea"/>
                <a:cs typeface="+mn-cs"/>
              </a:rPr>
              <a:t>categorised</a:t>
            </a:r>
            <a:r>
              <a:rPr kumimoji="0" lang="en-US" sz="1800" b="0" i="0" u="none" strike="noStrike" kern="1200" cap="none" spc="0" normalizeH="0" baseline="0" noProof="0" dirty="0">
                <a:ln>
                  <a:noFill/>
                </a:ln>
                <a:solidFill>
                  <a:srgbClr val="335B74"/>
                </a:solidFill>
                <a:effectLst/>
                <a:uLnTx/>
                <a:uFillTx/>
                <a:latin typeface="Franklin Gothic Book" panose="020B0502020104020203"/>
                <a:ea typeface="+mn-ea"/>
                <a:cs typeface="+mn-cs"/>
              </a:rPr>
              <a:t> as follows:</a:t>
            </a:r>
          </a:p>
          <a:p>
            <a:pPr marL="742950" marR="0" lvl="1" indent="-285750" algn="l" defTabSz="457200" rtl="0" eaLnBrk="1" fontAlgn="auto" latinLnBrk="0" hangingPunct="1">
              <a:lnSpc>
                <a:spcPct val="90000"/>
              </a:lnSpc>
              <a:spcBef>
                <a:spcPct val="20000"/>
              </a:spcBef>
              <a:spcAft>
                <a:spcPts val="600"/>
              </a:spcAft>
              <a:buClr>
                <a:srgbClr val="1CADE4"/>
              </a:buClr>
              <a:buSzPct val="92000"/>
              <a:buFont typeface="Wingdings 2" panose="05020102010507070707" pitchFamily="18" charset="2"/>
              <a:buChar char=""/>
              <a:tabLst/>
              <a:defRPr/>
            </a:pPr>
            <a:endParaRPr kumimoji="0" lang="en-US" sz="1800" b="0" i="0" u="none" strike="noStrike" kern="1200" cap="none" spc="0" normalizeH="0" baseline="0" noProof="0" dirty="0">
              <a:ln>
                <a:noFill/>
              </a:ln>
              <a:solidFill>
                <a:srgbClr val="335B74"/>
              </a:solidFill>
              <a:effectLst/>
              <a:uLnTx/>
              <a:uFillTx/>
              <a:latin typeface="Franklin Gothic Book" panose="020B0502020104020203"/>
              <a:ea typeface="+mn-ea"/>
              <a:cs typeface="+mn-cs"/>
            </a:endParaRPr>
          </a:p>
          <a:p>
            <a:pPr marL="1200150" marR="0" lvl="2" indent="-285750" algn="l" defTabSz="457200" rtl="0" eaLnBrk="1" fontAlgn="auto" latinLnBrk="0" hangingPunct="1">
              <a:lnSpc>
                <a:spcPct val="90000"/>
              </a:lnSpc>
              <a:spcBef>
                <a:spcPct val="20000"/>
              </a:spcBef>
              <a:spcAft>
                <a:spcPts val="600"/>
              </a:spcAft>
              <a:buClr>
                <a:srgbClr val="1CADE4"/>
              </a:buClr>
              <a:buSzPct val="92000"/>
              <a:buFont typeface="Wingdings 2" panose="05020102010507070707" pitchFamily="18" charset="2"/>
              <a:buChar char=""/>
              <a:tabLst/>
              <a:defRPr/>
            </a:pPr>
            <a:r>
              <a:rPr kumimoji="0" lang="en-US" sz="1800" b="1" i="1" u="none" strike="noStrike" kern="1200" cap="none" spc="0" normalizeH="0" baseline="0" noProof="0" dirty="0">
                <a:ln>
                  <a:noFill/>
                </a:ln>
                <a:solidFill>
                  <a:srgbClr val="0070C0"/>
                </a:solidFill>
                <a:effectLst/>
                <a:uLnTx/>
                <a:uFillTx/>
                <a:latin typeface="Franklin Gothic Book" panose="020B0502020104020203"/>
                <a:ea typeface="+mn-ea"/>
                <a:cs typeface="+mn-cs"/>
              </a:rPr>
              <a:t>Avoiding the threat</a:t>
            </a:r>
            <a:r>
              <a:rPr kumimoji="0" lang="en-US" sz="1800" b="0" i="0" u="none" strike="noStrike" kern="1200" cap="none" spc="0" normalizeH="0" baseline="0" noProof="0" dirty="0">
                <a:ln>
                  <a:noFill/>
                </a:ln>
                <a:solidFill>
                  <a:srgbClr val="335B74"/>
                </a:solidFill>
                <a:effectLst/>
                <a:uLnTx/>
                <a:uFillTx/>
                <a:latin typeface="Franklin Gothic Book" panose="020B0502020104020203"/>
                <a:ea typeface="+mn-ea"/>
                <a:cs typeface="+mn-cs"/>
              </a:rPr>
              <a:t>: by withdrawing from an activity or taking another strategic direction</a:t>
            </a:r>
          </a:p>
          <a:p>
            <a:pPr marL="1200150" marR="0" lvl="2" indent="-285750" algn="l" defTabSz="457200" rtl="0" eaLnBrk="1" fontAlgn="auto" latinLnBrk="0" hangingPunct="1">
              <a:lnSpc>
                <a:spcPct val="90000"/>
              </a:lnSpc>
              <a:spcBef>
                <a:spcPct val="20000"/>
              </a:spcBef>
              <a:spcAft>
                <a:spcPts val="600"/>
              </a:spcAft>
              <a:buClr>
                <a:srgbClr val="1CADE4"/>
              </a:buClr>
              <a:buSzPct val="92000"/>
              <a:buFont typeface="Wingdings 2" panose="05020102010507070707" pitchFamily="18" charset="2"/>
              <a:buChar char=""/>
              <a:tabLst/>
              <a:defRPr/>
            </a:pPr>
            <a:r>
              <a:rPr kumimoji="0" lang="en-US" sz="1800" b="1" i="1" u="none" strike="noStrike" kern="1200" cap="none" spc="0" normalizeH="0" baseline="0" noProof="0" dirty="0">
                <a:ln>
                  <a:noFill/>
                </a:ln>
                <a:solidFill>
                  <a:srgbClr val="0070C0"/>
                </a:solidFill>
                <a:effectLst/>
                <a:uLnTx/>
                <a:uFillTx/>
                <a:latin typeface="Franklin Gothic Book" panose="020B0502020104020203"/>
                <a:ea typeface="+mn-ea"/>
                <a:cs typeface="+mn-cs"/>
              </a:rPr>
              <a:t>Reducing the threat</a:t>
            </a:r>
            <a:r>
              <a:rPr kumimoji="0" lang="en-US" sz="1800" b="0" i="0" u="none" strike="noStrike" kern="1200" cap="none" spc="0" normalizeH="0" baseline="0" noProof="0" dirty="0">
                <a:ln>
                  <a:noFill/>
                </a:ln>
                <a:solidFill>
                  <a:srgbClr val="335B74"/>
                </a:solidFill>
                <a:effectLst/>
                <a:uLnTx/>
                <a:uFillTx/>
                <a:latin typeface="Franklin Gothic Book" panose="020B0502020104020203"/>
                <a:ea typeface="+mn-ea"/>
                <a:cs typeface="+mn-cs"/>
              </a:rPr>
              <a:t>: by attempting to mitigate it with countermeasures or buying insurance</a:t>
            </a:r>
          </a:p>
          <a:p>
            <a:pPr marL="1200150" marR="0" lvl="2" indent="-285750" algn="l" defTabSz="457200" rtl="0" eaLnBrk="1" fontAlgn="auto" latinLnBrk="0" hangingPunct="1">
              <a:lnSpc>
                <a:spcPct val="90000"/>
              </a:lnSpc>
              <a:spcBef>
                <a:spcPct val="20000"/>
              </a:spcBef>
              <a:spcAft>
                <a:spcPts val="600"/>
              </a:spcAft>
              <a:buClr>
                <a:srgbClr val="1CADE4"/>
              </a:buClr>
              <a:buSzPct val="92000"/>
              <a:buFont typeface="Wingdings 2" panose="05020102010507070707" pitchFamily="18" charset="2"/>
              <a:buChar char=""/>
              <a:tabLst/>
              <a:defRPr/>
            </a:pPr>
            <a:r>
              <a:rPr kumimoji="0" lang="en-US" sz="1800" b="1" i="1" u="none" strike="noStrike" kern="1200" cap="none" spc="0" normalizeH="0" baseline="0" noProof="0" dirty="0">
                <a:ln>
                  <a:noFill/>
                </a:ln>
                <a:solidFill>
                  <a:srgbClr val="0070C0"/>
                </a:solidFill>
                <a:effectLst/>
                <a:uLnTx/>
                <a:uFillTx/>
                <a:latin typeface="Franklin Gothic Book" panose="020B0502020104020203"/>
                <a:ea typeface="+mn-ea"/>
                <a:cs typeface="+mn-cs"/>
              </a:rPr>
              <a:t>Sharing the threat</a:t>
            </a:r>
            <a:r>
              <a:rPr kumimoji="0" lang="en-US" sz="1800" b="0" i="0" u="none" strike="noStrike" kern="1200" cap="none" spc="0" normalizeH="0" baseline="0" noProof="0" dirty="0">
                <a:ln>
                  <a:noFill/>
                </a:ln>
                <a:solidFill>
                  <a:srgbClr val="335B74"/>
                </a:solidFill>
                <a:effectLst/>
                <a:uLnTx/>
                <a:uFillTx/>
                <a:latin typeface="Franklin Gothic Book" panose="020B0502020104020203"/>
                <a:ea typeface="+mn-ea"/>
                <a:cs typeface="+mn-cs"/>
              </a:rPr>
              <a:t>: by partnering with another stakeholder or outsourcing the endeavor completely (to reduce </a:t>
            </a:r>
            <a:r>
              <a:rPr kumimoji="0" lang="en-US" sz="1800" b="0" i="0" u="none" strike="noStrike" kern="1200" cap="none" spc="0" normalizeH="0" baseline="0" noProof="0" dirty="0" err="1">
                <a:ln>
                  <a:noFill/>
                </a:ln>
                <a:solidFill>
                  <a:srgbClr val="335B74"/>
                </a:solidFill>
                <a:effectLst/>
                <a:uLnTx/>
                <a:uFillTx/>
                <a:latin typeface="Franklin Gothic Book" panose="020B0502020104020203"/>
                <a:ea typeface="+mn-ea"/>
                <a:cs typeface="+mn-cs"/>
              </a:rPr>
              <a:t>th</a:t>
            </a:r>
            <a:r>
              <a:rPr kumimoji="0" lang="en-US" sz="1800" b="0" i="0" u="none" strike="noStrike" kern="1200" cap="none" spc="0" normalizeH="0" baseline="0" noProof="0" dirty="0">
                <a:ln>
                  <a:noFill/>
                </a:ln>
                <a:solidFill>
                  <a:srgbClr val="335B74"/>
                </a:solidFill>
                <a:effectLst/>
                <a:uLnTx/>
                <a:uFillTx/>
                <a:latin typeface="Franklin Gothic Book" panose="020B0502020104020203"/>
                <a:ea typeface="+mn-ea"/>
                <a:cs typeface="+mn-cs"/>
              </a:rPr>
              <a:t>e likelihood and impact of uncertainty)</a:t>
            </a:r>
          </a:p>
          <a:p>
            <a:pPr marL="1200150" marR="0" lvl="2" indent="-285750" algn="l" defTabSz="457200" rtl="0" eaLnBrk="1" fontAlgn="auto" latinLnBrk="0" hangingPunct="1">
              <a:lnSpc>
                <a:spcPct val="90000"/>
              </a:lnSpc>
              <a:spcBef>
                <a:spcPct val="20000"/>
              </a:spcBef>
              <a:spcAft>
                <a:spcPts val="600"/>
              </a:spcAft>
              <a:buClr>
                <a:srgbClr val="1CADE4"/>
              </a:buClr>
              <a:buSzPct val="92000"/>
              <a:buFont typeface="Wingdings 2" panose="05020102010507070707" pitchFamily="18" charset="2"/>
              <a:buChar char=""/>
              <a:tabLst/>
              <a:defRPr/>
            </a:pPr>
            <a:r>
              <a:rPr kumimoji="0" lang="en-US" sz="1800" b="1" i="1" u="none" strike="noStrike" kern="1200" cap="none" spc="0" normalizeH="0" baseline="0" noProof="0" dirty="0">
                <a:ln>
                  <a:noFill/>
                </a:ln>
                <a:solidFill>
                  <a:srgbClr val="0070C0"/>
                </a:solidFill>
                <a:effectLst/>
                <a:uLnTx/>
                <a:uFillTx/>
                <a:latin typeface="Franklin Gothic Book" panose="020B0502020104020203"/>
                <a:ea typeface="+mn-ea"/>
                <a:cs typeface="+mn-cs"/>
              </a:rPr>
              <a:t>Retention of the threat</a:t>
            </a:r>
            <a:r>
              <a:rPr kumimoji="0" lang="en-US" sz="1800" b="0" i="0" u="none" strike="noStrike" kern="1200" cap="none" spc="0" normalizeH="0" baseline="0" noProof="0" dirty="0">
                <a:ln>
                  <a:noFill/>
                </a:ln>
                <a:solidFill>
                  <a:srgbClr val="335B74"/>
                </a:solidFill>
                <a:effectLst/>
                <a:uLnTx/>
                <a:uFillTx/>
                <a:latin typeface="Franklin Gothic Book" panose="020B0502020104020203"/>
                <a:ea typeface="+mn-ea"/>
                <a:cs typeface="+mn-cs"/>
              </a:rPr>
              <a:t>: proceeding with the activity despite the threat and integrating the potential risk into budgetary planning</a:t>
            </a:r>
            <a:r>
              <a:rPr kumimoji="0" lang="en-US" sz="1800" b="1" i="0" u="none" strike="noStrike" kern="1200" cap="none" spc="0" normalizeH="0" baseline="0" noProof="0" dirty="0">
                <a:ln>
                  <a:noFill/>
                </a:ln>
                <a:solidFill>
                  <a:srgbClr val="335B74"/>
                </a:solidFill>
                <a:effectLst/>
                <a:uLnTx/>
                <a:uFillTx/>
                <a:latin typeface="Franklin Gothic Book" panose="020B0502020104020203"/>
                <a:ea typeface="+mn-ea"/>
                <a:cs typeface="+mn-cs"/>
              </a:rPr>
              <a:t>	</a:t>
            </a:r>
            <a:endParaRPr kumimoji="0" lang="en-US" sz="1800" b="0" i="0" u="none" strike="noStrike" kern="1200" cap="none" spc="0" normalizeH="0" baseline="0" noProof="0" dirty="0">
              <a:ln>
                <a:noFill/>
              </a:ln>
              <a:solidFill>
                <a:srgbClr val="335B74"/>
              </a:solidFill>
              <a:effectLst/>
              <a:uLnTx/>
              <a:uFillTx/>
              <a:latin typeface="Franklin Gothic Book" panose="020B0502020104020203"/>
              <a:ea typeface="+mn-ea"/>
              <a:cs typeface="+mn-cs"/>
            </a:endParaRP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3" y="5951811"/>
            <a:ext cx="4277410" cy="365125"/>
          </a:xfrm>
        </p:spPr>
        <p:txBody>
          <a:bodyPr vert="horz" lIns="91440" tIns="45720" rIns="91440" bIns="45720" rtlCol="0" anchor="ctr">
            <a:norm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srgbClr val="DF88A1"/>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6576780" y="5956137"/>
            <a:ext cx="544874" cy="365125"/>
          </a:xfrm>
        </p:spPr>
        <p:txBody>
          <a:bodyPr vert="horz" lIns="91440" tIns="45720" rIns="91440" bIns="45720" rtlCol="0" anchor="ctr">
            <a:normAutofit/>
          </a:bodyPr>
          <a:lstStyle/>
          <a:p>
            <a:pPr marL="0" marR="0" lvl="0" indent="0" algn="r" defTabSz="4572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smtClean="0">
                <a:ln>
                  <a:noFill/>
                </a:ln>
                <a:solidFill>
                  <a:srgbClr val="DF88A1"/>
                </a:solidFill>
                <a:effectLst/>
                <a:uLnTx/>
                <a:uFillTx/>
                <a:latin typeface="Franklin Gothic Book" panose="020B0502020104020203"/>
                <a:ea typeface="+mn-ea"/>
                <a:cs typeface="+mn-cs"/>
              </a:rPr>
              <a:pPr marL="0" marR="0" lvl="0" indent="0" algn="r" defTabSz="457200" rtl="0" eaLnBrk="1" fontAlgn="auto" latinLnBrk="0" hangingPunct="1">
                <a:lnSpc>
                  <a:spcPct val="100000"/>
                </a:lnSpc>
                <a:spcBef>
                  <a:spcPts val="0"/>
                </a:spcBef>
                <a:spcAft>
                  <a:spcPts val="600"/>
                </a:spcAft>
                <a:buClrTx/>
                <a:buSzTx/>
                <a:buFontTx/>
                <a:buNone/>
                <a:tabLst/>
                <a:defRPr/>
              </a:pPr>
              <a:t>55</a:t>
            </a:fld>
            <a:endParaRPr kumimoji="0" lang="en-US" sz="900" b="0" i="0" u="none" strike="noStrike" kern="1200" cap="none" spc="0" normalizeH="0" baseline="0" noProof="0">
              <a:ln>
                <a:noFill/>
              </a:ln>
              <a:solidFill>
                <a:srgbClr val="DF88A1"/>
              </a:solidFill>
              <a:effectLst/>
              <a:uLnTx/>
              <a:uFillTx/>
              <a:latin typeface="Franklin Gothic Book" panose="020B0502020104020203"/>
              <a:ea typeface="+mn-ea"/>
              <a:cs typeface="+mn-cs"/>
            </a:endParaRPr>
          </a:p>
        </p:txBody>
      </p:sp>
      <p:pic>
        <p:nvPicPr>
          <p:cNvPr id="7" name="Picture 6" descr="A black umbrella over a piggybank">
            <a:extLst>
              <a:ext uri="{FF2B5EF4-FFF2-40B4-BE49-F238E27FC236}">
                <a16:creationId xmlns:a16="http://schemas.microsoft.com/office/drawing/2014/main" id="{28719133-602A-58FD-64C6-FBF7C0399553}"/>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7521283" y="10"/>
            <a:ext cx="4670717" cy="6857990"/>
          </a:xfrm>
          <a:prstGeom prst="rect">
            <a:avLst/>
          </a:prstGeom>
        </p:spPr>
      </p:pic>
    </p:spTree>
    <p:extLst>
      <p:ext uri="{BB962C8B-B14F-4D97-AF65-F5344CB8AC3E}">
        <p14:creationId xmlns:p14="http://schemas.microsoft.com/office/powerpoint/2010/main" val="1192494250"/>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 name="Rectangle 30">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42" name="Rectangle 32">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43" name="Rectangle 34">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44" name="Rectangle 36">
            <a:extLst>
              <a:ext uri="{FF2B5EF4-FFF2-40B4-BE49-F238E27FC236}">
                <a16:creationId xmlns:a16="http://schemas.microsoft.com/office/drawing/2014/main" id="{3CED7894-4F62-4A6C-8DB5-DB5BE08E9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75000"/>
              <a:lumOff val="2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609906" y="702156"/>
            <a:ext cx="3568661" cy="1188720"/>
          </a:xfrm>
        </p:spPr>
        <p:txBody>
          <a:bodyPr vert="horz" lIns="91440" tIns="45720" rIns="91440" bIns="45720" rtlCol="0" anchor="b">
            <a:normAutofit/>
          </a:bodyPr>
          <a:lstStyle/>
          <a:p>
            <a:r>
              <a:rPr lang="en-US" b="0" kern="1200" cap="all" dirty="0">
                <a:solidFill>
                  <a:schemeClr val="tx1">
                    <a:lumMod val="75000"/>
                    <a:lumOff val="25000"/>
                  </a:schemeClr>
                </a:solidFill>
                <a:latin typeface="+mj-lt"/>
                <a:ea typeface="+mj-ea"/>
                <a:cs typeface="+mj-cs"/>
              </a:rPr>
              <a:t>5. Prioritise solutions</a:t>
            </a:r>
          </a:p>
        </p:txBody>
      </p:sp>
      <p:sp>
        <p:nvSpPr>
          <p:cNvPr id="45" name="Rectangle 38">
            <a:extLst>
              <a:ext uri="{FF2B5EF4-FFF2-40B4-BE49-F238E27FC236}">
                <a16:creationId xmlns:a16="http://schemas.microsoft.com/office/drawing/2014/main" id="{E536F3B4-50F6-4C52-8F76-4EB1214719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620"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3" name="TextBox 2">
            <a:extLst>
              <a:ext uri="{FF2B5EF4-FFF2-40B4-BE49-F238E27FC236}">
                <a16:creationId xmlns:a16="http://schemas.microsoft.com/office/drawing/2014/main" id="{1A63A293-6A4B-481D-8960-BE437C3CF946}"/>
              </a:ext>
            </a:extLst>
          </p:cNvPr>
          <p:cNvSpPr txBox="1"/>
          <p:nvPr/>
        </p:nvSpPr>
        <p:spPr>
          <a:xfrm>
            <a:off x="609906" y="2340864"/>
            <a:ext cx="3568661" cy="3634486"/>
          </a:xfrm>
          <a:prstGeom prst="rect">
            <a:avLst/>
          </a:prstGeom>
        </p:spPr>
        <p:txBody>
          <a:bodyPr vert="horz" lIns="91440" tIns="45720" rIns="91440" bIns="45720" rtlCol="0" anchor="ctr">
            <a:normAutofit/>
          </a:bodyPr>
          <a:lstStyle/>
          <a:p>
            <a:pPr marL="742950" marR="0" lvl="1" indent="-285750" algn="l" defTabSz="457200" rtl="0" eaLnBrk="1" fontAlgn="auto" latinLnBrk="0" hangingPunct="1">
              <a:lnSpc>
                <a:spcPct val="100000"/>
              </a:lnSpc>
              <a:spcBef>
                <a:spcPct val="20000"/>
              </a:spcBef>
              <a:spcAft>
                <a:spcPts val="600"/>
              </a:spcAft>
              <a:buClr>
                <a:srgbClr val="1CADE4"/>
              </a:buClr>
              <a:buSzPct val="92000"/>
              <a:buFont typeface="Wingdings 2" panose="05020102010507070707" pitchFamily="18" charset="2"/>
              <a:buChar char=""/>
              <a:tabLst/>
              <a:defRPr/>
            </a:pPr>
            <a:endParaRPr kumimoji="0" lang="en-US" sz="1800" b="1"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a:p>
            <a:pPr marL="742950" marR="0" lvl="1" indent="-285750" algn="l" defTabSz="457200" rtl="0" eaLnBrk="1" fontAlgn="auto" latinLnBrk="0" hangingPunct="1">
              <a:lnSpc>
                <a:spcPct val="100000"/>
              </a:lnSpc>
              <a:spcBef>
                <a:spcPct val="20000"/>
              </a:spcBef>
              <a:spcAft>
                <a:spcPts val="600"/>
              </a:spcAft>
              <a:buClr>
                <a:srgbClr val="1CADE4"/>
              </a:buClr>
              <a:buSzPct val="92000"/>
              <a:buFont typeface="Wingdings 2" panose="05020102010507070707" pitchFamily="18" charset="2"/>
              <a:buChar char=""/>
              <a:tabLst/>
              <a:defRPr/>
            </a:pPr>
            <a:r>
              <a:rPr kumimoji="0" lang="en-US" sz="18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Involves integrating all of the prior steps</a:t>
            </a:r>
          </a:p>
          <a:p>
            <a:pPr marL="742950" marR="0" lvl="1" indent="-285750" algn="l" defTabSz="457200" rtl="0" eaLnBrk="1" fontAlgn="auto" latinLnBrk="0" hangingPunct="1">
              <a:lnSpc>
                <a:spcPct val="100000"/>
              </a:lnSpc>
              <a:spcBef>
                <a:spcPct val="20000"/>
              </a:spcBef>
              <a:spcAft>
                <a:spcPts val="600"/>
              </a:spcAft>
              <a:buClr>
                <a:srgbClr val="1CADE4"/>
              </a:buClr>
              <a:buSzPct val="92000"/>
              <a:buFont typeface="Wingdings 2" panose="05020102010507070707" pitchFamily="18" charset="2"/>
              <a:buChar char=""/>
              <a:tabLst/>
              <a:defRPr/>
            </a:pPr>
            <a:r>
              <a:rPr kumimoji="0" lang="en-US" sz="18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Includes the </a:t>
            </a:r>
            <a:r>
              <a:rPr kumimoji="0" lang="en-US" sz="1800" b="1" i="1"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objective</a:t>
            </a:r>
            <a:r>
              <a:rPr kumimoji="0" lang="en-US" sz="18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 analysis of threats</a:t>
            </a:r>
          </a:p>
          <a:p>
            <a:pPr marL="742950" marR="0" lvl="1" indent="-285750" algn="l" defTabSz="457200" rtl="0" eaLnBrk="1" fontAlgn="auto" latinLnBrk="0" hangingPunct="1">
              <a:lnSpc>
                <a:spcPct val="100000"/>
              </a:lnSpc>
              <a:spcBef>
                <a:spcPct val="20000"/>
              </a:spcBef>
              <a:spcAft>
                <a:spcPts val="600"/>
              </a:spcAft>
              <a:buClr>
                <a:srgbClr val="1CADE4"/>
              </a:buClr>
              <a:buSzPct val="92000"/>
              <a:buFont typeface="Wingdings 2" panose="05020102010507070707" pitchFamily="18" charset="2"/>
              <a:buChar char=""/>
              <a:tabLst/>
              <a:defRPr/>
            </a:pPr>
            <a:r>
              <a:rPr kumimoji="0" lang="en-US" sz="18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Entails </a:t>
            </a:r>
            <a:r>
              <a:rPr kumimoji="0" lang="en-US" sz="1800" b="1" i="1"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objective</a:t>
            </a:r>
            <a:r>
              <a:rPr kumimoji="0" lang="en-US" sz="18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 interpretation of the importance of the strategic endeavour to the organisation</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2" y="6423914"/>
            <a:ext cx="3568661" cy="365125"/>
          </a:xfrm>
        </p:spPr>
        <p:txBody>
          <a:bodyPr vert="horz" lIns="91440" tIns="45720" rIns="91440" bIns="45720" rtlCol="0" anchor="ctr">
            <a:norm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prstClr val="black">
                  <a:lumMod val="75000"/>
                  <a:lumOff val="25000"/>
                  <a:alpha val="75000"/>
                </a:prstClr>
              </a:solidFill>
              <a:effectLst/>
              <a:uLnTx/>
              <a:uFillTx/>
              <a:latin typeface="Franklin Gothic Book" panose="020B0502020104020203"/>
              <a:ea typeface="+mn-ea"/>
              <a:cs typeface="+mn-cs"/>
            </a:endParaRPr>
          </a:p>
        </p:txBody>
      </p:sp>
      <p:pic>
        <p:nvPicPr>
          <p:cNvPr id="7" name="Picture 6" descr="A close up view of a track and field lane in the dark">
            <a:extLst>
              <a:ext uri="{FF2B5EF4-FFF2-40B4-BE49-F238E27FC236}">
                <a16:creationId xmlns:a16="http://schemas.microsoft.com/office/drawing/2014/main" id="{C359C482-5B4B-B924-07D6-D727577ADBB4}"/>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b="-1"/>
          <a:stretch/>
        </p:blipFill>
        <p:spPr>
          <a:xfrm>
            <a:off x="4654295" y="10"/>
            <a:ext cx="7537705" cy="6857990"/>
          </a:xfrm>
          <a:prstGeom prst="rect">
            <a:avLst/>
          </a:prstGeom>
        </p:spPr>
      </p:pic>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10558300" y="6423914"/>
            <a:ext cx="1052510" cy="365125"/>
          </a:xfrm>
        </p:spPr>
        <p:txBody>
          <a:bodyPr vert="horz" lIns="91440" tIns="45720" rIns="91440" bIns="45720" rtlCol="0" anchor="ctr">
            <a:normAutofit/>
          </a:bodyPr>
          <a:lstStyle/>
          <a:p>
            <a:pPr marL="0" marR="0" lvl="0" indent="0" algn="r" defTabSz="4572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srgbClr val="FFFFFF"/>
                </a:solidFill>
                <a:effectLst/>
                <a:uLnTx/>
                <a:uFillTx/>
                <a:latin typeface="Franklin Gothic Book" panose="020B0502020104020203"/>
                <a:ea typeface="+mn-ea"/>
                <a:cs typeface="+mn-cs"/>
              </a:rPr>
              <a:pPr marL="0" marR="0" lvl="0" indent="0" algn="r" defTabSz="457200" rtl="0" eaLnBrk="1" fontAlgn="auto" latinLnBrk="0" hangingPunct="1">
                <a:lnSpc>
                  <a:spcPct val="100000"/>
                </a:lnSpc>
                <a:spcBef>
                  <a:spcPts val="0"/>
                </a:spcBef>
                <a:spcAft>
                  <a:spcPts val="600"/>
                </a:spcAft>
                <a:buClrTx/>
                <a:buSzTx/>
                <a:buFontTx/>
                <a:buNone/>
                <a:tabLst/>
                <a:defRPr/>
              </a:pPr>
              <a:t>56</a:t>
            </a:fld>
            <a:endParaRPr kumimoji="0" lang="en-US" sz="900" b="0" i="0" u="none" strike="noStrike" kern="1200" cap="none" spc="0" normalizeH="0" baseline="0" noProof="0">
              <a:ln>
                <a:noFill/>
              </a:ln>
              <a:solidFill>
                <a:srgbClr val="FFFFFF"/>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1195837754"/>
      </p:ext>
    </p:extLst>
  </p:cSld>
  <p:clrMapOvr>
    <a:overrideClrMapping bg1="lt1" tx1="dk1" bg2="lt2" tx2="dk2" accent1="accent1" accent2="accent2" accent3="accent3" accent4="accent4" accent5="accent5" accent6="accent6" hlink="hlink" folHlink="folHlink"/>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4" name="Rectangle 29">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45" name="Rectangle 31">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46" name="Rectangle 33">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81192" y="702156"/>
            <a:ext cx="11029616" cy="1188720"/>
          </a:xfrm>
        </p:spPr>
        <p:txBody>
          <a:bodyPr vert="horz" lIns="91440" tIns="45720" rIns="91440" bIns="45720" rtlCol="0" anchor="b">
            <a:normAutofit/>
          </a:bodyPr>
          <a:lstStyle/>
          <a:p>
            <a:r>
              <a:rPr lang="en-US" b="0" kern="1200" cap="all" dirty="0">
                <a:solidFill>
                  <a:schemeClr val="tx1">
                    <a:lumMod val="75000"/>
                    <a:lumOff val="25000"/>
                  </a:schemeClr>
                </a:solidFill>
                <a:latin typeface="+mj-lt"/>
                <a:ea typeface="+mj-ea"/>
                <a:cs typeface="+mj-cs"/>
              </a:rPr>
              <a:t>balanced scorecard – </a:t>
            </a:r>
            <a:br>
              <a:rPr lang="en-US" b="0" kern="1200" cap="all" dirty="0">
                <a:solidFill>
                  <a:schemeClr val="tx1">
                    <a:lumMod val="75000"/>
                    <a:lumOff val="25000"/>
                  </a:schemeClr>
                </a:solidFill>
                <a:latin typeface="+mj-lt"/>
                <a:ea typeface="+mj-ea"/>
                <a:cs typeface="+mj-cs"/>
              </a:rPr>
            </a:br>
            <a:r>
              <a:rPr lang="en-US" b="0" kern="1200" cap="all" dirty="0">
                <a:solidFill>
                  <a:schemeClr val="tx1">
                    <a:lumMod val="75000"/>
                    <a:lumOff val="25000"/>
                  </a:schemeClr>
                </a:solidFill>
                <a:latin typeface="+mj-lt"/>
                <a:ea typeface="+mj-ea"/>
                <a:cs typeface="+mj-cs"/>
              </a:rPr>
              <a:t>managing risk by managing strategy performance</a:t>
            </a:r>
          </a:p>
        </p:txBody>
      </p:sp>
      <p:sp>
        <p:nvSpPr>
          <p:cNvPr id="47" name="Rectangle 35">
            <a:extLst>
              <a:ext uri="{FF2B5EF4-FFF2-40B4-BE49-F238E27FC236}">
                <a16:creationId xmlns:a16="http://schemas.microsoft.com/office/drawing/2014/main" id="{7A4CA679-3546-4E14-8FB8-F57168C37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48" name="Rectangle 37">
            <a:extLst>
              <a:ext uri="{FF2B5EF4-FFF2-40B4-BE49-F238E27FC236}">
                <a16:creationId xmlns:a16="http://schemas.microsoft.com/office/drawing/2014/main" id="{44D16E90-7C64-4C04-A50A-B866A1A92B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49" name="Rectangle 39">
            <a:extLst>
              <a:ext uri="{FF2B5EF4-FFF2-40B4-BE49-F238E27FC236}">
                <a16:creationId xmlns:a16="http://schemas.microsoft.com/office/drawing/2014/main" id="{DBE4DD59-5AA2-46C6-B6A8-9B4C62D198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50" name="Rectangle 41">
            <a:extLst>
              <a:ext uri="{FF2B5EF4-FFF2-40B4-BE49-F238E27FC236}">
                <a16:creationId xmlns:a16="http://schemas.microsoft.com/office/drawing/2014/main" id="{160CE81C-67DC-489E-BFFB-877C80B854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2180496"/>
            <a:ext cx="5404639" cy="4045683"/>
          </a:xfrm>
          <a:prstGeom prst="rect">
            <a:avLst/>
          </a:prstGeom>
          <a:solidFill>
            <a:srgbClr val="FFFFFF">
              <a:alpha val="80000"/>
            </a:srgbClr>
          </a:solidFill>
          <a:ln w="38100">
            <a:solidFill>
              <a:srgbClr val="46535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pic>
        <p:nvPicPr>
          <p:cNvPr id="14" name="Picture 13" descr="Rocks stacked on driftwood with the sea on background">
            <a:extLst>
              <a:ext uri="{FF2B5EF4-FFF2-40B4-BE49-F238E27FC236}">
                <a16:creationId xmlns:a16="http://schemas.microsoft.com/office/drawing/2014/main" id="{5F200706-E734-685A-5470-A21BDB00DF35}"/>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b="-3"/>
          <a:stretch/>
        </p:blipFill>
        <p:spPr>
          <a:xfrm>
            <a:off x="611392" y="2347105"/>
            <a:ext cx="5074920" cy="3712464"/>
          </a:xfrm>
          <a:prstGeom prst="rect">
            <a:avLst/>
          </a:prstGeom>
        </p:spPr>
      </p:pic>
      <p:sp>
        <p:nvSpPr>
          <p:cNvPr id="3" name="TextBox 2">
            <a:extLst>
              <a:ext uri="{FF2B5EF4-FFF2-40B4-BE49-F238E27FC236}">
                <a16:creationId xmlns:a16="http://schemas.microsoft.com/office/drawing/2014/main" id="{1A63A293-6A4B-481D-8960-BE437C3CF946}"/>
              </a:ext>
            </a:extLst>
          </p:cNvPr>
          <p:cNvSpPr txBox="1"/>
          <p:nvPr/>
        </p:nvSpPr>
        <p:spPr>
          <a:xfrm>
            <a:off x="6340830" y="1802167"/>
            <a:ext cx="5269977" cy="4424012"/>
          </a:xfrm>
          <a:prstGeom prst="rect">
            <a:avLst/>
          </a:prstGeom>
        </p:spPr>
        <p:txBody>
          <a:bodyPr vert="horz" lIns="91440" tIns="45720" rIns="91440" bIns="45720" rtlCol="0" anchor="ctr">
            <a:noAutofit/>
          </a:bodyPr>
          <a:lstStyle/>
          <a:p>
            <a:pPr marL="742950" marR="0" lvl="1" indent="-285750" algn="l" defTabSz="457200" rtl="0" eaLnBrk="1" fontAlgn="auto" latinLnBrk="0" hangingPunct="1">
              <a:lnSpc>
                <a:spcPct val="90000"/>
              </a:lnSpc>
              <a:spcBef>
                <a:spcPct val="20000"/>
              </a:spcBef>
              <a:spcAft>
                <a:spcPts val="600"/>
              </a:spcAft>
              <a:buClr>
                <a:srgbClr val="1CADE4"/>
              </a:buClr>
              <a:buSzPct val="92000"/>
              <a:buFont typeface="Wingdings 2" panose="05020102010507070707" pitchFamily="18" charset="2"/>
              <a:buChar char=""/>
              <a:tabLst/>
              <a:defRPr/>
            </a:pPr>
            <a:r>
              <a:rPr kumimoji="0" lang="en-US" sz="18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Is a strategy performance management tool</a:t>
            </a:r>
          </a:p>
          <a:p>
            <a:pPr marL="742950" marR="0" lvl="1" indent="-285750" algn="l" defTabSz="457200" rtl="0" eaLnBrk="1" fontAlgn="auto" latinLnBrk="0" hangingPunct="1">
              <a:lnSpc>
                <a:spcPct val="90000"/>
              </a:lnSpc>
              <a:spcBef>
                <a:spcPct val="20000"/>
              </a:spcBef>
              <a:spcAft>
                <a:spcPts val="600"/>
              </a:spcAft>
              <a:buClr>
                <a:srgbClr val="1CADE4"/>
              </a:buClr>
              <a:buSzPct val="92000"/>
              <a:buFont typeface="Wingdings 2" panose="05020102010507070707" pitchFamily="18" charset="2"/>
              <a:buChar char=""/>
              <a:tabLst/>
              <a:defRPr/>
            </a:pPr>
            <a:r>
              <a:rPr kumimoji="0" lang="en-US" sz="18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Introduced by Robert Kaplan and David Norton (1992)</a:t>
            </a:r>
          </a:p>
          <a:p>
            <a:pPr marL="742950" marR="0" lvl="1" indent="-285750" algn="l" defTabSz="457200" rtl="0" eaLnBrk="1" fontAlgn="auto" latinLnBrk="0" hangingPunct="1">
              <a:lnSpc>
                <a:spcPct val="90000"/>
              </a:lnSpc>
              <a:spcBef>
                <a:spcPct val="20000"/>
              </a:spcBef>
              <a:spcAft>
                <a:spcPts val="600"/>
              </a:spcAft>
              <a:buClr>
                <a:srgbClr val="1CADE4"/>
              </a:buClr>
              <a:buSzPct val="92000"/>
              <a:buFont typeface="Wingdings 2" panose="05020102010507070707" pitchFamily="18" charset="2"/>
              <a:buChar char=""/>
              <a:tabLst/>
              <a:defRPr/>
            </a:pPr>
            <a:r>
              <a:rPr kumimoji="0" lang="en-US" sz="18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Incorporates various internal and external performance metrics</a:t>
            </a:r>
          </a:p>
          <a:p>
            <a:pPr marL="742950" marR="0" lvl="1" indent="-285750" algn="l" defTabSz="457200" rtl="0" eaLnBrk="1" fontAlgn="auto" latinLnBrk="0" hangingPunct="1">
              <a:lnSpc>
                <a:spcPct val="90000"/>
              </a:lnSpc>
              <a:spcBef>
                <a:spcPct val="20000"/>
              </a:spcBef>
              <a:spcAft>
                <a:spcPts val="600"/>
              </a:spcAft>
              <a:buClr>
                <a:srgbClr val="1CADE4"/>
              </a:buClr>
              <a:buSzPct val="92000"/>
              <a:buFont typeface="Wingdings 2" panose="05020102010507070707" pitchFamily="18" charset="2"/>
              <a:buChar char=""/>
              <a:tabLst/>
              <a:defRPr/>
            </a:pPr>
            <a:r>
              <a:rPr kumimoji="0" lang="en-US" sz="18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Enables alignment and appropriate governance, and supports risk management</a:t>
            </a:r>
          </a:p>
          <a:p>
            <a:pPr marL="742950" marR="0" lvl="1" indent="-285750" algn="l" defTabSz="457200" rtl="0" eaLnBrk="1" fontAlgn="auto" latinLnBrk="0" hangingPunct="1">
              <a:lnSpc>
                <a:spcPct val="90000"/>
              </a:lnSpc>
              <a:spcBef>
                <a:spcPct val="20000"/>
              </a:spcBef>
              <a:spcAft>
                <a:spcPts val="600"/>
              </a:spcAft>
              <a:buClr>
                <a:srgbClr val="1CADE4"/>
              </a:buClr>
              <a:buSzPct val="92000"/>
              <a:buFont typeface="Wingdings 2" panose="05020102010507070707" pitchFamily="18" charset="2"/>
              <a:buChar char=""/>
              <a:tabLst/>
              <a:defRPr/>
            </a:pPr>
            <a:r>
              <a:rPr kumimoji="0" lang="en-US" sz="18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A top-down approach, starting with Vision &amp; Strategy</a:t>
            </a:r>
          </a:p>
          <a:p>
            <a:pPr marL="742950" marR="0" lvl="1" indent="-285750" algn="l" defTabSz="457200" rtl="0" eaLnBrk="1" fontAlgn="auto" latinLnBrk="0" hangingPunct="1">
              <a:lnSpc>
                <a:spcPct val="90000"/>
              </a:lnSpc>
              <a:spcBef>
                <a:spcPct val="20000"/>
              </a:spcBef>
              <a:spcAft>
                <a:spcPts val="600"/>
              </a:spcAft>
              <a:buClr>
                <a:srgbClr val="1CADE4"/>
              </a:buClr>
              <a:buSzPct val="92000"/>
              <a:buFont typeface="Wingdings 2" panose="05020102010507070707" pitchFamily="18" charset="2"/>
              <a:buChar char=""/>
              <a:tabLst/>
              <a:defRPr/>
            </a:pPr>
            <a:r>
              <a:rPr kumimoji="0" lang="en-US" sz="18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Aims to balance financial and non-financial goals</a:t>
            </a:r>
          </a:p>
          <a:p>
            <a:pPr marL="742950" marR="0" lvl="1" indent="-285750" algn="l" defTabSz="457200" rtl="0" eaLnBrk="1" fontAlgn="auto" latinLnBrk="0" hangingPunct="1">
              <a:lnSpc>
                <a:spcPct val="90000"/>
              </a:lnSpc>
              <a:spcBef>
                <a:spcPct val="20000"/>
              </a:spcBef>
              <a:spcAft>
                <a:spcPts val="600"/>
              </a:spcAft>
              <a:buClr>
                <a:srgbClr val="1CADE4"/>
              </a:buClr>
              <a:buSzPct val="92000"/>
              <a:buFont typeface="Wingdings 2" panose="05020102010507070707" pitchFamily="18" charset="2"/>
              <a:buChar char=""/>
              <a:tabLst/>
              <a:defRPr/>
            </a:pPr>
            <a:r>
              <a:rPr kumimoji="0" lang="en-US" sz="18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Identifies an organisation’s Key Performance Indicators (KPIs)</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2" y="6423914"/>
            <a:ext cx="6917210" cy="365125"/>
          </a:xfrm>
        </p:spPr>
        <p:txBody>
          <a:bodyPr vert="horz" lIns="91440" tIns="45720" rIns="91440" bIns="45720" rtlCol="0" anchor="ctr">
            <a:norm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srgbClr val="6DA7E5"/>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10558300" y="6423914"/>
            <a:ext cx="1052510" cy="365125"/>
          </a:xfrm>
        </p:spPr>
        <p:txBody>
          <a:bodyPr vert="horz" lIns="91440" tIns="45720" rIns="91440" bIns="45720" rtlCol="0" anchor="ctr">
            <a:normAutofit/>
          </a:bodyPr>
          <a:lstStyle/>
          <a:p>
            <a:pPr marL="0" marR="0" lvl="0" indent="0" algn="r" defTabSz="4572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smtClean="0">
                <a:ln>
                  <a:noFill/>
                </a:ln>
                <a:solidFill>
                  <a:srgbClr val="6DA7E5"/>
                </a:solidFill>
                <a:effectLst/>
                <a:uLnTx/>
                <a:uFillTx/>
                <a:latin typeface="Franklin Gothic Book" panose="020B0502020104020203"/>
                <a:ea typeface="+mn-ea"/>
                <a:cs typeface="+mn-cs"/>
              </a:rPr>
              <a:pPr marL="0" marR="0" lvl="0" indent="0" algn="r" defTabSz="457200" rtl="0" eaLnBrk="1" fontAlgn="auto" latinLnBrk="0" hangingPunct="1">
                <a:lnSpc>
                  <a:spcPct val="100000"/>
                </a:lnSpc>
                <a:spcBef>
                  <a:spcPts val="0"/>
                </a:spcBef>
                <a:spcAft>
                  <a:spcPts val="600"/>
                </a:spcAft>
                <a:buClrTx/>
                <a:buSzTx/>
                <a:buFontTx/>
                <a:buNone/>
                <a:tabLst/>
                <a:defRPr/>
              </a:pPr>
              <a:t>57</a:t>
            </a:fld>
            <a:endParaRPr kumimoji="0" lang="en-US" sz="900" b="0" i="0" u="none" strike="noStrike" kern="1200" cap="none" spc="0" normalizeH="0" baseline="0" noProof="0">
              <a:ln>
                <a:noFill/>
              </a:ln>
              <a:solidFill>
                <a:srgbClr val="6DA7E5"/>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3552973418"/>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5127" name="Rectangle 5126">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5129" name="Rectangle 5128">
            <a:extLst>
              <a:ext uri="{FF2B5EF4-FFF2-40B4-BE49-F238E27FC236}">
                <a16:creationId xmlns:a16="http://schemas.microsoft.com/office/drawing/2014/main" id="{D3772EE4-ED5E-4D3A-A306-B22CF86678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601200"/>
            <a:ext cx="3703320"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 name="Title 1">
            <a:extLst>
              <a:ext uri="{FF2B5EF4-FFF2-40B4-BE49-F238E27FC236}">
                <a16:creationId xmlns:a16="http://schemas.microsoft.com/office/drawing/2014/main" id="{637D6ADE-06F6-4ABD-DBFC-B3AF1D8A927E}"/>
              </a:ext>
            </a:extLst>
          </p:cNvPr>
          <p:cNvSpPr>
            <a:spLocks noGrp="1"/>
          </p:cNvSpPr>
          <p:nvPr>
            <p:ph type="title"/>
          </p:nvPr>
        </p:nvSpPr>
        <p:spPr>
          <a:xfrm>
            <a:off x="672280" y="944752"/>
            <a:ext cx="3259016" cy="1462692"/>
          </a:xfrm>
        </p:spPr>
        <p:txBody>
          <a:bodyPr>
            <a:normAutofit/>
          </a:bodyPr>
          <a:lstStyle/>
          <a:p>
            <a:r>
              <a:rPr lang="en-GB" dirty="0">
                <a:solidFill>
                  <a:srgbClr val="FFFFFF"/>
                </a:solidFill>
              </a:rPr>
              <a:t>The balanced scorecard</a:t>
            </a:r>
          </a:p>
        </p:txBody>
      </p:sp>
      <p:sp>
        <p:nvSpPr>
          <p:cNvPr id="5131" name="Rectangle 5130">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5133" name="Rectangle 5132">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Franklin Gothic Book" panose="020B0502020104020203"/>
              <a:ea typeface="+mn-ea"/>
              <a:cs typeface="+mn-cs"/>
            </a:endParaRPr>
          </a:p>
        </p:txBody>
      </p:sp>
      <p:sp>
        <p:nvSpPr>
          <p:cNvPr id="5135" name="Rectangle 5134">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3" name="Content Placeholder 2">
            <a:extLst>
              <a:ext uri="{FF2B5EF4-FFF2-40B4-BE49-F238E27FC236}">
                <a16:creationId xmlns:a16="http://schemas.microsoft.com/office/drawing/2014/main" id="{92A82015-CDD6-01CC-B219-42B7161E480A}"/>
              </a:ext>
            </a:extLst>
          </p:cNvPr>
          <p:cNvSpPr>
            <a:spLocks noGrp="1"/>
          </p:cNvSpPr>
          <p:nvPr>
            <p:ph idx="1"/>
          </p:nvPr>
        </p:nvSpPr>
        <p:spPr>
          <a:xfrm>
            <a:off x="671513" y="2536031"/>
            <a:ext cx="3123783" cy="3671936"/>
          </a:xfrm>
        </p:spPr>
        <p:txBody>
          <a:bodyPr anchor="t">
            <a:normAutofit/>
          </a:bodyPr>
          <a:lstStyle/>
          <a:p>
            <a:pPr marL="457200" marR="0" lvl="1" indent="0" defTabSz="457200" fontAlgn="auto">
              <a:lnSpc>
                <a:spcPct val="90000"/>
              </a:lnSpc>
              <a:spcBef>
                <a:spcPct val="20000"/>
              </a:spcBef>
              <a:spcAft>
                <a:spcPts val="600"/>
              </a:spcAft>
              <a:buClr>
                <a:schemeClr val="accent1"/>
              </a:buClr>
              <a:buSzPct val="92000"/>
              <a:buNone/>
              <a:tabLst/>
              <a:defRPr/>
            </a:pPr>
            <a:r>
              <a:rPr kumimoji="0" lang="en-US" sz="1500" b="0" i="0" u="none" strike="noStrike" cap="none" spc="0" normalizeH="0" baseline="0" noProof="0" dirty="0">
                <a:ln>
                  <a:noFill/>
                </a:ln>
                <a:solidFill>
                  <a:schemeClr val="tx2"/>
                </a:solidFill>
                <a:effectLst/>
                <a:uLnTx/>
                <a:uFillTx/>
              </a:rPr>
              <a:t>Consists of </a:t>
            </a:r>
            <a:r>
              <a:rPr kumimoji="0" lang="en-US" sz="1500" b="1" i="1" u="none" strike="noStrike" cap="none" spc="0" normalizeH="0" baseline="0" noProof="0" dirty="0">
                <a:ln>
                  <a:noFill/>
                </a:ln>
                <a:solidFill>
                  <a:srgbClr val="00B0F0"/>
                </a:solidFill>
                <a:effectLst/>
                <a:uLnTx/>
                <a:uFillTx/>
              </a:rPr>
              <a:t>four perspectives </a:t>
            </a:r>
            <a:r>
              <a:rPr kumimoji="0" lang="en-US" sz="1500" u="none" strike="noStrike" cap="none" spc="0" normalizeH="0" baseline="0" noProof="0" dirty="0">
                <a:ln>
                  <a:noFill/>
                </a:ln>
                <a:effectLst/>
                <a:uLnTx/>
                <a:uFillTx/>
              </a:rPr>
              <a:t>to assess an </a:t>
            </a:r>
            <a:r>
              <a:rPr kumimoji="0" lang="en-US" sz="1500" u="none" strike="noStrike" cap="none" spc="0" normalizeH="0" baseline="0" noProof="0" dirty="0" err="1">
                <a:ln>
                  <a:noFill/>
                </a:ln>
                <a:effectLst/>
                <a:uLnTx/>
                <a:uFillTx/>
              </a:rPr>
              <a:t>organisation’s</a:t>
            </a:r>
            <a:r>
              <a:rPr kumimoji="0" lang="en-US" sz="1500" u="none" strike="noStrike" cap="none" spc="0" normalizeH="0" baseline="0" noProof="0" dirty="0">
                <a:ln>
                  <a:noFill/>
                </a:ln>
                <a:effectLst/>
                <a:uLnTx/>
                <a:uFillTx/>
              </a:rPr>
              <a:t> health</a:t>
            </a:r>
            <a:r>
              <a:rPr kumimoji="0" lang="en-US" sz="1500" b="0" i="0" u="none" strike="noStrike" cap="none" spc="0" normalizeH="0" baseline="0" noProof="0" dirty="0">
                <a:ln>
                  <a:noFill/>
                </a:ln>
                <a:solidFill>
                  <a:schemeClr val="tx2"/>
                </a:solidFill>
                <a:effectLst/>
                <a:uLnTx/>
                <a:uFillTx/>
              </a:rPr>
              <a:t>:</a:t>
            </a:r>
          </a:p>
          <a:p>
            <a:pPr marL="914400" lvl="2" indent="0">
              <a:lnSpc>
                <a:spcPct val="90000"/>
              </a:lnSpc>
              <a:buNone/>
              <a:defRPr/>
            </a:pPr>
            <a:r>
              <a:rPr lang="en-US" sz="1500" b="1" dirty="0">
                <a:solidFill>
                  <a:srgbClr val="00B0F0"/>
                </a:solidFill>
              </a:rPr>
              <a:t>Customers – </a:t>
            </a:r>
            <a:r>
              <a:rPr kumimoji="0" lang="en-US" sz="1500" b="0" i="0" u="none" strike="noStrike" cap="none" spc="0" normalizeH="0" baseline="0" noProof="0" dirty="0">
                <a:ln>
                  <a:noFill/>
                </a:ln>
                <a:solidFill>
                  <a:schemeClr val="tx2"/>
                </a:solidFill>
                <a:effectLst/>
                <a:uLnTx/>
                <a:uFillTx/>
              </a:rPr>
              <a:t>How do customers view us?</a:t>
            </a:r>
            <a:r>
              <a:rPr kumimoji="0" lang="en-US" sz="1500" b="0" i="0" u="none" strike="noStrike" cap="none" spc="0" normalizeH="0" noProof="0" dirty="0">
                <a:ln>
                  <a:noFill/>
                </a:ln>
                <a:solidFill>
                  <a:schemeClr val="tx2"/>
                </a:solidFill>
                <a:effectLst/>
                <a:uLnTx/>
                <a:uFillTx/>
              </a:rPr>
              <a:t> </a:t>
            </a:r>
          </a:p>
          <a:p>
            <a:pPr marL="914400" lvl="2" indent="0">
              <a:lnSpc>
                <a:spcPct val="90000"/>
              </a:lnSpc>
              <a:buNone/>
              <a:defRPr/>
            </a:pPr>
            <a:r>
              <a:rPr lang="en-US" sz="1500" b="1" dirty="0">
                <a:solidFill>
                  <a:srgbClr val="00B0F0"/>
                </a:solidFill>
              </a:rPr>
              <a:t>Learning &amp; Growth / Innovation – </a:t>
            </a:r>
            <a:r>
              <a:rPr kumimoji="0" lang="en-US" sz="1500" b="0" i="0" u="none" strike="noStrike" cap="none" spc="0" normalizeH="0" baseline="0" noProof="0" dirty="0">
                <a:ln>
                  <a:noFill/>
                </a:ln>
                <a:solidFill>
                  <a:schemeClr val="tx2"/>
                </a:solidFill>
                <a:effectLst/>
                <a:uLnTx/>
                <a:uFillTx/>
              </a:rPr>
              <a:t>How do we create value?</a:t>
            </a:r>
            <a:endParaRPr lang="en-US" sz="1500" dirty="0">
              <a:solidFill>
                <a:schemeClr val="tx2"/>
              </a:solidFill>
            </a:endParaRPr>
          </a:p>
          <a:p>
            <a:pPr marL="914400" lvl="2" indent="0">
              <a:lnSpc>
                <a:spcPct val="90000"/>
              </a:lnSpc>
              <a:buNone/>
              <a:defRPr/>
            </a:pPr>
            <a:r>
              <a:rPr lang="en-US" sz="1500" b="1" dirty="0">
                <a:solidFill>
                  <a:srgbClr val="00B0F0"/>
                </a:solidFill>
              </a:rPr>
              <a:t>Internal Business – </a:t>
            </a:r>
            <a:r>
              <a:rPr kumimoji="0" lang="en-US" sz="1500" b="0" i="0" u="none" strike="noStrike" cap="none" spc="0" normalizeH="0" baseline="0" noProof="0" dirty="0">
                <a:ln>
                  <a:noFill/>
                </a:ln>
                <a:solidFill>
                  <a:schemeClr val="tx2"/>
                </a:solidFill>
                <a:effectLst/>
                <a:uLnTx/>
                <a:uFillTx/>
              </a:rPr>
              <a:t>What core competencies and processes do we need? </a:t>
            </a:r>
            <a:endParaRPr kumimoji="0" lang="en-US" sz="1500" b="1" i="0" u="none" strike="noStrike" cap="none" spc="0" normalizeH="0" baseline="0" noProof="0" dirty="0">
              <a:ln>
                <a:noFill/>
              </a:ln>
              <a:solidFill>
                <a:srgbClr val="00B0F0"/>
              </a:solidFill>
              <a:effectLst/>
              <a:uLnTx/>
              <a:uFillTx/>
            </a:endParaRPr>
          </a:p>
          <a:p>
            <a:pPr marL="914400" lvl="2" indent="0">
              <a:lnSpc>
                <a:spcPct val="90000"/>
              </a:lnSpc>
              <a:buNone/>
              <a:defRPr/>
            </a:pPr>
            <a:r>
              <a:rPr lang="en-US" sz="1500" b="1" dirty="0">
                <a:solidFill>
                  <a:srgbClr val="00B0F0"/>
                </a:solidFill>
              </a:rPr>
              <a:t>Financial – </a:t>
            </a:r>
            <a:r>
              <a:rPr kumimoji="0" lang="en-US" sz="1500" b="0" i="0" u="none" strike="noStrike" cap="none" spc="0" normalizeH="0" baseline="0" noProof="0" dirty="0">
                <a:ln>
                  <a:noFill/>
                </a:ln>
                <a:solidFill>
                  <a:schemeClr val="tx2"/>
                </a:solidFill>
                <a:effectLst/>
                <a:uLnTx/>
                <a:uFillTx/>
              </a:rPr>
              <a:t>How do shareholders view us?</a:t>
            </a:r>
            <a:r>
              <a:rPr lang="en-US" sz="1500" dirty="0">
                <a:solidFill>
                  <a:schemeClr val="tx2"/>
                </a:solidFill>
              </a:rPr>
              <a:t> </a:t>
            </a:r>
            <a:endParaRPr lang="en-GB" dirty="0">
              <a:solidFill>
                <a:srgbClr val="FFFFFF"/>
              </a:solidFill>
            </a:endParaRPr>
          </a:p>
        </p:txBody>
      </p:sp>
      <p:pic>
        <p:nvPicPr>
          <p:cNvPr id="5122" name="Picture 2" descr="Balanced Scorecard Summary">
            <a:extLst>
              <a:ext uri="{FF2B5EF4-FFF2-40B4-BE49-F238E27FC236}">
                <a16:creationId xmlns:a16="http://schemas.microsoft.com/office/drawing/2014/main" id="{C3F93CEB-3C28-465F-E2DF-304F0E944F26}"/>
              </a:ext>
            </a:extLst>
          </p:cNvPr>
          <p:cNvPicPr>
            <a:picLocks noChangeAspect="1" noChangeArrowheads="1"/>
          </p:cNvPicPr>
          <p:nvPr/>
        </p:nvPicPr>
        <p:blipFill rotWithShape="1">
          <a:blip r:embed="rId2" cstate="email">
            <a:extLst>
              <a:ext uri="{28A0092B-C50C-407E-A947-70E740481C1C}">
                <a14:useLocalDpi xmlns:a14="http://schemas.microsoft.com/office/drawing/2010/main"/>
              </a:ext>
            </a:extLst>
          </a:blip>
          <a:srcRect t="297" r="-2" b="-2"/>
          <a:stretch/>
        </p:blipFill>
        <p:spPr bwMode="auto">
          <a:xfrm>
            <a:off x="4241830" y="601200"/>
            <a:ext cx="7503636" cy="5789365"/>
          </a:xfrm>
          <a:prstGeom prst="rect">
            <a:avLst/>
          </a:prstGeom>
          <a:noFill/>
          <a:extLst>
            <a:ext uri="{909E8E84-426E-40DD-AFC4-6F175D3DCCD1}">
              <a14:hiddenFill xmlns:a14="http://schemas.microsoft.com/office/drawing/2010/main">
                <a:solidFill>
                  <a:srgbClr val="FFFFFF"/>
                </a:solidFill>
              </a14:hiddenFill>
            </a:ext>
          </a:extLst>
        </p:spPr>
      </p:pic>
      <p:sp>
        <p:nvSpPr>
          <p:cNvPr id="4" name="Footer Placeholder 3">
            <a:extLst>
              <a:ext uri="{FF2B5EF4-FFF2-40B4-BE49-F238E27FC236}">
                <a16:creationId xmlns:a16="http://schemas.microsoft.com/office/drawing/2014/main" id="{270E9791-9D5B-4E8D-C735-A70E62ADDC72}"/>
              </a:ext>
            </a:extLst>
          </p:cNvPr>
          <p:cNvSpPr>
            <a:spLocks noGrp="1"/>
          </p:cNvSpPr>
          <p:nvPr>
            <p:ph type="ftr" sz="quarter" idx="11"/>
          </p:nvPr>
        </p:nvSpPr>
        <p:spPr>
          <a:xfrm>
            <a:off x="581192" y="6423914"/>
            <a:ext cx="691721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9E9C7C3C-BB7C-86AE-AFE9-DDDB46ED2124}"/>
              </a:ext>
            </a:extLst>
          </p:cNvPr>
          <p:cNvSpPr>
            <a:spLocks noGrp="1"/>
          </p:cNvSpPr>
          <p:nvPr>
            <p:ph type="sldNum" sz="quarter" idx="12"/>
          </p:nvPr>
        </p:nvSpPr>
        <p:spPr>
          <a:xfrm>
            <a:off x="10558300" y="6423914"/>
            <a:ext cx="1052510"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58</a:t>
            </a:fld>
            <a:endPar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50214645"/>
      </p:ext>
    </p:extLst>
  </p:cSld>
  <p:clrMapOvr>
    <a:overrideClrMapping bg1="dk1" tx1="lt1" bg2="dk2" tx2="lt2" accent1="accent1" accent2="accent2" accent3="accent3" accent4="accent4" accent5="accent5" accent6="accent6" hlink="hlink" folHlink="folHlink"/>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FBB53F82-F191-4EEB-AB7B-F69E634FA3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EBEE3C-DDCD-7E9E-D5C1-9E3B37C855DE}"/>
              </a:ext>
            </a:extLst>
          </p:cNvPr>
          <p:cNvSpPr>
            <a:spLocks noGrp="1"/>
          </p:cNvSpPr>
          <p:nvPr>
            <p:ph type="title"/>
          </p:nvPr>
        </p:nvSpPr>
        <p:spPr>
          <a:xfrm>
            <a:off x="581192" y="702156"/>
            <a:ext cx="11029616" cy="1188720"/>
          </a:xfrm>
        </p:spPr>
        <p:txBody>
          <a:bodyPr>
            <a:normAutofit/>
          </a:bodyPr>
          <a:lstStyle/>
          <a:p>
            <a:r>
              <a:rPr lang="en-GB" dirty="0"/>
              <a:t>The Balanced scorecard – explained by Robert </a:t>
            </a:r>
            <a:r>
              <a:rPr lang="en-GB" dirty="0" err="1"/>
              <a:t>kaplan</a:t>
            </a:r>
            <a:r>
              <a:rPr lang="en-GB" dirty="0"/>
              <a:t> </a:t>
            </a:r>
          </a:p>
        </p:txBody>
      </p:sp>
      <p:sp>
        <p:nvSpPr>
          <p:cNvPr id="2057" name="Rectangle 2056">
            <a:extLst>
              <a:ext uri="{FF2B5EF4-FFF2-40B4-BE49-F238E27FC236}">
                <a16:creationId xmlns:a16="http://schemas.microsoft.com/office/drawing/2014/main" id="{8616AA08-3831-473D-B61B-89484A33CF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59" name="Rectangle 2058">
            <a:extLst>
              <a:ext uri="{FF2B5EF4-FFF2-40B4-BE49-F238E27FC236}">
                <a16:creationId xmlns:a16="http://schemas.microsoft.com/office/drawing/2014/main" id="{8431B918-3A1C-46BA-9430-CAD97D9DA0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61" name="Rectangle 2060">
            <a:extLst>
              <a:ext uri="{FF2B5EF4-FFF2-40B4-BE49-F238E27FC236}">
                <a16:creationId xmlns:a16="http://schemas.microsoft.com/office/drawing/2014/main" id="{8400935A-2F82-4DC4-A4E1-E12EFB8C27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63" name="Rectangle 2062">
            <a:extLst>
              <a:ext uri="{FF2B5EF4-FFF2-40B4-BE49-F238E27FC236}">
                <a16:creationId xmlns:a16="http://schemas.microsoft.com/office/drawing/2014/main" id="{A3D5D599-1CAE-4C92-B5AE-8E51AF6D47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2180496"/>
            <a:ext cx="5404639" cy="4045683"/>
          </a:xfrm>
          <a:prstGeom prst="rect">
            <a:avLst/>
          </a:prstGeom>
          <a:solidFill>
            <a:schemeClr val="bg1"/>
          </a:solidFill>
          <a:ln w="38100">
            <a:solidFill>
              <a:srgbClr val="46535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KnowledgEquity">
            <a:extLst>
              <a:ext uri="{FF2B5EF4-FFF2-40B4-BE49-F238E27FC236}">
                <a16:creationId xmlns:a16="http://schemas.microsoft.com/office/drawing/2014/main" id="{81B6036B-26C4-103E-5C7E-8ECCAD7A7555}"/>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164831" y="2499053"/>
            <a:ext cx="3980475" cy="3405393"/>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18454373-1A0F-64EE-BFA0-361EE26D6722}"/>
              </a:ext>
            </a:extLst>
          </p:cNvPr>
          <p:cNvSpPr>
            <a:spLocks noGrp="1"/>
          </p:cNvSpPr>
          <p:nvPr>
            <p:ph idx="1"/>
          </p:nvPr>
        </p:nvSpPr>
        <p:spPr>
          <a:xfrm>
            <a:off x="6335805" y="2180496"/>
            <a:ext cx="5275001" cy="4045683"/>
          </a:xfrm>
        </p:spPr>
        <p:txBody>
          <a:bodyPr>
            <a:normAutofit/>
          </a:bodyPr>
          <a:lstStyle/>
          <a:p>
            <a:r>
              <a:rPr lang="en-GB" dirty="0"/>
              <a:t>Robert S. Kaplan explains the Balanced Scorecard</a:t>
            </a:r>
          </a:p>
          <a:p>
            <a:r>
              <a:rPr lang="en-GB" dirty="0"/>
              <a:t>Watch this video and take notes:</a:t>
            </a:r>
          </a:p>
          <a:p>
            <a:pPr lvl="1"/>
            <a:r>
              <a:rPr lang="en-GB" dirty="0"/>
              <a:t>What are the key messages that you take away from this?</a:t>
            </a:r>
          </a:p>
          <a:p>
            <a:pPr lvl="1"/>
            <a:r>
              <a:rPr lang="en-GB" dirty="0"/>
              <a:t>We will discuss this together after the video.</a:t>
            </a:r>
          </a:p>
          <a:p>
            <a:r>
              <a:rPr lang="en-GB" dirty="0">
                <a:hlinkClick r:id="rId3"/>
              </a:rPr>
              <a:t>https://www.youtube.com/watch?v=4xXwFwQmRIM</a:t>
            </a:r>
            <a:endParaRPr lang="en-GB" dirty="0"/>
          </a:p>
          <a:p>
            <a:endParaRPr lang="en-GB" dirty="0"/>
          </a:p>
        </p:txBody>
      </p:sp>
      <p:sp>
        <p:nvSpPr>
          <p:cNvPr id="4" name="Footer Placeholder 3">
            <a:extLst>
              <a:ext uri="{FF2B5EF4-FFF2-40B4-BE49-F238E27FC236}">
                <a16:creationId xmlns:a16="http://schemas.microsoft.com/office/drawing/2014/main" id="{CDDECC10-77B6-D3CE-B6BD-8F23F410FE8D}"/>
              </a:ext>
            </a:extLst>
          </p:cNvPr>
          <p:cNvSpPr>
            <a:spLocks noGrp="1"/>
          </p:cNvSpPr>
          <p:nvPr>
            <p:ph type="ftr" sz="quarter" idx="11"/>
          </p:nvPr>
        </p:nvSpPr>
        <p:spPr>
          <a:xfrm>
            <a:off x="581192" y="6400800"/>
            <a:ext cx="6917210" cy="365125"/>
          </a:xfrm>
        </p:spPr>
        <p:txBody>
          <a:bodyPr>
            <a:normAutofit/>
          </a:bodyPr>
          <a:lstStyle/>
          <a:p>
            <a:pPr marL="0" marR="0" lvl="0" indent="0" defTabSz="914400" rtl="0" eaLnBrk="1" fontAlgn="auto" latinLnBrk="0" hangingPunct="1">
              <a:spcBef>
                <a:spcPts val="0"/>
              </a:spcBef>
              <a:spcAft>
                <a:spcPts val="600"/>
              </a:spcAft>
              <a:buClrTx/>
              <a:buSzTx/>
              <a:buFontTx/>
              <a:buNone/>
              <a:tabLst/>
              <a:defRPr/>
            </a:pPr>
            <a:r>
              <a:rPr kumimoji="0" lang="en-US" b="0" i="0" u="none" strike="noStrike" kern="1200" cap="all" spc="0" normalizeH="0" baseline="0" noProof="0">
                <a:ln>
                  <a:noFill/>
                </a:ln>
                <a:solidFill>
                  <a:srgbClr val="99F042"/>
                </a:solidFill>
                <a:effectLst/>
                <a:uLnTx/>
                <a:uFillTx/>
                <a:latin typeface="Franklin Gothic Book" panose="020B0502020104020203"/>
                <a:ea typeface="+mn-ea"/>
                <a:cs typeface="+mn-cs"/>
              </a:rPr>
              <a:t>3:00</a:t>
            </a:r>
          </a:p>
        </p:txBody>
      </p:sp>
      <p:sp>
        <p:nvSpPr>
          <p:cNvPr id="5" name="Slide Number Placeholder 4">
            <a:extLst>
              <a:ext uri="{FF2B5EF4-FFF2-40B4-BE49-F238E27FC236}">
                <a16:creationId xmlns:a16="http://schemas.microsoft.com/office/drawing/2014/main" id="{713D3442-880C-3F92-5B53-779107CACCD7}"/>
              </a:ext>
            </a:extLst>
          </p:cNvPr>
          <p:cNvSpPr>
            <a:spLocks noGrp="1"/>
          </p:cNvSpPr>
          <p:nvPr>
            <p:ph type="sldNum" sz="quarter" idx="12"/>
          </p:nvPr>
        </p:nvSpPr>
        <p:spPr>
          <a:xfrm>
            <a:off x="10558300" y="6400800"/>
            <a:ext cx="1052508" cy="365125"/>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solidFill>
                  <a:srgbClr val="99F042"/>
                </a:solidFill>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59</a:t>
            </a:fld>
            <a:endParaRPr kumimoji="0" lang="en-US" b="0" i="0" u="none" strike="noStrike" kern="1200" cap="none" spc="0" normalizeH="0" baseline="0" noProof="0">
              <a:ln>
                <a:noFill/>
              </a:ln>
              <a:solidFill>
                <a:srgbClr val="99F042"/>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2462693137"/>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6" name="Rectangle 15">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8" name="Rectangle 17">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useBgFill="1">
        <p:nvSpPr>
          <p:cNvPr id="20" name="Rectangle 19">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81193" y="702156"/>
            <a:ext cx="6309003" cy="1013800"/>
          </a:xfrm>
        </p:spPr>
        <p:txBody>
          <a:bodyPr vert="horz" lIns="91440" tIns="45720" rIns="91440" bIns="45720" rtlCol="0" anchor="b">
            <a:normAutofit/>
          </a:bodyPr>
          <a:lstStyle/>
          <a:p>
            <a:r>
              <a:rPr lang="en-US" b="0" kern="1200" cap="all">
                <a:solidFill>
                  <a:schemeClr val="tx2"/>
                </a:solidFill>
                <a:latin typeface="+mj-lt"/>
                <a:ea typeface="+mj-ea"/>
                <a:cs typeface="+mj-cs"/>
              </a:rPr>
              <a:t>balanced scorecard – financial</a:t>
            </a:r>
          </a:p>
        </p:txBody>
      </p:sp>
      <p:sp>
        <p:nvSpPr>
          <p:cNvPr id="22" name="Rectangle 21">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3" name="TextBox 2">
            <a:extLst>
              <a:ext uri="{FF2B5EF4-FFF2-40B4-BE49-F238E27FC236}">
                <a16:creationId xmlns:a16="http://schemas.microsoft.com/office/drawing/2014/main" id="{1A63A293-6A4B-481D-8960-BE437C3CF946}"/>
              </a:ext>
            </a:extLst>
          </p:cNvPr>
          <p:cNvSpPr txBox="1"/>
          <p:nvPr/>
        </p:nvSpPr>
        <p:spPr>
          <a:xfrm>
            <a:off x="581194" y="1896533"/>
            <a:ext cx="6309003" cy="3962266"/>
          </a:xfrm>
          <a:prstGeom prst="rect">
            <a:avLst/>
          </a:prstGeom>
        </p:spPr>
        <p:txBody>
          <a:bodyPr vert="horz" lIns="91440" tIns="45720" rIns="91440" bIns="45720" rtlCol="0" anchor="ctr">
            <a:normAutofit/>
          </a:bodyPr>
          <a:lstStyle/>
          <a:p>
            <a:pPr marL="285750" marR="0" lvl="0" indent="-285750" algn="l" defTabSz="457200" rtl="0" eaLnBrk="1" fontAlgn="auto" latinLnBrk="0" hangingPunct="1">
              <a:lnSpc>
                <a:spcPct val="90000"/>
              </a:lnSpc>
              <a:spcBef>
                <a:spcPct val="20000"/>
              </a:spcBef>
              <a:spcAft>
                <a:spcPts val="600"/>
              </a:spcAft>
              <a:buClr>
                <a:srgbClr val="1CADE4"/>
              </a:buClr>
              <a:buSzPct val="92000"/>
              <a:buFont typeface="Wingdings 2" panose="05020102010507070707" pitchFamily="18" charset="2"/>
              <a:buChar char=""/>
              <a:tabLst/>
              <a:defRPr/>
            </a:pPr>
            <a:endParaRPr kumimoji="0" lang="en-US" sz="1800" b="0" i="0" u="none" strike="noStrike" kern="1200" cap="none" spc="0" normalizeH="0" baseline="0" noProof="0" dirty="0">
              <a:ln>
                <a:noFill/>
              </a:ln>
              <a:solidFill>
                <a:srgbClr val="335B74"/>
              </a:solidFill>
              <a:effectLst/>
              <a:uLnTx/>
              <a:uFillTx/>
              <a:latin typeface="Franklin Gothic Book" panose="020B0502020104020203"/>
              <a:ea typeface="+mn-ea"/>
              <a:cs typeface="+mn-cs"/>
            </a:endParaRPr>
          </a:p>
          <a:p>
            <a:pPr marL="285750" marR="0" lvl="0" indent="-285750" algn="l" defTabSz="457200" rtl="0" eaLnBrk="1" fontAlgn="auto" latinLnBrk="0" hangingPunct="1">
              <a:lnSpc>
                <a:spcPct val="90000"/>
              </a:lnSpc>
              <a:spcBef>
                <a:spcPct val="20000"/>
              </a:spcBef>
              <a:spcAft>
                <a:spcPts val="600"/>
              </a:spcAft>
              <a:buClr>
                <a:srgbClr val="1CADE4"/>
              </a:buClr>
              <a:buSzPct val="92000"/>
              <a:buFont typeface="Wingdings 2" panose="05020102010507070707" pitchFamily="18" charset="2"/>
              <a:buChar char=""/>
              <a:tabLst/>
              <a:defRPr/>
            </a:pPr>
            <a:r>
              <a:rPr kumimoji="0" lang="en-US" sz="1800" b="1" i="0" u="none" strike="noStrike" kern="1200" cap="none" spc="0" normalizeH="0" baseline="0" noProof="0" dirty="0">
                <a:ln>
                  <a:noFill/>
                </a:ln>
                <a:solidFill>
                  <a:srgbClr val="335B74"/>
                </a:solidFill>
                <a:effectLst/>
                <a:uLnTx/>
                <a:uFillTx/>
                <a:latin typeface="Franklin Gothic Book" panose="020B0502020104020203"/>
                <a:ea typeface="+mn-ea"/>
                <a:cs typeface="+mn-cs"/>
              </a:rPr>
              <a:t>How do shareholders view us?</a:t>
            </a:r>
          </a:p>
          <a:p>
            <a:pPr marL="742950" marR="0" lvl="1" indent="-285750" algn="l" defTabSz="457200" rtl="0" eaLnBrk="1" fontAlgn="auto" latinLnBrk="0" hangingPunct="1">
              <a:lnSpc>
                <a:spcPct val="90000"/>
              </a:lnSpc>
              <a:spcBef>
                <a:spcPct val="20000"/>
              </a:spcBef>
              <a:spcAft>
                <a:spcPts val="600"/>
              </a:spcAft>
              <a:buClr>
                <a:srgbClr val="1CADE4"/>
              </a:buClr>
              <a:buSzPct val="92000"/>
              <a:buFont typeface="Wingdings 2" panose="05020102010507070707" pitchFamily="18" charset="2"/>
              <a:buChar char=""/>
              <a:tabLst/>
              <a:defRPr/>
            </a:pPr>
            <a:r>
              <a:rPr kumimoji="0" lang="en-US" sz="1800" b="0" i="0" u="none" strike="noStrike" kern="1200" cap="none" spc="0" normalizeH="0" baseline="0" noProof="0" dirty="0">
                <a:ln>
                  <a:noFill/>
                </a:ln>
                <a:solidFill>
                  <a:srgbClr val="335B74"/>
                </a:solidFill>
                <a:effectLst/>
                <a:uLnTx/>
                <a:uFillTx/>
                <a:latin typeface="Franklin Gothic Book" panose="020B0502020104020203"/>
                <a:ea typeface="+mn-ea"/>
                <a:cs typeface="+mn-cs"/>
              </a:rPr>
              <a:t>Focus on the financial objectives</a:t>
            </a:r>
          </a:p>
          <a:p>
            <a:pPr marL="742950" marR="0" lvl="1" indent="-285750" algn="l" defTabSz="457200" rtl="0" eaLnBrk="1" fontAlgn="auto" latinLnBrk="0" hangingPunct="1">
              <a:lnSpc>
                <a:spcPct val="90000"/>
              </a:lnSpc>
              <a:spcBef>
                <a:spcPct val="20000"/>
              </a:spcBef>
              <a:spcAft>
                <a:spcPts val="600"/>
              </a:spcAft>
              <a:buClr>
                <a:srgbClr val="1CADE4"/>
              </a:buClr>
              <a:buSzPct val="92000"/>
              <a:buFont typeface="Wingdings 2" panose="05020102010507070707" pitchFamily="18" charset="2"/>
              <a:buChar char=""/>
              <a:tabLst/>
              <a:defRPr/>
            </a:pPr>
            <a:r>
              <a:rPr kumimoji="0" lang="en-US" sz="1800" b="0" i="0" u="none" strike="noStrike" kern="1200" cap="none" spc="0" normalizeH="0" baseline="0" noProof="0" dirty="0">
                <a:ln>
                  <a:noFill/>
                </a:ln>
                <a:solidFill>
                  <a:srgbClr val="335B74"/>
                </a:solidFill>
                <a:effectLst/>
                <a:uLnTx/>
                <a:uFillTx/>
                <a:latin typeface="Franklin Gothic Book" panose="020B0502020104020203"/>
                <a:ea typeface="+mn-ea"/>
                <a:cs typeface="+mn-cs"/>
              </a:rPr>
              <a:t>Assess </a:t>
            </a:r>
            <a:r>
              <a:rPr kumimoji="0" lang="en-US" sz="1800" b="0" i="0" u="none" strike="noStrike" kern="1200" cap="none" spc="0" normalizeH="0" baseline="0" noProof="0" dirty="0" err="1">
                <a:ln>
                  <a:noFill/>
                </a:ln>
                <a:solidFill>
                  <a:srgbClr val="335B74"/>
                </a:solidFill>
                <a:effectLst/>
                <a:uLnTx/>
                <a:uFillTx/>
                <a:latin typeface="Franklin Gothic Book" panose="020B0502020104020203"/>
                <a:ea typeface="+mn-ea"/>
                <a:cs typeface="+mn-cs"/>
              </a:rPr>
              <a:t>organisation’s</a:t>
            </a:r>
            <a:r>
              <a:rPr kumimoji="0" lang="en-US" sz="1800" b="0" i="0" u="none" strike="noStrike" kern="1200" cap="none" spc="0" normalizeH="0" baseline="0" noProof="0" dirty="0">
                <a:ln>
                  <a:noFill/>
                </a:ln>
                <a:solidFill>
                  <a:srgbClr val="335B74"/>
                </a:solidFill>
                <a:effectLst/>
                <a:uLnTx/>
                <a:uFillTx/>
                <a:latin typeface="Franklin Gothic Book" panose="020B0502020104020203"/>
                <a:ea typeface="+mn-ea"/>
                <a:cs typeface="+mn-cs"/>
              </a:rPr>
              <a:t> financial strength from the perspective of a shareholder, an owner of the company with a financial stake in the increase of the company's value</a:t>
            </a:r>
          </a:p>
          <a:p>
            <a:pPr marL="742950" marR="0" lvl="1" indent="-285750" algn="l" defTabSz="457200" rtl="0" eaLnBrk="1" fontAlgn="auto" latinLnBrk="0" hangingPunct="1">
              <a:lnSpc>
                <a:spcPct val="90000"/>
              </a:lnSpc>
              <a:spcBef>
                <a:spcPct val="20000"/>
              </a:spcBef>
              <a:spcAft>
                <a:spcPts val="600"/>
              </a:spcAft>
              <a:buClr>
                <a:srgbClr val="1CADE4"/>
              </a:buClr>
              <a:buSzPct val="92000"/>
              <a:buFont typeface="Wingdings 2" panose="05020102010507070707" pitchFamily="18" charset="2"/>
              <a:buChar char=""/>
              <a:tabLst/>
              <a:defRPr/>
            </a:pPr>
            <a:r>
              <a:rPr kumimoji="0" lang="en-US" sz="1800" b="0" i="0" u="none" strike="noStrike" kern="1200" cap="none" spc="0" normalizeH="0" baseline="0" noProof="0" dirty="0">
                <a:ln>
                  <a:noFill/>
                </a:ln>
                <a:solidFill>
                  <a:srgbClr val="335B74"/>
                </a:solidFill>
                <a:effectLst/>
                <a:uLnTx/>
                <a:uFillTx/>
                <a:latin typeface="Franklin Gothic Book" panose="020B0502020104020203"/>
                <a:ea typeface="+mn-ea"/>
                <a:cs typeface="+mn-cs"/>
              </a:rPr>
              <a:t>You do not need to have shareholders for this analysis</a:t>
            </a:r>
          </a:p>
          <a:p>
            <a:pPr marL="742950" marR="0" lvl="1" indent="-285750" algn="l" defTabSz="457200" rtl="0" eaLnBrk="1" fontAlgn="auto" latinLnBrk="0" hangingPunct="1">
              <a:lnSpc>
                <a:spcPct val="90000"/>
              </a:lnSpc>
              <a:spcBef>
                <a:spcPct val="20000"/>
              </a:spcBef>
              <a:spcAft>
                <a:spcPts val="600"/>
              </a:spcAft>
              <a:buClr>
                <a:srgbClr val="1CADE4"/>
              </a:buClr>
              <a:buSzPct val="92000"/>
              <a:buFont typeface="Wingdings 2" panose="05020102010507070707" pitchFamily="18" charset="2"/>
              <a:buChar char=""/>
              <a:tabLst/>
              <a:defRPr/>
            </a:pPr>
            <a:r>
              <a:rPr kumimoji="0" lang="en-US" sz="1800" b="0" i="0" u="none" strike="noStrike" kern="1200" cap="none" spc="0" normalizeH="0" baseline="0" noProof="0" dirty="0">
                <a:ln>
                  <a:noFill/>
                </a:ln>
                <a:solidFill>
                  <a:srgbClr val="335B74"/>
                </a:solidFill>
                <a:effectLst/>
                <a:uLnTx/>
                <a:uFillTx/>
                <a:latin typeface="Franklin Gothic Book" panose="020B0502020104020203"/>
                <a:ea typeface="+mn-ea"/>
                <a:cs typeface="+mn-cs"/>
              </a:rPr>
              <a:t>You can assess </a:t>
            </a:r>
            <a:r>
              <a:rPr kumimoji="0" lang="en-US" sz="1800" b="0" i="0" u="none" strike="noStrike" kern="1200" cap="none" spc="0" normalizeH="0" baseline="0" noProof="0" dirty="0" err="1">
                <a:ln>
                  <a:noFill/>
                </a:ln>
                <a:solidFill>
                  <a:srgbClr val="335B74"/>
                </a:solidFill>
                <a:effectLst/>
                <a:uLnTx/>
                <a:uFillTx/>
                <a:latin typeface="Franklin Gothic Book" panose="020B0502020104020203"/>
                <a:ea typeface="+mn-ea"/>
                <a:cs typeface="+mn-cs"/>
              </a:rPr>
              <a:t>organisation</a:t>
            </a:r>
            <a:r>
              <a:rPr kumimoji="0" lang="en-US" sz="1800" b="0" i="0" u="none" strike="noStrike" kern="1200" cap="none" spc="0" normalizeH="0" baseline="0" noProof="0" dirty="0">
                <a:ln>
                  <a:noFill/>
                </a:ln>
                <a:solidFill>
                  <a:srgbClr val="335B74"/>
                </a:solidFill>
                <a:effectLst/>
                <a:uLnTx/>
                <a:uFillTx/>
                <a:latin typeface="Franklin Gothic Book" panose="020B0502020104020203"/>
                <a:ea typeface="+mn-ea"/>
                <a:cs typeface="+mn-cs"/>
              </a:rPr>
              <a:t> from the perspective of a potential shareholder</a:t>
            </a:r>
          </a:p>
          <a:p>
            <a:pPr marL="742950" marR="0" lvl="1" indent="-285750" algn="l" defTabSz="457200" rtl="0" eaLnBrk="1" fontAlgn="auto" latinLnBrk="0" hangingPunct="1">
              <a:lnSpc>
                <a:spcPct val="90000"/>
              </a:lnSpc>
              <a:spcBef>
                <a:spcPct val="20000"/>
              </a:spcBef>
              <a:spcAft>
                <a:spcPts val="600"/>
              </a:spcAft>
              <a:buClr>
                <a:srgbClr val="1CADE4"/>
              </a:buClr>
              <a:buSzPct val="92000"/>
              <a:buFont typeface="Wingdings 2" panose="05020102010507070707" pitchFamily="18" charset="2"/>
              <a:buChar char=""/>
              <a:tabLst/>
              <a:defRPr/>
            </a:pPr>
            <a:r>
              <a:rPr kumimoji="0" lang="en-US" sz="1800" b="0" i="0" u="none" strike="noStrike" kern="1200" cap="none" spc="0" normalizeH="0" baseline="0" noProof="0" dirty="0">
                <a:ln>
                  <a:noFill/>
                </a:ln>
                <a:solidFill>
                  <a:srgbClr val="335B74"/>
                </a:solidFill>
                <a:effectLst/>
                <a:uLnTx/>
                <a:uFillTx/>
                <a:latin typeface="Franklin Gothic Book" panose="020B0502020104020203"/>
                <a:ea typeface="+mn-ea"/>
                <a:cs typeface="+mn-cs"/>
              </a:rPr>
              <a:t>Includes assessment of standard accounting metrics (e.g. cash flow, operating returns, return on equity, etc.)</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3" y="5951811"/>
            <a:ext cx="4277410" cy="365125"/>
          </a:xfrm>
        </p:spPr>
        <p:txBody>
          <a:bodyPr vert="horz" lIns="91440" tIns="45720" rIns="91440" bIns="45720" rtlCol="0" anchor="ctr">
            <a:norm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srgbClr val="8E7654"/>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6576780" y="5956137"/>
            <a:ext cx="544874" cy="365125"/>
          </a:xfrm>
        </p:spPr>
        <p:txBody>
          <a:bodyPr vert="horz" lIns="91440" tIns="45720" rIns="91440" bIns="45720" rtlCol="0" anchor="ctr">
            <a:normAutofit/>
          </a:bodyPr>
          <a:lstStyle/>
          <a:p>
            <a:pPr marL="0" marR="0" lvl="0" indent="0" algn="r" defTabSz="4572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smtClean="0">
                <a:ln>
                  <a:noFill/>
                </a:ln>
                <a:solidFill>
                  <a:srgbClr val="8E7654"/>
                </a:solidFill>
                <a:effectLst/>
                <a:uLnTx/>
                <a:uFillTx/>
                <a:latin typeface="Franklin Gothic Book" panose="020B0502020104020203"/>
                <a:ea typeface="+mn-ea"/>
                <a:cs typeface="+mn-cs"/>
              </a:rPr>
              <a:pPr marL="0" marR="0" lvl="0" indent="0" algn="r" defTabSz="457200" rtl="0" eaLnBrk="1" fontAlgn="auto" latinLnBrk="0" hangingPunct="1">
                <a:lnSpc>
                  <a:spcPct val="100000"/>
                </a:lnSpc>
                <a:spcBef>
                  <a:spcPts val="0"/>
                </a:spcBef>
                <a:spcAft>
                  <a:spcPts val="600"/>
                </a:spcAft>
                <a:buClrTx/>
                <a:buSzTx/>
                <a:buFontTx/>
                <a:buNone/>
                <a:tabLst/>
                <a:defRPr/>
              </a:pPr>
              <a:t>60</a:t>
            </a:fld>
            <a:endParaRPr kumimoji="0" lang="en-US" sz="900" b="0" i="0" u="none" strike="noStrike" kern="1200" cap="none" spc="0" normalizeH="0" baseline="0" noProof="0">
              <a:ln>
                <a:noFill/>
              </a:ln>
              <a:solidFill>
                <a:srgbClr val="8E7654"/>
              </a:solidFill>
              <a:effectLst/>
              <a:uLnTx/>
              <a:uFillTx/>
              <a:latin typeface="Franklin Gothic Book" panose="020B0502020104020203"/>
              <a:ea typeface="+mn-ea"/>
              <a:cs typeface="+mn-cs"/>
            </a:endParaRPr>
          </a:p>
        </p:txBody>
      </p:sp>
      <p:pic>
        <p:nvPicPr>
          <p:cNvPr id="9" name="Picture 8" descr="Jars of coins">
            <a:extLst>
              <a:ext uri="{FF2B5EF4-FFF2-40B4-BE49-F238E27FC236}">
                <a16:creationId xmlns:a16="http://schemas.microsoft.com/office/drawing/2014/main" id="{DFCEB605-E079-A990-A183-B4AA6488D45C}"/>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b="-1"/>
          <a:stretch/>
        </p:blipFill>
        <p:spPr>
          <a:xfrm>
            <a:off x="7521283" y="10"/>
            <a:ext cx="4670717" cy="6857990"/>
          </a:xfrm>
          <a:prstGeom prst="rect">
            <a:avLst/>
          </a:prstGeom>
        </p:spPr>
      </p:pic>
    </p:spTree>
    <p:extLst>
      <p:ext uri="{BB962C8B-B14F-4D97-AF65-F5344CB8AC3E}">
        <p14:creationId xmlns:p14="http://schemas.microsoft.com/office/powerpoint/2010/main" val="2463539279"/>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4" name="Rectangle 13">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6" name="Rectangle 15">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useBgFill="1">
        <p:nvSpPr>
          <p:cNvPr id="18" name="Rectangle 17">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81193" y="702156"/>
            <a:ext cx="6309003" cy="1013800"/>
          </a:xfrm>
        </p:spPr>
        <p:txBody>
          <a:bodyPr vert="horz" lIns="91440" tIns="45720" rIns="91440" bIns="45720" rtlCol="0" anchor="b">
            <a:normAutofit/>
          </a:bodyPr>
          <a:lstStyle/>
          <a:p>
            <a:r>
              <a:rPr lang="en-US" b="0" kern="1200" cap="all">
                <a:solidFill>
                  <a:schemeClr val="tx2"/>
                </a:solidFill>
                <a:latin typeface="+mj-lt"/>
                <a:ea typeface="+mj-ea"/>
                <a:cs typeface="+mj-cs"/>
              </a:rPr>
              <a:t>balanced scorecard - customers</a:t>
            </a:r>
          </a:p>
        </p:txBody>
      </p:sp>
      <p:sp>
        <p:nvSpPr>
          <p:cNvPr id="20" name="Rectangle 19">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3" name="TextBox 2">
            <a:extLst>
              <a:ext uri="{FF2B5EF4-FFF2-40B4-BE49-F238E27FC236}">
                <a16:creationId xmlns:a16="http://schemas.microsoft.com/office/drawing/2014/main" id="{1A63A293-6A4B-481D-8960-BE437C3CF946}"/>
              </a:ext>
            </a:extLst>
          </p:cNvPr>
          <p:cNvSpPr txBox="1"/>
          <p:nvPr/>
        </p:nvSpPr>
        <p:spPr>
          <a:xfrm>
            <a:off x="581194" y="1896533"/>
            <a:ext cx="6309003" cy="3962266"/>
          </a:xfrm>
          <a:prstGeom prst="rect">
            <a:avLst/>
          </a:prstGeom>
        </p:spPr>
        <p:txBody>
          <a:bodyPr vert="horz" lIns="91440" tIns="45720" rIns="91440" bIns="45720" rtlCol="0" anchor="ctr">
            <a:normAutofit/>
          </a:bodyPr>
          <a:lstStyle/>
          <a:p>
            <a:pPr marL="285750" marR="0" lvl="0" indent="-285750" algn="l" defTabSz="457200" rtl="0" eaLnBrk="1" fontAlgn="auto" latinLnBrk="0" hangingPunct="1">
              <a:lnSpc>
                <a:spcPct val="100000"/>
              </a:lnSpc>
              <a:spcBef>
                <a:spcPct val="20000"/>
              </a:spcBef>
              <a:spcAft>
                <a:spcPts val="600"/>
              </a:spcAft>
              <a:buClr>
                <a:srgbClr val="1CADE4"/>
              </a:buClr>
              <a:buSzPct val="92000"/>
              <a:buFont typeface="Wingdings 2" panose="05020102010507070707" pitchFamily="18" charset="2"/>
              <a:buChar char=""/>
              <a:tabLst/>
              <a:defRPr/>
            </a:pPr>
            <a:r>
              <a:rPr kumimoji="0" lang="en-US" sz="1800" b="1" i="0" u="none" strike="noStrike" kern="1200" cap="none" spc="0" normalizeH="0" baseline="0" noProof="0" dirty="0">
                <a:ln>
                  <a:noFill/>
                </a:ln>
                <a:solidFill>
                  <a:srgbClr val="335B74"/>
                </a:solidFill>
                <a:effectLst/>
                <a:uLnTx/>
                <a:uFillTx/>
                <a:latin typeface="Franklin Gothic Book" panose="020B0502020104020203"/>
                <a:ea typeface="+mn-ea"/>
                <a:cs typeface="+mn-cs"/>
              </a:rPr>
              <a:t>How do customers view us?</a:t>
            </a:r>
          </a:p>
          <a:p>
            <a:pPr marL="742950" marR="0" lvl="1" indent="-285750" algn="l" defTabSz="457200" rtl="0" eaLnBrk="1" fontAlgn="auto" latinLnBrk="0" hangingPunct="1">
              <a:lnSpc>
                <a:spcPct val="100000"/>
              </a:lnSpc>
              <a:spcBef>
                <a:spcPct val="20000"/>
              </a:spcBef>
              <a:spcAft>
                <a:spcPts val="600"/>
              </a:spcAft>
              <a:buClr>
                <a:srgbClr val="1CADE4"/>
              </a:buClr>
              <a:buSzPct val="92000"/>
              <a:buFont typeface="Wingdings 2" panose="05020102010507070707" pitchFamily="18" charset="2"/>
              <a:buChar char=""/>
              <a:tabLst/>
              <a:defRPr/>
            </a:pPr>
            <a:r>
              <a:rPr kumimoji="0" lang="en-US" sz="1800" b="0" i="0" u="none" strike="noStrike" kern="1200" cap="none" spc="0" normalizeH="0" baseline="0" noProof="0" dirty="0">
                <a:ln>
                  <a:noFill/>
                </a:ln>
                <a:solidFill>
                  <a:srgbClr val="335B74"/>
                </a:solidFill>
                <a:effectLst/>
                <a:uLnTx/>
                <a:uFillTx/>
                <a:latin typeface="Franklin Gothic Book" panose="020B0502020104020203"/>
                <a:ea typeface="+mn-ea"/>
                <a:cs typeface="+mn-cs"/>
              </a:rPr>
              <a:t>Determine how customers view products and services:</a:t>
            </a:r>
          </a:p>
          <a:p>
            <a:pPr marL="1200150" marR="0" lvl="2" indent="-285750" algn="l" defTabSz="457200" rtl="0" eaLnBrk="1" fontAlgn="auto" latinLnBrk="0" hangingPunct="1">
              <a:lnSpc>
                <a:spcPct val="100000"/>
              </a:lnSpc>
              <a:spcBef>
                <a:spcPct val="20000"/>
              </a:spcBef>
              <a:spcAft>
                <a:spcPts val="600"/>
              </a:spcAft>
              <a:buClr>
                <a:srgbClr val="1CADE4"/>
              </a:buClr>
              <a:buSzPct val="92000"/>
              <a:buFont typeface="Wingdings 2" panose="05020102010507070707" pitchFamily="18" charset="2"/>
              <a:buChar char=""/>
              <a:tabLst/>
              <a:defRPr/>
            </a:pPr>
            <a:r>
              <a:rPr kumimoji="0" lang="en-US" sz="1800" b="0" i="0" u="none" strike="noStrike" kern="1200" cap="none" spc="0" normalizeH="0" baseline="0" noProof="0" dirty="0">
                <a:ln>
                  <a:noFill/>
                </a:ln>
                <a:solidFill>
                  <a:srgbClr val="335B74"/>
                </a:solidFill>
                <a:effectLst/>
                <a:uLnTx/>
                <a:uFillTx/>
                <a:latin typeface="Franklin Gothic Book" panose="020B0502020104020203"/>
                <a:ea typeface="+mn-ea"/>
                <a:cs typeface="+mn-cs"/>
              </a:rPr>
              <a:t>How do customers perceive value of our products and services?</a:t>
            </a:r>
          </a:p>
          <a:p>
            <a:pPr marL="1200150" marR="0" lvl="2" indent="-285750" algn="l" defTabSz="457200" rtl="0" eaLnBrk="1" fontAlgn="auto" latinLnBrk="0" hangingPunct="1">
              <a:lnSpc>
                <a:spcPct val="100000"/>
              </a:lnSpc>
              <a:spcBef>
                <a:spcPct val="20000"/>
              </a:spcBef>
              <a:spcAft>
                <a:spcPts val="600"/>
              </a:spcAft>
              <a:buClr>
                <a:srgbClr val="1CADE4"/>
              </a:buClr>
              <a:buSzPct val="92000"/>
              <a:buFont typeface="Wingdings 2" panose="05020102010507070707" pitchFamily="18" charset="2"/>
              <a:buChar char=""/>
              <a:tabLst/>
              <a:defRPr/>
            </a:pPr>
            <a:r>
              <a:rPr kumimoji="0" lang="en-US" sz="1800" b="0" i="0" u="none" strike="noStrike" kern="1200" cap="none" spc="0" normalizeH="0" baseline="0" noProof="0" dirty="0">
                <a:ln>
                  <a:noFill/>
                </a:ln>
                <a:solidFill>
                  <a:srgbClr val="335B74"/>
                </a:solidFill>
                <a:effectLst/>
                <a:uLnTx/>
                <a:uFillTx/>
                <a:latin typeface="Franklin Gothic Book" panose="020B0502020104020203"/>
                <a:ea typeface="+mn-ea"/>
                <a:cs typeface="+mn-cs"/>
              </a:rPr>
              <a:t>How much are they are willing to pay for those products and services?</a:t>
            </a:r>
          </a:p>
          <a:p>
            <a:pPr marL="1200150" marR="0" lvl="2" indent="-285750" algn="l" defTabSz="457200" rtl="0" eaLnBrk="1" fontAlgn="auto" latinLnBrk="0" hangingPunct="1">
              <a:lnSpc>
                <a:spcPct val="100000"/>
              </a:lnSpc>
              <a:spcBef>
                <a:spcPct val="20000"/>
              </a:spcBef>
              <a:spcAft>
                <a:spcPts val="600"/>
              </a:spcAft>
              <a:buClr>
                <a:srgbClr val="1CADE4"/>
              </a:buClr>
              <a:buSzPct val="92000"/>
              <a:buFont typeface="Wingdings 2" panose="05020102010507070707" pitchFamily="18" charset="2"/>
              <a:buChar char=""/>
              <a:tabLst/>
              <a:defRPr/>
            </a:pPr>
            <a:r>
              <a:rPr kumimoji="0" lang="en-US" sz="1800" b="0" i="0" u="none" strike="noStrike" kern="1200" cap="none" spc="0" normalizeH="0" baseline="0" noProof="0" dirty="0">
                <a:ln>
                  <a:noFill/>
                </a:ln>
                <a:solidFill>
                  <a:srgbClr val="335B74"/>
                </a:solidFill>
                <a:effectLst/>
                <a:uLnTx/>
                <a:uFillTx/>
                <a:latin typeface="Franklin Gothic Book" panose="020B0502020104020203"/>
                <a:ea typeface="+mn-ea"/>
                <a:cs typeface="+mn-cs"/>
              </a:rPr>
              <a:t>Quality? Delivery? Price? Etc.</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3" y="5951811"/>
            <a:ext cx="4277410" cy="365125"/>
          </a:xfrm>
        </p:spPr>
        <p:txBody>
          <a:bodyPr vert="horz" lIns="91440" tIns="45720" rIns="91440" bIns="45720" rtlCol="0" anchor="ctr">
            <a:norm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srgbClr val="AE8440"/>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6576780" y="5956137"/>
            <a:ext cx="544874" cy="365125"/>
          </a:xfrm>
        </p:spPr>
        <p:txBody>
          <a:bodyPr vert="horz" lIns="91440" tIns="45720" rIns="91440" bIns="45720" rtlCol="0" anchor="ctr">
            <a:normAutofit/>
          </a:bodyPr>
          <a:lstStyle/>
          <a:p>
            <a:pPr marL="0" marR="0" lvl="0" indent="0" algn="r" defTabSz="4572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smtClean="0">
                <a:ln>
                  <a:noFill/>
                </a:ln>
                <a:solidFill>
                  <a:srgbClr val="AE8440"/>
                </a:solidFill>
                <a:effectLst/>
                <a:uLnTx/>
                <a:uFillTx/>
                <a:latin typeface="Franklin Gothic Book" panose="020B0502020104020203"/>
                <a:ea typeface="+mn-ea"/>
                <a:cs typeface="+mn-cs"/>
              </a:rPr>
              <a:pPr marL="0" marR="0" lvl="0" indent="0" algn="r" defTabSz="457200" rtl="0" eaLnBrk="1" fontAlgn="auto" latinLnBrk="0" hangingPunct="1">
                <a:lnSpc>
                  <a:spcPct val="100000"/>
                </a:lnSpc>
                <a:spcBef>
                  <a:spcPts val="0"/>
                </a:spcBef>
                <a:spcAft>
                  <a:spcPts val="600"/>
                </a:spcAft>
                <a:buClrTx/>
                <a:buSzTx/>
                <a:buFontTx/>
                <a:buNone/>
                <a:tabLst/>
                <a:defRPr/>
              </a:pPr>
              <a:t>61</a:t>
            </a:fld>
            <a:endParaRPr kumimoji="0" lang="en-US" sz="900" b="0" i="0" u="none" strike="noStrike" kern="1200" cap="none" spc="0" normalizeH="0" baseline="0" noProof="0">
              <a:ln>
                <a:noFill/>
              </a:ln>
              <a:solidFill>
                <a:srgbClr val="AE8440"/>
              </a:solidFill>
              <a:effectLst/>
              <a:uLnTx/>
              <a:uFillTx/>
              <a:latin typeface="Franklin Gothic Book" panose="020B0502020104020203"/>
              <a:ea typeface="+mn-ea"/>
              <a:cs typeface="+mn-cs"/>
            </a:endParaRPr>
          </a:p>
        </p:txBody>
      </p:sp>
      <p:pic>
        <p:nvPicPr>
          <p:cNvPr id="7" name="Picture 6" descr="Greengrocer at outdoor market stall with vegetables, selling green onions to woman">
            <a:extLst>
              <a:ext uri="{FF2B5EF4-FFF2-40B4-BE49-F238E27FC236}">
                <a16:creationId xmlns:a16="http://schemas.microsoft.com/office/drawing/2014/main" id="{1356AF93-711B-0447-405C-DA22989D7C06}"/>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b="-1"/>
          <a:stretch/>
        </p:blipFill>
        <p:spPr>
          <a:xfrm>
            <a:off x="7521283" y="10"/>
            <a:ext cx="4670717" cy="6857990"/>
          </a:xfrm>
          <a:prstGeom prst="rect">
            <a:avLst/>
          </a:prstGeom>
        </p:spPr>
      </p:pic>
    </p:spTree>
    <p:extLst>
      <p:ext uri="{BB962C8B-B14F-4D97-AF65-F5344CB8AC3E}">
        <p14:creationId xmlns:p14="http://schemas.microsoft.com/office/powerpoint/2010/main" val="3938886255"/>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4" name="Rectangle 13">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6" name="Rectangle 15">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useBgFill="1">
        <p:nvSpPr>
          <p:cNvPr id="18" name="Rectangle 17">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81193" y="702156"/>
            <a:ext cx="6309003" cy="1013800"/>
          </a:xfrm>
        </p:spPr>
        <p:txBody>
          <a:bodyPr vert="horz" lIns="91440" tIns="45720" rIns="91440" bIns="45720" rtlCol="0" anchor="b">
            <a:normAutofit/>
          </a:bodyPr>
          <a:lstStyle/>
          <a:p>
            <a:r>
              <a:rPr lang="en-US" b="0" kern="1200" cap="all">
                <a:solidFill>
                  <a:schemeClr val="tx2"/>
                </a:solidFill>
                <a:latin typeface="+mj-lt"/>
                <a:ea typeface="+mj-ea"/>
                <a:cs typeface="+mj-cs"/>
              </a:rPr>
              <a:t>balanced scorecard – internal business</a:t>
            </a:r>
          </a:p>
        </p:txBody>
      </p:sp>
      <p:sp>
        <p:nvSpPr>
          <p:cNvPr id="20" name="Rectangle 19">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3" name="TextBox 2">
            <a:extLst>
              <a:ext uri="{FF2B5EF4-FFF2-40B4-BE49-F238E27FC236}">
                <a16:creationId xmlns:a16="http://schemas.microsoft.com/office/drawing/2014/main" id="{1A63A293-6A4B-481D-8960-BE437C3CF946}"/>
              </a:ext>
            </a:extLst>
          </p:cNvPr>
          <p:cNvSpPr txBox="1"/>
          <p:nvPr/>
        </p:nvSpPr>
        <p:spPr>
          <a:xfrm>
            <a:off x="581194" y="1896533"/>
            <a:ext cx="6309003" cy="3962266"/>
          </a:xfrm>
          <a:prstGeom prst="rect">
            <a:avLst/>
          </a:prstGeom>
        </p:spPr>
        <p:txBody>
          <a:bodyPr vert="horz" lIns="91440" tIns="45720" rIns="91440" bIns="45720" rtlCol="0" anchor="ctr">
            <a:normAutofit/>
          </a:bodyPr>
          <a:lstStyle/>
          <a:p>
            <a:pPr marL="285750" marR="0" lvl="0" indent="-285750" algn="l" defTabSz="457200" rtl="0" eaLnBrk="1" fontAlgn="auto" latinLnBrk="0" hangingPunct="1">
              <a:lnSpc>
                <a:spcPct val="100000"/>
              </a:lnSpc>
              <a:spcBef>
                <a:spcPct val="20000"/>
              </a:spcBef>
              <a:spcAft>
                <a:spcPts val="600"/>
              </a:spcAft>
              <a:buClr>
                <a:srgbClr val="1CADE4"/>
              </a:buClr>
              <a:buSzPct val="92000"/>
              <a:buFont typeface="Wingdings 2" panose="05020102010507070707" pitchFamily="18" charset="2"/>
              <a:buChar char=""/>
              <a:tabLst/>
              <a:defRPr/>
            </a:pPr>
            <a:r>
              <a:rPr kumimoji="0" lang="en-US" sz="1800" b="1" i="0" u="none" strike="noStrike" kern="1200" cap="none" spc="0" normalizeH="0" baseline="0" noProof="0" dirty="0">
                <a:ln>
                  <a:noFill/>
                </a:ln>
                <a:solidFill>
                  <a:srgbClr val="335B74"/>
                </a:solidFill>
                <a:effectLst/>
                <a:uLnTx/>
                <a:uFillTx/>
                <a:latin typeface="Franklin Gothic Book" panose="020B0502020104020203"/>
                <a:ea typeface="+mn-ea"/>
                <a:cs typeface="+mn-cs"/>
              </a:rPr>
              <a:t>What core competencies do we need?</a:t>
            </a:r>
          </a:p>
          <a:p>
            <a:pPr marL="742950" marR="0" lvl="1" indent="-285750" algn="l" defTabSz="457200" rtl="0" eaLnBrk="1" fontAlgn="auto" latinLnBrk="0" hangingPunct="1">
              <a:lnSpc>
                <a:spcPct val="100000"/>
              </a:lnSpc>
              <a:spcBef>
                <a:spcPct val="20000"/>
              </a:spcBef>
              <a:spcAft>
                <a:spcPts val="600"/>
              </a:spcAft>
              <a:buClr>
                <a:srgbClr val="1CADE4"/>
              </a:buClr>
              <a:buSzPct val="92000"/>
              <a:buFont typeface="Wingdings 2" panose="05020102010507070707" pitchFamily="18" charset="2"/>
              <a:buChar char=""/>
              <a:tabLst/>
              <a:defRPr/>
            </a:pPr>
            <a:r>
              <a:rPr kumimoji="0" lang="en-US" sz="1800" b="0" i="0" u="none" strike="noStrike" kern="1200" cap="none" spc="0" normalizeH="0" baseline="0" noProof="0" dirty="0">
                <a:ln>
                  <a:noFill/>
                </a:ln>
                <a:solidFill>
                  <a:srgbClr val="335B74"/>
                </a:solidFill>
                <a:effectLst/>
                <a:uLnTx/>
                <a:uFillTx/>
                <a:latin typeface="Franklin Gothic Book" panose="020B0502020104020203"/>
                <a:ea typeface="+mn-ea"/>
                <a:cs typeface="+mn-cs"/>
              </a:rPr>
              <a:t>Focus upon core competencies needed to achieve strategic objectives</a:t>
            </a:r>
          </a:p>
          <a:p>
            <a:pPr marL="742950" marR="0" lvl="1" indent="-285750" algn="l" defTabSz="457200" rtl="0" eaLnBrk="1" fontAlgn="auto" latinLnBrk="0" hangingPunct="1">
              <a:lnSpc>
                <a:spcPct val="100000"/>
              </a:lnSpc>
              <a:spcBef>
                <a:spcPct val="20000"/>
              </a:spcBef>
              <a:spcAft>
                <a:spcPts val="600"/>
              </a:spcAft>
              <a:buClr>
                <a:srgbClr val="1CADE4"/>
              </a:buClr>
              <a:buSzPct val="92000"/>
              <a:buFont typeface="Wingdings 2" panose="05020102010507070707" pitchFamily="18" charset="2"/>
              <a:buChar char=""/>
              <a:tabLst/>
              <a:defRPr/>
            </a:pPr>
            <a:r>
              <a:rPr kumimoji="0" lang="en-US" sz="1800" b="0" i="0" u="none" strike="noStrike" kern="1200" cap="none" spc="0" normalizeH="0" baseline="0" noProof="0" dirty="0">
                <a:ln>
                  <a:noFill/>
                </a:ln>
                <a:solidFill>
                  <a:srgbClr val="335B74"/>
                </a:solidFill>
                <a:effectLst/>
                <a:uLnTx/>
                <a:uFillTx/>
                <a:latin typeface="Franklin Gothic Book" panose="020B0502020104020203"/>
                <a:ea typeface="+mn-ea"/>
                <a:cs typeface="+mn-cs"/>
              </a:rPr>
              <a:t>Develop business processes that enable employees to hone and develop the core competencies required</a:t>
            </a:r>
          </a:p>
          <a:p>
            <a:pPr marL="1200150" marR="0" lvl="2" indent="-285750" algn="l" defTabSz="457200" rtl="0" eaLnBrk="1" fontAlgn="auto" latinLnBrk="0" hangingPunct="1">
              <a:lnSpc>
                <a:spcPct val="100000"/>
              </a:lnSpc>
              <a:spcBef>
                <a:spcPct val="20000"/>
              </a:spcBef>
              <a:spcAft>
                <a:spcPts val="600"/>
              </a:spcAft>
              <a:buClr>
                <a:srgbClr val="1CADE4"/>
              </a:buClr>
              <a:buSzPct val="92000"/>
              <a:buFont typeface="Wingdings 2" panose="05020102010507070707" pitchFamily="18" charset="2"/>
              <a:buChar char=""/>
              <a:tabLst/>
              <a:defRPr/>
            </a:pPr>
            <a:r>
              <a:rPr kumimoji="0" lang="en-US" sz="1800" b="0" i="0" u="none" strike="noStrike" kern="1200" cap="none" spc="0" normalizeH="0" baseline="0" noProof="0" dirty="0">
                <a:ln>
                  <a:noFill/>
                </a:ln>
                <a:solidFill>
                  <a:srgbClr val="335B74"/>
                </a:solidFill>
                <a:effectLst/>
                <a:uLnTx/>
                <a:uFillTx/>
                <a:latin typeface="Franklin Gothic Book" panose="020B0502020104020203"/>
                <a:ea typeface="+mn-ea"/>
                <a:cs typeface="+mn-cs"/>
              </a:rPr>
              <a:t>Example: a car manufacturer may distinguish itself with the core competencies of making fuel-efficient engines with futuristic designs. These core competencies may be </a:t>
            </a:r>
            <a:r>
              <a:rPr kumimoji="0" lang="en-US" sz="1800" b="0" i="0" u="none" strike="noStrike" kern="1200" cap="none" spc="0" normalizeH="0" baseline="0" noProof="0" dirty="0" err="1">
                <a:ln>
                  <a:noFill/>
                </a:ln>
                <a:solidFill>
                  <a:srgbClr val="335B74"/>
                </a:solidFill>
                <a:effectLst/>
                <a:uLnTx/>
                <a:uFillTx/>
                <a:latin typeface="Franklin Gothic Book" panose="020B0502020104020203"/>
                <a:ea typeface="+mn-ea"/>
                <a:cs typeface="+mn-cs"/>
              </a:rPr>
              <a:t>utilised</a:t>
            </a:r>
            <a:r>
              <a:rPr kumimoji="0" lang="en-US" sz="1800" b="0" i="0" u="none" strike="noStrike" kern="1200" cap="none" spc="0" normalizeH="0" baseline="0" noProof="0" dirty="0">
                <a:ln>
                  <a:noFill/>
                </a:ln>
                <a:solidFill>
                  <a:srgbClr val="335B74"/>
                </a:solidFill>
                <a:effectLst/>
                <a:uLnTx/>
                <a:uFillTx/>
                <a:latin typeface="Franklin Gothic Book" panose="020B0502020104020203"/>
                <a:ea typeface="+mn-ea"/>
                <a:cs typeface="+mn-cs"/>
              </a:rPr>
              <a:t> for strategic expansion initiatives (e.g. into motorcycle development).</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3" y="5951811"/>
            <a:ext cx="4277410" cy="365125"/>
          </a:xfrm>
        </p:spPr>
        <p:txBody>
          <a:bodyPr vert="horz" lIns="91440" tIns="45720" rIns="91440" bIns="45720" rtlCol="0" anchor="ctr">
            <a:norm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6576780" y="5956137"/>
            <a:ext cx="544874" cy="365125"/>
          </a:xfrm>
        </p:spPr>
        <p:txBody>
          <a:bodyPr vert="horz" lIns="91440" tIns="45720" rIns="91440" bIns="45720" rtlCol="0" anchor="ctr">
            <a:normAutofit/>
          </a:bodyPr>
          <a:lstStyle/>
          <a:p>
            <a:pPr marL="0" marR="0" lvl="0" indent="0" algn="r" defTabSz="4572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457200" rtl="0" eaLnBrk="1" fontAlgn="auto" latinLnBrk="0" hangingPunct="1">
                <a:lnSpc>
                  <a:spcPct val="100000"/>
                </a:lnSpc>
                <a:spcBef>
                  <a:spcPts val="0"/>
                </a:spcBef>
                <a:spcAft>
                  <a:spcPts val="600"/>
                </a:spcAft>
                <a:buClrTx/>
                <a:buSzTx/>
                <a:buFontTx/>
                <a:buNone/>
                <a:tabLst/>
                <a:defRPr/>
              </a:pPr>
              <a:t>62</a:t>
            </a:fld>
            <a:endPar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endParaRPr>
          </a:p>
        </p:txBody>
      </p:sp>
      <p:pic>
        <p:nvPicPr>
          <p:cNvPr id="7" name="Picture 6" descr="Machine gears">
            <a:extLst>
              <a:ext uri="{FF2B5EF4-FFF2-40B4-BE49-F238E27FC236}">
                <a16:creationId xmlns:a16="http://schemas.microsoft.com/office/drawing/2014/main" id="{6052A9CB-1BF7-8C5D-9695-3AC2EC459139}"/>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b="-1"/>
          <a:stretch/>
        </p:blipFill>
        <p:spPr>
          <a:xfrm>
            <a:off x="7521283" y="10"/>
            <a:ext cx="4670717" cy="6857990"/>
          </a:xfrm>
          <a:prstGeom prst="rect">
            <a:avLst/>
          </a:prstGeom>
        </p:spPr>
      </p:pic>
    </p:spTree>
    <p:extLst>
      <p:ext uri="{BB962C8B-B14F-4D97-AF65-F5344CB8AC3E}">
        <p14:creationId xmlns:p14="http://schemas.microsoft.com/office/powerpoint/2010/main" val="4268925753"/>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4" name="Rectangle 13">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6" name="Rectangle 15">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useBgFill="1">
        <p:nvSpPr>
          <p:cNvPr id="18" name="Rectangle 17">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81193" y="702156"/>
            <a:ext cx="6309003" cy="1013800"/>
          </a:xfrm>
        </p:spPr>
        <p:txBody>
          <a:bodyPr vert="horz" lIns="91440" tIns="45720" rIns="91440" bIns="45720" rtlCol="0" anchor="b">
            <a:normAutofit/>
          </a:bodyPr>
          <a:lstStyle/>
          <a:p>
            <a:r>
              <a:rPr lang="en-US" b="0" kern="1200" cap="all">
                <a:solidFill>
                  <a:schemeClr val="tx2"/>
                </a:solidFill>
                <a:latin typeface="+mj-lt"/>
                <a:ea typeface="+mj-ea"/>
                <a:cs typeface="+mj-cs"/>
              </a:rPr>
              <a:t>balanced scorecard – learning &amp; growth / innovation</a:t>
            </a:r>
          </a:p>
        </p:txBody>
      </p:sp>
      <p:sp>
        <p:nvSpPr>
          <p:cNvPr id="20" name="Rectangle 19">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3" name="TextBox 2">
            <a:extLst>
              <a:ext uri="{FF2B5EF4-FFF2-40B4-BE49-F238E27FC236}">
                <a16:creationId xmlns:a16="http://schemas.microsoft.com/office/drawing/2014/main" id="{1A63A293-6A4B-481D-8960-BE437C3CF946}"/>
              </a:ext>
            </a:extLst>
          </p:cNvPr>
          <p:cNvSpPr txBox="1"/>
          <p:nvPr/>
        </p:nvSpPr>
        <p:spPr>
          <a:xfrm>
            <a:off x="581194" y="1896533"/>
            <a:ext cx="6309003" cy="3962266"/>
          </a:xfrm>
          <a:prstGeom prst="rect">
            <a:avLst/>
          </a:prstGeom>
        </p:spPr>
        <p:txBody>
          <a:bodyPr vert="horz" lIns="91440" tIns="45720" rIns="91440" bIns="45720" rtlCol="0" anchor="ctr">
            <a:normAutofit/>
          </a:bodyPr>
          <a:lstStyle/>
          <a:p>
            <a:pPr marL="285750" marR="0" lvl="0" indent="-285750" algn="l" defTabSz="457200" rtl="0" eaLnBrk="1" fontAlgn="auto" latinLnBrk="0" hangingPunct="1">
              <a:lnSpc>
                <a:spcPct val="90000"/>
              </a:lnSpc>
              <a:spcBef>
                <a:spcPct val="20000"/>
              </a:spcBef>
              <a:spcAft>
                <a:spcPts val="600"/>
              </a:spcAft>
              <a:buClr>
                <a:srgbClr val="1CADE4"/>
              </a:buClr>
              <a:buSzPct val="92000"/>
              <a:buFont typeface="Wingdings 2" panose="05020102010507070707" pitchFamily="18" charset="2"/>
              <a:buChar char=""/>
              <a:tabLst/>
              <a:defRPr/>
            </a:pPr>
            <a:r>
              <a:rPr kumimoji="0" lang="en-US" sz="1800" b="1" i="0" u="none" strike="noStrike" kern="1200" cap="none" spc="0" normalizeH="0" baseline="0" noProof="0" dirty="0">
                <a:ln>
                  <a:noFill/>
                </a:ln>
                <a:solidFill>
                  <a:srgbClr val="335B74"/>
                </a:solidFill>
                <a:effectLst/>
                <a:uLnTx/>
                <a:uFillTx/>
                <a:latin typeface="Franklin Gothic Book" panose="020B0502020104020203"/>
                <a:ea typeface="+mn-ea"/>
                <a:cs typeface="+mn-cs"/>
              </a:rPr>
              <a:t>How do we create value?</a:t>
            </a:r>
          </a:p>
          <a:p>
            <a:pPr marL="742950" marR="0" lvl="1" indent="-285750" algn="l" defTabSz="457200" rtl="0" eaLnBrk="1" fontAlgn="auto" latinLnBrk="0" hangingPunct="1">
              <a:lnSpc>
                <a:spcPct val="90000"/>
              </a:lnSpc>
              <a:spcBef>
                <a:spcPct val="20000"/>
              </a:spcBef>
              <a:spcAft>
                <a:spcPts val="600"/>
              </a:spcAft>
              <a:buClr>
                <a:srgbClr val="1CADE4"/>
              </a:buClr>
              <a:buSzPct val="92000"/>
              <a:buFont typeface="Wingdings 2" panose="05020102010507070707" pitchFamily="18" charset="2"/>
              <a:buChar char=""/>
              <a:tabLst/>
              <a:defRPr/>
            </a:pPr>
            <a:r>
              <a:rPr kumimoji="0" lang="en-US" sz="1800" b="0" i="0" u="none" strike="noStrike" kern="1200" cap="none" spc="0" normalizeH="0" baseline="0" noProof="0" dirty="0">
                <a:ln>
                  <a:noFill/>
                </a:ln>
                <a:solidFill>
                  <a:srgbClr val="335B74"/>
                </a:solidFill>
                <a:effectLst/>
                <a:uLnTx/>
                <a:uFillTx/>
                <a:latin typeface="Franklin Gothic Book" panose="020B0502020104020203"/>
                <a:ea typeface="+mn-ea"/>
                <a:cs typeface="+mn-cs"/>
              </a:rPr>
              <a:t>Focus on </a:t>
            </a:r>
            <a:r>
              <a:rPr kumimoji="0" lang="en-US" sz="1800" b="0" i="0" u="none" strike="noStrike" kern="1200" cap="none" spc="0" normalizeH="0" baseline="0" noProof="0" dirty="0" err="1">
                <a:ln>
                  <a:noFill/>
                </a:ln>
                <a:solidFill>
                  <a:srgbClr val="335B74"/>
                </a:solidFill>
                <a:effectLst/>
                <a:uLnTx/>
                <a:uFillTx/>
                <a:latin typeface="Franklin Gothic Book" panose="020B0502020104020203"/>
                <a:ea typeface="+mn-ea"/>
                <a:cs typeface="+mn-cs"/>
              </a:rPr>
              <a:t>organisation’s</a:t>
            </a:r>
            <a:r>
              <a:rPr kumimoji="0" lang="en-US" sz="1800" b="0" i="0" u="none" strike="noStrike" kern="1200" cap="none" spc="0" normalizeH="0" baseline="0" noProof="0" dirty="0">
                <a:ln>
                  <a:noFill/>
                </a:ln>
                <a:solidFill>
                  <a:srgbClr val="335B74"/>
                </a:solidFill>
                <a:effectLst/>
                <a:uLnTx/>
                <a:uFillTx/>
                <a:latin typeface="Franklin Gothic Book" panose="020B0502020104020203"/>
                <a:ea typeface="+mn-ea"/>
                <a:cs typeface="+mn-cs"/>
              </a:rPr>
              <a:t> processes and structures that create value</a:t>
            </a:r>
          </a:p>
          <a:p>
            <a:pPr marL="742950" marR="0" lvl="1" indent="-285750" algn="l" defTabSz="457200" rtl="0" eaLnBrk="1" fontAlgn="auto" latinLnBrk="0" hangingPunct="1">
              <a:lnSpc>
                <a:spcPct val="90000"/>
              </a:lnSpc>
              <a:spcBef>
                <a:spcPct val="20000"/>
              </a:spcBef>
              <a:spcAft>
                <a:spcPts val="600"/>
              </a:spcAft>
              <a:buClr>
                <a:srgbClr val="1CADE4"/>
              </a:buClr>
              <a:buSzPct val="92000"/>
              <a:buFont typeface="Wingdings 2" panose="05020102010507070707" pitchFamily="18" charset="2"/>
              <a:buChar char=""/>
              <a:tabLst/>
              <a:defRPr/>
            </a:pPr>
            <a:r>
              <a:rPr kumimoji="0" lang="en-US" sz="1800" b="0" i="0" u="none" strike="noStrike" kern="1200" cap="none" spc="0" normalizeH="0" baseline="0" noProof="0" dirty="0">
                <a:ln>
                  <a:noFill/>
                </a:ln>
                <a:solidFill>
                  <a:srgbClr val="335B74"/>
                </a:solidFill>
                <a:effectLst/>
                <a:uLnTx/>
                <a:uFillTx/>
                <a:latin typeface="Franklin Gothic Book" panose="020B0502020104020203"/>
                <a:ea typeface="+mn-ea"/>
                <a:cs typeface="+mn-cs"/>
              </a:rPr>
              <a:t>Focus on activities that enhance competitiveness, innovation and </a:t>
            </a:r>
            <a:r>
              <a:rPr kumimoji="0" lang="en-US" sz="1800" b="0" i="0" u="none" strike="noStrike" kern="1200" cap="none" spc="0" normalizeH="0" baseline="0" noProof="0" dirty="0" err="1">
                <a:ln>
                  <a:noFill/>
                </a:ln>
                <a:solidFill>
                  <a:srgbClr val="335B74"/>
                </a:solidFill>
                <a:effectLst/>
                <a:uLnTx/>
                <a:uFillTx/>
                <a:latin typeface="Franklin Gothic Book" panose="020B0502020104020203"/>
                <a:ea typeface="+mn-ea"/>
                <a:cs typeface="+mn-cs"/>
              </a:rPr>
              <a:t>organisational</a:t>
            </a:r>
            <a:r>
              <a:rPr kumimoji="0" lang="en-US" sz="1800" b="0" i="0" u="none" strike="noStrike" kern="1200" cap="none" spc="0" normalizeH="0" baseline="0" noProof="0" dirty="0">
                <a:ln>
                  <a:noFill/>
                </a:ln>
                <a:solidFill>
                  <a:srgbClr val="335B74"/>
                </a:solidFill>
                <a:effectLst/>
                <a:uLnTx/>
                <a:uFillTx/>
                <a:latin typeface="Franklin Gothic Book" panose="020B0502020104020203"/>
                <a:ea typeface="+mn-ea"/>
                <a:cs typeface="+mn-cs"/>
              </a:rPr>
              <a:t> learning and development</a:t>
            </a:r>
          </a:p>
          <a:p>
            <a:pPr marL="742950" marR="0" lvl="1" indent="-285750" algn="l" defTabSz="457200" rtl="0" eaLnBrk="1" fontAlgn="auto" latinLnBrk="0" hangingPunct="1">
              <a:lnSpc>
                <a:spcPct val="90000"/>
              </a:lnSpc>
              <a:spcBef>
                <a:spcPct val="20000"/>
              </a:spcBef>
              <a:spcAft>
                <a:spcPts val="600"/>
              </a:spcAft>
              <a:buClr>
                <a:srgbClr val="1CADE4"/>
              </a:buClr>
              <a:buSzPct val="92000"/>
              <a:buFont typeface="Wingdings 2" panose="05020102010507070707" pitchFamily="18" charset="2"/>
              <a:buChar char=""/>
              <a:tabLst/>
              <a:defRPr/>
            </a:pPr>
            <a:r>
              <a:rPr kumimoji="0" lang="en-US" sz="1800" b="0" i="0" u="none" strike="noStrike" kern="1200" cap="none" spc="0" normalizeH="0" baseline="0" noProof="0" dirty="0">
                <a:ln>
                  <a:noFill/>
                </a:ln>
                <a:solidFill>
                  <a:srgbClr val="335B74"/>
                </a:solidFill>
                <a:effectLst/>
                <a:uLnTx/>
                <a:uFillTx/>
                <a:latin typeface="Franklin Gothic Book" panose="020B0502020104020203"/>
                <a:ea typeface="+mn-ea"/>
                <a:cs typeface="+mn-cs"/>
              </a:rPr>
              <a:t>Develop key metrics focusing on any one of the aforementioned areas</a:t>
            </a:r>
          </a:p>
          <a:p>
            <a:pPr marL="1200150" marR="0" lvl="2" indent="-285750" algn="l" defTabSz="457200" rtl="0" eaLnBrk="1" fontAlgn="auto" latinLnBrk="0" hangingPunct="1">
              <a:lnSpc>
                <a:spcPct val="90000"/>
              </a:lnSpc>
              <a:spcBef>
                <a:spcPct val="20000"/>
              </a:spcBef>
              <a:spcAft>
                <a:spcPts val="600"/>
              </a:spcAft>
              <a:buClr>
                <a:srgbClr val="1CADE4"/>
              </a:buClr>
              <a:buSzPct val="92000"/>
              <a:buFont typeface="Wingdings 2" panose="05020102010507070707" pitchFamily="18" charset="2"/>
              <a:buChar char=""/>
              <a:tabLst/>
              <a:defRPr/>
            </a:pPr>
            <a:r>
              <a:rPr kumimoji="0" lang="en-US" sz="1800" b="0" i="0" u="none" strike="noStrike" kern="1200" cap="none" spc="0" normalizeH="0" baseline="0" noProof="0" dirty="0">
                <a:ln>
                  <a:noFill/>
                </a:ln>
                <a:solidFill>
                  <a:srgbClr val="335B74"/>
                </a:solidFill>
                <a:effectLst/>
                <a:uLnTx/>
                <a:uFillTx/>
                <a:latin typeface="Franklin Gothic Book" panose="020B0502020104020203"/>
                <a:ea typeface="+mn-ea"/>
                <a:cs typeface="+mn-cs"/>
              </a:rPr>
              <a:t>Example: A technology company may develop a measure of the revenue generated from their most recent product launches, perhaps over the past two years, to understand the effects of innovation and constant improvement.</a:t>
            </a:r>
            <a:endParaRPr kumimoji="0" lang="en-US" sz="1800" b="0" i="1" u="none" strike="noStrike" kern="1200" cap="none" spc="0" normalizeH="0" baseline="0" noProof="0" dirty="0">
              <a:ln>
                <a:noFill/>
              </a:ln>
              <a:solidFill>
                <a:srgbClr val="335B74"/>
              </a:solidFill>
              <a:effectLst/>
              <a:uLnTx/>
              <a:uFillTx/>
              <a:latin typeface="Franklin Gothic Book" panose="020B0502020104020203"/>
              <a:ea typeface="+mn-ea"/>
              <a:cs typeface="+mn-cs"/>
            </a:endParaRP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3" y="5951811"/>
            <a:ext cx="4277410" cy="365125"/>
          </a:xfrm>
        </p:spPr>
        <p:txBody>
          <a:bodyPr vert="horz" lIns="91440" tIns="45720" rIns="91440" bIns="45720" rtlCol="0" anchor="ctr">
            <a:norm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srgbClr val="337ACB"/>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6576780" y="5956137"/>
            <a:ext cx="544874" cy="365125"/>
          </a:xfrm>
        </p:spPr>
        <p:txBody>
          <a:bodyPr vert="horz" lIns="91440" tIns="45720" rIns="91440" bIns="45720" rtlCol="0" anchor="ctr">
            <a:normAutofit/>
          </a:bodyPr>
          <a:lstStyle/>
          <a:p>
            <a:pPr marL="0" marR="0" lvl="0" indent="0" algn="r" defTabSz="4572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smtClean="0">
                <a:ln>
                  <a:noFill/>
                </a:ln>
                <a:solidFill>
                  <a:srgbClr val="337ACB"/>
                </a:solidFill>
                <a:effectLst/>
                <a:uLnTx/>
                <a:uFillTx/>
                <a:latin typeface="Franklin Gothic Book" panose="020B0502020104020203"/>
                <a:ea typeface="+mn-ea"/>
                <a:cs typeface="+mn-cs"/>
              </a:rPr>
              <a:pPr marL="0" marR="0" lvl="0" indent="0" algn="r" defTabSz="457200" rtl="0" eaLnBrk="1" fontAlgn="auto" latinLnBrk="0" hangingPunct="1">
                <a:lnSpc>
                  <a:spcPct val="100000"/>
                </a:lnSpc>
                <a:spcBef>
                  <a:spcPts val="0"/>
                </a:spcBef>
                <a:spcAft>
                  <a:spcPts val="600"/>
                </a:spcAft>
                <a:buClrTx/>
                <a:buSzTx/>
                <a:buFontTx/>
                <a:buNone/>
                <a:tabLst/>
                <a:defRPr/>
              </a:pPr>
              <a:t>63</a:t>
            </a:fld>
            <a:endParaRPr kumimoji="0" lang="en-US" sz="900" b="0" i="0" u="none" strike="noStrike" kern="1200" cap="none" spc="0" normalizeH="0" baseline="0" noProof="0">
              <a:ln>
                <a:noFill/>
              </a:ln>
              <a:solidFill>
                <a:srgbClr val="337ACB"/>
              </a:solidFill>
              <a:effectLst/>
              <a:uLnTx/>
              <a:uFillTx/>
              <a:latin typeface="Franklin Gothic Book" panose="020B0502020104020203"/>
              <a:ea typeface="+mn-ea"/>
              <a:cs typeface="+mn-cs"/>
            </a:endParaRPr>
          </a:p>
        </p:txBody>
      </p:sp>
      <p:pic>
        <p:nvPicPr>
          <p:cNvPr id="7" name="Picture 6" descr="Five bulbs and one of them is glowing">
            <a:extLst>
              <a:ext uri="{FF2B5EF4-FFF2-40B4-BE49-F238E27FC236}">
                <a16:creationId xmlns:a16="http://schemas.microsoft.com/office/drawing/2014/main" id="{62BB3545-056B-8B43-58DA-5AF9ECC22625}"/>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b="-1"/>
          <a:stretch/>
        </p:blipFill>
        <p:spPr>
          <a:xfrm>
            <a:off x="7521283" y="10"/>
            <a:ext cx="4670717" cy="6857990"/>
          </a:xfrm>
          <a:prstGeom prst="rect">
            <a:avLst/>
          </a:prstGeom>
        </p:spPr>
      </p:pic>
    </p:spTree>
    <p:extLst>
      <p:ext uri="{BB962C8B-B14F-4D97-AF65-F5344CB8AC3E}">
        <p14:creationId xmlns:p14="http://schemas.microsoft.com/office/powerpoint/2010/main" val="225611591"/>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FBB53F82-F191-4EEB-AB7B-F69E634FA3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EBEE3C-DDCD-7E9E-D5C1-9E3B37C855DE}"/>
              </a:ext>
            </a:extLst>
          </p:cNvPr>
          <p:cNvSpPr>
            <a:spLocks noGrp="1"/>
          </p:cNvSpPr>
          <p:nvPr>
            <p:ph type="title"/>
          </p:nvPr>
        </p:nvSpPr>
        <p:spPr>
          <a:xfrm>
            <a:off x="581192" y="702156"/>
            <a:ext cx="11029616" cy="1188720"/>
          </a:xfrm>
        </p:spPr>
        <p:txBody>
          <a:bodyPr>
            <a:normAutofit/>
          </a:bodyPr>
          <a:lstStyle/>
          <a:p>
            <a:r>
              <a:rPr lang="en-GB" dirty="0"/>
              <a:t>Risk management &amp; Strategy execution – A CLOSE LINK</a:t>
            </a:r>
          </a:p>
        </p:txBody>
      </p:sp>
      <p:sp>
        <p:nvSpPr>
          <p:cNvPr id="1033" name="Rectangle 1032">
            <a:extLst>
              <a:ext uri="{FF2B5EF4-FFF2-40B4-BE49-F238E27FC236}">
                <a16:creationId xmlns:a16="http://schemas.microsoft.com/office/drawing/2014/main" id="{8616AA08-3831-473D-B61B-89484A33CF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35" name="Rectangle 1034">
            <a:extLst>
              <a:ext uri="{FF2B5EF4-FFF2-40B4-BE49-F238E27FC236}">
                <a16:creationId xmlns:a16="http://schemas.microsoft.com/office/drawing/2014/main" id="{8431B918-3A1C-46BA-9430-CAD97D9DA0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37" name="Rectangle 1036">
            <a:extLst>
              <a:ext uri="{FF2B5EF4-FFF2-40B4-BE49-F238E27FC236}">
                <a16:creationId xmlns:a16="http://schemas.microsoft.com/office/drawing/2014/main" id="{8400935A-2F82-4DC4-A4E1-E12EFB8C27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39" name="Rectangle 1038">
            <a:extLst>
              <a:ext uri="{FF2B5EF4-FFF2-40B4-BE49-F238E27FC236}">
                <a16:creationId xmlns:a16="http://schemas.microsoft.com/office/drawing/2014/main" id="{A3D5D599-1CAE-4C92-B5AE-8E51AF6D47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2180496"/>
            <a:ext cx="5404639" cy="4045683"/>
          </a:xfrm>
          <a:prstGeom prst="rect">
            <a:avLst/>
          </a:prstGeom>
          <a:solidFill>
            <a:schemeClr val="bg1"/>
          </a:solidFill>
          <a:ln w="38100">
            <a:solidFill>
              <a:srgbClr val="46535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Business-Integrated GRC | GPRC (Governance, Performance ...">
            <a:extLst>
              <a:ext uri="{FF2B5EF4-FFF2-40B4-BE49-F238E27FC236}">
                <a16:creationId xmlns:a16="http://schemas.microsoft.com/office/drawing/2014/main" id="{D7C04C33-FB7E-E36A-D071-891D081C6D6E}"/>
              </a:ext>
            </a:extLst>
          </p:cNvPr>
          <p:cNvPicPr>
            <a:picLocks noChangeAspect="1" noChangeArrowheads="1"/>
          </p:cNvPicPr>
          <p:nvPr/>
        </p:nvPicPr>
        <p:blipFill>
          <a:blip r:embed="rId2" cstate="email">
            <a:extLst>
              <a:ext uri="{28A0092B-C50C-407E-A947-70E740481C1C}">
                <a14:useLocalDpi xmlns:a14="http://schemas.microsoft.com/office/drawing/2010/main"/>
              </a:ext>
            </a:extLst>
          </a:blip>
          <a:stretch>
            <a:fillRect/>
          </a:stretch>
        </p:blipFill>
        <p:spPr bwMode="auto">
          <a:xfrm>
            <a:off x="780698" y="3242978"/>
            <a:ext cx="4748741" cy="1917543"/>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18454373-1A0F-64EE-BFA0-361EE26D6722}"/>
              </a:ext>
            </a:extLst>
          </p:cNvPr>
          <p:cNvSpPr>
            <a:spLocks noGrp="1"/>
          </p:cNvSpPr>
          <p:nvPr>
            <p:ph idx="1"/>
          </p:nvPr>
        </p:nvSpPr>
        <p:spPr>
          <a:xfrm>
            <a:off x="6335805" y="2180496"/>
            <a:ext cx="5275001" cy="4045683"/>
          </a:xfrm>
        </p:spPr>
        <p:txBody>
          <a:bodyPr>
            <a:normAutofit/>
          </a:bodyPr>
          <a:lstStyle/>
          <a:p>
            <a:r>
              <a:rPr lang="en-GB" dirty="0"/>
              <a:t>Robert S. Kaplan, Co-creator of the Balanced Scorecard</a:t>
            </a:r>
          </a:p>
          <a:p>
            <a:r>
              <a:rPr lang="en-GB" dirty="0"/>
              <a:t>Watch this video and take notes:</a:t>
            </a:r>
          </a:p>
          <a:p>
            <a:pPr lvl="1"/>
            <a:r>
              <a:rPr lang="en-GB" dirty="0"/>
              <a:t>What are the key messages that you take away from this?</a:t>
            </a:r>
          </a:p>
          <a:p>
            <a:pPr lvl="1"/>
            <a:r>
              <a:rPr lang="en-GB" dirty="0"/>
              <a:t>We will discuss this together after the video.</a:t>
            </a:r>
          </a:p>
          <a:p>
            <a:pPr lvl="1"/>
            <a:r>
              <a:rPr lang="en-GB" dirty="0">
                <a:hlinkClick r:id="rId3"/>
              </a:rPr>
              <a:t>https://youtu.be/iL-K857Z59s?si=1hdHZ_-M-F4bB94Z</a:t>
            </a:r>
            <a:endParaRPr lang="en-GB" dirty="0"/>
          </a:p>
          <a:p>
            <a:pPr lvl="1"/>
            <a:r>
              <a:rPr lang="en-GB" dirty="0">
                <a:hlinkClick r:id="rId4"/>
              </a:rPr>
              <a:t>https://www.youtube.com/watch?v=iL-K857Z59s</a:t>
            </a:r>
            <a:endParaRPr lang="en-GB" dirty="0"/>
          </a:p>
          <a:p>
            <a:pPr lvl="1"/>
            <a:endParaRPr lang="en-GB" dirty="0"/>
          </a:p>
        </p:txBody>
      </p:sp>
      <p:sp>
        <p:nvSpPr>
          <p:cNvPr id="4" name="Footer Placeholder 3">
            <a:extLst>
              <a:ext uri="{FF2B5EF4-FFF2-40B4-BE49-F238E27FC236}">
                <a16:creationId xmlns:a16="http://schemas.microsoft.com/office/drawing/2014/main" id="{CDDECC10-77B6-D3CE-B6BD-8F23F410FE8D}"/>
              </a:ext>
            </a:extLst>
          </p:cNvPr>
          <p:cNvSpPr>
            <a:spLocks noGrp="1"/>
          </p:cNvSpPr>
          <p:nvPr>
            <p:ph type="ftr" sz="quarter" idx="11"/>
          </p:nvPr>
        </p:nvSpPr>
        <p:spPr>
          <a:xfrm>
            <a:off x="581192" y="6400800"/>
            <a:ext cx="6917210" cy="365125"/>
          </a:xfrm>
        </p:spPr>
        <p:txBody>
          <a:bodyPr>
            <a:normAutofit/>
          </a:bodyPr>
          <a:lstStyle/>
          <a:p>
            <a:pPr marL="0" marR="0" lvl="0" indent="0" defTabSz="914400" rtl="0" eaLnBrk="1" fontAlgn="auto" latinLnBrk="0" hangingPunct="1">
              <a:spcBef>
                <a:spcPts val="0"/>
              </a:spcBef>
              <a:spcAft>
                <a:spcPts val="600"/>
              </a:spcAft>
              <a:buClrTx/>
              <a:buSzTx/>
              <a:buFontTx/>
              <a:buNone/>
              <a:tabLst/>
              <a:defRPr/>
            </a:pPr>
            <a:r>
              <a:rPr kumimoji="0" lang="en-US" b="0" i="0" u="none" strike="noStrike" kern="1200" cap="all" spc="0" normalizeH="0" baseline="0" noProof="0" dirty="0">
                <a:ln>
                  <a:noFill/>
                </a:ln>
                <a:solidFill>
                  <a:srgbClr val="3199EB"/>
                </a:solidFill>
                <a:effectLst/>
                <a:uLnTx/>
                <a:uFillTx/>
                <a:latin typeface="Franklin Gothic Book" panose="020B0502020104020203"/>
                <a:ea typeface="+mn-ea"/>
                <a:cs typeface="+mn-cs"/>
              </a:rPr>
              <a:t>10:24</a:t>
            </a:r>
          </a:p>
        </p:txBody>
      </p:sp>
      <p:sp>
        <p:nvSpPr>
          <p:cNvPr id="5" name="Slide Number Placeholder 4">
            <a:extLst>
              <a:ext uri="{FF2B5EF4-FFF2-40B4-BE49-F238E27FC236}">
                <a16:creationId xmlns:a16="http://schemas.microsoft.com/office/drawing/2014/main" id="{713D3442-880C-3F92-5B53-779107CACCD7}"/>
              </a:ext>
            </a:extLst>
          </p:cNvPr>
          <p:cNvSpPr>
            <a:spLocks noGrp="1"/>
          </p:cNvSpPr>
          <p:nvPr>
            <p:ph type="sldNum" sz="quarter" idx="12"/>
          </p:nvPr>
        </p:nvSpPr>
        <p:spPr>
          <a:xfrm>
            <a:off x="10558300" y="6400800"/>
            <a:ext cx="1052508" cy="365125"/>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solidFill>
                  <a:srgbClr val="3199EB"/>
                </a:solidFill>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64</a:t>
            </a:fld>
            <a:endParaRPr kumimoji="0" lang="en-US" b="0" i="0" u="none" strike="noStrike" kern="1200" cap="none" spc="0" normalizeH="0" baseline="0" noProof="0">
              <a:ln>
                <a:noFill/>
              </a:ln>
              <a:solidFill>
                <a:srgbClr val="3199EB"/>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3538352794"/>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44F2DD-E328-4EBE-F7BC-9EBAEED93F33}"/>
              </a:ext>
            </a:extLst>
          </p:cNvPr>
          <p:cNvSpPr>
            <a:spLocks noGrp="1"/>
          </p:cNvSpPr>
          <p:nvPr>
            <p:ph type="title"/>
          </p:nvPr>
        </p:nvSpPr>
        <p:spPr/>
        <p:txBody>
          <a:bodyPr/>
          <a:lstStyle/>
          <a:p>
            <a:pPr algn="ctr"/>
            <a:r>
              <a:rPr lang="en-GB" dirty="0"/>
              <a:t>This is the end of our</a:t>
            </a:r>
            <a:br>
              <a:rPr lang="en-GB"/>
            </a:br>
            <a:r>
              <a:rPr lang="en-GB"/>
              <a:t>session </a:t>
            </a:r>
            <a:r>
              <a:rPr lang="en-GB" dirty="0">
                <a:sym typeface="Wingdings" panose="05000000000000000000" pitchFamily="2" charset="2"/>
              </a:rPr>
              <a:t></a:t>
            </a:r>
            <a:endParaRPr lang="en-GB" dirty="0"/>
          </a:p>
        </p:txBody>
      </p:sp>
      <p:sp>
        <p:nvSpPr>
          <p:cNvPr id="3" name="Text Placeholder 2">
            <a:extLst>
              <a:ext uri="{FF2B5EF4-FFF2-40B4-BE49-F238E27FC236}">
                <a16:creationId xmlns:a16="http://schemas.microsoft.com/office/drawing/2014/main" id="{307D6C9B-2909-4164-3E9F-C472CBCD539C}"/>
              </a:ext>
            </a:extLst>
          </p:cNvPr>
          <p:cNvSpPr>
            <a:spLocks noGrp="1"/>
          </p:cNvSpPr>
          <p:nvPr>
            <p:ph type="body" idx="1"/>
          </p:nvPr>
        </p:nvSpPr>
        <p:spPr/>
        <p:txBody>
          <a:bodyPr/>
          <a:lstStyle/>
          <a:p>
            <a:endParaRPr lang="en-GB"/>
          </a:p>
        </p:txBody>
      </p:sp>
      <p:sp>
        <p:nvSpPr>
          <p:cNvPr id="4" name="Footer Placeholder 3">
            <a:extLst>
              <a:ext uri="{FF2B5EF4-FFF2-40B4-BE49-F238E27FC236}">
                <a16:creationId xmlns:a16="http://schemas.microsoft.com/office/drawing/2014/main" id="{4D30401E-C1DC-1403-D684-BC60FAA96910}"/>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052C887F-532C-63FC-5544-F5A956DE45C8}"/>
              </a:ext>
            </a:extLst>
          </p:cNvPr>
          <p:cNvSpPr>
            <a:spLocks noGrp="1"/>
          </p:cNvSpPr>
          <p:nvPr>
            <p:ph type="sldNum" sz="quarter" idx="12"/>
          </p:nvPr>
        </p:nvSpPr>
        <p:spPr/>
        <p:txBody>
          <a:bodyPr/>
          <a:lstStyle/>
          <a:p>
            <a:fld id="{3A98EE3D-8CD1-4C3F-BD1C-C98C9596463C}" type="slidenum">
              <a:rPr lang="en-US" smtClean="0"/>
              <a:t>65</a:t>
            </a:fld>
            <a:endParaRPr lang="en-US" dirty="0"/>
          </a:p>
        </p:txBody>
      </p:sp>
    </p:spTree>
    <p:extLst>
      <p:ext uri="{BB962C8B-B14F-4D97-AF65-F5344CB8AC3E}">
        <p14:creationId xmlns:p14="http://schemas.microsoft.com/office/powerpoint/2010/main" val="138252685"/>
      </p:ext>
    </p:extLst>
  </p:cSld>
  <p:clrMapOvr>
    <a:masterClrMapping/>
  </p:clrMapOvr>
</p:sld>
</file>

<file path=ppt/theme/theme1.xml><?xml version="1.0" encoding="utf-8"?>
<a:theme xmlns:a="http://schemas.openxmlformats.org/drawingml/2006/main" name="DividendVTI">
  <a:themeElements>
    <a:clrScheme name="Blue II">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Dividend">
      <a:majorFont>
        <a:latin typeface="Franklin Gothic Demi"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ppt/theme/theme2.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Props1.xml><?xml version="1.0" encoding="utf-8"?>
<ds:datastoreItem xmlns:ds="http://schemas.openxmlformats.org/officeDocument/2006/customXml" ds:itemID="{41E7CA09-9778-4414-AE97-8064B12DA30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27BD4C1-B6B1-4715-ABF9-E660A51A4EA0}">
  <ds:schemaRefs>
    <ds:schemaRef ds:uri="http://schemas.microsoft.com/sharepoint/v3/contenttype/forms"/>
  </ds:schemaRefs>
</ds:datastoreItem>
</file>

<file path=customXml/itemProps3.xml><?xml version="1.0" encoding="utf-8"?>
<ds:datastoreItem xmlns:ds="http://schemas.openxmlformats.org/officeDocument/2006/customXml" ds:itemID="{8D289AE2-D2AE-49D1-AFAC-3A79F6794255}">
  <ds:schemaRefs>
    <ds:schemaRef ds:uri="http://schemas.microsoft.com/office/2006/metadata/properties"/>
    <ds:schemaRef ds:uri="http://schemas.microsoft.com/office/infopath/2007/PartnerControls"/>
    <ds:schemaRef ds:uri="71af3243-3dd4-4a8d-8c0d-dd76da1f02a5"/>
  </ds:schemaRefs>
</ds:datastoreItem>
</file>

<file path=docProps/app.xml><?xml version="1.0" encoding="utf-8"?>
<Properties xmlns="http://schemas.openxmlformats.org/officeDocument/2006/extended-properties" xmlns:vt="http://schemas.openxmlformats.org/officeDocument/2006/docPropsVTypes">
  <Template>{C2AA1F26-50D4-4A29-A703-40C744C528EE}tf33552983_win32</Template>
  <TotalTime>5585</TotalTime>
  <Words>3913</Words>
  <Application>Microsoft Office PowerPoint</Application>
  <PresentationFormat>Widescreen</PresentationFormat>
  <Paragraphs>504</Paragraphs>
  <Slides>65</Slides>
  <Notes>1</Notes>
  <HiddenSlides>0</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65</vt:i4>
      </vt:variant>
    </vt:vector>
  </HeadingPairs>
  <TitlesOfParts>
    <vt:vector size="74" baseType="lpstr">
      <vt:lpstr>Arial</vt:lpstr>
      <vt:lpstr>Calibri</vt:lpstr>
      <vt:lpstr>Franklin Gothic Book</vt:lpstr>
      <vt:lpstr>Franklin Gothic Demi</vt:lpstr>
      <vt:lpstr>Poppins</vt:lpstr>
      <vt:lpstr>Wingdings</vt:lpstr>
      <vt:lpstr>Wingdings 2</vt:lpstr>
      <vt:lpstr>DividendVTI</vt:lpstr>
      <vt:lpstr>Simple Light</vt:lpstr>
      <vt:lpstr>Strategic and Agile Business ManagementBMMB7027D</vt:lpstr>
      <vt:lpstr>This week we will focus on…</vt:lpstr>
      <vt:lpstr>Key enablers for strategy implementation</vt:lpstr>
      <vt:lpstr>Organisational culture</vt:lpstr>
      <vt:lpstr>Organisational culture</vt:lpstr>
      <vt:lpstr>Organisational culture</vt:lpstr>
      <vt:lpstr>Imprinting of culture – by founder</vt:lpstr>
      <vt:lpstr>Founder imprinting example: apple</vt:lpstr>
      <vt:lpstr>Organisational change is correlated with interest in oganisational culture</vt:lpstr>
      <vt:lpstr>Organisational culture can be influenced by various factors</vt:lpstr>
      <vt:lpstr>Key Influences on the Organisational Culture of a Business</vt:lpstr>
      <vt:lpstr>The cultural web</vt:lpstr>
      <vt:lpstr>The cultural web</vt:lpstr>
      <vt:lpstr>Tasks for our next session</vt:lpstr>
      <vt:lpstr>PowerPoint Presentation</vt:lpstr>
      <vt:lpstr>PowerPoint Presentation</vt:lpstr>
      <vt:lpstr>PowerPoint Presentation</vt:lpstr>
      <vt:lpstr>PowerPoint Presentation</vt:lpstr>
      <vt:lpstr>PowerPoint Presentation</vt:lpstr>
      <vt:lpstr>PowerPoint Presentation</vt:lpstr>
      <vt:lpstr>Implementation of strategic planning</vt:lpstr>
      <vt:lpstr>The exploring Strategy framework &amp; Planning</vt:lpstr>
      <vt:lpstr>What % of strategies fail?</vt:lpstr>
      <vt:lpstr>Strategy implementation/execution</vt:lpstr>
      <vt:lpstr>Strategic plan implementation</vt:lpstr>
      <vt:lpstr>reasons why strategy execution fails</vt:lpstr>
      <vt:lpstr>Requirements for successful implementation</vt:lpstr>
      <vt:lpstr>Guidelines for successful strategy implementation</vt:lpstr>
      <vt:lpstr>planning for strategic response</vt:lpstr>
      <vt:lpstr>Factors determining likelihood of a competitive move</vt:lpstr>
      <vt:lpstr>PowerPoint Presentation</vt:lpstr>
      <vt:lpstr>First mover advantage</vt:lpstr>
      <vt:lpstr>Value creation, capture and delivery</vt:lpstr>
      <vt:lpstr>The value chain</vt:lpstr>
      <vt:lpstr>The value chain</vt:lpstr>
      <vt:lpstr>Michael Porter’s value chain</vt:lpstr>
      <vt:lpstr>Benefits of value chain analysis</vt:lpstr>
      <vt:lpstr>The value system</vt:lpstr>
      <vt:lpstr>Benefits of value system analysis</vt:lpstr>
      <vt:lpstr>delivering value: the ‘make’ and ‘buy’ decisions</vt:lpstr>
      <vt:lpstr>delivering value: vertical integration</vt:lpstr>
      <vt:lpstr>Michael Porter: creating shared value</vt:lpstr>
      <vt:lpstr>delivering value: diversification</vt:lpstr>
      <vt:lpstr>Corporate strategy direction</vt:lpstr>
      <vt:lpstr>delivering value: diversification</vt:lpstr>
      <vt:lpstr>Related and unrelated diversification</vt:lpstr>
      <vt:lpstr>delivering value: strong principles and practices</vt:lpstr>
      <vt:lpstr>risk management</vt:lpstr>
      <vt:lpstr>business risk</vt:lpstr>
      <vt:lpstr>business risk mitigation</vt:lpstr>
      <vt:lpstr>1. Identify threats</vt:lpstr>
      <vt:lpstr>2. Assess the Danger of the threats</vt:lpstr>
      <vt:lpstr>Risk probability &amp; impact matrix – an example</vt:lpstr>
      <vt:lpstr>Another example…</vt:lpstr>
      <vt:lpstr>4. Identify solutions</vt:lpstr>
      <vt:lpstr>5. Prioritise solutions</vt:lpstr>
      <vt:lpstr>balanced scorecard –  managing risk by managing strategy performance</vt:lpstr>
      <vt:lpstr>The balanced scorecard</vt:lpstr>
      <vt:lpstr>The Balanced scorecard – explained by Robert kaplan </vt:lpstr>
      <vt:lpstr>balanced scorecard – financial</vt:lpstr>
      <vt:lpstr>balanced scorecard - customers</vt:lpstr>
      <vt:lpstr>balanced scorecard – internal business</vt:lpstr>
      <vt:lpstr>balanced scorecard – learning &amp; growth / innovation</vt:lpstr>
      <vt:lpstr>Risk management &amp; Strategy execution – A CLOSE LINK</vt:lpstr>
      <vt:lpstr>This is the end of our session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Lorem Ipsum</dc:title>
  <dc:creator>D Hellyer</dc:creator>
  <cp:lastModifiedBy>Daniela Hellyer</cp:lastModifiedBy>
  <cp:revision>322</cp:revision>
  <dcterms:created xsi:type="dcterms:W3CDTF">2021-11-30T09:35:50Z</dcterms:created>
  <dcterms:modified xsi:type="dcterms:W3CDTF">2024-12-03T19:33:03Z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