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86" r:id="rId4"/>
  </p:sldMasterIdLst>
  <p:notesMasterIdLst>
    <p:notesMasterId r:id="rId11"/>
  </p:notesMasterIdLst>
  <p:handoutMasterIdLst>
    <p:handoutMasterId r:id="rId12"/>
  </p:handoutMasterIdLst>
  <p:sldIdLst>
    <p:sldId id="256" r:id="rId5"/>
    <p:sldId id="257" r:id="rId6"/>
    <p:sldId id="258" r:id="rId7"/>
    <p:sldId id="259" r:id="rId8"/>
    <p:sldId id="261" r:id="rId9"/>
    <p:sldId id="260" r:id="rId10"/>
  </p:sldIdLst>
  <p:sldSz cx="12192000" cy="6858000"/>
  <p:notesSz cx="6858000" cy="9144000"/>
  <p:defaultTextStyle>
    <a:defPPr rtl="0"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B9E22D-6451-417F-9D51-D15E4E38D81A}" v="5468" dt="2023-03-04T19:36:36.036"/>
    <p1510:client id="{B32B1FD1-52A4-1260-C495-FD568AF915A0}" v="378" dt="2023-03-08T20:36:40.09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014" autoAdjust="0"/>
    <p:restoredTop sz="94660"/>
  </p:normalViewPr>
  <p:slideViewPr>
    <p:cSldViewPr snapToGrid="0">
      <p:cViewPr varScale="1">
        <p:scale>
          <a:sx n="97" d="100"/>
          <a:sy n="97" d="100"/>
        </p:scale>
        <p:origin x="96" y="19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88" d="100"/>
          <a:sy n="88" d="100"/>
        </p:scale>
        <p:origin x="3804" y="90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handoutMaster" Target="handoutMasters/handoutMaster1.xml"/><Relationship Id="rId17" Type="http://schemas.microsoft.com/office/2015/10/relationships/revisionInfo" Target="revisionInfo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2A76F12D-2985-47C3-A07C-9F03DD159D54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4F83A19-1DC2-46DB-B3A1-ECF7C417E9E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41B4FCDD-1390-4072-819F-1859A28414FA}" type="datetime1">
              <a:rPr lang="en-GB" smtClean="0"/>
              <a:t>29/03/2023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A3D6289-F1C3-4041-A186-E428808BD1C6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17ECA2-D3CC-4290-9914-977FED6D3657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20D98A85-43CB-4CDC-8FF1-647F52B29F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1091363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E9FA184E-823A-41A9-9B5A-BE7C0380E3FD}" type="datetime1">
              <a:rPr lang="en-GB" noProof="0" smtClean="0"/>
              <a:t>29/03/2023</a:t>
            </a:fld>
            <a:endParaRPr lang="en-GB" noProof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Quarter level</a:t>
            </a:r>
          </a:p>
          <a:p>
            <a:pPr lvl="4" rtl="0"/>
            <a:r>
              <a:rPr lang="en-GB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F3B4569-3B6E-468D-B981-DA515F47BCE4}" type="slidenum">
              <a:rPr lang="en-GB" noProof="0" smtClean="0"/>
              <a:t>‹#›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2338208874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 rtlCol="0"/>
          <a:lstStyle/>
          <a:p>
            <a:pPr rtl="0"/>
            <a:fld id="{CF3B4569-3B6E-468D-B981-DA515F47BCE4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65696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722F66-727D-4150-ADA5-49CF3A0F687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1122363"/>
            <a:ext cx="10072922" cy="1978346"/>
          </a:xfrm>
        </p:spPr>
        <p:txBody>
          <a:bodyPr anchor="b">
            <a:normAutofit/>
          </a:bodyPr>
          <a:lstStyle>
            <a:lvl1pPr algn="l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DD9A1FE-C39F-4D7C-B93D-F8C203A1D69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30352" y="3509963"/>
            <a:ext cx="10072922" cy="1747837"/>
          </a:xfrm>
        </p:spPr>
        <p:txBody>
          <a:bodyPr>
            <a:normAutofit/>
          </a:bodyPr>
          <a:lstStyle>
            <a:lvl1pPr marL="0" indent="0" algn="l">
              <a:buNone/>
              <a:defRPr sz="2000" i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C008AAC-7D41-4304-8D59-EF34B232682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>
            <a:lvl1pPr algn="l">
              <a:defRPr/>
            </a:lvl1pPr>
          </a:lstStyle>
          <a:p>
            <a:fld id="{524C6359-9BB8-4148-8114-537E698DA205}" type="datetime1">
              <a:rPr lang="en-US" smtClean="0"/>
              <a:t>3/29/2023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24D078-DE22-4F23-8B48-21FB1415C3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6356350"/>
            <a:ext cx="4114800" cy="365125"/>
          </a:xfrm>
        </p:spPr>
        <p:txBody>
          <a:bodyPr/>
          <a:lstStyle>
            <a:lvl1pPr algn="l">
              <a:defRPr/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64C1F5-608B-4335-9F2A-17F63D5FAF0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86661570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E7B4A7-C566-48F4-B4B8-3A5E7B6C5C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D3B93F5-BC8B-452C-ACE2-C7E01D1B80F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39A49B3-A57D-46C5-8462-0C52509F8F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30352" y="136525"/>
            <a:ext cx="2743200" cy="365125"/>
          </a:xfrm>
        </p:spPr>
        <p:txBody>
          <a:bodyPr/>
          <a:lstStyle/>
          <a:p>
            <a:fld id="{9376191F-481E-48E9-BB9A-369A67A7362D}" type="datetime1">
              <a:rPr lang="en-US" smtClean="0"/>
              <a:t>3/29/2023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C8C810-EAF4-4D86-84DD-2E574122DD8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87E738-8574-490B-974B-9AD3B2AAE52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AC552FEA-472E-4E74-B31D-531852C190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059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41DF3078-C636-4776-A616-D5BF3BC280C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0D1A27FA-1310-4BC3-A071-1566746B2FB1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99ACB9EB-84FE-4B33-9EF9-4EC7DAC25DD5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826E5EFB-0EF9-4DB8-99CB-5DD72009DB2C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86238E12-0689-4123-8B2E-E1CCFCC4C882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8538CF67-A00E-4955-A447-001BE02E771A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47135779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39764E-4B3D-4B6A-A210-B50E4F60E2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10072922" cy="2313641"/>
          </a:xfrm>
        </p:spPr>
        <p:txBody>
          <a:bodyPr anchor="b">
            <a:normAutofit/>
          </a:bodyPr>
          <a:lstStyle>
            <a:lvl1pPr>
              <a:defRPr sz="4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A30AEC2-B6E6-4C09-A16F-5E2A1C9A0D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3509963"/>
            <a:ext cx="10072922" cy="2579687"/>
          </a:xfrm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A37CAB-B545-4E42-BB5A-F1DAA9335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5677DE-DD04-48CC-9C18-7BE9FF2DEB6B}" type="datetime1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F6D720B-7E58-43F4-9659-ADB2403A50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95F53F-2FA5-4B5C-A151-F07BBC002B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37B4CDD2-E09A-418A-9131-FBDEE440A1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26769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8852E5FB-B268-4CCA-8E55-803038F7A00D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A1C9CBB3-97C0-4A35-9088-C69233F5CEE7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1610871-AEE9-46EB-9D27-BA1D9D688124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27478059-2A11-484D-A2D7-199F74778E50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0EC0886-DDB9-47F1-9414-C121C1D3F954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66A10427-DF20-4284-B215-EABA4D366E20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775177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D473D3-0F03-4BF4-831F-34E80BAC55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C09409-59F2-486F-A6D0-FAEE8FFF25B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5717" y="2521885"/>
            <a:ext cx="4645152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3087241-B390-47A6-8070-C3D4652F88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992136" y="2521885"/>
            <a:ext cx="4611138" cy="365507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80B360-2ACA-4B93-9439-591B6D3FBC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255ED-7101-4D18-A8AE-3B5E4CB87EA5}" type="datetime1">
              <a:rPr lang="en-US" smtClean="0"/>
              <a:t>3/29/2023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4A73E2-CF78-404C-A86F-E70A284AE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6A8F42A-11E1-42A0-8ECF-A5BBA3B8CA5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0CB61A83-9419-49FC-8074-2AB3D34FA88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19637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BCD12E57-97FB-48D8-81CC-7C37E8947CB4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E487641C-E83B-4134-88C9-1D23D5FA1836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B99AB7A6-A88C-44E1-A9DE-4126B957F88A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FF0D518-1D17-44C7-BF73-7C980481DB5B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9A7A3E12-61E8-41A0-A459-15BF375FA945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9E5E4A56-9100-4D60-8A34-0FE116F41FF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6118992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1BECA31-EE14-41DD-9914-DA71382204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7"/>
            <a:ext cx="10072922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CB22AB6-1657-4AE2-8607-2C77A25D79D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521884"/>
            <a:ext cx="4845387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BAA6DC0-D4D5-4164-A3FD-6BB5CBB2BBA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30352" y="3366390"/>
            <a:ext cx="4845387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29B35F8-95F3-43D1-8917-5836BAA9049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5734025" y="2521884"/>
            <a:ext cx="4869249" cy="780439"/>
          </a:xfrm>
        </p:spPr>
        <p:txBody>
          <a:bodyPr anchor="b">
            <a:normAutofit/>
          </a:bodyPr>
          <a:lstStyle>
            <a:lvl1pPr marL="0" indent="0">
              <a:buNone/>
              <a:defRPr sz="20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2B639E7-F4A3-4ADE-B290-0A4F9761B97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5734025" y="3366390"/>
            <a:ext cx="4869249" cy="2644796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D6F296B-429F-4DFC-ABC3-0A078EA994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2F23D-51F6-4C94-8CD5-B9ABBF67EE23}" type="datetime1">
              <a:rPr lang="en-US" smtClean="0"/>
              <a:t>3/29/2023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0B7103B9-D521-4910-AC15-F12F25CB95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9F73A6D9-123D-492C-B5CE-294EF2559FA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95536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592A22-4B4D-4F58-9783-A0469DA4D23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8" y="787068"/>
            <a:ext cx="10077556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B5EE610-5457-4E8C-B568-B8D560773B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51A702F-6367-4FD1-89A8-3744BE6BA9A2}" type="datetime1">
              <a:rPr lang="en-US" smtClean="0"/>
              <a:t>3/29/2023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0BA57BB-288A-4A30-A4EC-FF0537BC26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0414C89-B968-4A85-A035-E2997A5F84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6" name="Graphic 78">
            <a:extLst>
              <a:ext uri="{FF2B5EF4-FFF2-40B4-BE49-F238E27FC236}">
                <a16:creationId xmlns:a16="http://schemas.microsoft.com/office/drawing/2014/main" id="{AC45ECC6-E29C-40EF-A7C9-5A17DAFD429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52330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7" name="Graphic 78">
              <a:extLst>
                <a:ext uri="{FF2B5EF4-FFF2-40B4-BE49-F238E27FC236}">
                  <a16:creationId xmlns:a16="http://schemas.microsoft.com/office/drawing/2014/main" id="{8DA0D497-8E8F-426A-8172-894BE03F70F6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8" name="Graphic 78">
              <a:extLst>
                <a:ext uri="{FF2B5EF4-FFF2-40B4-BE49-F238E27FC236}">
                  <a16:creationId xmlns:a16="http://schemas.microsoft.com/office/drawing/2014/main" id="{8C0459EF-3B70-4083-8845-3A9AF847E805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9" name="Graphic 78">
                <a:extLst>
                  <a:ext uri="{FF2B5EF4-FFF2-40B4-BE49-F238E27FC236}">
                    <a16:creationId xmlns:a16="http://schemas.microsoft.com/office/drawing/2014/main" id="{53BF2B58-70F8-4288-85AB-CBDA723CDFCC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569E551-A5A0-4A8F-B999-3A6D104814A2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0FB69EB5-D9AC-46E7-934E-32999C39B2E6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6EABC49A-B4ED-44E4-ADB7-E432734A7C9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7409564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B7A339C-4093-4B40-8C90-52F005CA9A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6E99BD-4B4F-4460-B452-0E8146ACCF8F}" type="datetime1">
              <a:rPr lang="en-US" smtClean="0"/>
              <a:t>3/29/2023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FA33F04-8E0A-4165-930C-527D781A7D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062F57B-BEB6-4973-A362-38F638E0D0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573715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8FAC90-C2CA-44DD-8EF8-20BDD672424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4315386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EE915FB-D5F4-4CAD-AE70-3644E81802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5420086" cy="487362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7374DA3-3BAC-4045-825F-B3C27B8973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4315386" cy="2439988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45A0D65-0423-4E45-947A-E08C8569F1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6FD34C-1867-42A9-AC54-D15ADD8A65E7}" type="datetime1">
              <a:rPr lang="en-US" smtClean="0"/>
              <a:t>3/29/2023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7E6FBD0-E49F-4DE6-9264-CEDB9BAA01C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16B246-A768-4B2D-96C6-9F41785263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839DB371-B90D-44CB-A4AF-C7BDBFD0A8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0C845011-2FC2-40F7-B0C6-49CBBA72B9C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2BC78B8-5139-436F-AD47-3CC03903FDD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F9DC17BA-1278-45C9-B1BF-B9F1518E1F29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99637B9F-CC26-4669-81F0-A942B4F72D61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2BB8F115-0030-47B4-BAF4-C15D1EA27B11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662F9949-4F1A-4708-824B-E876E9BEDA16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9588539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60CB0C8-915E-4BF2-976E-B8D7EDC591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0352" y="787068"/>
            <a:ext cx="3932237" cy="2223152"/>
          </a:xfrm>
        </p:spPr>
        <p:txBody>
          <a:bodyPr anchor="b">
            <a:no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710714E6-8E50-4B50-A2E0-F9D20155EB9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5420086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0D67A6C-5CA5-4EF0-B1C4-ED85FF255A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30352" y="3429000"/>
            <a:ext cx="3932237" cy="2439987"/>
          </a:xfrm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1C76474-31D4-4567-B4EC-B6AF24488A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6133E9-A654-4C17-8C3C-DDCAC83D6EBF}" type="datetime1">
              <a:rPr lang="en-US" smtClean="0"/>
              <a:t>3/29/2023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C902DE0-33F5-4372-8EB5-F5746D344A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5C5C2EF-849D-4B2C-8ED6-D26553657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8" name="Graphic 78">
            <a:extLst>
              <a:ext uri="{FF2B5EF4-FFF2-40B4-BE49-F238E27FC236}">
                <a16:creationId xmlns:a16="http://schemas.microsoft.com/office/drawing/2014/main" id="{7627CBC2-9DC2-4EE8-A2D5-849E30F220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319346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9" name="Graphic 78">
              <a:extLst>
                <a:ext uri="{FF2B5EF4-FFF2-40B4-BE49-F238E27FC236}">
                  <a16:creationId xmlns:a16="http://schemas.microsoft.com/office/drawing/2014/main" id="{9FB4AEFC-63AB-4831-8EC1-E8145604D8D9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" name="Graphic 78">
              <a:extLst>
                <a:ext uri="{FF2B5EF4-FFF2-40B4-BE49-F238E27FC236}">
                  <a16:creationId xmlns:a16="http://schemas.microsoft.com/office/drawing/2014/main" id="{811E1337-D5DA-408D-91F3-A6A35FCDD0B9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1E473FA4-FD80-4D04-AAC5-63B9A4D80778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FCB457B9-48DE-4921-8C3F-996598075B1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53C9DB95-9A61-4553-8D82-D2BE26FCBC6E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4" name="Graphic 78">
                <a:extLst>
                  <a:ext uri="{FF2B5EF4-FFF2-40B4-BE49-F238E27FC236}">
                    <a16:creationId xmlns:a16="http://schemas.microsoft.com/office/drawing/2014/main" id="{0EAE371F-24C9-4738-834F-FAF5A5C9ACE1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903440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29F2C5-A3FC-44EF-BA15-CEC83C83D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45040D3-67DB-455C-AD79-49E185DB63C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B2B07A-258E-42DD-9A68-2C76F7D540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649BD0-10DB-43E7-8F22-40B3D51B8FC3}" type="datetime1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01E9BC-3BB8-40CD-9294-59A2E59E1B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413979D-5589-4770-9D29-046F2B506C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12EF7969-DB38-4989-A65C-9D190A2455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>
            <a:off x="530225" y="2333456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2145BE25-C437-45FE-A3D3-BBAAF108CC9B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4A9D0FA0-682C-4076-B779-D865AEEFC66C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AB60163C-1A2D-4F00-BC61-8A3C11E2D2BE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3FF8D873-9CF9-4A0A-A7B8-875C0B8233D6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2B645470-F624-4417-A8A4-FC242E43C9DB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ECC7EFEF-6B2A-4210-9275-0077ACF2827B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74960203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C6693CD-CB65-4F37-A6DA-F300B93C14D9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7974374" y="787067"/>
            <a:ext cx="2628900" cy="538989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48D117-7AE6-4831-9867-5145F64A0C2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5719" y="787067"/>
            <a:ext cx="7039402" cy="538989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4988CF8-397F-485E-8081-AFA4DADD44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16C79C-F566-427A-93F6-434A4E613134}" type="datetime1">
              <a:rPr lang="en-US" smtClean="0"/>
              <a:t>3/29/2023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3CE4773-4660-4F21-83CF-1A449395B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B59537-EB47-40FA-893E-785D6FE00A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  <p:grpSp>
        <p:nvGrpSpPr>
          <p:cNvPr id="7" name="Graphic 78">
            <a:extLst>
              <a:ext uri="{FF2B5EF4-FFF2-40B4-BE49-F238E27FC236}">
                <a16:creationId xmlns:a16="http://schemas.microsoft.com/office/drawing/2014/main" id="{588F505F-2957-41FC-9AAA-962853A671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/>
          <p:nvPr/>
        </p:nvGrpSpPr>
        <p:grpSpPr>
          <a:xfrm rot="5400000">
            <a:off x="7283627" y="1250328"/>
            <a:ext cx="972241" cy="45719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8" name="Graphic 78">
              <a:extLst>
                <a:ext uri="{FF2B5EF4-FFF2-40B4-BE49-F238E27FC236}">
                  <a16:creationId xmlns:a16="http://schemas.microsoft.com/office/drawing/2014/main" id="{091A36EB-8545-4EFE-B619-165D36D644D1}"/>
                </a:ext>
              </a:extLst>
            </p:cNvPr>
            <p:cNvSpPr/>
            <p:nvPr/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9" name="Graphic 78">
              <a:extLst>
                <a:ext uri="{FF2B5EF4-FFF2-40B4-BE49-F238E27FC236}">
                  <a16:creationId xmlns:a16="http://schemas.microsoft.com/office/drawing/2014/main" id="{8D075D29-6706-486B-A55A-13866882BA88}"/>
                </a:ext>
              </a:extLst>
            </p:cNvPr>
            <p:cNvGrpSpPr/>
            <p:nvPr/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0" name="Graphic 78">
                <a:extLst>
                  <a:ext uri="{FF2B5EF4-FFF2-40B4-BE49-F238E27FC236}">
                    <a16:creationId xmlns:a16="http://schemas.microsoft.com/office/drawing/2014/main" id="{3FAE751A-10F0-48F2-BBC3-D2FE499B345B}"/>
                  </a:ext>
                </a:extLst>
              </p:cNvPr>
              <p:cNvSpPr/>
              <p:nvPr/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" name="Graphic 78">
                <a:extLst>
                  <a:ext uri="{FF2B5EF4-FFF2-40B4-BE49-F238E27FC236}">
                    <a16:creationId xmlns:a16="http://schemas.microsoft.com/office/drawing/2014/main" id="{52289CAF-683C-4BCC-8AA5-95A3BF799B0F}"/>
                  </a:ext>
                </a:extLst>
              </p:cNvPr>
              <p:cNvSpPr/>
              <p:nvPr/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2" name="Graphic 78">
                <a:extLst>
                  <a:ext uri="{FF2B5EF4-FFF2-40B4-BE49-F238E27FC236}">
                    <a16:creationId xmlns:a16="http://schemas.microsoft.com/office/drawing/2014/main" id="{3BC8403A-C46F-4DA1-A015-00A80215F289}"/>
                  </a:ext>
                </a:extLst>
              </p:cNvPr>
              <p:cNvSpPr/>
              <p:nvPr/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Graphic 78">
                <a:extLst>
                  <a:ext uri="{FF2B5EF4-FFF2-40B4-BE49-F238E27FC236}">
                    <a16:creationId xmlns:a16="http://schemas.microsoft.com/office/drawing/2014/main" id="{A797D957-3A2C-42DF-B73E-CBB47BE036B7}"/>
                  </a:ext>
                </a:extLst>
              </p:cNvPr>
              <p:cNvSpPr/>
              <p:nvPr/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6643681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Freeform: Shape 18">
            <a:extLst>
              <a:ext uri="{FF2B5EF4-FFF2-40B4-BE49-F238E27FC236}">
                <a16:creationId xmlns:a16="http://schemas.microsoft.com/office/drawing/2014/main" id="{435959F4-53DA-47FF-BC24-1E5B75C69876}"/>
              </a:ext>
            </a:extLst>
          </p:cNvPr>
          <p:cNvSpPr/>
          <p:nvPr/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A7CF83E8-F6F0-41E3-B580-7412A04DDFB5}"/>
              </a:ext>
            </a:extLst>
          </p:cNvPr>
          <p:cNvGrpSpPr/>
          <p:nvPr/>
        </p:nvGrpSpPr>
        <p:grpSpPr>
          <a:xfrm>
            <a:off x="10776050" y="5204030"/>
            <a:ext cx="886141" cy="802497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</a:extLst>
            </p:cNvPr>
            <p:cNvSpPr/>
            <p:nvPr/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</a:extLst>
            </p:cNvPr>
            <p:cNvSpPr/>
            <p:nvPr/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</a:extLst>
            </p:cNvPr>
            <p:cNvSpPr/>
            <p:nvPr/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24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</a:extLst>
            </p:cNvPr>
            <p:cNvSpPr/>
            <p:nvPr/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</a:extLst>
            </p:cNvPr>
            <p:cNvSpPr/>
            <p:nvPr/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</a:extLst>
            </p:cNvPr>
            <p:cNvSpPr/>
            <p:nvPr/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</a:extLst>
            </p:cNvPr>
            <p:cNvSpPr/>
            <p:nvPr/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59226104-0061-4319-8237-9C001BF85D49}"/>
              </a:ext>
            </a:extLst>
          </p:cNvPr>
          <p:cNvSpPr/>
          <p:nvPr/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D78318D-FE3E-41D7-9A8C-2065A2C46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10077557" cy="1325563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DB06718-79E7-4159-A003-F86FE7B3D82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5717" y="2521885"/>
            <a:ext cx="10077557" cy="354904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B1F99FF-FFE2-431D-A0C8-A46C21712A2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5718" y="136525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769D389-4C4C-4FD7-9E6B-9F44477F0EB8}" type="datetime1">
              <a:rPr lang="en-US" smtClean="0"/>
              <a:t>3/29/2023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1C3547E-668D-4191-847C-7424F75496E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5718" y="6356350"/>
            <a:ext cx="345065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BB6E6E-8527-4F63-A0C7-84CD44A2B00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55367" y="6356350"/>
            <a:ext cx="5298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none" spc="11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E1076ED0-0DB3-4879-AAE5-5C20D22C1DF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02584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682" r:id="rId2"/>
    <p:sldLayoutId id="2147483683" r:id="rId3"/>
    <p:sldLayoutId id="2147483684" r:id="rId4"/>
    <p:sldLayoutId id="2147483685" r:id="rId5"/>
    <p:sldLayoutId id="2147483679" r:id="rId6"/>
    <p:sldLayoutId id="2147483675" r:id="rId7"/>
    <p:sldLayoutId id="2147483676" r:id="rId8"/>
    <p:sldLayoutId id="2147483677" r:id="rId9"/>
    <p:sldLayoutId id="2147483678" r:id="rId10"/>
    <p:sldLayoutId id="2147483680" r:id="rId11"/>
  </p:sldLayoutIdLst>
  <p:hf sldNum="0" hdr="0" ft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600" i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None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7" name="Rectangle 8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0752FD7-76EF-4EBF-8807-5A08A9C8EA0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30352" y="885557"/>
            <a:ext cx="11051968" cy="1067204"/>
          </a:xfrm>
        </p:spPr>
        <p:txBody>
          <a:bodyPr rtlCol="0">
            <a:normAutofit/>
          </a:bodyPr>
          <a:lstStyle/>
          <a:p>
            <a:r>
              <a:rPr lang="en-GB" dirty="0"/>
              <a:t>Key Skills Presentation - Communication</a:t>
            </a:r>
          </a:p>
        </p:txBody>
      </p:sp>
      <p:sp>
        <p:nvSpPr>
          <p:cNvPr id="38" name="Freeform: Shape 10">
            <a:extLst>
              <a:ext uri="{FF2B5EF4-FFF2-40B4-BE49-F238E27FC236}">
                <a16:creationId xmlns:a16="http://schemas.microsoft.com/office/drawing/2014/main" id="{752C2BA4-3BBE-4D22-A0D9-8D2A7B8F1C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2" y="5918708"/>
            <a:ext cx="4187283" cy="93929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40" name="Freeform: Shape 12">
            <a:extLst>
              <a:ext uri="{FF2B5EF4-FFF2-40B4-BE49-F238E27FC236}">
                <a16:creationId xmlns:a16="http://schemas.microsoft.com/office/drawing/2014/main" id="{82AA7049-B18D-49D6-AD7D-DBB9E19FBB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 flipH="1">
            <a:off x="10713190" y="-534982"/>
            <a:ext cx="943826" cy="2013794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41" name="Group 14">
            <a:extLst>
              <a:ext uri="{FF2B5EF4-FFF2-40B4-BE49-F238E27FC236}">
                <a16:creationId xmlns:a16="http://schemas.microsoft.com/office/drawing/2014/main" id="{3850DB66-16D1-4953-A6E3-FCA3DC5F27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635690" y="328232"/>
            <a:ext cx="886142" cy="693398"/>
            <a:chOff x="10948005" y="3379098"/>
            <a:chExt cx="868640" cy="679702"/>
          </a:xfrm>
          <a:solidFill>
            <a:schemeClr val="accent6"/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D698AB2F-1D17-4249-81CB-9A41D46B8E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2" name="Freeform: Shape 16">
              <a:extLst>
                <a:ext uri="{FF2B5EF4-FFF2-40B4-BE49-F238E27FC236}">
                  <a16:creationId xmlns:a16="http://schemas.microsoft.com/office/drawing/2014/main" id="{F5301961-8687-4ADB-8043-4065F47076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9DC20816-893A-4201-AA91-22F71E46F9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Graphic 15">
              <a:extLst>
                <a:ext uri="{FF2B5EF4-FFF2-40B4-BE49-F238E27FC236}">
                  <a16:creationId xmlns:a16="http://schemas.microsoft.com/office/drawing/2014/main" id="{866D1F4E-BA21-44F3-A97A-E979C5FE78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4" name="Freeform: Shape 19">
              <a:extLst>
                <a:ext uri="{FF2B5EF4-FFF2-40B4-BE49-F238E27FC236}">
                  <a16:creationId xmlns:a16="http://schemas.microsoft.com/office/drawing/2014/main" id="{B35EADCB-1DB5-4B69-892B-14567F5280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pSp>
        <p:nvGrpSpPr>
          <p:cNvPr id="22" name="Graphic 78">
            <a:extLst>
              <a:ext uri="{FF2B5EF4-FFF2-40B4-BE49-F238E27FC236}">
                <a16:creationId xmlns:a16="http://schemas.microsoft.com/office/drawing/2014/main" id="{06B4C967-D337-479B-87CA-7587B7FCF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352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3" name="Graphic 78">
              <a:extLst>
                <a:ext uri="{FF2B5EF4-FFF2-40B4-BE49-F238E27FC236}">
                  <a16:creationId xmlns:a16="http://schemas.microsoft.com/office/drawing/2014/main" id="{6EF1A9DB-7052-4254-8534-9AAED6F6B65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45" name="Graphic 78">
              <a:extLst>
                <a:ext uri="{FF2B5EF4-FFF2-40B4-BE49-F238E27FC236}">
                  <a16:creationId xmlns:a16="http://schemas.microsoft.com/office/drawing/2014/main" id="{55D44775-F9E3-4142-8CDB-277AEF2F388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5" name="Graphic 78">
                <a:extLst>
                  <a:ext uri="{FF2B5EF4-FFF2-40B4-BE49-F238E27FC236}">
                    <a16:creationId xmlns:a16="http://schemas.microsoft.com/office/drawing/2014/main" id="{93BB9C83-6DC3-450C-BFAD-0CB5EAD294F1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6" name="Graphic 78">
                <a:extLst>
                  <a:ext uri="{FF2B5EF4-FFF2-40B4-BE49-F238E27FC236}">
                    <a16:creationId xmlns:a16="http://schemas.microsoft.com/office/drawing/2014/main" id="{4E01AF91-A65B-4AE1-96C9-4168BD8F900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7" name="Graphic 78">
                <a:extLst>
                  <a:ext uri="{FF2B5EF4-FFF2-40B4-BE49-F238E27FC236}">
                    <a16:creationId xmlns:a16="http://schemas.microsoft.com/office/drawing/2014/main" id="{0AD45C08-DFB9-441F-A901-BCB9B03058D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E05BEC0E-4EE4-42C4-BF0B-15F9AC518157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5" name="TextBox 4">
            <a:extLst>
              <a:ext uri="{FF2B5EF4-FFF2-40B4-BE49-F238E27FC236}">
                <a16:creationId xmlns:a16="http://schemas.microsoft.com/office/drawing/2014/main" id="{4F0882C7-0A95-9316-0FD8-0A063324486E}"/>
              </a:ext>
            </a:extLst>
          </p:cNvPr>
          <p:cNvSpPr txBox="1"/>
          <p:nvPr/>
        </p:nvSpPr>
        <p:spPr>
          <a:xfrm>
            <a:off x="299357" y="3540331"/>
            <a:ext cx="8399318" cy="181588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dirty="0"/>
              <a:t>Name: Nazmin Bi</a:t>
            </a:r>
          </a:p>
          <a:p>
            <a:r>
              <a:rPr lang="en-GB" sz="2800" dirty="0"/>
              <a:t>Student Number: 2133165</a:t>
            </a:r>
          </a:p>
          <a:p>
            <a:r>
              <a:rPr lang="en-GB" sz="2800" dirty="0"/>
              <a:t>LCHS4005_BIRM</a:t>
            </a:r>
          </a:p>
          <a:p>
            <a:r>
              <a:rPr lang="en-GB" sz="2800" dirty="0"/>
              <a:t>Lecturer: Emmanuel Asante</a:t>
            </a:r>
          </a:p>
        </p:txBody>
      </p:sp>
    </p:spTree>
    <p:extLst>
      <p:ext uri="{BB962C8B-B14F-4D97-AF65-F5344CB8AC3E}">
        <p14:creationId xmlns:p14="http://schemas.microsoft.com/office/powerpoint/2010/main" val="426286841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1929FF-7165-3BEF-A893-AA9E4665F89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7483" y="-232231"/>
            <a:ext cx="6732674" cy="1325563"/>
          </a:xfrm>
        </p:spPr>
        <p:txBody>
          <a:bodyPr/>
          <a:lstStyle/>
          <a:p>
            <a:r>
              <a:rPr lang="en-GB" u="sng" dirty="0">
                <a:latin typeface="Arial Nova"/>
              </a:rPr>
              <a:t>Communication</a:t>
            </a:r>
          </a:p>
        </p:txBody>
      </p:sp>
      <p:pic>
        <p:nvPicPr>
          <p:cNvPr id="4" name="Picture 4" descr="A picture containing vector graphics&#10;&#10;Description automatically generated">
            <a:extLst>
              <a:ext uri="{FF2B5EF4-FFF2-40B4-BE49-F238E27FC236}">
                <a16:creationId xmlns:a16="http://schemas.microsoft.com/office/drawing/2014/main" id="{4945BCF4-C85D-03BC-4017-7BEE1C6DE9B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577233" y="154312"/>
            <a:ext cx="3375499" cy="2776165"/>
          </a:xfrm>
        </p:spPr>
      </p:pic>
      <p:pic>
        <p:nvPicPr>
          <p:cNvPr id="5" name="Picture 5">
            <a:extLst>
              <a:ext uri="{FF2B5EF4-FFF2-40B4-BE49-F238E27FC236}">
                <a16:creationId xmlns:a16="http://schemas.microsoft.com/office/drawing/2014/main" id="{2DA09103-E496-4041-F80E-D37F1CB07E3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406244" y="3295795"/>
            <a:ext cx="4339964" cy="292132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D4004DB0-DCDD-61F1-D436-CD8DE5FD306B}"/>
              </a:ext>
            </a:extLst>
          </p:cNvPr>
          <p:cNvSpPr txBox="1"/>
          <p:nvPr/>
        </p:nvSpPr>
        <p:spPr>
          <a:xfrm>
            <a:off x="361207" y="1182583"/>
            <a:ext cx="6531428" cy="156966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400" u="sng" dirty="0">
                <a:latin typeface="Arial Nova"/>
              </a:rPr>
              <a:t>What is communication?</a:t>
            </a:r>
          </a:p>
          <a:p>
            <a:r>
              <a:rPr lang="en-GB" sz="2400" dirty="0">
                <a:latin typeface="Arial Nova"/>
              </a:rPr>
              <a:t>Communication is the transmitting  or reciprocation of information by verbally or through the usage of technology.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2DB35F73-8E7E-490A-C93D-1CCB97479CEF}"/>
              </a:ext>
            </a:extLst>
          </p:cNvPr>
          <p:cNvSpPr txBox="1"/>
          <p:nvPr/>
        </p:nvSpPr>
        <p:spPr>
          <a:xfrm>
            <a:off x="324096" y="3169228"/>
            <a:ext cx="6382987" cy="317009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000" dirty="0">
                <a:latin typeface="Arial Nova"/>
                <a:ea typeface="Cambria"/>
                <a:cs typeface="Calibri"/>
              </a:rPr>
              <a:t>Communication is a fundamental tool in today's day and age:  either via phone call , email or verbally. Whether we realise it or not, Several of us are importing out messages indirectly or directly. </a:t>
            </a:r>
          </a:p>
          <a:p>
            <a:endParaRPr lang="en-GB" sz="2000" dirty="0">
              <a:latin typeface="Arial Nova"/>
              <a:ea typeface="Cambria"/>
              <a:cs typeface="Calibri"/>
            </a:endParaRPr>
          </a:p>
          <a:p>
            <a:r>
              <a:rPr lang="en-GB" sz="2000" dirty="0">
                <a:latin typeface="Arial Nova"/>
                <a:ea typeface="Cambria"/>
                <a:cs typeface="Calibri"/>
              </a:rPr>
              <a:t>In a health and social care setting communication is a key element needed to obtain a better relationship with patients ,  otherwise patients can interpret information incorrectly, Therefore miscommunication will disseminate amongst others. </a:t>
            </a:r>
          </a:p>
        </p:txBody>
      </p:sp>
    </p:spTree>
    <p:extLst>
      <p:ext uri="{BB962C8B-B14F-4D97-AF65-F5344CB8AC3E}">
        <p14:creationId xmlns:p14="http://schemas.microsoft.com/office/powerpoint/2010/main" val="1613724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xit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blinds(horizontal)">
                                      <p:cBhvr>
                                        <p:cTn id="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" name="Freeform: Shape 9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65" name="Group 11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6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66" name="Freeform: Shape 20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67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24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25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26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7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8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9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68" name="Rectangle 30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5" name="Picture 5" descr="A picture containing person, indoor&#10;&#10;Description automatically generated">
            <a:extLst>
              <a:ext uri="{FF2B5EF4-FFF2-40B4-BE49-F238E27FC236}">
                <a16:creationId xmlns:a16="http://schemas.microsoft.com/office/drawing/2014/main" id="{CD695E23-BD69-46B1-4414-E4F56B4918A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17354"/>
          <a:stretch/>
        </p:blipFill>
        <p:spPr>
          <a:xfrm>
            <a:off x="-217694" y="148452"/>
            <a:ext cx="12188932" cy="6857990"/>
          </a:xfrm>
          <a:prstGeom prst="rect">
            <a:avLst/>
          </a:prstGeom>
        </p:spPr>
      </p:pic>
      <p:sp>
        <p:nvSpPr>
          <p:cNvPr id="69" name="Rectangle 32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570186" y="-570186"/>
            <a:ext cx="6858000" cy="7998371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A181E0-1DAE-738D-F4F7-B8D009870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57" y="472950"/>
            <a:ext cx="5565648" cy="863420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1800" u="sng" dirty="0">
                <a:solidFill>
                  <a:srgbClr val="FFFFFF"/>
                </a:solidFill>
                <a:latin typeface="Arial Nova"/>
              </a:rPr>
              <a:t>Different forms of communication used  as a Nurse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99FCD0-ECBE-6EBA-8426-8622F2C2B1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0767" y="1714812"/>
            <a:ext cx="10662141" cy="4314882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solidFill>
                  <a:schemeClr val="bg1"/>
                </a:solidFill>
                <a:latin typeface="Chamberi Super Display"/>
              </a:rPr>
              <a:t>. </a:t>
            </a:r>
            <a:r>
              <a:rPr lang="en-US" dirty="0">
                <a:solidFill>
                  <a:schemeClr val="bg1"/>
                </a:solidFill>
                <a:latin typeface="Arial Nova"/>
              </a:rPr>
              <a:t>Frequent phone calls are needed between an NHS Nurse and a patient for the purpose of to remind the patient .  Additionally, keep them updated of any alterations. </a:t>
            </a:r>
          </a:p>
          <a:p>
            <a:r>
              <a:rPr lang="en-US" dirty="0">
                <a:solidFill>
                  <a:schemeClr val="bg1"/>
                </a:solidFill>
                <a:latin typeface="Arial Nova"/>
              </a:rPr>
              <a:t>.  Emails are an easy , indirect approach to communicate with other colleagues  effectively ; as it enables a quick response sufficiently. </a:t>
            </a:r>
          </a:p>
          <a:p>
            <a:r>
              <a:rPr lang="en-US" dirty="0">
                <a:solidFill>
                  <a:schemeClr val="bg1"/>
                </a:solidFill>
                <a:latin typeface="Arial Nova"/>
              </a:rPr>
              <a:t>.  A direct way such as verbally is effective as it enables co- workers to discuss confidential matters face to face.  As a result,  less likely for any misinterpretation. </a:t>
            </a:r>
          </a:p>
        </p:txBody>
      </p:sp>
      <p:sp>
        <p:nvSpPr>
          <p:cNvPr id="70" name="Freeform: Shape 34">
            <a:extLst>
              <a:ext uri="{FF2B5EF4-FFF2-40B4-BE49-F238E27FC236}">
                <a16:creationId xmlns:a16="http://schemas.microsoft.com/office/drawing/2014/main" id="{CF7F2079-504C-499A-A644-58F4DDC76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785350" y="-785349"/>
            <a:ext cx="744976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7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38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39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40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1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42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1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72" name="Freeform: Shape 44">
            <a:extLst>
              <a:ext uri="{FF2B5EF4-FFF2-40B4-BE49-F238E27FC236}">
                <a16:creationId xmlns:a16="http://schemas.microsoft.com/office/drawing/2014/main" id="{3D505D40-32E9-4C48-81F8-AD80433BE6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66006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C507BF36-B92B-4CAC-BCA7-8364B51E1F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2276237E-3A6D-452F-879C-FB8C77A18D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38BC9243-F4BF-48A7-89AE-DFA5B37DE6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5DE414EC-F3DF-412E-9B22-5328DAA99C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51" name="Graphic 12">
              <a:extLst>
                <a:ext uri="{FF2B5EF4-FFF2-40B4-BE49-F238E27FC236}">
                  <a16:creationId xmlns:a16="http://schemas.microsoft.com/office/drawing/2014/main" id="{039C06B1-FDEA-47B1-8222-7D622CD72F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2" name="Graphic 15">
              <a:extLst>
                <a:ext uri="{FF2B5EF4-FFF2-40B4-BE49-F238E27FC236}">
                  <a16:creationId xmlns:a16="http://schemas.microsoft.com/office/drawing/2014/main" id="{B834C8C1-9BD1-4635-8E5B-65815F9017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53" name="Graphic 15">
              <a:extLst>
                <a:ext uri="{FF2B5EF4-FFF2-40B4-BE49-F238E27FC236}">
                  <a16:creationId xmlns:a16="http://schemas.microsoft.com/office/drawing/2014/main" id="{2963D456-B3F4-4EDC-827E-645741F64D3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73" name="Freeform: Shape 53">
              <a:extLst>
                <a:ext uri="{FF2B5EF4-FFF2-40B4-BE49-F238E27FC236}">
                  <a16:creationId xmlns:a16="http://schemas.microsoft.com/office/drawing/2014/main" id="{73A58845-EFFB-4806-BC6D-47418C15554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94369363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1" name="Freeform: Shape 170">
            <a:extLst>
              <a:ext uri="{FF2B5EF4-FFF2-40B4-BE49-F238E27FC236}">
                <a16:creationId xmlns:a16="http://schemas.microsoft.com/office/drawing/2014/main" id="{435959F4-53DA-47FF-BC24-1E5B75C698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73" name="Group 172">
            <a:extLst>
              <a:ext uri="{FF2B5EF4-FFF2-40B4-BE49-F238E27FC236}">
                <a16:creationId xmlns:a16="http://schemas.microsoft.com/office/drawing/2014/main" id="{A7CF83E8-F6F0-41E3-B580-7412A04DDF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1A0B6DBB-705D-48D0-842C-F9DFA7684D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C194A764-16E1-4D0D-9357-76F80E60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115B7F3F-A40D-4F24-8536-E2420B4332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77" name="Graphic 12">
              <a:extLst>
                <a:ext uri="{FF2B5EF4-FFF2-40B4-BE49-F238E27FC236}">
                  <a16:creationId xmlns:a16="http://schemas.microsoft.com/office/drawing/2014/main" id="{CEF42844-A829-4ED2-A360-63BB2A7C45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8" name="Graphic 15">
              <a:extLst>
                <a:ext uri="{FF2B5EF4-FFF2-40B4-BE49-F238E27FC236}">
                  <a16:creationId xmlns:a16="http://schemas.microsoft.com/office/drawing/2014/main" id="{57B23B52-A1C3-44EF-BC11-9094A0DA11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79" name="Graphic 15">
              <a:extLst>
                <a:ext uri="{FF2B5EF4-FFF2-40B4-BE49-F238E27FC236}">
                  <a16:creationId xmlns:a16="http://schemas.microsoft.com/office/drawing/2014/main" id="{064E08E5-DA92-4CF2-A0BF-E34180022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7A222560-E657-4CAE-B667-7BE9E224B2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182" name="Freeform: Shape 181">
            <a:extLst>
              <a:ext uri="{FF2B5EF4-FFF2-40B4-BE49-F238E27FC236}">
                <a16:creationId xmlns:a16="http://schemas.microsoft.com/office/drawing/2014/main" id="{59226104-0061-4319-8237-9C001BF85D4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1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5">
              <a:lumMod val="40000"/>
              <a:lumOff val="60000"/>
              <a:alpha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84" name="Graphic 78">
            <a:extLst>
              <a:ext uri="{FF2B5EF4-FFF2-40B4-BE49-F238E27FC236}">
                <a16:creationId xmlns:a16="http://schemas.microsoft.com/office/drawing/2014/main" id="{51B01909-73B8-4486-A749-C643B1D7E36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85" name="Graphic 78">
              <a:extLst>
                <a:ext uri="{FF2B5EF4-FFF2-40B4-BE49-F238E27FC236}">
                  <a16:creationId xmlns:a16="http://schemas.microsoft.com/office/drawing/2014/main" id="{5E279D86-4533-45F1-B0AA-D237399A5ED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86" name="Graphic 78">
              <a:extLst>
                <a:ext uri="{FF2B5EF4-FFF2-40B4-BE49-F238E27FC236}">
                  <a16:creationId xmlns:a16="http://schemas.microsoft.com/office/drawing/2014/main" id="{764FD722-CB31-4326-ADD8-CBA52FD1FF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87" name="Graphic 78">
                <a:extLst>
                  <a:ext uri="{FF2B5EF4-FFF2-40B4-BE49-F238E27FC236}">
                    <a16:creationId xmlns:a16="http://schemas.microsoft.com/office/drawing/2014/main" id="{24E4BCEC-8B0A-444E-8509-1B3BB0449E5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8" name="Graphic 78">
                <a:extLst>
                  <a:ext uri="{FF2B5EF4-FFF2-40B4-BE49-F238E27FC236}">
                    <a16:creationId xmlns:a16="http://schemas.microsoft.com/office/drawing/2014/main" id="{9DB36622-1DC7-4B17-8984-588BA8999FF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89" name="Graphic 78">
                <a:extLst>
                  <a:ext uri="{FF2B5EF4-FFF2-40B4-BE49-F238E27FC236}">
                    <a16:creationId xmlns:a16="http://schemas.microsoft.com/office/drawing/2014/main" id="{51B97AF0-1974-42B9-B5FC-A332C52E8272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90" name="Graphic 78">
                <a:extLst>
                  <a:ext uri="{FF2B5EF4-FFF2-40B4-BE49-F238E27FC236}">
                    <a16:creationId xmlns:a16="http://schemas.microsoft.com/office/drawing/2014/main" id="{95A298AD-BE5D-4BE1-8CDF-DBFB42D63FEB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 useBgFill="1">
        <p:nvSpPr>
          <p:cNvPr id="192" name="Rectangle 191">
            <a:extLst>
              <a:ext uri="{FF2B5EF4-FFF2-40B4-BE49-F238E27FC236}">
                <a16:creationId xmlns:a16="http://schemas.microsoft.com/office/drawing/2014/main" id="{A5D0B0D3-D735-4619-AA45-B57B791E17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pic>
        <p:nvPicPr>
          <p:cNvPr id="14" name="Picture 34">
            <a:extLst>
              <a:ext uri="{FF2B5EF4-FFF2-40B4-BE49-F238E27FC236}">
                <a16:creationId xmlns:a16="http://schemas.microsoft.com/office/drawing/2014/main" id="{DA8ABF04-CB77-2D05-B235-5F512FEEA1D4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5683"/>
          <a:stretch/>
        </p:blipFill>
        <p:spPr>
          <a:xfrm>
            <a:off x="20" y="10"/>
            <a:ext cx="12185156" cy="6857990"/>
          </a:xfrm>
          <a:prstGeom prst="rect">
            <a:avLst/>
          </a:prstGeom>
        </p:spPr>
      </p:pic>
      <p:sp>
        <p:nvSpPr>
          <p:cNvPr id="194" name="Rectangle 193">
            <a:extLst>
              <a:ext uri="{FF2B5EF4-FFF2-40B4-BE49-F238E27FC236}">
                <a16:creationId xmlns:a16="http://schemas.microsoft.com/office/drawing/2014/main" id="{948AEA76-67F2-4344-A189-9BFFE007638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389239" y="-389238"/>
            <a:ext cx="6858000" cy="7636476"/>
          </a:xfrm>
          <a:prstGeom prst="rect">
            <a:avLst/>
          </a:prstGeom>
          <a:gradFill>
            <a:gsLst>
              <a:gs pos="100000">
                <a:srgbClr val="000000">
                  <a:alpha val="0"/>
                </a:srgbClr>
              </a:gs>
              <a:gs pos="0">
                <a:schemeClr val="tx1"/>
              </a:gs>
              <a:gs pos="0">
                <a:srgbClr val="000000">
                  <a:alpha val="70000"/>
                </a:srgb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6FEB35A0-BFE2-109A-C871-D6ECF9F9762F}"/>
              </a:ext>
            </a:extLst>
          </p:cNvPr>
          <p:cNvSpPr txBox="1"/>
          <p:nvPr/>
        </p:nvSpPr>
        <p:spPr>
          <a:xfrm>
            <a:off x="2747079" y="-1130220"/>
            <a:ext cx="5565648" cy="2179601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defTabSz="914400">
              <a:spcBef>
                <a:spcPct val="0"/>
              </a:spcBef>
              <a:spcAft>
                <a:spcPts val="600"/>
              </a:spcAft>
            </a:pPr>
            <a:r>
              <a:rPr lang="en-US" u="sng" dirty="0">
                <a:solidFill>
                  <a:srgbClr val="FFFFFF"/>
                </a:solidFill>
                <a:latin typeface="Arial Nova"/>
                <a:ea typeface="+mj-ea"/>
                <a:cs typeface="+mj-cs"/>
              </a:rPr>
              <a:t>The importance of good communication as an NHS Nurse</a:t>
            </a:r>
          </a:p>
        </p:txBody>
      </p:sp>
      <p:grpSp>
        <p:nvGrpSpPr>
          <p:cNvPr id="196" name="Graphic 78">
            <a:extLst>
              <a:ext uri="{FF2B5EF4-FFF2-40B4-BE49-F238E27FC236}">
                <a16:creationId xmlns:a16="http://schemas.microsoft.com/office/drawing/2014/main" id="{DBBA0A0D-8F6A-400A-9E49-8C008E2C7DB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30225" y="3267662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97" name="Graphic 78">
              <a:extLst>
                <a:ext uri="{FF2B5EF4-FFF2-40B4-BE49-F238E27FC236}">
                  <a16:creationId xmlns:a16="http://schemas.microsoft.com/office/drawing/2014/main" id="{A5DD701E-4BC9-48E3-AF4F-013B52D63D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98" name="Graphic 78">
              <a:extLst>
                <a:ext uri="{FF2B5EF4-FFF2-40B4-BE49-F238E27FC236}">
                  <a16:creationId xmlns:a16="http://schemas.microsoft.com/office/drawing/2014/main" id="{FB658B62-664D-4B3B-BBDA-235666290B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99" name="Graphic 78">
                <a:extLst>
                  <a:ext uri="{FF2B5EF4-FFF2-40B4-BE49-F238E27FC236}">
                    <a16:creationId xmlns:a16="http://schemas.microsoft.com/office/drawing/2014/main" id="{B11F9D25-67B1-4BDB-A290-97B93A19DFAE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0" name="Graphic 78">
                <a:extLst>
                  <a:ext uri="{FF2B5EF4-FFF2-40B4-BE49-F238E27FC236}">
                    <a16:creationId xmlns:a16="http://schemas.microsoft.com/office/drawing/2014/main" id="{B9D5C40A-1B1B-4C25-9707-E8F1CF6EEC9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1" name="Graphic 78">
                <a:extLst>
                  <a:ext uri="{FF2B5EF4-FFF2-40B4-BE49-F238E27FC236}">
                    <a16:creationId xmlns:a16="http://schemas.microsoft.com/office/drawing/2014/main" id="{2DD0C1D6-FF64-45AB-8775-83AB3C470B89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02" name="Graphic 78">
                <a:extLst>
                  <a:ext uri="{FF2B5EF4-FFF2-40B4-BE49-F238E27FC236}">
                    <a16:creationId xmlns:a16="http://schemas.microsoft.com/office/drawing/2014/main" id="{15AFBB84-8485-4329-89FC-04663D985BA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5" name="TextBox 34">
            <a:extLst>
              <a:ext uri="{FF2B5EF4-FFF2-40B4-BE49-F238E27FC236}">
                <a16:creationId xmlns:a16="http://schemas.microsoft.com/office/drawing/2014/main" id="{C7CF8AB1-017F-10AA-FC2A-C76BE7C6667E}"/>
              </a:ext>
            </a:extLst>
          </p:cNvPr>
          <p:cNvSpPr txBox="1"/>
          <p:nvPr/>
        </p:nvSpPr>
        <p:spPr>
          <a:xfrm>
            <a:off x="413162" y="1434935"/>
            <a:ext cx="11281558" cy="5078313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solidFill>
                  <a:schemeClr val="bg1"/>
                </a:solidFill>
                <a:latin typeface="Arial Nova"/>
              </a:rPr>
              <a:t>The provision of complimentary holistic care obliges clear communication to ensure that the wellbeing of the patient remains at the forefront of care .  </a:t>
            </a: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It is therefore essential that NHS workers use a full variety of communication skills at their disposal , to ensure that the patients receive the information clearly. </a:t>
            </a: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Factors such as tone of voice, body language and frequent response will effect how to patient depicts the information.</a:t>
            </a: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Additionally, clear speaking is essential in order to illustrate a clear implication and to ensure what is being said indicates what the nurse intends to say , Therefore the patient receives the information clearly instead of interpreting incorrectly.</a:t>
            </a: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  <a:p>
            <a:r>
              <a:rPr lang="en-GB" dirty="0">
                <a:solidFill>
                  <a:schemeClr val="bg1"/>
                </a:solidFill>
                <a:latin typeface="Arial Nova"/>
              </a:rPr>
              <a:t>Having an unclear approach to communication can lead to :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solidFill>
                  <a:schemeClr val="bg1"/>
                </a:solidFill>
                <a:latin typeface="Arial Nova"/>
              </a:rPr>
              <a:t>Confusion/ Uncertainty 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solidFill>
                  <a:schemeClr val="bg1"/>
                </a:solidFill>
                <a:latin typeface="Arial Nova"/>
              </a:rPr>
              <a:t>Misleading information</a:t>
            </a:r>
          </a:p>
          <a:p>
            <a:pPr marL="285750" indent="-285750">
              <a:buFont typeface="Calibri"/>
              <a:buChar char="-"/>
            </a:pPr>
            <a:r>
              <a:rPr lang="en-GB" dirty="0">
                <a:solidFill>
                  <a:schemeClr val="bg1"/>
                </a:solidFill>
                <a:latin typeface="Arial Nova"/>
              </a:rPr>
              <a:t>Can cause unnecessary distress to the patient </a:t>
            </a:r>
            <a:endParaRPr lang="en-GB">
              <a:solidFill>
                <a:schemeClr val="bg1"/>
              </a:solidFill>
              <a:latin typeface="Arial Nova"/>
            </a:endParaRPr>
          </a:p>
          <a:p>
            <a:pPr marL="285750" indent="-285750">
              <a:buFont typeface="Calibri"/>
              <a:buChar char="-"/>
            </a:pPr>
            <a:endParaRPr lang="en-GB" dirty="0">
              <a:solidFill>
                <a:schemeClr val="bg1"/>
              </a:solidFill>
              <a:latin typeface="Arial Nova"/>
            </a:endParaRPr>
          </a:p>
          <a:p>
            <a:endParaRPr lang="en-GB" dirty="0">
              <a:solidFill>
                <a:schemeClr val="bg1"/>
              </a:solidFill>
              <a:latin typeface="Arial Nova"/>
            </a:endParaRPr>
          </a:p>
        </p:txBody>
      </p:sp>
    </p:spTree>
    <p:extLst>
      <p:ext uri="{BB962C8B-B14F-4D97-AF65-F5344CB8AC3E}">
        <p14:creationId xmlns:p14="http://schemas.microsoft.com/office/powerpoint/2010/main" val="197498971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ageCurlDouble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3" name="Rectangle 102">
            <a:extLst>
              <a:ext uri="{FF2B5EF4-FFF2-40B4-BE49-F238E27FC236}">
                <a16:creationId xmlns:a16="http://schemas.microsoft.com/office/drawing/2014/main" id="{2F9C493A-9F03-49B4-B3FB-19CE5AC115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5C7D7A-13A3-0344-9973-62292A7C0B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5717" y="787068"/>
            <a:ext cx="4950173" cy="1455091"/>
          </a:xfrm>
        </p:spPr>
        <p:txBody>
          <a:bodyPr>
            <a:normAutofit/>
          </a:bodyPr>
          <a:lstStyle/>
          <a:p>
            <a:r>
              <a:rPr lang="en-GB" dirty="0">
                <a:latin typeface="Arial Nova"/>
              </a:rPr>
              <a:t>A practical example of Communication</a:t>
            </a:r>
          </a:p>
        </p:txBody>
      </p:sp>
      <p:sp>
        <p:nvSpPr>
          <p:cNvPr id="105" name="Freeform: Shape 104">
            <a:extLst>
              <a:ext uri="{FF2B5EF4-FFF2-40B4-BE49-F238E27FC236}">
                <a16:creationId xmlns:a16="http://schemas.microsoft.com/office/drawing/2014/main" id="{90A46C7D-C1BB-49B8-8D37-39742820E96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615182" y="-615181"/>
            <a:ext cx="1085312" cy="2315675"/>
          </a:xfrm>
          <a:custGeom>
            <a:avLst/>
            <a:gdLst>
              <a:gd name="connsiteX0" fmla="*/ 0 w 1085312"/>
              <a:gd name="connsiteY0" fmla="*/ 2315675 h 2315675"/>
              <a:gd name="connsiteX1" fmla="*/ 0 w 1085312"/>
              <a:gd name="connsiteY1" fmla="*/ 0 h 2315675"/>
              <a:gd name="connsiteX2" fmla="*/ 53089 w 1085312"/>
              <a:gd name="connsiteY2" fmla="*/ 4542 h 2315675"/>
              <a:gd name="connsiteX3" fmla="*/ 790077 w 1085312"/>
              <a:gd name="connsiteY3" fmla="*/ 872756 h 2315675"/>
              <a:gd name="connsiteX4" fmla="*/ 1085252 w 1085312"/>
              <a:gd name="connsiteY4" fmla="*/ 1943649 h 2315675"/>
              <a:gd name="connsiteX5" fmla="*/ 1064832 w 1085312"/>
              <a:gd name="connsiteY5" fmla="*/ 2198094 h 2315675"/>
              <a:gd name="connsiteX6" fmla="*/ 1043734 w 1085312"/>
              <a:gd name="connsiteY6" fmla="*/ 2315675 h 2315675"/>
              <a:gd name="connsiteX7" fmla="*/ 0 w 1085312"/>
              <a:gd name="connsiteY7" fmla="*/ 2315675 h 231567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085312" h="2315675">
                <a:moveTo>
                  <a:pt x="0" y="2315675"/>
                </a:moveTo>
                <a:lnTo>
                  <a:pt x="0" y="0"/>
                </a:lnTo>
                <a:lnTo>
                  <a:pt x="53089" y="4542"/>
                </a:lnTo>
                <a:cubicBezTo>
                  <a:pt x="405263" y="73503"/>
                  <a:pt x="612623" y="486635"/>
                  <a:pt x="790077" y="872756"/>
                </a:cubicBezTo>
                <a:cubicBezTo>
                  <a:pt x="937425" y="1193596"/>
                  <a:pt x="1088787" y="1533232"/>
                  <a:pt x="1085252" y="1943649"/>
                </a:cubicBezTo>
                <a:cubicBezTo>
                  <a:pt x="1084528" y="2029058"/>
                  <a:pt x="1077341" y="2113833"/>
                  <a:pt x="1064832" y="2198094"/>
                </a:cubicBezTo>
                <a:lnTo>
                  <a:pt x="1043734" y="2315675"/>
                </a:lnTo>
                <a:lnTo>
                  <a:pt x="0" y="2315675"/>
                </a:lnTo>
                <a:close/>
              </a:path>
            </a:pathLst>
          </a:custGeom>
          <a:solidFill>
            <a:schemeClr val="accent3">
              <a:lumMod val="40000"/>
              <a:lumOff val="6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107" name="Graphic 78">
            <a:extLst>
              <a:ext uri="{FF2B5EF4-FFF2-40B4-BE49-F238E27FC236}">
                <a16:creationId xmlns:a16="http://schemas.microsoft.com/office/drawing/2014/main" id="{61BBAB6F-65E6-4E2B-B363-6AB27C84E0C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25717" y="2585111"/>
            <a:ext cx="972241" cy="45718"/>
            <a:chOff x="4886325" y="3371754"/>
            <a:chExt cx="2418492" cy="113728"/>
          </a:xfrm>
          <a:solidFill>
            <a:schemeClr val="accent1"/>
          </a:solidFill>
        </p:grpSpPr>
        <p:sp>
          <p:nvSpPr>
            <p:cNvPr id="108" name="Graphic 78">
              <a:extLst>
                <a:ext uri="{FF2B5EF4-FFF2-40B4-BE49-F238E27FC236}">
                  <a16:creationId xmlns:a16="http://schemas.microsoft.com/office/drawing/2014/main" id="{6DA3BBB2-E620-4C13-98C9-FE1EF7D2ED1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4886325" y="3428428"/>
              <a:ext cx="2418302" cy="9525"/>
            </a:xfrm>
            <a:custGeom>
              <a:avLst/>
              <a:gdLst>
                <a:gd name="connsiteX0" fmla="*/ 0 w 2418302"/>
                <a:gd name="connsiteY0" fmla="*/ 0 h 9525"/>
                <a:gd name="connsiteX1" fmla="*/ 2418302 w 2418302"/>
                <a:gd name="connsiteY1" fmla="*/ 0 h 952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2418302" h="9525">
                  <a:moveTo>
                    <a:pt x="0" y="0"/>
                  </a:moveTo>
                  <a:lnTo>
                    <a:pt x="2418302" y="0"/>
                  </a:ln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pPr algn="ctr"/>
              <a:endParaRPr lang="en-US"/>
            </a:p>
          </p:txBody>
        </p:sp>
        <p:grpSp>
          <p:nvGrpSpPr>
            <p:cNvPr id="109" name="Graphic 78">
              <a:extLst>
                <a:ext uri="{FF2B5EF4-FFF2-40B4-BE49-F238E27FC236}">
                  <a16:creationId xmlns:a16="http://schemas.microsoft.com/office/drawing/2014/main" id="{ADC9AB5D-88A1-4FA9-B467-E8EF8FFE5B5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Grp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GrpSpPr>
          <p:grpSpPr>
            <a:xfrm>
              <a:off x="4886709" y="3371754"/>
              <a:ext cx="2418108" cy="113728"/>
              <a:chOff x="4886709" y="3371754"/>
              <a:chExt cx="2418108" cy="113728"/>
            </a:xfrm>
            <a:grpFill/>
          </p:grpSpPr>
          <p:sp>
            <p:nvSpPr>
              <p:cNvPr id="110" name="Graphic 78">
                <a:extLst>
                  <a:ext uri="{FF2B5EF4-FFF2-40B4-BE49-F238E27FC236}">
                    <a16:creationId xmlns:a16="http://schemas.microsoft.com/office/drawing/2014/main" id="{0867B8E5-4535-4743-8235-6612FEA410C5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95088" y="3474384"/>
                <a:ext cx="32575" cy="2906"/>
              </a:xfrm>
              <a:custGeom>
                <a:avLst/>
                <a:gdLst>
                  <a:gd name="connsiteX0" fmla="*/ 0 w 32575"/>
                  <a:gd name="connsiteY0" fmla="*/ 49 h 2906"/>
                  <a:gd name="connsiteX1" fmla="*/ 32576 w 32575"/>
                  <a:gd name="connsiteY1" fmla="*/ 2907 h 2906"/>
                  <a:gd name="connsiteX2" fmla="*/ 0 w 32575"/>
                  <a:gd name="connsiteY2" fmla="*/ 49 h 2906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32575" h="2906">
                    <a:moveTo>
                      <a:pt x="0" y="49"/>
                    </a:moveTo>
                    <a:cubicBezTo>
                      <a:pt x="7430" y="2335"/>
                      <a:pt x="20384" y="2526"/>
                      <a:pt x="32576" y="2907"/>
                    </a:cubicBezTo>
                    <a:cubicBezTo>
                      <a:pt x="23146" y="716"/>
                      <a:pt x="13240" y="-236"/>
                      <a:pt x="0" y="49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1" name="Graphic 78">
                <a:extLst>
                  <a:ext uri="{FF2B5EF4-FFF2-40B4-BE49-F238E27FC236}">
                    <a16:creationId xmlns:a16="http://schemas.microsoft.com/office/drawing/2014/main" id="{BE48FEA7-5915-4751-8090-63F3094324AA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927758" y="3477344"/>
                <a:ext cx="380" cy="42"/>
              </a:xfrm>
              <a:custGeom>
                <a:avLst/>
                <a:gdLst>
                  <a:gd name="connsiteX0" fmla="*/ 190 w 380"/>
                  <a:gd name="connsiteY0" fmla="*/ 42 h 42"/>
                  <a:gd name="connsiteX1" fmla="*/ 381 w 380"/>
                  <a:gd name="connsiteY1" fmla="*/ 42 h 42"/>
                  <a:gd name="connsiteX2" fmla="*/ 0 w 380"/>
                  <a:gd name="connsiteY2" fmla="*/ 42 h 42"/>
                  <a:gd name="connsiteX3" fmla="*/ 190 w 380"/>
                  <a:gd name="connsiteY3" fmla="*/ 42 h 42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</a:cxnLst>
                <a:rect l="l" t="t" r="r" b="b"/>
                <a:pathLst>
                  <a:path w="380" h="42">
                    <a:moveTo>
                      <a:pt x="190" y="42"/>
                    </a:moveTo>
                    <a:cubicBezTo>
                      <a:pt x="190" y="42"/>
                      <a:pt x="286" y="42"/>
                      <a:pt x="381" y="42"/>
                    </a:cubicBezTo>
                    <a:cubicBezTo>
                      <a:pt x="190" y="42"/>
                      <a:pt x="95" y="42"/>
                      <a:pt x="0" y="42"/>
                    </a:cubicBezTo>
                    <a:cubicBezTo>
                      <a:pt x="0" y="-53"/>
                      <a:pt x="95" y="42"/>
                      <a:pt x="190" y="42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2" name="Graphic 78">
                <a:extLst>
                  <a:ext uri="{FF2B5EF4-FFF2-40B4-BE49-F238E27FC236}">
                    <a16:creationId xmlns:a16="http://schemas.microsoft.com/office/drawing/2014/main" id="{32B378CE-44FD-4120-B9ED-7828D4EE9AE3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7285577" y="3374517"/>
                <a:ext cx="10001" cy="190"/>
              </a:xfrm>
              <a:custGeom>
                <a:avLst/>
                <a:gdLst>
                  <a:gd name="connsiteX0" fmla="*/ 10001 w 10001"/>
                  <a:gd name="connsiteY0" fmla="*/ 0 h 190"/>
                  <a:gd name="connsiteX1" fmla="*/ 0 w 10001"/>
                  <a:gd name="connsiteY1" fmla="*/ 191 h 190"/>
                  <a:gd name="connsiteX2" fmla="*/ 10001 w 10001"/>
                  <a:gd name="connsiteY2" fmla="*/ 0 h 190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</a:cxnLst>
                <a:rect l="l" t="t" r="r" b="b"/>
                <a:pathLst>
                  <a:path w="10001" h="190">
                    <a:moveTo>
                      <a:pt x="10001" y="0"/>
                    </a:moveTo>
                    <a:cubicBezTo>
                      <a:pt x="6953" y="0"/>
                      <a:pt x="3524" y="95"/>
                      <a:pt x="0" y="191"/>
                    </a:cubicBezTo>
                    <a:cubicBezTo>
                      <a:pt x="3334" y="191"/>
                      <a:pt x="6763" y="191"/>
                      <a:pt x="10001" y="0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13" name="Graphic 78">
                <a:extLst>
                  <a:ext uri="{FF2B5EF4-FFF2-40B4-BE49-F238E27FC236}">
                    <a16:creationId xmlns:a16="http://schemas.microsoft.com/office/drawing/2014/main" id="{40FA43D3-D34B-4BC7-80D0-F3E75A222AC6}"/>
                  </a:ext>
                  <a:ext uri="{C183D7F6-B498-43B3-948B-1728B52AA6E4}">
                    <adec:decorative xmlns:adec="http://schemas.microsoft.com/office/drawing/2017/decorative" val="1"/>
                  </a:ext>
                </a:extLst>
              </p:cNvPr>
              <p:cNvSpPr/>
              <p:nvPr>
                <p:extLst>
                  <p:ext uri="{386F3935-93C4-4BCD-93E2-E3B085C9AB24}">
                    <p16:designElem xmlns:p16="http://schemas.microsoft.com/office/powerpoint/2015/main" val="1"/>
                  </p:ext>
                </p:extLst>
              </p:nvPr>
            </p:nvSpPr>
            <p:spPr>
              <a:xfrm>
                <a:off x="4886709" y="3371754"/>
                <a:ext cx="2418108" cy="113728"/>
              </a:xfrm>
              <a:custGeom>
                <a:avLst/>
                <a:gdLst>
                  <a:gd name="connsiteX0" fmla="*/ 632266 w 2418108"/>
                  <a:gd name="connsiteY0" fmla="*/ 112205 h 113728"/>
                  <a:gd name="connsiteX1" fmla="*/ 723039 w 2418108"/>
                  <a:gd name="connsiteY1" fmla="*/ 109538 h 113728"/>
                  <a:gd name="connsiteX2" fmla="*/ 735136 w 2418108"/>
                  <a:gd name="connsiteY2" fmla="*/ 111823 h 113728"/>
                  <a:gd name="connsiteX3" fmla="*/ 752471 w 2418108"/>
                  <a:gd name="connsiteY3" fmla="*/ 108680 h 113728"/>
                  <a:gd name="connsiteX4" fmla="*/ 772569 w 2418108"/>
                  <a:gd name="connsiteY4" fmla="*/ 110585 h 113728"/>
                  <a:gd name="connsiteX5" fmla="*/ 1112993 w 2418108"/>
                  <a:gd name="connsiteY5" fmla="*/ 112967 h 113728"/>
                  <a:gd name="connsiteX6" fmla="*/ 1083465 w 2418108"/>
                  <a:gd name="connsiteY6" fmla="*/ 108776 h 113728"/>
                  <a:gd name="connsiteX7" fmla="*/ 1296825 w 2418108"/>
                  <a:gd name="connsiteY7" fmla="*/ 108966 h 113728"/>
                  <a:gd name="connsiteX8" fmla="*/ 1346736 w 2418108"/>
                  <a:gd name="connsiteY8" fmla="*/ 103632 h 113728"/>
                  <a:gd name="connsiteX9" fmla="*/ 1360643 w 2418108"/>
                  <a:gd name="connsiteY9" fmla="*/ 107633 h 113728"/>
                  <a:gd name="connsiteX10" fmla="*/ 1381788 w 2418108"/>
                  <a:gd name="connsiteY10" fmla="*/ 107442 h 113728"/>
                  <a:gd name="connsiteX11" fmla="*/ 1371692 w 2418108"/>
                  <a:gd name="connsiteY11" fmla="*/ 106490 h 113728"/>
                  <a:gd name="connsiteX12" fmla="*/ 1430080 w 2418108"/>
                  <a:gd name="connsiteY12" fmla="*/ 105537 h 113728"/>
                  <a:gd name="connsiteX13" fmla="*/ 1420269 w 2418108"/>
                  <a:gd name="connsiteY13" fmla="*/ 104108 h 113728"/>
                  <a:gd name="connsiteX14" fmla="*/ 1455702 w 2418108"/>
                  <a:gd name="connsiteY14" fmla="*/ 107061 h 113728"/>
                  <a:gd name="connsiteX15" fmla="*/ 1439414 w 2418108"/>
                  <a:gd name="connsiteY15" fmla="*/ 108109 h 113728"/>
                  <a:gd name="connsiteX16" fmla="*/ 1503613 w 2418108"/>
                  <a:gd name="connsiteY16" fmla="*/ 105918 h 113728"/>
                  <a:gd name="connsiteX17" fmla="*/ 1495802 w 2418108"/>
                  <a:gd name="connsiteY17" fmla="*/ 105823 h 113728"/>
                  <a:gd name="connsiteX18" fmla="*/ 1695923 w 2418108"/>
                  <a:gd name="connsiteY18" fmla="*/ 95155 h 113728"/>
                  <a:gd name="connsiteX19" fmla="*/ 1684016 w 2418108"/>
                  <a:gd name="connsiteY19" fmla="*/ 92488 h 113728"/>
                  <a:gd name="connsiteX20" fmla="*/ 1706210 w 2418108"/>
                  <a:gd name="connsiteY20" fmla="*/ 90202 h 113728"/>
                  <a:gd name="connsiteX21" fmla="*/ 1693351 w 2418108"/>
                  <a:gd name="connsiteY21" fmla="*/ 98108 h 113728"/>
                  <a:gd name="connsiteX22" fmla="*/ 2058539 w 2418108"/>
                  <a:gd name="connsiteY22" fmla="*/ 102203 h 113728"/>
                  <a:gd name="connsiteX23" fmla="*/ 2064540 w 2418108"/>
                  <a:gd name="connsiteY23" fmla="*/ 95060 h 113728"/>
                  <a:gd name="connsiteX24" fmla="*/ 2227132 w 2418108"/>
                  <a:gd name="connsiteY24" fmla="*/ 96203 h 113728"/>
                  <a:gd name="connsiteX25" fmla="*/ 2245229 w 2418108"/>
                  <a:gd name="connsiteY25" fmla="*/ 96869 h 113728"/>
                  <a:gd name="connsiteX26" fmla="*/ 2254278 w 2418108"/>
                  <a:gd name="connsiteY26" fmla="*/ 94393 h 113728"/>
                  <a:gd name="connsiteX27" fmla="*/ 2418108 w 2418108"/>
                  <a:gd name="connsiteY27" fmla="*/ 5810 h 113728"/>
                  <a:gd name="connsiteX28" fmla="*/ 2399058 w 2418108"/>
                  <a:gd name="connsiteY28" fmla="*/ 2858 h 113728"/>
                  <a:gd name="connsiteX29" fmla="*/ 2241039 w 2418108"/>
                  <a:gd name="connsiteY29" fmla="*/ 1905 h 113728"/>
                  <a:gd name="connsiteX30" fmla="*/ 2243991 w 2418108"/>
                  <a:gd name="connsiteY30" fmla="*/ 1048 h 113728"/>
                  <a:gd name="connsiteX31" fmla="*/ 2197128 w 2418108"/>
                  <a:gd name="connsiteY31" fmla="*/ 0 h 113728"/>
                  <a:gd name="connsiteX32" fmla="*/ 1710591 w 2418108"/>
                  <a:gd name="connsiteY32" fmla="*/ 6287 h 113728"/>
                  <a:gd name="connsiteX33" fmla="*/ 1713353 w 2418108"/>
                  <a:gd name="connsiteY33" fmla="*/ 5906 h 113728"/>
                  <a:gd name="connsiteX34" fmla="*/ 1210814 w 2418108"/>
                  <a:gd name="connsiteY34" fmla="*/ 7715 h 113728"/>
                  <a:gd name="connsiteX35" fmla="*/ 684463 w 2418108"/>
                  <a:gd name="connsiteY35" fmla="*/ 13716 h 113728"/>
                  <a:gd name="connsiteX36" fmla="*/ 687511 w 2418108"/>
                  <a:gd name="connsiteY36" fmla="*/ 12859 h 113728"/>
                  <a:gd name="connsiteX37" fmla="*/ 435670 w 2418108"/>
                  <a:gd name="connsiteY37" fmla="*/ 12192 h 113728"/>
                  <a:gd name="connsiteX38" fmla="*/ 440718 w 2418108"/>
                  <a:gd name="connsiteY38" fmla="*/ 12668 h 113728"/>
                  <a:gd name="connsiteX39" fmla="*/ 386807 w 2418108"/>
                  <a:gd name="connsiteY39" fmla="*/ 9906 h 113728"/>
                  <a:gd name="connsiteX40" fmla="*/ 16856 w 2418108"/>
                  <a:gd name="connsiteY40" fmla="*/ 12192 h 113728"/>
                  <a:gd name="connsiteX41" fmla="*/ 63528 w 2418108"/>
                  <a:gd name="connsiteY41" fmla="*/ 102870 h 113728"/>
                  <a:gd name="connsiteX42" fmla="*/ 42668 w 2418108"/>
                  <a:gd name="connsiteY42" fmla="*/ 102584 h 113728"/>
                  <a:gd name="connsiteX43" fmla="*/ 41430 w 2418108"/>
                  <a:gd name="connsiteY43" fmla="*/ 105537 h 113728"/>
                  <a:gd name="connsiteX44" fmla="*/ 54575 w 2418108"/>
                  <a:gd name="connsiteY44" fmla="*/ 105347 h 113728"/>
                  <a:gd name="connsiteX45" fmla="*/ 388140 w 2418108"/>
                  <a:gd name="connsiteY45" fmla="*/ 112109 h 113728"/>
                  <a:gd name="connsiteX46" fmla="*/ 482152 w 2418108"/>
                  <a:gd name="connsiteY46" fmla="*/ 113729 h 113728"/>
                  <a:gd name="connsiteX47" fmla="*/ 632266 w 2418108"/>
                  <a:gd name="connsiteY47" fmla="*/ 112205 h 113728"/>
                </a:gdLst>
                <a:ahLst/>
                <a:cxnLst>
                  <a:cxn ang="0">
                    <a:pos x="connsiteX0" y="connsiteY0"/>
                  </a:cxn>
                  <a:cxn ang="0">
                    <a:pos x="connsiteX1" y="connsiteY1"/>
                  </a:cxn>
                  <a:cxn ang="0">
                    <a:pos x="connsiteX2" y="connsiteY2"/>
                  </a:cxn>
                  <a:cxn ang="0">
                    <a:pos x="connsiteX3" y="connsiteY3"/>
                  </a:cxn>
                  <a:cxn ang="0">
                    <a:pos x="connsiteX4" y="connsiteY4"/>
                  </a:cxn>
                  <a:cxn ang="0">
                    <a:pos x="connsiteX5" y="connsiteY5"/>
                  </a:cxn>
                  <a:cxn ang="0">
                    <a:pos x="connsiteX6" y="connsiteY6"/>
                  </a:cxn>
                  <a:cxn ang="0">
                    <a:pos x="connsiteX7" y="connsiteY7"/>
                  </a:cxn>
                  <a:cxn ang="0">
                    <a:pos x="connsiteX8" y="connsiteY8"/>
                  </a:cxn>
                  <a:cxn ang="0">
                    <a:pos x="connsiteX9" y="connsiteY9"/>
                  </a:cxn>
                  <a:cxn ang="0">
                    <a:pos x="connsiteX10" y="connsiteY10"/>
                  </a:cxn>
                  <a:cxn ang="0">
                    <a:pos x="connsiteX11" y="connsiteY11"/>
                  </a:cxn>
                  <a:cxn ang="0">
                    <a:pos x="connsiteX12" y="connsiteY12"/>
                  </a:cxn>
                  <a:cxn ang="0">
                    <a:pos x="connsiteX13" y="connsiteY13"/>
                  </a:cxn>
                  <a:cxn ang="0">
                    <a:pos x="connsiteX14" y="connsiteY14"/>
                  </a:cxn>
                  <a:cxn ang="0">
                    <a:pos x="connsiteX15" y="connsiteY15"/>
                  </a:cxn>
                  <a:cxn ang="0">
                    <a:pos x="connsiteX16" y="connsiteY16"/>
                  </a:cxn>
                  <a:cxn ang="0">
                    <a:pos x="connsiteX17" y="connsiteY17"/>
                  </a:cxn>
                  <a:cxn ang="0">
                    <a:pos x="connsiteX18" y="connsiteY18"/>
                  </a:cxn>
                  <a:cxn ang="0">
                    <a:pos x="connsiteX19" y="connsiteY19"/>
                  </a:cxn>
                  <a:cxn ang="0">
                    <a:pos x="connsiteX20" y="connsiteY20"/>
                  </a:cxn>
                  <a:cxn ang="0">
                    <a:pos x="connsiteX21" y="connsiteY21"/>
                  </a:cxn>
                  <a:cxn ang="0">
                    <a:pos x="connsiteX22" y="connsiteY22"/>
                  </a:cxn>
                  <a:cxn ang="0">
                    <a:pos x="connsiteX23" y="connsiteY23"/>
                  </a:cxn>
                  <a:cxn ang="0">
                    <a:pos x="connsiteX24" y="connsiteY24"/>
                  </a:cxn>
                  <a:cxn ang="0">
                    <a:pos x="connsiteX25" y="connsiteY25"/>
                  </a:cxn>
                  <a:cxn ang="0">
                    <a:pos x="connsiteX26" y="connsiteY26"/>
                  </a:cxn>
                  <a:cxn ang="0">
                    <a:pos x="connsiteX27" y="connsiteY27"/>
                  </a:cxn>
                  <a:cxn ang="0">
                    <a:pos x="connsiteX28" y="connsiteY28"/>
                  </a:cxn>
                  <a:cxn ang="0">
                    <a:pos x="connsiteX29" y="connsiteY29"/>
                  </a:cxn>
                  <a:cxn ang="0">
                    <a:pos x="connsiteX30" y="connsiteY30"/>
                  </a:cxn>
                  <a:cxn ang="0">
                    <a:pos x="connsiteX31" y="connsiteY31"/>
                  </a:cxn>
                  <a:cxn ang="0">
                    <a:pos x="connsiteX32" y="connsiteY32"/>
                  </a:cxn>
                  <a:cxn ang="0">
                    <a:pos x="connsiteX33" y="connsiteY33"/>
                  </a:cxn>
                  <a:cxn ang="0">
                    <a:pos x="connsiteX34" y="connsiteY34"/>
                  </a:cxn>
                  <a:cxn ang="0">
                    <a:pos x="connsiteX35" y="connsiteY35"/>
                  </a:cxn>
                  <a:cxn ang="0">
                    <a:pos x="connsiteX36" y="connsiteY36"/>
                  </a:cxn>
                  <a:cxn ang="0">
                    <a:pos x="connsiteX37" y="connsiteY37"/>
                  </a:cxn>
                  <a:cxn ang="0">
                    <a:pos x="connsiteX38" y="connsiteY38"/>
                  </a:cxn>
                  <a:cxn ang="0">
                    <a:pos x="connsiteX39" y="connsiteY39"/>
                  </a:cxn>
                  <a:cxn ang="0">
                    <a:pos x="connsiteX40" y="connsiteY40"/>
                  </a:cxn>
                  <a:cxn ang="0">
                    <a:pos x="connsiteX41" y="connsiteY41"/>
                  </a:cxn>
                  <a:cxn ang="0">
                    <a:pos x="connsiteX42" y="connsiteY42"/>
                  </a:cxn>
                  <a:cxn ang="0">
                    <a:pos x="connsiteX43" y="connsiteY43"/>
                  </a:cxn>
                  <a:cxn ang="0">
                    <a:pos x="connsiteX44" y="connsiteY44"/>
                  </a:cxn>
                  <a:cxn ang="0">
                    <a:pos x="connsiteX45" y="connsiteY45"/>
                  </a:cxn>
                  <a:cxn ang="0">
                    <a:pos x="connsiteX46" y="connsiteY46"/>
                  </a:cxn>
                  <a:cxn ang="0">
                    <a:pos x="connsiteX47" y="connsiteY47"/>
                  </a:cxn>
                </a:cxnLst>
                <a:rect l="l" t="t" r="r" b="b"/>
                <a:pathLst>
                  <a:path w="2418108" h="113728">
                    <a:moveTo>
                      <a:pt x="632266" y="112205"/>
                    </a:moveTo>
                    <a:cubicBezTo>
                      <a:pt x="656364" y="104680"/>
                      <a:pt x="694940" y="114110"/>
                      <a:pt x="723039" y="109538"/>
                    </a:cubicBezTo>
                    <a:cubicBezTo>
                      <a:pt x="722849" y="109919"/>
                      <a:pt x="735898" y="110109"/>
                      <a:pt x="735136" y="111823"/>
                    </a:cubicBezTo>
                    <a:cubicBezTo>
                      <a:pt x="735041" y="108776"/>
                      <a:pt x="767616" y="112300"/>
                      <a:pt x="752471" y="108680"/>
                    </a:cubicBezTo>
                    <a:cubicBezTo>
                      <a:pt x="754757" y="107633"/>
                      <a:pt x="790571" y="107633"/>
                      <a:pt x="772569" y="110585"/>
                    </a:cubicBezTo>
                    <a:cubicBezTo>
                      <a:pt x="822099" y="111633"/>
                      <a:pt x="1059653" y="114395"/>
                      <a:pt x="1112993" y="112967"/>
                    </a:cubicBezTo>
                    <a:cubicBezTo>
                      <a:pt x="1106135" y="110776"/>
                      <a:pt x="1089656" y="112205"/>
                      <a:pt x="1083465" y="108776"/>
                    </a:cubicBezTo>
                    <a:cubicBezTo>
                      <a:pt x="1153950" y="111728"/>
                      <a:pt x="1230626" y="113157"/>
                      <a:pt x="1296825" y="108966"/>
                    </a:cubicBezTo>
                    <a:cubicBezTo>
                      <a:pt x="1277680" y="103251"/>
                      <a:pt x="1356071" y="110966"/>
                      <a:pt x="1346736" y="103632"/>
                    </a:cubicBezTo>
                    <a:cubicBezTo>
                      <a:pt x="1351213" y="105347"/>
                      <a:pt x="1374454" y="106109"/>
                      <a:pt x="1360643" y="107633"/>
                    </a:cubicBezTo>
                    <a:cubicBezTo>
                      <a:pt x="1368548" y="107728"/>
                      <a:pt x="1376168" y="108299"/>
                      <a:pt x="1381788" y="107442"/>
                    </a:cubicBezTo>
                    <a:lnTo>
                      <a:pt x="1371692" y="106490"/>
                    </a:lnTo>
                    <a:cubicBezTo>
                      <a:pt x="1398266" y="106013"/>
                      <a:pt x="1412744" y="108680"/>
                      <a:pt x="1430080" y="105537"/>
                    </a:cubicBezTo>
                    <a:lnTo>
                      <a:pt x="1420269" y="104108"/>
                    </a:lnTo>
                    <a:cubicBezTo>
                      <a:pt x="1436176" y="103918"/>
                      <a:pt x="1449416" y="103632"/>
                      <a:pt x="1455702" y="107061"/>
                    </a:cubicBezTo>
                    <a:lnTo>
                      <a:pt x="1439414" y="108109"/>
                    </a:lnTo>
                    <a:cubicBezTo>
                      <a:pt x="1465799" y="108014"/>
                      <a:pt x="1481610" y="107823"/>
                      <a:pt x="1503613" y="105918"/>
                    </a:cubicBezTo>
                    <a:lnTo>
                      <a:pt x="1495802" y="105823"/>
                    </a:lnTo>
                    <a:cubicBezTo>
                      <a:pt x="1523806" y="102394"/>
                      <a:pt x="1670110" y="99441"/>
                      <a:pt x="1695923" y="95155"/>
                    </a:cubicBezTo>
                    <a:lnTo>
                      <a:pt x="1684016" y="92488"/>
                    </a:lnTo>
                    <a:lnTo>
                      <a:pt x="1706210" y="90202"/>
                    </a:lnTo>
                    <a:cubicBezTo>
                      <a:pt x="1703543" y="90202"/>
                      <a:pt x="1695542" y="98965"/>
                      <a:pt x="1693351" y="98108"/>
                    </a:cubicBezTo>
                    <a:cubicBezTo>
                      <a:pt x="1757549" y="99441"/>
                      <a:pt x="2045109" y="91345"/>
                      <a:pt x="2058539" y="102203"/>
                    </a:cubicBezTo>
                    <a:cubicBezTo>
                      <a:pt x="2079780" y="101917"/>
                      <a:pt x="2071303" y="103918"/>
                      <a:pt x="2064540" y="95060"/>
                    </a:cubicBezTo>
                    <a:cubicBezTo>
                      <a:pt x="2086638" y="95441"/>
                      <a:pt x="2259707" y="88773"/>
                      <a:pt x="2227132" y="96203"/>
                    </a:cubicBezTo>
                    <a:cubicBezTo>
                      <a:pt x="2232371" y="96298"/>
                      <a:pt x="2240372" y="95917"/>
                      <a:pt x="2245229" y="96869"/>
                    </a:cubicBezTo>
                    <a:cubicBezTo>
                      <a:pt x="2235704" y="94583"/>
                      <a:pt x="2261708" y="95345"/>
                      <a:pt x="2254278" y="94393"/>
                    </a:cubicBezTo>
                    <a:cubicBezTo>
                      <a:pt x="2395724" y="108776"/>
                      <a:pt x="2341527" y="36576"/>
                      <a:pt x="2418108" y="5810"/>
                    </a:cubicBezTo>
                    <a:cubicBezTo>
                      <a:pt x="2398772" y="4763"/>
                      <a:pt x="2335717" y="7239"/>
                      <a:pt x="2399058" y="2858"/>
                    </a:cubicBezTo>
                    <a:cubicBezTo>
                      <a:pt x="2343527" y="-572"/>
                      <a:pt x="2296283" y="1238"/>
                      <a:pt x="2241039" y="1905"/>
                    </a:cubicBezTo>
                    <a:lnTo>
                      <a:pt x="2243991" y="1048"/>
                    </a:lnTo>
                    <a:cubicBezTo>
                      <a:pt x="2234181" y="-381"/>
                      <a:pt x="2214845" y="1524"/>
                      <a:pt x="2197128" y="0"/>
                    </a:cubicBezTo>
                    <a:cubicBezTo>
                      <a:pt x="2115880" y="6096"/>
                      <a:pt x="1816128" y="3524"/>
                      <a:pt x="1710591" y="6287"/>
                    </a:cubicBezTo>
                    <a:lnTo>
                      <a:pt x="1713353" y="5906"/>
                    </a:lnTo>
                    <a:cubicBezTo>
                      <a:pt x="1577146" y="5429"/>
                      <a:pt x="1349308" y="11240"/>
                      <a:pt x="1210814" y="7715"/>
                    </a:cubicBezTo>
                    <a:cubicBezTo>
                      <a:pt x="1095848" y="23717"/>
                      <a:pt x="819051" y="5429"/>
                      <a:pt x="684463" y="13716"/>
                    </a:cubicBezTo>
                    <a:lnTo>
                      <a:pt x="687511" y="12859"/>
                    </a:lnTo>
                    <a:cubicBezTo>
                      <a:pt x="655316" y="14192"/>
                      <a:pt x="473008" y="10954"/>
                      <a:pt x="435670" y="12192"/>
                    </a:cubicBezTo>
                    <a:lnTo>
                      <a:pt x="440718" y="12668"/>
                    </a:lnTo>
                    <a:cubicBezTo>
                      <a:pt x="408047" y="14764"/>
                      <a:pt x="412524" y="11049"/>
                      <a:pt x="386807" y="9906"/>
                    </a:cubicBezTo>
                    <a:cubicBezTo>
                      <a:pt x="275174" y="28004"/>
                      <a:pt x="142395" y="18764"/>
                      <a:pt x="16856" y="12192"/>
                    </a:cubicBezTo>
                    <a:cubicBezTo>
                      <a:pt x="-6195" y="35528"/>
                      <a:pt x="-17434" y="114395"/>
                      <a:pt x="63528" y="102870"/>
                    </a:cubicBezTo>
                    <a:cubicBezTo>
                      <a:pt x="63528" y="102870"/>
                      <a:pt x="42668" y="102584"/>
                      <a:pt x="42668" y="102584"/>
                    </a:cubicBezTo>
                    <a:cubicBezTo>
                      <a:pt x="58004" y="103156"/>
                      <a:pt x="47336" y="104299"/>
                      <a:pt x="41430" y="105537"/>
                    </a:cubicBezTo>
                    <a:cubicBezTo>
                      <a:pt x="46764" y="105537"/>
                      <a:pt x="68386" y="107442"/>
                      <a:pt x="54575" y="105347"/>
                    </a:cubicBezTo>
                    <a:cubicBezTo>
                      <a:pt x="158588" y="108109"/>
                      <a:pt x="297462" y="110109"/>
                      <a:pt x="388140" y="112109"/>
                    </a:cubicBezTo>
                    <a:cubicBezTo>
                      <a:pt x="420525" y="113348"/>
                      <a:pt x="453577" y="106680"/>
                      <a:pt x="482152" y="113729"/>
                    </a:cubicBezTo>
                    <a:cubicBezTo>
                      <a:pt x="477580" y="111919"/>
                      <a:pt x="629885" y="111728"/>
                      <a:pt x="632266" y="112205"/>
                    </a:cubicBezTo>
                    <a:close/>
                  </a:path>
                </a:pathLst>
              </a:custGeom>
              <a:grpFill/>
              <a:ln w="9525" cap="flat">
                <a:noFill/>
                <a:prstDash val="solid"/>
                <a:miter/>
              </a:ln>
            </p:spPr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</p:grp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9B4EEE-53F6-56BD-FDBC-A03F732A61C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717" y="2796427"/>
            <a:ext cx="4950173" cy="3274503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1400">
                <a:latin typeface="Arial Nova"/>
              </a:rPr>
              <a:t>A practical example of Communication is via phone calls. This form of communication enables both patient and staff to discuss matter effectively whilst maintaining confidentiality .</a:t>
            </a:r>
            <a:r>
              <a:rPr lang="en-GB" sz="1400"/>
              <a:t>  </a:t>
            </a:r>
            <a:endParaRPr lang="en-US" sz="1400"/>
          </a:p>
          <a:p>
            <a:pPr>
              <a:lnSpc>
                <a:spcPct val="100000"/>
              </a:lnSpc>
            </a:pPr>
            <a:r>
              <a:rPr lang="en-GB" sz="1400">
                <a:latin typeface="Arial Nova"/>
              </a:rPr>
              <a:t>Furthermore, as opposed to other forms of communication such as emails , phone calls allow callers to leave detailed information with ease and address any issues sufficiently having aware of privacy being maintained . </a:t>
            </a:r>
          </a:p>
          <a:p>
            <a:pPr>
              <a:lnSpc>
                <a:spcPct val="100000"/>
              </a:lnSpc>
            </a:pPr>
            <a:r>
              <a:rPr lang="en-GB" sz="1400">
                <a:latin typeface="Arial Nova"/>
              </a:rPr>
              <a:t>By this communication  it is more practical and there is a less chance of a mistake occurring . Additionally, the caller could phone the patient and address any alterations easily. As a result , a less chance of problems occurring. </a:t>
            </a:r>
          </a:p>
          <a:p>
            <a:pPr>
              <a:lnSpc>
                <a:spcPct val="100000"/>
              </a:lnSpc>
            </a:pPr>
            <a:endParaRPr lang="en-GB" sz="140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03247408-D43D-171A-6103-F1086B6945D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7037" r="17040" b="1"/>
          <a:stretch/>
        </p:blipFill>
        <p:spPr>
          <a:xfrm>
            <a:off x="6002404" y="564012"/>
            <a:ext cx="5606888" cy="5677185"/>
          </a:xfrm>
          <a:prstGeom prst="rect">
            <a:avLst/>
          </a:prstGeom>
        </p:spPr>
      </p:pic>
      <p:sp>
        <p:nvSpPr>
          <p:cNvPr id="115" name="Freeform: Shape 114">
            <a:extLst>
              <a:ext uri="{FF2B5EF4-FFF2-40B4-BE49-F238E27FC236}">
                <a16:creationId xmlns:a16="http://schemas.microsoft.com/office/drawing/2014/main" id="{D5B4F0F5-BE58-4EC0-B650-A71A07437C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53030" y="5516668"/>
            <a:ext cx="2438970" cy="1341332"/>
          </a:xfrm>
          <a:custGeom>
            <a:avLst/>
            <a:gdLst>
              <a:gd name="connsiteX0" fmla="*/ 2025355 w 2438970"/>
              <a:gd name="connsiteY0" fmla="*/ 235 h 1341332"/>
              <a:gd name="connsiteX1" fmla="*/ 2381960 w 2438970"/>
              <a:gd name="connsiteY1" fmla="*/ 44517 h 1341332"/>
              <a:gd name="connsiteX2" fmla="*/ 2438970 w 2438970"/>
              <a:gd name="connsiteY2" fmla="*/ 58872 h 1341332"/>
              <a:gd name="connsiteX3" fmla="*/ 2438970 w 2438970"/>
              <a:gd name="connsiteY3" fmla="*/ 1341332 h 1341332"/>
              <a:gd name="connsiteX4" fmla="*/ 0 w 2438970"/>
              <a:gd name="connsiteY4" fmla="*/ 1341332 h 1341332"/>
              <a:gd name="connsiteX5" fmla="*/ 13333 w 2438970"/>
              <a:gd name="connsiteY5" fmla="*/ 1328018 h 1341332"/>
              <a:gd name="connsiteX6" fmla="*/ 936262 w 2438970"/>
              <a:gd name="connsiteY6" fmla="*/ 459947 h 1341332"/>
              <a:gd name="connsiteX7" fmla="*/ 1554028 w 2438970"/>
              <a:gd name="connsiteY7" fmla="*/ 71153 h 1341332"/>
              <a:gd name="connsiteX8" fmla="*/ 2025355 w 2438970"/>
              <a:gd name="connsiteY8" fmla="*/ 235 h 13413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38970" h="1341332">
                <a:moveTo>
                  <a:pt x="2025355" y="235"/>
                </a:moveTo>
                <a:cubicBezTo>
                  <a:pt x="2143847" y="2306"/>
                  <a:pt x="2262766" y="17993"/>
                  <a:pt x="2381960" y="44517"/>
                </a:cubicBezTo>
                <a:lnTo>
                  <a:pt x="2438970" y="58872"/>
                </a:lnTo>
                <a:lnTo>
                  <a:pt x="2438970" y="1341332"/>
                </a:lnTo>
                <a:lnTo>
                  <a:pt x="0" y="1341332"/>
                </a:lnTo>
                <a:lnTo>
                  <a:pt x="13333" y="1328018"/>
                </a:lnTo>
                <a:cubicBezTo>
                  <a:pt x="324723" y="1028950"/>
                  <a:pt x="645390" y="738459"/>
                  <a:pt x="936262" y="459947"/>
                </a:cubicBezTo>
                <a:cubicBezTo>
                  <a:pt x="1139660" y="265152"/>
                  <a:pt x="1345794" y="140817"/>
                  <a:pt x="1554028" y="71153"/>
                </a:cubicBezTo>
                <a:cubicBezTo>
                  <a:pt x="1710136" y="18918"/>
                  <a:pt x="1867365" y="-2526"/>
                  <a:pt x="2025355" y="235"/>
                </a:cubicBezTo>
                <a:close/>
              </a:path>
            </a:pathLst>
          </a:custGeom>
          <a:solidFill>
            <a:schemeClr val="accent2">
              <a:lumMod val="60000"/>
              <a:lumOff val="4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117" name="Group 116">
            <a:extLst>
              <a:ext uri="{FF2B5EF4-FFF2-40B4-BE49-F238E27FC236}">
                <a16:creationId xmlns:a16="http://schemas.microsoft.com/office/drawing/2014/main" id="{E700C1F5-B637-45FE-96CC-270D263A59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776050" y="5204025"/>
            <a:ext cx="886141" cy="802496"/>
            <a:chOff x="10948005" y="3272152"/>
            <a:chExt cx="868640" cy="786648"/>
          </a:xfrm>
          <a:solidFill>
            <a:schemeClr val="accent1"/>
          </a:solidFill>
        </p:grpSpPr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83DA22C9-3830-4323-9087-6D7C1E6AA3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94317" y="3944888"/>
              <a:ext cx="128449" cy="113912"/>
            </a:xfrm>
            <a:custGeom>
              <a:avLst/>
              <a:gdLst>
                <a:gd name="connsiteX0" fmla="*/ 237621 w 453152"/>
                <a:gd name="connsiteY0" fmla="*/ 965 h 401867"/>
                <a:gd name="connsiteX1" fmla="*/ 370246 w 453152"/>
                <a:gd name="connsiteY1" fmla="*/ 23666 h 401867"/>
                <a:gd name="connsiteX2" fmla="*/ 437392 w 453152"/>
                <a:gd name="connsiteY2" fmla="*/ 198545 h 401867"/>
                <a:gd name="connsiteX3" fmla="*/ 67745 w 453152"/>
                <a:gd name="connsiteY3" fmla="*/ 392003 h 401867"/>
                <a:gd name="connsiteX4" fmla="*/ 911 w 453152"/>
                <a:gd name="connsiteY4" fmla="*/ 254095 h 401867"/>
                <a:gd name="connsiteX5" fmla="*/ 115564 w 453152"/>
                <a:gd name="connsiteY5" fmla="*/ 51160 h 401867"/>
                <a:gd name="connsiteX6" fmla="*/ 237621 w 453152"/>
                <a:gd name="connsiteY6" fmla="*/ 965 h 4018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453152" h="401867">
                  <a:moveTo>
                    <a:pt x="237621" y="965"/>
                  </a:moveTo>
                  <a:cubicBezTo>
                    <a:pt x="283632" y="-2971"/>
                    <a:pt x="331405" y="5243"/>
                    <a:pt x="370246" y="23666"/>
                  </a:cubicBezTo>
                  <a:cubicBezTo>
                    <a:pt x="436830" y="55275"/>
                    <a:pt x="477168" y="116810"/>
                    <a:pt x="437392" y="198545"/>
                  </a:cubicBezTo>
                  <a:cubicBezTo>
                    <a:pt x="391568" y="292624"/>
                    <a:pt x="176850" y="441630"/>
                    <a:pt x="67745" y="392003"/>
                  </a:cubicBezTo>
                  <a:cubicBezTo>
                    <a:pt x="18056" y="369372"/>
                    <a:pt x="-5012" y="308398"/>
                    <a:pt x="911" y="254095"/>
                  </a:cubicBezTo>
                  <a:cubicBezTo>
                    <a:pt x="9203" y="178033"/>
                    <a:pt x="61012" y="103094"/>
                    <a:pt x="115564" y="51160"/>
                  </a:cubicBezTo>
                  <a:cubicBezTo>
                    <a:pt x="147361" y="20985"/>
                    <a:pt x="191610" y="4900"/>
                    <a:pt x="237621" y="96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A5AC4DA9-FD16-4055-8D2D-95D615C03C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53045" y="3808430"/>
              <a:ext cx="144912" cy="193414"/>
            </a:xfrm>
            <a:custGeom>
              <a:avLst/>
              <a:gdLst>
                <a:gd name="connsiteX0" fmla="*/ 390625 w 511232"/>
                <a:gd name="connsiteY0" fmla="*/ 1621 h 682341"/>
                <a:gd name="connsiteX1" fmla="*/ 508142 w 511232"/>
                <a:gd name="connsiteY1" fmla="*/ 64038 h 682341"/>
                <a:gd name="connsiteX2" fmla="*/ 508453 w 511232"/>
                <a:gd name="connsiteY2" fmla="*/ 121832 h 682341"/>
                <a:gd name="connsiteX3" fmla="*/ 316492 w 511232"/>
                <a:gd name="connsiteY3" fmla="*/ 567602 h 682341"/>
                <a:gd name="connsiteX4" fmla="*/ 80265 w 511232"/>
                <a:gd name="connsiteY4" fmla="*/ 640359 h 682341"/>
                <a:gd name="connsiteX5" fmla="*/ 13306 w 511232"/>
                <a:gd name="connsiteY5" fmla="*/ 274828 h 682341"/>
                <a:gd name="connsiteX6" fmla="*/ 140989 w 511232"/>
                <a:gd name="connsiteY6" fmla="*/ 107181 h 682341"/>
                <a:gd name="connsiteX7" fmla="*/ 390625 w 511232"/>
                <a:gd name="connsiteY7" fmla="*/ 1621 h 68234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11232" h="682341">
                  <a:moveTo>
                    <a:pt x="390625" y="1621"/>
                  </a:moveTo>
                  <a:cubicBezTo>
                    <a:pt x="446543" y="-5212"/>
                    <a:pt x="493343" y="8441"/>
                    <a:pt x="508142" y="64038"/>
                  </a:cubicBezTo>
                  <a:cubicBezTo>
                    <a:pt x="513192" y="82866"/>
                    <a:pt x="511134" y="102754"/>
                    <a:pt x="508453" y="121832"/>
                  </a:cubicBezTo>
                  <a:cubicBezTo>
                    <a:pt x="485324" y="287796"/>
                    <a:pt x="417242" y="443971"/>
                    <a:pt x="316492" y="567602"/>
                  </a:cubicBezTo>
                  <a:cubicBezTo>
                    <a:pt x="253024" y="645534"/>
                    <a:pt x="165055" y="737743"/>
                    <a:pt x="80265" y="640359"/>
                  </a:cubicBezTo>
                  <a:cubicBezTo>
                    <a:pt x="5014" y="553948"/>
                    <a:pt x="-17368" y="383621"/>
                    <a:pt x="13306" y="274828"/>
                  </a:cubicBezTo>
                  <a:cubicBezTo>
                    <a:pt x="33443" y="203318"/>
                    <a:pt x="83382" y="146521"/>
                    <a:pt x="140989" y="107181"/>
                  </a:cubicBezTo>
                  <a:cubicBezTo>
                    <a:pt x="178904" y="81308"/>
                    <a:pt x="297428" y="13010"/>
                    <a:pt x="390625" y="162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8BA7D58E-9AB5-4B54-A635-2E86BEC786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84524" y="3907536"/>
              <a:ext cx="132121" cy="93006"/>
            </a:xfrm>
            <a:custGeom>
              <a:avLst/>
              <a:gdLst>
                <a:gd name="connsiteX0" fmla="*/ 252822 w 466107"/>
                <a:gd name="connsiteY0" fmla="*/ 1539 h 328114"/>
                <a:gd name="connsiteX1" fmla="*/ 451641 w 466107"/>
                <a:gd name="connsiteY1" fmla="*/ 122177 h 328114"/>
                <a:gd name="connsiteX2" fmla="*/ 391790 w 466107"/>
                <a:gd name="connsiteY2" fmla="*/ 297430 h 328114"/>
                <a:gd name="connsiteX3" fmla="*/ 8614 w 466107"/>
                <a:gd name="connsiteY3" fmla="*/ 243252 h 328114"/>
                <a:gd name="connsiteX4" fmla="*/ 45897 w 466107"/>
                <a:gd name="connsiteY4" fmla="*/ 97302 h 328114"/>
                <a:gd name="connsiteX5" fmla="*/ 252822 w 466107"/>
                <a:gd name="connsiteY5" fmla="*/ 1539 h 3281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466107" h="328114">
                  <a:moveTo>
                    <a:pt x="252822" y="1539"/>
                  </a:moveTo>
                  <a:cubicBezTo>
                    <a:pt x="335429" y="-10494"/>
                    <a:pt x="418848" y="49794"/>
                    <a:pt x="451641" y="122177"/>
                  </a:cubicBezTo>
                  <a:cubicBezTo>
                    <a:pt x="479697" y="184273"/>
                    <a:pt x="470594" y="255285"/>
                    <a:pt x="391790" y="297430"/>
                  </a:cubicBezTo>
                  <a:cubicBezTo>
                    <a:pt x="301077" y="345935"/>
                    <a:pt x="55935" y="343254"/>
                    <a:pt x="8614" y="243252"/>
                  </a:cubicBezTo>
                  <a:cubicBezTo>
                    <a:pt x="-12895" y="197678"/>
                    <a:pt x="8240" y="136766"/>
                    <a:pt x="45897" y="97302"/>
                  </a:cubicBezTo>
                  <a:cubicBezTo>
                    <a:pt x="98704" y="42064"/>
                    <a:pt x="181872" y="11950"/>
                    <a:pt x="252822" y="1539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US" sz="18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Avenir Next LT Pro Light"/>
                <a:ea typeface="+mn-ea"/>
                <a:cs typeface="+mn-cs"/>
              </a:endParaRPr>
            </a:p>
          </p:txBody>
        </p:sp>
        <p:sp>
          <p:nvSpPr>
            <p:cNvPr id="121" name="Graphic 12">
              <a:extLst>
                <a:ext uri="{FF2B5EF4-FFF2-40B4-BE49-F238E27FC236}">
                  <a16:creationId xmlns:a16="http://schemas.microsoft.com/office/drawing/2014/main" id="{B7D72779-BBD2-4D64-B6B1-E052E227EB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42141" y="3272152"/>
              <a:ext cx="180625" cy="158824"/>
            </a:xfrm>
            <a:custGeom>
              <a:avLst/>
              <a:gdLst>
                <a:gd name="connsiteX0" fmla="*/ 63289 w 3341477"/>
                <a:gd name="connsiteY0" fmla="*/ 1933384 h 2938167"/>
                <a:gd name="connsiteX1" fmla="*/ 263314 w 3341477"/>
                <a:gd name="connsiteY1" fmla="*/ 514159 h 2938167"/>
                <a:gd name="connsiteX2" fmla="*/ 1098276 w 3341477"/>
                <a:gd name="connsiteY2" fmla="*/ 952 h 2938167"/>
                <a:gd name="connsiteX3" fmla="*/ 2654089 w 3341477"/>
                <a:gd name="connsiteY3" fmla="*/ 371284 h 2938167"/>
                <a:gd name="connsiteX4" fmla="*/ 3219398 w 3341477"/>
                <a:gd name="connsiteY4" fmla="*/ 2080926 h 2938167"/>
                <a:gd name="connsiteX5" fmla="*/ 2044489 w 3341477"/>
                <a:gd name="connsiteY5" fmla="*/ 2933509 h 2938167"/>
                <a:gd name="connsiteX6" fmla="*/ 453814 w 3341477"/>
                <a:gd name="connsiteY6" fmla="*/ 2495359 h 2938167"/>
                <a:gd name="connsiteX7" fmla="*/ 63289 w 3341477"/>
                <a:gd name="connsiteY7" fmla="*/ 1933384 h 293816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3341477" h="2938167">
                  <a:moveTo>
                    <a:pt x="63289" y="1933384"/>
                  </a:moveTo>
                  <a:cubicBezTo>
                    <a:pt x="56717" y="1895856"/>
                    <a:pt x="-165311" y="914209"/>
                    <a:pt x="263314" y="514159"/>
                  </a:cubicBezTo>
                  <a:cubicBezTo>
                    <a:pt x="691939" y="114109"/>
                    <a:pt x="609262" y="11620"/>
                    <a:pt x="1098276" y="952"/>
                  </a:cubicBezTo>
                  <a:cubicBezTo>
                    <a:pt x="1587289" y="-9716"/>
                    <a:pt x="2320714" y="66484"/>
                    <a:pt x="2654089" y="371284"/>
                  </a:cubicBezTo>
                  <a:cubicBezTo>
                    <a:pt x="2987464" y="676084"/>
                    <a:pt x="3603732" y="1514094"/>
                    <a:pt x="3219398" y="2080926"/>
                  </a:cubicBezTo>
                  <a:cubicBezTo>
                    <a:pt x="2835064" y="2647759"/>
                    <a:pt x="2558839" y="2895409"/>
                    <a:pt x="2044489" y="2933509"/>
                  </a:cubicBezTo>
                  <a:cubicBezTo>
                    <a:pt x="1530139" y="2971609"/>
                    <a:pt x="701464" y="2771584"/>
                    <a:pt x="453814" y="2495359"/>
                  </a:cubicBezTo>
                  <a:cubicBezTo>
                    <a:pt x="206164" y="2219134"/>
                    <a:pt x="101389" y="2152459"/>
                    <a:pt x="63289" y="193338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2" name="Graphic 15">
              <a:extLst>
                <a:ext uri="{FF2B5EF4-FFF2-40B4-BE49-F238E27FC236}">
                  <a16:creationId xmlns:a16="http://schemas.microsoft.com/office/drawing/2014/main" id="{569BD34C-BFEF-4FB1-A094-2D9E687CDF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602136" y="3379098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3" name="Graphic 15">
              <a:extLst>
                <a:ext uri="{FF2B5EF4-FFF2-40B4-BE49-F238E27FC236}">
                  <a16:creationId xmlns:a16="http://schemas.microsoft.com/office/drawing/2014/main" id="{DC258A66-ED52-4FA3-96CE-7932E91F5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48005" y="3504095"/>
              <a:ext cx="82388" cy="75292"/>
            </a:xfrm>
            <a:custGeom>
              <a:avLst/>
              <a:gdLst>
                <a:gd name="connsiteX0" fmla="*/ 17664 w 5240764"/>
                <a:gd name="connsiteY0" fmla="*/ 2947947 h 4789394"/>
                <a:gd name="connsiteX1" fmla="*/ 903489 w 5240764"/>
                <a:gd name="connsiteY1" fmla="*/ 195222 h 4789394"/>
                <a:gd name="connsiteX2" fmla="*/ 3560964 w 5240764"/>
                <a:gd name="connsiteY2" fmla="*/ 357147 h 4789394"/>
                <a:gd name="connsiteX3" fmla="*/ 5240602 w 5240764"/>
                <a:gd name="connsiteY3" fmla="*/ 2076409 h 4789394"/>
                <a:gd name="connsiteX4" fmla="*/ 4568328 w 5240764"/>
                <a:gd name="connsiteY4" fmla="*/ 3879397 h 4789394"/>
                <a:gd name="connsiteX5" fmla="*/ 3284739 w 5240764"/>
                <a:gd name="connsiteY5" fmla="*/ 4605297 h 4789394"/>
                <a:gd name="connsiteX6" fmla="*/ 1074939 w 5240764"/>
                <a:gd name="connsiteY6" fmla="*/ 4357647 h 4789394"/>
                <a:gd name="connsiteX7" fmla="*/ 15187 w 5240764"/>
                <a:gd name="connsiteY7" fmla="*/ 2830313 h 478939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</a:cxnLst>
              <a:rect l="l" t="t" r="r" b="b"/>
              <a:pathLst>
                <a:path w="5240764" h="4789394">
                  <a:moveTo>
                    <a:pt x="17664" y="2947947"/>
                  </a:moveTo>
                  <a:cubicBezTo>
                    <a:pt x="17664" y="2900322"/>
                    <a:pt x="-201411" y="490497"/>
                    <a:pt x="903489" y="195222"/>
                  </a:cubicBezTo>
                  <a:cubicBezTo>
                    <a:pt x="2008389" y="-100053"/>
                    <a:pt x="2598939" y="-71478"/>
                    <a:pt x="3560964" y="357147"/>
                  </a:cubicBezTo>
                  <a:cubicBezTo>
                    <a:pt x="4522989" y="785772"/>
                    <a:pt x="5253271" y="1338222"/>
                    <a:pt x="5240602" y="2076409"/>
                  </a:cubicBezTo>
                  <a:cubicBezTo>
                    <a:pt x="5227934" y="2814597"/>
                    <a:pt x="4842267" y="3677276"/>
                    <a:pt x="4568328" y="3879397"/>
                  </a:cubicBezTo>
                  <a:cubicBezTo>
                    <a:pt x="4294389" y="4081422"/>
                    <a:pt x="4065789" y="4548147"/>
                    <a:pt x="3284739" y="4605297"/>
                  </a:cubicBezTo>
                  <a:cubicBezTo>
                    <a:pt x="2503689" y="4662447"/>
                    <a:pt x="1579764" y="5110122"/>
                    <a:pt x="1074939" y="4357647"/>
                  </a:cubicBezTo>
                  <a:cubicBezTo>
                    <a:pt x="570114" y="3605172"/>
                    <a:pt x="12615" y="3617554"/>
                    <a:pt x="15187" y="2830313"/>
                  </a:cubicBezTo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BEC6A48C-21EF-4485-9836-0445500033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343727" y="3666564"/>
              <a:ext cx="173527" cy="138496"/>
            </a:xfrm>
            <a:custGeom>
              <a:avLst/>
              <a:gdLst>
                <a:gd name="connsiteX0" fmla="*/ 237392 w 789043"/>
                <a:gd name="connsiteY0" fmla="*/ 81 h 629754"/>
                <a:gd name="connsiteX1" fmla="*/ 758692 w 789043"/>
                <a:gd name="connsiteY1" fmla="*/ 233550 h 629754"/>
                <a:gd name="connsiteX2" fmla="*/ 650647 w 789043"/>
                <a:gd name="connsiteY2" fmla="*/ 335111 h 629754"/>
                <a:gd name="connsiteX3" fmla="*/ 315041 w 789043"/>
                <a:gd name="connsiteY3" fmla="*/ 584992 h 629754"/>
                <a:gd name="connsiteX4" fmla="*/ 192159 w 789043"/>
                <a:gd name="connsiteY4" fmla="*/ 625953 h 629754"/>
                <a:gd name="connsiteX5" fmla="*/ 124264 w 789043"/>
                <a:gd name="connsiteY5" fmla="*/ 552260 h 629754"/>
                <a:gd name="connsiteX6" fmla="*/ 1631 w 789043"/>
                <a:gd name="connsiteY6" fmla="*/ 133735 h 629754"/>
                <a:gd name="connsiteX7" fmla="*/ 35422 w 789043"/>
                <a:gd name="connsiteY7" fmla="*/ 14157 h 629754"/>
                <a:gd name="connsiteX8" fmla="*/ 113728 w 789043"/>
                <a:gd name="connsiteY8" fmla="*/ 378 h 629754"/>
                <a:gd name="connsiteX9" fmla="*/ 237392 w 789043"/>
                <a:gd name="connsiteY9" fmla="*/ 81 h 62975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</a:cxnLst>
              <a:rect l="l" t="t" r="r" b="b"/>
              <a:pathLst>
                <a:path w="789043" h="629754">
                  <a:moveTo>
                    <a:pt x="237392" y="81"/>
                  </a:moveTo>
                  <a:cubicBezTo>
                    <a:pt x="474795" y="-992"/>
                    <a:pt x="907215" y="10463"/>
                    <a:pt x="758692" y="233550"/>
                  </a:cubicBezTo>
                  <a:cubicBezTo>
                    <a:pt x="731135" y="274948"/>
                    <a:pt x="690486" y="305435"/>
                    <a:pt x="650647" y="335111"/>
                  </a:cubicBezTo>
                  <a:cubicBezTo>
                    <a:pt x="538737" y="418405"/>
                    <a:pt x="426889" y="501698"/>
                    <a:pt x="315041" y="584992"/>
                  </a:cubicBezTo>
                  <a:cubicBezTo>
                    <a:pt x="278943" y="611863"/>
                    <a:pt x="234865" y="640167"/>
                    <a:pt x="192159" y="625953"/>
                  </a:cubicBezTo>
                  <a:cubicBezTo>
                    <a:pt x="159614" y="615105"/>
                    <a:pt x="139851" y="582810"/>
                    <a:pt x="124264" y="552260"/>
                  </a:cubicBezTo>
                  <a:cubicBezTo>
                    <a:pt x="57742" y="422021"/>
                    <a:pt x="15908" y="279250"/>
                    <a:pt x="1631" y="133735"/>
                  </a:cubicBezTo>
                  <a:cubicBezTo>
                    <a:pt x="-2671" y="90343"/>
                    <a:pt x="-676" y="38596"/>
                    <a:pt x="35422" y="14157"/>
                  </a:cubicBezTo>
                  <a:cubicBezTo>
                    <a:pt x="57804" y="-931"/>
                    <a:pt x="86795" y="-557"/>
                    <a:pt x="113728" y="378"/>
                  </a:cubicBezTo>
                  <a:cubicBezTo>
                    <a:pt x="138207" y="1243"/>
                    <a:pt x="182606" y="328"/>
                    <a:pt x="237392" y="81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61377380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A80955D-8931-9351-279F-2BC4EA21FE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5405" y="443703"/>
            <a:ext cx="10077557" cy="3549045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 sz="2400" dirty="0">
                <a:latin typeface="Chamberi Super Display"/>
              </a:rPr>
              <a:t>I</a:t>
            </a:r>
            <a:r>
              <a:rPr lang="en-GB" sz="2400" dirty="0">
                <a:latin typeface="Arial Nova"/>
              </a:rPr>
              <a:t>n Conclusion, communication is a key asset in a Health and Social Care setting as it enables people to get their point of view across .  In addition , as an NHS nurse it is important to have a clear approach when talking to patients and deliver information clearly.</a:t>
            </a:r>
          </a:p>
          <a:p>
            <a:endParaRPr lang="en-GB" dirty="0">
              <a:latin typeface="Arial Nova"/>
            </a:endParaRPr>
          </a:p>
          <a:p>
            <a:r>
              <a:rPr lang="en-GB" sz="2400" dirty="0">
                <a:latin typeface="Arial Nova"/>
              </a:rPr>
              <a:t>Thank you for listening!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55F9EA2-8B1E-AA56-E84F-0EDB82A6FC62}"/>
              </a:ext>
            </a:extLst>
          </p:cNvPr>
          <p:cNvSpPr txBox="1"/>
          <p:nvPr/>
        </p:nvSpPr>
        <p:spPr>
          <a:xfrm>
            <a:off x="655616" y="3795156"/>
            <a:ext cx="8758051" cy="190821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r>
              <a:rPr lang="en-GB" u="sng" dirty="0"/>
              <a:t>References:</a:t>
            </a:r>
          </a:p>
          <a:p>
            <a:r>
              <a:rPr lang="en-GB" sz="2000" dirty="0"/>
              <a:t>Iris, G. (2017) </a:t>
            </a:r>
            <a:r>
              <a:rPr lang="en-GB" sz="2000" i="1" dirty="0"/>
              <a:t>Communication in Nursing and Health : A guide for compassionate practice </a:t>
            </a:r>
            <a:r>
              <a:rPr lang="en-GB" sz="2000" dirty="0"/>
              <a:t>London : Sage.</a:t>
            </a:r>
          </a:p>
          <a:p>
            <a:endParaRPr lang="en-GB" sz="2000" dirty="0"/>
          </a:p>
          <a:p>
            <a:endParaRPr lang="en-GB" sz="2000" dirty="0"/>
          </a:p>
          <a:p>
            <a:r>
              <a:rPr lang="en-GB" sz="2000" dirty="0" err="1"/>
              <a:t>Wecl</a:t>
            </a:r>
            <a:r>
              <a:rPr lang="en-GB" sz="2000" dirty="0"/>
              <a:t>, T. (2018) </a:t>
            </a:r>
            <a:r>
              <a:rPr lang="en-GB" sz="2000" i="1" dirty="0"/>
              <a:t>Effective Communication</a:t>
            </a:r>
            <a:r>
              <a:rPr lang="en-GB" sz="2000" dirty="0"/>
              <a:t> London: Palgrave</a:t>
            </a:r>
            <a:r>
              <a:rPr lang="en-GB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227779857"/>
      </p:ext>
    </p:extLst>
  </p:cSld>
  <p:clrMapOvr>
    <a:masterClrMapping/>
  </p:clrMapOvr>
</p:sld>
</file>

<file path=ppt/theme/theme1.xml><?xml version="1.0" encoding="utf-8"?>
<a:theme xmlns:a="http://schemas.openxmlformats.org/drawingml/2006/main" name="RocaVTI">
  <a:themeElements>
    <a:clrScheme name="AnalogousFromDarkSeedLeftStep">
      <a:dk1>
        <a:srgbClr val="000000"/>
      </a:dk1>
      <a:lt1>
        <a:srgbClr val="FFFFFF"/>
      </a:lt1>
      <a:dk2>
        <a:srgbClr val="3C2A22"/>
      </a:dk2>
      <a:lt2>
        <a:srgbClr val="E6E2E8"/>
      </a:lt2>
      <a:accent1>
        <a:srgbClr val="63B447"/>
      </a:accent1>
      <a:accent2>
        <a:srgbClr val="89AE3A"/>
      </a:accent2>
      <a:accent3>
        <a:srgbClr val="ACA244"/>
      </a:accent3>
      <a:accent4>
        <a:srgbClr val="B1753B"/>
      </a:accent4>
      <a:accent5>
        <a:srgbClr val="C3554D"/>
      </a:accent5>
      <a:accent6>
        <a:srgbClr val="B13B64"/>
      </a:accent6>
      <a:hlink>
        <a:srgbClr val="BF5D3F"/>
      </a:hlink>
      <a:folHlink>
        <a:srgbClr val="7F7F7F"/>
      </a:folHlink>
    </a:clrScheme>
    <a:fontScheme name="Custom 36">
      <a:majorFont>
        <a:latin typeface="Georgia Pro Semibold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ocaVTI" id="{D79FE1D1-0489-4A69-8531-D0B8CDC31CBE}" vid="{CEBA7FE6-C04B-474E-964F-B022887AD13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/>
    <MediaServiceKeyPoints xmlns="71af3243-3dd4-4a8d-8c0d-dd76da1f02a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20" ma:contentTypeDescription="Create a new document." ma:contentTypeScope="" ma:versionID="1267097ee5f5874adfcc408041ae252e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95891a93df65b14727750f2c06c306c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2:Status" minOccurs="0"/>
                <xsd:element ref="ns1:_ip_UnifiedCompliancePolicyProperties" minOccurs="0"/>
                <xsd:element ref="ns1:_ip_UnifiedCompliancePolicyUIAction" minOccurs="0"/>
                <xsd:element ref="ns2:Image" minOccurs="0"/>
                <xsd:element ref="ns4:TaxCatchAll" minOccurs="0"/>
                <xsd:element ref="ns2:ImageTagsTaxHTField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AutoTags" ma:index="11" nillable="true" ma:displayName="MediaServiceAutoTags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internalName="MediaServiceKeyPoints" ma:readOnly="false">
      <xsd:simpleType>
        <xsd:restriction base="dms:Note">
          <xsd:maxLength value="255"/>
        </xsd:restriction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Status" ma:index="19" nillable="true" ma:displayName="Status" ma:default="Not started" ma:format="Dropdown" ma:internalName="Status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22" nillable="true" ma:displayName="Image" ma:format="Image" ma:internalName="Imag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3C239BB0-53B8-40A5-8BB9-15D2ED1AEBC9}">
  <ds:schemaRefs>
    <ds:schemaRef ds:uri="http://schemas.microsoft.com/sharepoint/v3"/>
    <ds:schemaRef ds:uri="230e9df3-be65-4c73-a93b-d1236ebd677e"/>
    <ds:schemaRef ds:uri="http://schemas.microsoft.com/office/2006/documentManagement/types"/>
    <ds:schemaRef ds:uri="http://schemas.openxmlformats.org/package/2006/metadata/core-properties"/>
    <ds:schemaRef ds:uri="16c05727-aa75-4e4a-9b5f-8a80a1165891"/>
    <ds:schemaRef ds:uri="http://purl.org/dc/dcmitype/"/>
    <ds:schemaRef ds:uri="http://schemas.microsoft.com/office/infopath/2007/PartnerControls"/>
    <ds:schemaRef ds:uri="http://purl.org/dc/elements/1.1/"/>
    <ds:schemaRef ds:uri="http://schemas.microsoft.com/office/2006/metadata/properties"/>
    <ds:schemaRef ds:uri="71af3243-3dd4-4a8d-8c0d-dd76da1f02a5"/>
    <ds:schemaRef ds:uri="http://www.w3.org/XML/1998/namespace"/>
    <ds:schemaRef ds:uri="http://purl.org/dc/terms/"/>
  </ds:schemaRefs>
</ds:datastoreItem>
</file>

<file path=customXml/itemProps2.xml><?xml version="1.0" encoding="utf-8"?>
<ds:datastoreItem xmlns:ds="http://schemas.openxmlformats.org/officeDocument/2006/customXml" ds:itemID="{BA7C683C-DA35-4A0E-ADD0-CC297892D8C4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1E480F86-A978-4060-BF60-56AAB322FDA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http://schemas.microsoft.com/sharepoint/v3"/>
    <ds:schemaRef ds:uri="71af3243-3dd4-4a8d-8c0d-dd76da1f02a5"/>
    <ds:schemaRef ds:uri="16c05727-aa75-4e4a-9b5f-8a80a1165891"/>
    <ds:schemaRef ds:uri="230e9df3-be65-4c73-a93b-d1236ebd677e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Atlas</Template>
  <TotalTime>0</TotalTime>
  <Words>557</Words>
  <Application>Microsoft Office PowerPoint</Application>
  <PresentationFormat>Widescreen</PresentationFormat>
  <Paragraphs>40</Paragraphs>
  <Slides>6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4" baseType="lpstr">
      <vt:lpstr>Arial</vt:lpstr>
      <vt:lpstr>Arial Nova</vt:lpstr>
      <vt:lpstr>Avenir Next LT Pro</vt:lpstr>
      <vt:lpstr>Avenir Next LT Pro Light</vt:lpstr>
      <vt:lpstr>Calibri</vt:lpstr>
      <vt:lpstr>Chamberi Super Display</vt:lpstr>
      <vt:lpstr>Georgia Pro Semibold</vt:lpstr>
      <vt:lpstr>RocaVTI</vt:lpstr>
      <vt:lpstr>Key Skills Presentation - Communication</vt:lpstr>
      <vt:lpstr>Communication</vt:lpstr>
      <vt:lpstr>Different forms of communication used  as a Nurse</vt:lpstr>
      <vt:lpstr>PowerPoint Presentation</vt:lpstr>
      <vt:lpstr>A practical example of Communication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Emmanuel Asante</dc:creator>
  <cp:lastModifiedBy>Emmanuel Asante</cp:lastModifiedBy>
  <cp:revision>884</cp:revision>
  <dcterms:created xsi:type="dcterms:W3CDTF">2023-03-04T16:24:49Z</dcterms:created>
  <dcterms:modified xsi:type="dcterms:W3CDTF">2023-03-29T14:22:40Z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</Properties>
</file>