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handoutMasterIdLst>
    <p:handoutMasterId r:id="rId13"/>
  </p:handoutMasterIdLst>
  <p:sldIdLst>
    <p:sldId id="308" r:id="rId2"/>
    <p:sldId id="277" r:id="rId3"/>
    <p:sldId id="360" r:id="rId4"/>
    <p:sldId id="362" r:id="rId5"/>
    <p:sldId id="361" r:id="rId6"/>
    <p:sldId id="276" r:id="rId7"/>
    <p:sldId id="367" r:id="rId8"/>
    <p:sldId id="366" r:id="rId9"/>
    <p:sldId id="363" r:id="rId10"/>
    <p:sldId id="359" r:id="rId11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60000"/>
    <a:srgbClr val="032B21"/>
    <a:srgbClr val="054333"/>
    <a:srgbClr val="500000"/>
    <a:srgbClr val="420000"/>
    <a:srgbClr val="663300"/>
    <a:srgbClr val="0029AC"/>
    <a:srgbClr val="0D7AFF"/>
    <a:srgbClr val="000099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70" autoAdjust="0"/>
    <p:restoredTop sz="96357" autoAdjust="0"/>
  </p:normalViewPr>
  <p:slideViewPr>
    <p:cSldViewPr>
      <p:cViewPr varScale="1">
        <p:scale>
          <a:sx n="106" d="100"/>
          <a:sy n="106" d="100"/>
        </p:scale>
        <p:origin x="1008" y="10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FB849-7F70-4A0D-93E1-189BEB683C9E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CD7D07-1FB9-4CF0-A32D-43BF7841150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7349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B94752-3182-4E62-B85E-DD79C2A265D0}" type="datetimeFigureOut">
              <a:rPr lang="en-GB" smtClean="0"/>
              <a:t>27/10/2020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F1D13-A0AF-4F6A-A5B7-176957C9024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855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5A15A7-251F-483B-A5FD-D73E062179C9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5975E-36F4-46DA-B77A-68BD7244F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576" y="2046812"/>
            <a:ext cx="8987934" cy="4507677"/>
          </a:xfrm>
        </p:spPr>
        <p:txBody>
          <a:bodyPr>
            <a:normAutofit/>
          </a:bodyPr>
          <a:lstStyle/>
          <a:p>
            <a:pPr marL="13716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chemeClr val="bg1"/>
                </a:solidFill>
                <a:effectLst/>
                <a:latin typeface="Perpetua" panose="02020502060401020303" pitchFamily="18" charset="0"/>
                <a:ea typeface="Times New Roman" panose="02020603050405020304" pitchFamily="18" charset="0"/>
                <a:cs typeface="Segoe UI" panose="020B0502040204020203" pitchFamily="34" charset="0"/>
              </a:rPr>
              <a:t> </a:t>
            </a:r>
            <a:endParaRPr lang="en-GB" dirty="0">
              <a:solidFill>
                <a:schemeClr val="bg1"/>
              </a:solidFill>
              <a:effectLst/>
              <a:latin typeface="Perpetua" panose="02020502060401020303" pitchFamily="18" charset="0"/>
              <a:ea typeface="Perpetua" panose="02020502060401020303" pitchFamily="18" charset="0"/>
              <a:cs typeface="Times New Roman" panose="02020603050405020304" pitchFamily="18" charset="0"/>
            </a:endParaRPr>
          </a:p>
          <a:p>
            <a:pPr marL="118872" indent="0">
              <a:buNone/>
            </a:pP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DCB8A8-892B-4DA5-9722-5A9652628169}"/>
              </a:ext>
            </a:extLst>
          </p:cNvPr>
          <p:cNvSpPr txBox="1"/>
          <p:nvPr/>
        </p:nvSpPr>
        <p:spPr>
          <a:xfrm>
            <a:off x="535061" y="371703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Alegreya Sans"/>
              </a:rPr>
              <a:t>.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EF19F3B-5FE7-49B6-9B9E-53C764DC0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5723" y="479395"/>
            <a:ext cx="6096000" cy="2013501"/>
          </a:xfrm>
        </p:spPr>
        <p:txBody>
          <a:bodyPr>
            <a:normAutofit/>
          </a:bodyPr>
          <a:lstStyle/>
          <a:p>
            <a:pPr marL="118872" algn="ctr"/>
            <a:br>
              <a:rPr lang="en-GB" sz="1050" b="0" i="0" u="none" strike="noStrike" dirty="0">
                <a:solidFill>
                  <a:srgbClr val="003E5A"/>
                </a:solidFill>
                <a:effectLst/>
                <a:latin typeface="-apple-system"/>
              </a:rPr>
            </a:br>
            <a:br>
              <a:rPr lang="en-GB" sz="2400" dirty="0">
                <a:solidFill>
                  <a:schemeClr val="bg1"/>
                </a:solidFill>
                <a:latin typeface="Felix Titling" panose="04060505060202020A04" pitchFamily="82" charset="0"/>
              </a:rPr>
            </a:br>
            <a:r>
              <a:rPr lang="en-GB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movement through Place :  drawings and mazes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4440936-50E1-4CBC-84B5-F6B42B9B9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8" y="531300"/>
            <a:ext cx="4219575" cy="5715000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F7B312-B861-4B55-B8FB-11F613AB25EE}"/>
              </a:ext>
            </a:extLst>
          </p:cNvPr>
          <p:cNvSpPr txBox="1"/>
          <p:nvPr/>
        </p:nvSpPr>
        <p:spPr>
          <a:xfrm>
            <a:off x="5838973" y="4796325"/>
            <a:ext cx="57769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2000" b="0" i="1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“I need to produce great ideas, and I believe that if I were commissioned to design a new universe, I would be mad enough to undertake it.”</a:t>
            </a:r>
            <a:endParaRPr lang="en-GB" sz="2000" b="0" i="0" dirty="0">
              <a:solidFill>
                <a:schemeClr val="accent1">
                  <a:lumMod val="40000"/>
                  <a:lumOff val="60000"/>
                </a:schemeClr>
              </a:solidFill>
              <a:effectLst/>
            </a:endParaRPr>
          </a:p>
          <a:p>
            <a:pPr algn="l" fontAlgn="base"/>
            <a:r>
              <a:rPr lang="en-GB" sz="2000" b="0" i="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     - Giovanni </a:t>
            </a:r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Battista Piranesi,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644B75-E30D-4F33-8497-3C6AE5C9BCB7}"/>
              </a:ext>
            </a:extLst>
          </p:cNvPr>
          <p:cNvSpPr txBox="1"/>
          <p:nvPr/>
        </p:nvSpPr>
        <p:spPr>
          <a:xfrm>
            <a:off x="6772603" y="110063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Felix Titling" panose="04060505060202020A04" pitchFamily="82" charset="0"/>
              </a:rPr>
              <a:t>Learning in the Digital Era (ECGE4005T)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374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alking a Labyrinth - Chartres Cathedral to Centennial Park | The Culture  Concept Circle">
            <a:extLst>
              <a:ext uri="{FF2B5EF4-FFF2-40B4-BE49-F238E27FC236}">
                <a16:creationId xmlns:a16="http://schemas.microsoft.com/office/drawing/2014/main" id="{405E4EAD-E7D9-479B-91A5-A5144E124F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20" y="231828"/>
            <a:ext cx="4815130" cy="644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684033-35D7-46C6-95CC-5CEDF0E45B2F}"/>
              </a:ext>
            </a:extLst>
          </p:cNvPr>
          <p:cNvSpPr txBox="1"/>
          <p:nvPr/>
        </p:nvSpPr>
        <p:spPr>
          <a:xfrm>
            <a:off x="6199270" y="1042555"/>
            <a:ext cx="5459330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Felix Titling" panose="04060505060202020A04" pitchFamily="82" charset="0"/>
                <a:ea typeface="+mj-ea"/>
                <a:cs typeface="+mj-cs"/>
              </a:rPr>
              <a:t>WALKING A LABYRINTH – CHARTRES CATHEDRAL</a:t>
            </a:r>
            <a:r>
              <a:rPr lang="en-GB" sz="3200" b="0" i="0" cap="all" dirty="0">
                <a:solidFill>
                  <a:schemeClr val="bg1"/>
                </a:solidFill>
                <a:effectLst/>
                <a:latin typeface="Palatino Linotype" panose="02040502050505030304" pitchFamily="18" charset="0"/>
              </a:rPr>
              <a:t> </a:t>
            </a:r>
          </a:p>
          <a:p>
            <a:endParaRPr lang="en-GB" sz="2000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Palatino Linotype" panose="02040502050505030304" pitchFamily="18" charset="0"/>
              </a:rPr>
              <a:t>The labyrinth at the Cathedral of Notre Dame at Chartres was constructed during the first decades of the thirteenth century and is nearly thirteen metres in diameter.</a:t>
            </a:r>
          </a:p>
          <a:p>
            <a:endParaRPr lang="en-GB" sz="2000" dirty="0">
              <a:solidFill>
                <a:schemeClr val="bg1"/>
              </a:solidFill>
              <a:latin typeface="Palatino Linotype" panose="02040502050505030304" pitchFamily="18" charset="0"/>
            </a:endParaRPr>
          </a:p>
          <a:p>
            <a:endParaRPr lang="en-GB" sz="2000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633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rte di ampio magnifico Porto all'uso degli antichi Romani, ove si scuopre l'interno della gran Piazza pel Comercio... (Part of a spacious and magnificent Harbor for the use of the ancient Romans opening onto a large market square...), from Opere Varie di Archiettura, prospettive, grotteschi, antichità; inventate, ed incise da Giambattista Piranesi Architetto Veneziano (Various Works of Architecture, perspectives, grotesques, and antiquities; designed and etched by Giambattista Piranesi, Venetian Architect), Giovanni Battista Piranesi (Italian, Mogliano Veneto 1720–1778 Rome), Etching, engraving, drypoint; second state of seven (Robison) ">
            <a:extLst>
              <a:ext uri="{FF2B5EF4-FFF2-40B4-BE49-F238E27FC236}">
                <a16:creationId xmlns:a16="http://schemas.microsoft.com/office/drawing/2014/main" id="{8EFA3B57-C5CE-4E34-8B6E-74F178E10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00" y="422178"/>
            <a:ext cx="8117027" cy="6013644"/>
          </a:xfrm>
          <a:prstGeom prst="rect">
            <a:avLst/>
          </a:prstGeom>
          <a:noFill/>
          <a:ln w="12700"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420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C072E174-D5CC-4456-9066-8E6C26B08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15" y="548680"/>
            <a:ext cx="9131347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3230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Paradoxes of Piranesi | Newington-Cropsey Cultural Studies Center">
            <a:extLst>
              <a:ext uri="{FF2B5EF4-FFF2-40B4-BE49-F238E27FC236}">
                <a16:creationId xmlns:a16="http://schemas.microsoft.com/office/drawing/2014/main" id="{C15446CE-87A9-4546-835F-F5C93E62D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00" y="620688"/>
            <a:ext cx="8355501" cy="5287466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41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Traquair maze - Traquair House">
            <a:extLst>
              <a:ext uri="{FF2B5EF4-FFF2-40B4-BE49-F238E27FC236}">
                <a16:creationId xmlns:a16="http://schemas.microsoft.com/office/drawing/2014/main" id="{9561D604-EEEB-4910-A4E5-A4FF51A380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62" y="481730"/>
            <a:ext cx="8648054" cy="589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DD7A0A-C7CA-4507-A3A9-5B95BEE22784}"/>
              </a:ext>
            </a:extLst>
          </p:cNvPr>
          <p:cNvSpPr txBox="1"/>
          <p:nvPr/>
        </p:nvSpPr>
        <p:spPr>
          <a:xfrm>
            <a:off x="9402305" y="5175941"/>
            <a:ext cx="244873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chemeClr val="bg1"/>
              </a:solidFill>
              <a:latin typeface="Felix Titling" panose="04060505060202020A04" pitchFamily="82" charset="0"/>
            </a:endParaRPr>
          </a:p>
          <a:p>
            <a:r>
              <a:rPr lang="en-GB" dirty="0" err="1">
                <a:solidFill>
                  <a:schemeClr val="bg1"/>
                </a:solidFill>
                <a:latin typeface="Felix Titling" panose="04060505060202020A04" pitchFamily="82" charset="0"/>
              </a:rPr>
              <a:t>Traquair</a:t>
            </a:r>
            <a:r>
              <a:rPr lang="en-GB" dirty="0">
                <a:solidFill>
                  <a:schemeClr val="bg1"/>
                </a:solidFill>
                <a:latin typeface="Felix Titling" panose="04060505060202020A04" pitchFamily="82" charset="0"/>
              </a:rPr>
              <a:t> House - The </a:t>
            </a:r>
            <a:r>
              <a:rPr lang="en-GB" dirty="0" err="1">
                <a:solidFill>
                  <a:schemeClr val="bg1"/>
                </a:solidFill>
                <a:latin typeface="Felix Titling" panose="04060505060202020A04" pitchFamily="82" charset="0"/>
              </a:rPr>
              <a:t>Traquair</a:t>
            </a:r>
            <a:r>
              <a:rPr lang="en-GB" dirty="0">
                <a:solidFill>
                  <a:schemeClr val="bg1"/>
                </a:solidFill>
                <a:latin typeface="Felix Titling" panose="04060505060202020A04" pitchFamily="82" charset="0"/>
              </a:rPr>
              <a:t> maze  </a:t>
            </a:r>
          </a:p>
        </p:txBody>
      </p:sp>
    </p:spTree>
    <p:extLst>
      <p:ext uri="{BB962C8B-B14F-4D97-AF65-F5344CB8AC3E}">
        <p14:creationId xmlns:p14="http://schemas.microsoft.com/office/powerpoint/2010/main" val="2549984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162D6AA-5706-4DF6-979F-562BE3015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16" y="426426"/>
            <a:ext cx="7215907" cy="600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54FB3E-E64B-4CD3-A8E9-130041248B5A}"/>
              </a:ext>
            </a:extLst>
          </p:cNvPr>
          <p:cNvSpPr txBox="1"/>
          <p:nvPr/>
        </p:nvSpPr>
        <p:spPr>
          <a:xfrm flipH="1">
            <a:off x="8472264" y="4954245"/>
            <a:ext cx="249661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Drawing Hands </a:t>
            </a:r>
            <a:r>
              <a:rPr lang="en-GB" dirty="0">
                <a:solidFill>
                  <a:schemeClr val="bg1"/>
                </a:solidFill>
              </a:rPr>
              <a:t>is a lithograph by the Dutch artist M. C. Escher first printed in January 1948.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BFBA02-9F24-4C02-9954-1830EA76E740}"/>
              </a:ext>
            </a:extLst>
          </p:cNvPr>
          <p:cNvSpPr txBox="1"/>
          <p:nvPr/>
        </p:nvSpPr>
        <p:spPr>
          <a:xfrm>
            <a:off x="8418439" y="426426"/>
            <a:ext cx="29523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j-lt"/>
              </a:rPr>
              <a:t>Exploring paradox </a:t>
            </a:r>
          </a:p>
        </p:txBody>
      </p:sp>
    </p:spTree>
    <p:extLst>
      <p:ext uri="{BB962C8B-B14F-4D97-AF65-F5344CB8AC3E}">
        <p14:creationId xmlns:p14="http://schemas.microsoft.com/office/powerpoint/2010/main" val="3273889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elativity, by M.C. Escher">
            <a:extLst>
              <a:ext uri="{FF2B5EF4-FFF2-40B4-BE49-F238E27FC236}">
                <a16:creationId xmlns:a16="http://schemas.microsoft.com/office/drawing/2014/main" id="{9083017D-9882-4933-83D5-A5699BB96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8" y="360825"/>
            <a:ext cx="6528395" cy="6136350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6CB04B-E5B5-4913-A1E5-E62544A065CE}"/>
              </a:ext>
            </a:extLst>
          </p:cNvPr>
          <p:cNvSpPr txBox="1"/>
          <p:nvPr/>
        </p:nvSpPr>
        <p:spPr>
          <a:xfrm>
            <a:off x="7392144" y="5019847"/>
            <a:ext cx="372124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Ascending and Descending </a:t>
            </a:r>
            <a:r>
              <a:rPr lang="en-GB" dirty="0">
                <a:solidFill>
                  <a:schemeClr val="bg1"/>
                </a:solidFill>
              </a:rPr>
              <a:t>is a lithograph print by the Dutch artist M. C. Escher first printed in March 1960.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55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C43566-B6FF-4463-8308-8C724222DBC2}"/>
              </a:ext>
            </a:extLst>
          </p:cNvPr>
          <p:cNvSpPr txBox="1"/>
          <p:nvPr/>
        </p:nvSpPr>
        <p:spPr>
          <a:xfrm>
            <a:off x="6168008" y="4653136"/>
            <a:ext cx="532859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Waterfall</a:t>
            </a:r>
            <a:r>
              <a:rPr lang="en-GB" dirty="0">
                <a:solidFill>
                  <a:schemeClr val="bg1"/>
                </a:solidFill>
              </a:rPr>
              <a:t> (Dutch: </a:t>
            </a:r>
            <a:r>
              <a:rPr lang="en-GB" i="1" dirty="0">
                <a:solidFill>
                  <a:schemeClr val="bg1"/>
                </a:solidFill>
              </a:rPr>
              <a:t>Waterval</a:t>
            </a:r>
            <a:r>
              <a:rPr lang="en-GB" dirty="0">
                <a:solidFill>
                  <a:schemeClr val="bg1"/>
                </a:solidFill>
              </a:rPr>
              <a:t>) is a lithograph by the Dutch artist M. C. Escher, first printed in October 1961. It shows a perpetual motion machine where water from the base of a waterfall appears to run downhill along the water path before reaching the top of the waterfall.</a:t>
            </a:r>
          </a:p>
        </p:txBody>
      </p:sp>
      <p:pic>
        <p:nvPicPr>
          <p:cNvPr id="10242" name="Picture 2" descr="M. C. ESCHER | WATERFALL (B./K./L./W. 439) | Prints &amp; Multiples Day Sale |  Sotheby's">
            <a:extLst>
              <a:ext uri="{FF2B5EF4-FFF2-40B4-BE49-F238E27FC236}">
                <a16:creationId xmlns:a16="http://schemas.microsoft.com/office/drawing/2014/main" id="{EE4F2525-75AE-43C0-B398-59248B9635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35360" y="332656"/>
            <a:ext cx="5040560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250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BBFC4-C75D-4996-BF1C-43BFC2F9D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7568" y="1988840"/>
            <a:ext cx="7920880" cy="2808312"/>
          </a:xfrm>
        </p:spPr>
        <p:txBody>
          <a:bodyPr>
            <a:normAutofit fontScale="85000" lnSpcReduction="10000"/>
          </a:bodyPr>
          <a:lstStyle/>
          <a:p>
            <a:pPr marL="118872" indent="0" algn="ctr">
              <a:buNone/>
            </a:pPr>
            <a:r>
              <a:rPr lang="en-GB" sz="5200" dirty="0">
                <a:solidFill>
                  <a:schemeClr val="bg1"/>
                </a:solidFill>
                <a:latin typeface="+mj-lt"/>
              </a:rPr>
              <a:t>Sketch a strange </a:t>
            </a:r>
            <a:r>
              <a:rPr lang="en-GB" sz="5200">
                <a:solidFill>
                  <a:schemeClr val="bg1"/>
                </a:solidFill>
                <a:latin typeface="+mj-lt"/>
              </a:rPr>
              <a:t>placE</a:t>
            </a:r>
            <a:r>
              <a:rPr lang="en-GB" sz="4000">
                <a:solidFill>
                  <a:schemeClr val="bg1"/>
                </a:solidFill>
                <a:latin typeface="+mj-lt"/>
              </a:rPr>
              <a:t> </a:t>
            </a:r>
            <a:endParaRPr lang="en-GB" sz="4000" dirty="0">
              <a:solidFill>
                <a:schemeClr val="bg1"/>
              </a:solidFill>
              <a:latin typeface="+mj-lt"/>
            </a:endParaRPr>
          </a:p>
          <a:p>
            <a:pPr marL="118872" indent="0" algn="ctr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There is a hat, a set of knives and forks, a fox, the smell of jasmine</a:t>
            </a:r>
          </a:p>
          <a:p>
            <a:pPr marL="118872" indent="0" algn="ctr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What is happening?</a:t>
            </a:r>
          </a:p>
          <a:p>
            <a:pPr marL="118872" indent="0" algn="ctr">
              <a:buNone/>
            </a:pPr>
            <a:endParaRPr lang="en-GB" dirty="0">
              <a:solidFill>
                <a:schemeClr val="accent1">
                  <a:lumMod val="40000"/>
                  <a:lumOff val="60000"/>
                </a:schemeClr>
              </a:solidFill>
              <a:latin typeface="+mj-lt"/>
            </a:endParaRPr>
          </a:p>
          <a:p>
            <a:pPr marL="118872" indent="0" algn="ctr">
              <a:buNone/>
            </a:pPr>
            <a:r>
              <a:rPr lang="en-GB" dirty="0">
                <a:solidFill>
                  <a:schemeClr val="bg1"/>
                </a:solidFill>
                <a:latin typeface="+mj-lt"/>
              </a:rPr>
              <a:t>Write 10 minutes </a:t>
            </a:r>
          </a:p>
          <a:p>
            <a:pPr marL="118872" indent="0" algn="ctr">
              <a:buNone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pPr marL="118872" indent="0" algn="ctr">
              <a:buNone/>
            </a:pPr>
            <a:endParaRPr lang="en-GB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118017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ustom 2">
      <a:majorFont>
        <a:latin typeface="Felix Titling"/>
        <a:ea typeface=""/>
        <a:cs typeface=""/>
      </a:majorFont>
      <a:minorFont>
        <a:latin typeface="Palatino Linotype"/>
        <a:ea typeface=""/>
        <a:cs typeface="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5160</TotalTime>
  <Words>225</Words>
  <Application>Microsoft Office PowerPoint</Application>
  <PresentationFormat>Widescreen</PresentationFormat>
  <Paragraphs>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Alegreya Sans</vt:lpstr>
      <vt:lpstr>-apple-system</vt:lpstr>
      <vt:lpstr>Arial</vt:lpstr>
      <vt:lpstr>Calibri</vt:lpstr>
      <vt:lpstr>Felix Titling</vt:lpstr>
      <vt:lpstr>Palatino Linotype</vt:lpstr>
      <vt:lpstr>Perpetua</vt:lpstr>
      <vt:lpstr>Wingdings</vt:lpstr>
      <vt:lpstr>Wingdings 2</vt:lpstr>
      <vt:lpstr>Wingdings 3</vt:lpstr>
      <vt:lpstr>Module</vt:lpstr>
      <vt:lpstr>  movement through Place :  drawings and mazes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CSEN 4011:WAYS OF READING</dc:title>
  <dc:creator>sh095</dc:creator>
  <cp:lastModifiedBy>Jeni Williams</cp:lastModifiedBy>
  <cp:revision>176</cp:revision>
  <dcterms:created xsi:type="dcterms:W3CDTF">2013-10-15T14:59:08Z</dcterms:created>
  <dcterms:modified xsi:type="dcterms:W3CDTF">2020-10-27T09:59:03Z</dcterms:modified>
</cp:coreProperties>
</file>